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77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5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0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9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7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2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0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7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1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A00E2-2FE6-4AFF-B94B-F2D47188A0D6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4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36455"/>
            <a:ext cx="9144000" cy="178473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ISO 16254 Measurement Variation – Field Experience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Relevant for GRBP IG on Reverse Alarm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09545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Summary of ISO TC43/SC1</a:t>
            </a:r>
          </a:p>
          <a:p>
            <a:r>
              <a:rPr lang="en-US" sz="4000" dirty="0"/>
              <a:t>WG42 November 2018,</a:t>
            </a:r>
          </a:p>
          <a:p>
            <a:r>
              <a:rPr lang="en-US" sz="4000" dirty="0"/>
              <a:t>Matsue, Japan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E8997E-5124-4E34-B199-90C021B4C9C6}"/>
              </a:ext>
            </a:extLst>
          </p:cNvPr>
          <p:cNvSpPr/>
          <p:nvPr/>
        </p:nvSpPr>
        <p:spPr>
          <a:xfrm>
            <a:off x="7188657" y="12141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GRB-69-26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en-US" sz="1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GRB, 22-25 January 2019,</a:t>
            </a: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Agenda item 4 (b)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>
            <a:extLst>
              <a:ext uri="{FF2B5EF4-FFF2-40B4-BE49-F238E27FC236}">
                <a16:creationId xmlns:a16="http://schemas.microsoft.com/office/drawing/2014/main" id="{5C2EDC57-F79F-4BDF-A273-0380E59A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43" y="182969"/>
            <a:ext cx="281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Submitted by the expert of ISO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1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 fontScale="9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419"/>
            <a:ext cx="10515600" cy="4792544"/>
          </a:xfrm>
        </p:spPr>
        <p:txBody>
          <a:bodyPr>
            <a:normAutofit/>
          </a:bodyPr>
          <a:lstStyle/>
          <a:p>
            <a:r>
              <a:rPr lang="en-US" b="1" u="sng" dirty="0"/>
              <a:t>Fundamental Issue:  </a:t>
            </a:r>
            <a:r>
              <a:rPr lang="en-US" dirty="0"/>
              <a:t>Observed test variation is significantly greater than assumed and in excess of stated measurement uncertainty in ISO 16254.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Coverage probability at 95% is 1.58 times greater.</a:t>
            </a:r>
          </a:p>
          <a:p>
            <a:r>
              <a:rPr lang="en-US" dirty="0"/>
              <a:t>Measurement variation observed in testing does not meet the principles of repeatability and reproducibility.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77" y="2698958"/>
            <a:ext cx="67722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0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of reasons for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Hypothesis:  Constructive / Destructive wave interference cause by multi-path sounds. Sound source with direct and reflected paths.</a:t>
            </a:r>
          </a:p>
          <a:p>
            <a:r>
              <a:rPr lang="en-US" dirty="0"/>
              <a:t>Experiments: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Place sound source on reflective floor, determine if change of source location distance follows distance law (1/r</a:t>
            </a:r>
            <a:r>
              <a:rPr lang="en-US" baseline="30000" dirty="0"/>
              <a:t>2</a:t>
            </a:r>
            <a:r>
              <a:rPr lang="en-US" dirty="0"/>
              <a:t>) or has other characteristics.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Vary microphone position, determine if change of microphone location distance follows distance law (1/r</a:t>
            </a:r>
            <a:r>
              <a:rPr lang="en-US" baseline="30000" dirty="0"/>
              <a:t>2</a:t>
            </a:r>
            <a:r>
              <a:rPr lang="en-US" dirty="0"/>
              <a:t>) or has other characteristics.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Conduct outdoor testing with array of microphone spaced over small distance, determine if change of microphone location distance follows distance law (1/r</a:t>
            </a:r>
            <a:r>
              <a:rPr lang="en-US" baseline="30000" dirty="0"/>
              <a:t>2</a:t>
            </a:r>
            <a:r>
              <a:rPr lang="en-US" dirty="0"/>
              <a:t>) or has other characteristics.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9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magnitude of spatial variation</a:t>
            </a:r>
          </a:p>
          <a:p>
            <a:r>
              <a:rPr lang="en-US" dirty="0"/>
              <a:t>Evaluate potential improvement with microphone array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822" y="3253135"/>
            <a:ext cx="4851625" cy="329431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48574" y="5995358"/>
            <a:ext cx="4701396" cy="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76709" y="5141343"/>
            <a:ext cx="181155" cy="146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86664" y="4235570"/>
            <a:ext cx="250166" cy="776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44478" y="4211428"/>
            <a:ext cx="1112363" cy="204610"/>
          </a:xfrm>
          <a:custGeom>
            <a:avLst/>
            <a:gdLst>
              <a:gd name="connsiteX0" fmla="*/ 0 w 1112363"/>
              <a:gd name="connsiteY0" fmla="*/ 58914 h 204610"/>
              <a:gd name="connsiteX1" fmla="*/ 301658 w 1112363"/>
              <a:gd name="connsiteY1" fmla="*/ 77768 h 204610"/>
              <a:gd name="connsiteX2" fmla="*/ 452487 w 1112363"/>
              <a:gd name="connsiteY2" fmla="*/ 2353 h 204610"/>
              <a:gd name="connsiteX3" fmla="*/ 810706 w 1112363"/>
              <a:gd name="connsiteY3" fmla="*/ 181463 h 204610"/>
              <a:gd name="connsiteX4" fmla="*/ 1093510 w 1112363"/>
              <a:gd name="connsiteY4" fmla="*/ 200316 h 204610"/>
              <a:gd name="connsiteX5" fmla="*/ 1074656 w 1112363"/>
              <a:gd name="connsiteY5" fmla="*/ 162609 h 204610"/>
              <a:gd name="connsiteX6" fmla="*/ 1084083 w 1112363"/>
              <a:gd name="connsiteY6" fmla="*/ 153182 h 204610"/>
              <a:gd name="connsiteX7" fmla="*/ 1112363 w 1112363"/>
              <a:gd name="connsiteY7" fmla="*/ 134329 h 204610"/>
              <a:gd name="connsiteX8" fmla="*/ 1112363 w 1112363"/>
              <a:gd name="connsiteY8" fmla="*/ 134329 h 20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363" h="204610">
                <a:moveTo>
                  <a:pt x="0" y="58914"/>
                </a:moveTo>
                <a:cubicBezTo>
                  <a:pt x="113122" y="73054"/>
                  <a:pt x="226244" y="87195"/>
                  <a:pt x="301658" y="77768"/>
                </a:cubicBezTo>
                <a:cubicBezTo>
                  <a:pt x="377072" y="68341"/>
                  <a:pt x="367646" y="-14930"/>
                  <a:pt x="452487" y="2353"/>
                </a:cubicBezTo>
                <a:cubicBezTo>
                  <a:pt x="537328" y="19636"/>
                  <a:pt x="703869" y="148469"/>
                  <a:pt x="810706" y="181463"/>
                </a:cubicBezTo>
                <a:cubicBezTo>
                  <a:pt x="917543" y="214457"/>
                  <a:pt x="1049518" y="203458"/>
                  <a:pt x="1093510" y="200316"/>
                </a:cubicBezTo>
                <a:cubicBezTo>
                  <a:pt x="1137502" y="197174"/>
                  <a:pt x="1076227" y="170465"/>
                  <a:pt x="1074656" y="162609"/>
                </a:cubicBezTo>
                <a:cubicBezTo>
                  <a:pt x="1073085" y="154753"/>
                  <a:pt x="1077799" y="157895"/>
                  <a:pt x="1084083" y="153182"/>
                </a:cubicBezTo>
                <a:cubicBezTo>
                  <a:pt x="1090367" y="148469"/>
                  <a:pt x="1112363" y="134329"/>
                  <a:pt x="1112363" y="134329"/>
                </a:cubicBezTo>
                <a:lnTo>
                  <a:pt x="1112363" y="13432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219" y="3742441"/>
            <a:ext cx="93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Speaker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3538" y="4124879"/>
            <a:ext cx="453171" cy="895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flipV="1">
            <a:off x="1457864" y="4313208"/>
            <a:ext cx="1794697" cy="901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1457864" y="5214668"/>
            <a:ext cx="813996" cy="780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355212" y="4416038"/>
            <a:ext cx="897349" cy="1555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11747" y="3451751"/>
            <a:ext cx="13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Microphone</a:t>
            </a:r>
          </a:p>
        </p:txBody>
      </p:sp>
    </p:spTree>
    <p:extLst>
      <p:ext uri="{BB962C8B-B14F-4D97-AF65-F5344CB8AC3E}">
        <p14:creationId xmlns:p14="http://schemas.microsoft.com/office/powerpoint/2010/main" val="169380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0"/>
            <a:ext cx="10096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1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Field testing shows variation greater than expected uncertainty stated in ISO 16254.  Current measurement process does not meet expected repeatability and reproducibility criteria.</a:t>
            </a:r>
          </a:p>
          <a:p>
            <a:r>
              <a:rPr lang="en-US" dirty="0"/>
              <a:t>In lab testing shows Sound Pressure Level does not follow distance expectations.</a:t>
            </a:r>
          </a:p>
          <a:p>
            <a:r>
              <a:rPr lang="en-US" dirty="0"/>
              <a:t>Testing with absorption on floor indicates reflective cancelation/amplification. </a:t>
            </a:r>
          </a:p>
          <a:p>
            <a:r>
              <a:rPr lang="en-US" dirty="0"/>
              <a:t>CAE results show magnitude of possible error &gt; 20dB.</a:t>
            </a:r>
          </a:p>
          <a:p>
            <a:r>
              <a:rPr lang="en-US" dirty="0"/>
              <a:t>Use of measurement array can reduce theoretical error to 5 </a:t>
            </a:r>
            <a:r>
              <a:rPr lang="en-US" dirty="0" err="1"/>
              <a:t>dB.</a:t>
            </a:r>
            <a:endParaRPr lang="en-US" dirty="0"/>
          </a:p>
          <a:p>
            <a:r>
              <a:rPr lang="en-US" dirty="0"/>
              <a:t>Use of “Max Hold” 1/3 octave measurement can also reduced observed variation.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4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 16254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Replace single microphone with array microphone.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Report highest 1/3 octave band result within the array.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“Max Hold” as 1/3 octave reporting method.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Justification:</a:t>
            </a:r>
          </a:p>
          <a:p>
            <a:r>
              <a:rPr lang="en-US" dirty="0"/>
              <a:t>Reduce variation and improve repeatability and reproducibility.</a:t>
            </a:r>
          </a:p>
          <a:p>
            <a:r>
              <a:rPr lang="en-US" dirty="0"/>
              <a:t>Measurement results better correlated to human experience</a:t>
            </a:r>
          </a:p>
        </p:txBody>
      </p:sp>
    </p:spTree>
    <p:extLst>
      <p:ext uri="{BB962C8B-B14F-4D97-AF65-F5344CB8AC3E}">
        <p14:creationId xmlns:p14="http://schemas.microsoft.com/office/powerpoint/2010/main" val="122931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343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  ISO 16254 Measurement Variation – Field Experience  Relevant for GRBP IG on Reverse Alarm</vt:lpstr>
      <vt:lpstr>Overview</vt:lpstr>
      <vt:lpstr>Investigation of reasons for variation</vt:lpstr>
      <vt:lpstr>CAE investigations</vt:lpstr>
      <vt:lpstr>PowerPoint Presentation</vt:lpstr>
      <vt:lpstr>Conclusions</vt:lpstr>
      <vt:lpstr>ISO 16254 Proposal</vt:lpstr>
    </vt:vector>
  </TitlesOfParts>
  <Company>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16254 Measurement Variation</dc:title>
  <dc:creator>Douglas B. Moore</dc:creator>
  <cp:lastModifiedBy>Konstantin Glukhenkiy</cp:lastModifiedBy>
  <cp:revision>19</cp:revision>
  <dcterms:created xsi:type="dcterms:W3CDTF">2018-11-04T14:30:02Z</dcterms:created>
  <dcterms:modified xsi:type="dcterms:W3CDTF">2019-02-07T13:32:45Z</dcterms:modified>
</cp:coreProperties>
</file>