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6"/>
  </p:notesMasterIdLst>
  <p:sldIdLst>
    <p:sldId id="258" r:id="rId2"/>
    <p:sldId id="261" r:id="rId3"/>
    <p:sldId id="273" r:id="rId4"/>
    <p:sldId id="263" r:id="rId5"/>
    <p:sldId id="275" r:id="rId6"/>
    <p:sldId id="265" r:id="rId7"/>
    <p:sldId id="266" r:id="rId8"/>
    <p:sldId id="270" r:id="rId9"/>
    <p:sldId id="267" r:id="rId10"/>
    <p:sldId id="276" r:id="rId11"/>
    <p:sldId id="277" r:id="rId12"/>
    <p:sldId id="271" r:id="rId13"/>
    <p:sldId id="259" r:id="rId14"/>
    <p:sldId id="272" r:id="rId1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1157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2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 Braking</a:t>
            </a:r>
            <a:r>
              <a:rPr lang="fr-FR" baseline="0"/>
              <a:t> distance 80-20 kph on wet surface</a:t>
            </a:r>
            <a:endParaRPr lang="fr-FR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1438948674785226E-2"/>
          <c:y val="0.23346488063831847"/>
          <c:w val="0.90286351706036749"/>
          <c:h val="0.6227161708953047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2D-4612-A796-4DDB22451442}"/>
              </c:ext>
            </c:extLst>
          </c:dPt>
          <c:dLbls>
            <c:dLbl>
              <c:idx val="0"/>
              <c:layout>
                <c:manualLayout>
                  <c:x val="-0.43397162311232829"/>
                  <c:y val="-8.4875562720133283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882D-4612-A796-4DDB22451442}"/>
                </c:ext>
              </c:extLst>
            </c:dLbl>
            <c:dLbl>
              <c:idx val="1"/>
              <c:layout>
                <c:manualLayout>
                  <c:x val="-0.34418567244311854"/>
                  <c:y val="-9.25925925925930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2D-4612-A796-4DDB22451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Feuil1!$C$1:$D$1</c:f>
              <c:strCache>
                <c:ptCount val="2"/>
                <c:pt idx="0">
                  <c:v>Worn Tire</c:v>
                </c:pt>
                <c:pt idx="1">
                  <c:v>New Tire</c:v>
                </c:pt>
              </c:strCache>
            </c:strRef>
          </c:cat>
          <c:val>
            <c:numRef>
              <c:f>Feuil1!$C$2:$D$2</c:f>
              <c:numCache>
                <c:formatCode>General</c:formatCode>
                <c:ptCount val="2"/>
                <c:pt idx="0">
                  <c:v>40</c:v>
                </c:pt>
                <c:pt idx="1">
                  <c:v>27.7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82D-4612-A796-4DDB224514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356800"/>
        <c:axId val="100863936"/>
      </c:barChart>
      <c:catAx>
        <c:axId val="9356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0863936"/>
        <c:crosses val="autoZero"/>
        <c:auto val="0"/>
        <c:lblAlgn val="ctr"/>
        <c:lblOffset val="100"/>
        <c:noMultiLvlLbl val="0"/>
      </c:catAx>
      <c:valAx>
        <c:axId val="100863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</a:t>
                </a:r>
              </a:p>
            </c:rich>
          </c:tx>
          <c:layout>
            <c:manualLayout>
              <c:xMode val="edge"/>
              <c:yMode val="edge"/>
              <c:x val="0.44424868766404202"/>
              <c:y val="0.8971988918051909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F0CC2-4D6B-4B02-9B29-4E9CBAEBD5BD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D651E-9B3B-4803-9918-399BA503949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38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D651E-9B3B-4803-9918-399BA503949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82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/>
          <p:cNvSpPr/>
          <p:nvPr userDrawn="1"/>
        </p:nvSpPr>
        <p:spPr>
          <a:xfrm>
            <a:off x="0" y="6371293"/>
            <a:ext cx="9151939" cy="486707"/>
          </a:xfrm>
          <a:custGeom>
            <a:avLst/>
            <a:gdLst>
              <a:gd name="connsiteX0" fmla="*/ 0 w 9144000"/>
              <a:gd name="connsiteY0" fmla="*/ 0 h 216024"/>
              <a:gd name="connsiteX1" fmla="*/ 9144000 w 9144000"/>
              <a:gd name="connsiteY1" fmla="*/ 0 h 216024"/>
              <a:gd name="connsiteX2" fmla="*/ 9144000 w 9144000"/>
              <a:gd name="connsiteY2" fmla="*/ 216024 h 216024"/>
              <a:gd name="connsiteX3" fmla="*/ 0 w 9144000"/>
              <a:gd name="connsiteY3" fmla="*/ 216024 h 216024"/>
              <a:gd name="connsiteX4" fmla="*/ 0 w 9144000"/>
              <a:gd name="connsiteY4" fmla="*/ 0 h 216024"/>
              <a:gd name="connsiteX0" fmla="*/ 0 w 9147175"/>
              <a:gd name="connsiteY0" fmla="*/ 0 h 504949"/>
              <a:gd name="connsiteX1" fmla="*/ 9147175 w 9147175"/>
              <a:gd name="connsiteY1" fmla="*/ 288925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9147175"/>
              <a:gd name="connsiteY0" fmla="*/ 0 h 504949"/>
              <a:gd name="connsiteX1" fmla="*/ 7661275 w 9147175"/>
              <a:gd name="connsiteY1" fmla="*/ 288925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9147175"/>
              <a:gd name="connsiteY0" fmla="*/ 0 h 504949"/>
              <a:gd name="connsiteX1" fmla="*/ 7558882 w 9147175"/>
              <a:gd name="connsiteY1" fmla="*/ 150812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9147175"/>
              <a:gd name="connsiteY0" fmla="*/ 0 h 504949"/>
              <a:gd name="connsiteX1" fmla="*/ 7644607 w 9147175"/>
              <a:gd name="connsiteY1" fmla="*/ 291306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386233"/>
              <a:gd name="connsiteX1" fmla="*/ 7644607 w 7644607"/>
              <a:gd name="connsiteY1" fmla="*/ 172590 h 386233"/>
              <a:gd name="connsiteX2" fmla="*/ 7642225 w 7644607"/>
              <a:gd name="connsiteY2" fmla="*/ 383852 h 386233"/>
              <a:gd name="connsiteX3" fmla="*/ 3175 w 7644607"/>
              <a:gd name="connsiteY3" fmla="*/ 386233 h 386233"/>
              <a:gd name="connsiteX4" fmla="*/ 0 w 7644607"/>
              <a:gd name="connsiteY4" fmla="*/ 0 h 386233"/>
              <a:gd name="connsiteX0" fmla="*/ 0 w 7644607"/>
              <a:gd name="connsiteY0" fmla="*/ 0 h 386233"/>
              <a:gd name="connsiteX1" fmla="*/ 7644607 w 7644607"/>
              <a:gd name="connsiteY1" fmla="*/ 172590 h 386233"/>
              <a:gd name="connsiteX2" fmla="*/ 7642225 w 7644607"/>
              <a:gd name="connsiteY2" fmla="*/ 383852 h 386233"/>
              <a:gd name="connsiteX3" fmla="*/ 3175 w 7644607"/>
              <a:gd name="connsiteY3" fmla="*/ 386233 h 386233"/>
              <a:gd name="connsiteX4" fmla="*/ 0 w 7644607"/>
              <a:gd name="connsiteY4" fmla="*/ 0 h 386233"/>
              <a:gd name="connsiteX0" fmla="*/ 0 w 7644607"/>
              <a:gd name="connsiteY0" fmla="*/ 0 h 347419"/>
              <a:gd name="connsiteX1" fmla="*/ 7644607 w 7644607"/>
              <a:gd name="connsiteY1" fmla="*/ 133776 h 347419"/>
              <a:gd name="connsiteX2" fmla="*/ 7642225 w 7644607"/>
              <a:gd name="connsiteY2" fmla="*/ 345038 h 347419"/>
              <a:gd name="connsiteX3" fmla="*/ 3175 w 7644607"/>
              <a:gd name="connsiteY3" fmla="*/ 347419 h 347419"/>
              <a:gd name="connsiteX4" fmla="*/ 0 w 7644607"/>
              <a:gd name="connsiteY4" fmla="*/ 0 h 347419"/>
              <a:gd name="connsiteX0" fmla="*/ 0 w 7644607"/>
              <a:gd name="connsiteY0" fmla="*/ 0 h 347419"/>
              <a:gd name="connsiteX1" fmla="*/ 7644607 w 7644607"/>
              <a:gd name="connsiteY1" fmla="*/ 133776 h 347419"/>
              <a:gd name="connsiteX2" fmla="*/ 7642225 w 7644607"/>
              <a:gd name="connsiteY2" fmla="*/ 345038 h 347419"/>
              <a:gd name="connsiteX3" fmla="*/ 3175 w 7644607"/>
              <a:gd name="connsiteY3" fmla="*/ 347419 h 347419"/>
              <a:gd name="connsiteX4" fmla="*/ 0 w 7644607"/>
              <a:gd name="connsiteY4" fmla="*/ 0 h 34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4607" h="347419">
                <a:moveTo>
                  <a:pt x="0" y="0"/>
                </a:moveTo>
                <a:cubicBezTo>
                  <a:pt x="2647898" y="110763"/>
                  <a:pt x="5213312" y="131577"/>
                  <a:pt x="7644607" y="133776"/>
                </a:cubicBezTo>
                <a:lnTo>
                  <a:pt x="7642225" y="345038"/>
                </a:lnTo>
                <a:lnTo>
                  <a:pt x="3175" y="347419"/>
                </a:lnTo>
                <a:cubicBezTo>
                  <a:pt x="2117" y="179103"/>
                  <a:pt x="1058" y="168316"/>
                  <a:pt x="0" y="0"/>
                </a:cubicBezTo>
                <a:close/>
              </a:path>
            </a:pathLst>
          </a:custGeom>
          <a:solidFill>
            <a:srgbClr val="546293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 rot="10800000" flipV="1">
            <a:off x="0" y="2932134"/>
            <a:ext cx="9144000" cy="135297"/>
          </a:xfrm>
          <a:prstGeom prst="rect">
            <a:avLst/>
          </a:prstGeom>
          <a:gradFill flip="none" rotWithShape="1">
            <a:gsLst>
              <a:gs pos="70000">
                <a:srgbClr val="C00000"/>
              </a:gs>
              <a:gs pos="40000">
                <a:schemeClr val="bg1"/>
              </a:gs>
              <a:gs pos="60000">
                <a:schemeClr val="bg1"/>
              </a:gs>
              <a:gs pos="30000">
                <a:srgbClr val="54629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3" r="8972" b="15028"/>
          <a:stretch/>
        </p:blipFill>
        <p:spPr bwMode="auto">
          <a:xfrm>
            <a:off x="0" y="926797"/>
            <a:ext cx="9144000" cy="202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E447A86-57C9-4BF5-9969-FB3C24CE7C6A}" type="datetime1">
              <a:rPr lang="fr-FR" kern="0" smtClean="0"/>
              <a:pPr/>
              <a:t>18/01/2019</a:t>
            </a:fld>
            <a:endParaRPr lang="fr-FR" kern="0" dirty="0" smtClean="0"/>
          </a:p>
        </p:txBody>
      </p:sp>
      <p:pic>
        <p:nvPicPr>
          <p:cNvPr id="14" name="Picture 3" descr="D:\debailleux\Mes documents\DCM\REFONTE FICHES ADAS\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626185"/>
              </a:clrFrom>
              <a:clrTo>
                <a:srgbClr val="62618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81417"/>
            <a:ext cx="3452824" cy="627303"/>
          </a:xfrm>
          <a:prstGeom prst="rect">
            <a:avLst/>
          </a:prstGeom>
        </p:spPr>
      </p:pic>
      <p:sp>
        <p:nvSpPr>
          <p:cNvPr id="13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971600" y="6520259"/>
            <a:ext cx="5112568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kern="0" dirty="0" smtClean="0"/>
              <a:t>Titre</a:t>
            </a:r>
          </a:p>
        </p:txBody>
      </p:sp>
      <p:pic>
        <p:nvPicPr>
          <p:cNvPr id="9" name="Picture 3" descr="D:\debailleux\Mes documents\DCM\REFONTE FICHES ADAS\OK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 userDrawn="1"/>
        </p:nvSpPr>
        <p:spPr>
          <a:xfrm>
            <a:off x="8615556" y="0"/>
            <a:ext cx="5284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600" dirty="0" smtClean="0">
                <a:solidFill>
                  <a:schemeClr val="bg1"/>
                </a:solidFill>
              </a:rPr>
              <a:t>V.5</a:t>
            </a:r>
            <a:endParaRPr lang="fr-FR" sz="600" dirty="0">
              <a:solidFill>
                <a:schemeClr val="bg1"/>
              </a:solidFill>
            </a:endParaRPr>
          </a:p>
        </p:txBody>
      </p:sp>
      <p:sp>
        <p:nvSpPr>
          <p:cNvPr id="18" name="Titre 1"/>
          <p:cNvSpPr>
            <a:spLocks noGrp="1"/>
          </p:cNvSpPr>
          <p:nvPr>
            <p:ph type="ctrTitle" hasCustomPrompt="1"/>
          </p:nvPr>
        </p:nvSpPr>
        <p:spPr>
          <a:xfrm>
            <a:off x="251520" y="3641992"/>
            <a:ext cx="8640960" cy="650503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en-US" dirty="0" smtClean="0"/>
              <a:t>TITRE</a:t>
            </a:r>
            <a:endParaRPr lang="en-US" dirty="0"/>
          </a:p>
        </p:txBody>
      </p:sp>
      <p:sp>
        <p:nvSpPr>
          <p:cNvPr id="1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39552" y="4653136"/>
            <a:ext cx="8064896" cy="432048"/>
          </a:xfrm>
        </p:spPr>
        <p:txBody>
          <a:bodyPr>
            <a:normAutofit/>
          </a:bodyPr>
          <a:lstStyle>
            <a:lvl1pPr>
              <a:defRPr sz="1600" i="1"/>
            </a:lvl1pPr>
          </a:lstStyle>
          <a:p>
            <a:pPr marL="0" indent="0" algn="ctr">
              <a:buNone/>
            </a:pPr>
            <a:r>
              <a:rPr lang="en-US" dirty="0" smtClean="0"/>
              <a:t>Sous-</a:t>
            </a:r>
            <a:r>
              <a:rPr lang="en-US" dirty="0" err="1" smtClean="0"/>
              <a:t>Titre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9158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5"/>
            <a:ext cx="8496944" cy="4536505"/>
          </a:xfrm>
        </p:spPr>
        <p:txBody>
          <a:bodyPr/>
          <a:lstStyle>
            <a:lvl1pPr marL="342900" indent="-342900">
              <a:buSzPct val="110000"/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SzPct val="80000"/>
              <a:buFont typeface="Century Gothic" panose="020B0502020202020204" pitchFamily="34" charset="0"/>
              <a:buChar char="−"/>
              <a:defRPr/>
            </a:lvl3pPr>
            <a:lvl4pPr marL="1600200" indent="-228600">
              <a:buSzPct val="80000"/>
              <a:buFont typeface="Arial" panose="020B0604020202020204" pitchFamily="34" charset="0"/>
              <a:buChar char="•"/>
              <a:defRPr sz="1400"/>
            </a:lvl4pPr>
            <a:lvl5pPr marL="2057400" indent="-228600">
              <a:buFont typeface="Century Gothic" panose="020B0502020202020204" pitchFamily="34" charset="0"/>
              <a:buChar char="□"/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5pPr>
            <a:lvl6pPr marL="2514600" indent="-228600">
              <a:buFont typeface="Wingdings" panose="05000000000000000000" pitchFamily="2" charset="2"/>
              <a:buChar char="§"/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6pPr>
            <a:lvl7pPr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7pPr>
            <a:lvl8pPr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8pPr>
            <a:lvl9pPr marL="3676650" marR="0" indent="-114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fr-FR" sz="14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19" name="Titre 18"/>
          <p:cNvSpPr>
            <a:spLocks noGrp="1"/>
          </p:cNvSpPr>
          <p:nvPr>
            <p:ph type="title"/>
          </p:nvPr>
        </p:nvSpPr>
        <p:spPr>
          <a:xfrm>
            <a:off x="1130376" y="548680"/>
            <a:ext cx="7681439" cy="648072"/>
          </a:xfrm>
          <a:noFill/>
          <a:effectLst/>
        </p:spPr>
        <p:txBody>
          <a:bodyPr/>
          <a:lstStyle>
            <a:lvl1pPr>
              <a:defRPr sz="320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251520" y="807724"/>
            <a:ext cx="878857" cy="241252"/>
            <a:chOff x="361635" y="4427185"/>
            <a:chExt cx="550639" cy="1511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Ellipse 8"/>
            <p:cNvSpPr/>
            <p:nvPr/>
          </p:nvSpPr>
          <p:spPr>
            <a:xfrm>
              <a:off x="761431" y="4427185"/>
              <a:ext cx="150843" cy="150844"/>
            </a:xfrm>
            <a:prstGeom prst="ellipse">
              <a:avLst/>
            </a:prstGeom>
            <a:solidFill>
              <a:srgbClr val="787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562782" y="4427495"/>
              <a:ext cx="150843" cy="150844"/>
            </a:xfrm>
            <a:prstGeom prst="ellipse">
              <a:avLst/>
            </a:prstGeom>
            <a:solidFill>
              <a:srgbClr val="AAA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61635" y="4427495"/>
              <a:ext cx="150843" cy="150844"/>
            </a:xfrm>
            <a:prstGeom prst="ellipse">
              <a:avLst/>
            </a:prstGeom>
            <a:solidFill>
              <a:srgbClr val="E0D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+mj-lt"/>
              </a:defRPr>
            </a:lvl1pPr>
          </a:lstStyle>
          <a:p>
            <a:fld id="{400AC7AD-5D20-48F1-A18A-B4E8EE5A547C}" type="datetime1">
              <a:rPr lang="fr-FR" kern="0" smtClean="0"/>
              <a:pPr/>
              <a:t>18/01/2019</a:t>
            </a:fld>
            <a:endParaRPr lang="fr-FR" kern="0" dirty="0" smtClean="0"/>
          </a:p>
        </p:txBody>
      </p:sp>
      <p:sp>
        <p:nvSpPr>
          <p:cNvPr id="12" name="Espace réservé du pied de page 13"/>
          <p:cNvSpPr>
            <a:spLocks noGrp="1"/>
          </p:cNvSpPr>
          <p:nvPr>
            <p:ph type="ftr" sz="quarter" idx="11"/>
          </p:nvPr>
        </p:nvSpPr>
        <p:spPr>
          <a:xfrm>
            <a:off x="971600" y="6520259"/>
            <a:ext cx="5112568" cy="365125"/>
          </a:xfrm>
        </p:spPr>
        <p:txBody>
          <a:bodyPr/>
          <a:lstStyle>
            <a:lvl1pPr>
              <a:defRPr sz="800">
                <a:latin typeface="+mj-lt"/>
              </a:defRPr>
            </a:lvl1pPr>
          </a:lstStyle>
          <a:p>
            <a:r>
              <a:rPr lang="fr-FR" kern="0" dirty="0" smtClean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79713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E0E0E0">
                <a:lumMod val="48000"/>
                <a:lumOff val="52000"/>
              </a:srgbClr>
            </a:gs>
            <a:gs pos="1000">
              <a:schemeClr val="bg1">
                <a:lumMod val="78000"/>
                <a:lumOff val="22000"/>
              </a:schemeClr>
            </a:gs>
            <a:gs pos="100000">
              <a:schemeClr val="bg1">
                <a:lumMod val="78000"/>
                <a:lumOff val="2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0800000" flipV="1">
            <a:off x="-9525" y="6584017"/>
            <a:ext cx="9161464" cy="270540"/>
          </a:xfrm>
          <a:prstGeom prst="rect">
            <a:avLst/>
          </a:prstGeom>
          <a:gradFill flip="none" rotWithShape="1">
            <a:gsLst>
              <a:gs pos="70000">
                <a:srgbClr val="C00000"/>
              </a:gs>
              <a:gs pos="40000">
                <a:schemeClr val="bg1"/>
              </a:gs>
              <a:gs pos="60000">
                <a:schemeClr val="bg1"/>
              </a:gs>
              <a:gs pos="30000">
                <a:srgbClr val="54629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z</a:t>
            </a:r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23528" y="547417"/>
            <a:ext cx="8488288" cy="64807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 flipV="1">
            <a:off x="-8298" y="0"/>
            <a:ext cx="9151939" cy="489234"/>
          </a:xfrm>
          <a:custGeom>
            <a:avLst/>
            <a:gdLst>
              <a:gd name="connsiteX0" fmla="*/ 0 w 9144000"/>
              <a:gd name="connsiteY0" fmla="*/ 0 h 216024"/>
              <a:gd name="connsiteX1" fmla="*/ 9144000 w 9144000"/>
              <a:gd name="connsiteY1" fmla="*/ 0 h 216024"/>
              <a:gd name="connsiteX2" fmla="*/ 9144000 w 9144000"/>
              <a:gd name="connsiteY2" fmla="*/ 216024 h 216024"/>
              <a:gd name="connsiteX3" fmla="*/ 0 w 9144000"/>
              <a:gd name="connsiteY3" fmla="*/ 216024 h 216024"/>
              <a:gd name="connsiteX4" fmla="*/ 0 w 9144000"/>
              <a:gd name="connsiteY4" fmla="*/ 0 h 216024"/>
              <a:gd name="connsiteX0" fmla="*/ 0 w 9147175"/>
              <a:gd name="connsiteY0" fmla="*/ 0 h 504949"/>
              <a:gd name="connsiteX1" fmla="*/ 9147175 w 9147175"/>
              <a:gd name="connsiteY1" fmla="*/ 288925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9147175"/>
              <a:gd name="connsiteY0" fmla="*/ 0 h 504949"/>
              <a:gd name="connsiteX1" fmla="*/ 7661275 w 9147175"/>
              <a:gd name="connsiteY1" fmla="*/ 288925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9147175"/>
              <a:gd name="connsiteY0" fmla="*/ 0 h 504949"/>
              <a:gd name="connsiteX1" fmla="*/ 7558882 w 9147175"/>
              <a:gd name="connsiteY1" fmla="*/ 150812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9147175"/>
              <a:gd name="connsiteY0" fmla="*/ 0 h 504949"/>
              <a:gd name="connsiteX1" fmla="*/ 7644607 w 9147175"/>
              <a:gd name="connsiteY1" fmla="*/ 291306 h 504949"/>
              <a:gd name="connsiteX2" fmla="*/ 9147175 w 9147175"/>
              <a:gd name="connsiteY2" fmla="*/ 504949 h 504949"/>
              <a:gd name="connsiteX3" fmla="*/ 3175 w 9147175"/>
              <a:gd name="connsiteY3" fmla="*/ 504949 h 504949"/>
              <a:gd name="connsiteX4" fmla="*/ 0 w 9147175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504949"/>
              <a:gd name="connsiteX1" fmla="*/ 7644607 w 7644607"/>
              <a:gd name="connsiteY1" fmla="*/ 291306 h 504949"/>
              <a:gd name="connsiteX2" fmla="*/ 7642225 w 7644607"/>
              <a:gd name="connsiteY2" fmla="*/ 502568 h 504949"/>
              <a:gd name="connsiteX3" fmla="*/ 3175 w 7644607"/>
              <a:gd name="connsiteY3" fmla="*/ 504949 h 504949"/>
              <a:gd name="connsiteX4" fmla="*/ 0 w 7644607"/>
              <a:gd name="connsiteY4" fmla="*/ 0 h 504949"/>
              <a:gd name="connsiteX0" fmla="*/ 0 w 7644607"/>
              <a:gd name="connsiteY0" fmla="*/ 0 h 386233"/>
              <a:gd name="connsiteX1" fmla="*/ 7644607 w 7644607"/>
              <a:gd name="connsiteY1" fmla="*/ 172590 h 386233"/>
              <a:gd name="connsiteX2" fmla="*/ 7642225 w 7644607"/>
              <a:gd name="connsiteY2" fmla="*/ 383852 h 386233"/>
              <a:gd name="connsiteX3" fmla="*/ 3175 w 7644607"/>
              <a:gd name="connsiteY3" fmla="*/ 386233 h 386233"/>
              <a:gd name="connsiteX4" fmla="*/ 0 w 7644607"/>
              <a:gd name="connsiteY4" fmla="*/ 0 h 386233"/>
              <a:gd name="connsiteX0" fmla="*/ 0 w 7644607"/>
              <a:gd name="connsiteY0" fmla="*/ 0 h 386233"/>
              <a:gd name="connsiteX1" fmla="*/ 7644607 w 7644607"/>
              <a:gd name="connsiteY1" fmla="*/ 172590 h 386233"/>
              <a:gd name="connsiteX2" fmla="*/ 7642225 w 7644607"/>
              <a:gd name="connsiteY2" fmla="*/ 383852 h 386233"/>
              <a:gd name="connsiteX3" fmla="*/ 3175 w 7644607"/>
              <a:gd name="connsiteY3" fmla="*/ 386233 h 386233"/>
              <a:gd name="connsiteX4" fmla="*/ 0 w 7644607"/>
              <a:gd name="connsiteY4" fmla="*/ 0 h 386233"/>
              <a:gd name="connsiteX0" fmla="*/ 0 w 7644607"/>
              <a:gd name="connsiteY0" fmla="*/ 0 h 347419"/>
              <a:gd name="connsiteX1" fmla="*/ 7644607 w 7644607"/>
              <a:gd name="connsiteY1" fmla="*/ 133776 h 347419"/>
              <a:gd name="connsiteX2" fmla="*/ 7642225 w 7644607"/>
              <a:gd name="connsiteY2" fmla="*/ 345038 h 347419"/>
              <a:gd name="connsiteX3" fmla="*/ 3175 w 7644607"/>
              <a:gd name="connsiteY3" fmla="*/ 347419 h 347419"/>
              <a:gd name="connsiteX4" fmla="*/ 0 w 7644607"/>
              <a:gd name="connsiteY4" fmla="*/ 0 h 347419"/>
              <a:gd name="connsiteX0" fmla="*/ 0 w 7644607"/>
              <a:gd name="connsiteY0" fmla="*/ 0 h 347419"/>
              <a:gd name="connsiteX1" fmla="*/ 7644607 w 7644607"/>
              <a:gd name="connsiteY1" fmla="*/ 133776 h 347419"/>
              <a:gd name="connsiteX2" fmla="*/ 7642225 w 7644607"/>
              <a:gd name="connsiteY2" fmla="*/ 345038 h 347419"/>
              <a:gd name="connsiteX3" fmla="*/ 3175 w 7644607"/>
              <a:gd name="connsiteY3" fmla="*/ 347419 h 347419"/>
              <a:gd name="connsiteX4" fmla="*/ 0 w 7644607"/>
              <a:gd name="connsiteY4" fmla="*/ 0 h 34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4607" h="347419">
                <a:moveTo>
                  <a:pt x="0" y="0"/>
                </a:moveTo>
                <a:cubicBezTo>
                  <a:pt x="2647898" y="110763"/>
                  <a:pt x="5213312" y="131577"/>
                  <a:pt x="7644607" y="133776"/>
                </a:cubicBezTo>
                <a:lnTo>
                  <a:pt x="7642225" y="345038"/>
                </a:lnTo>
                <a:lnTo>
                  <a:pt x="3175" y="347419"/>
                </a:lnTo>
                <a:cubicBezTo>
                  <a:pt x="2117" y="179103"/>
                  <a:pt x="1058" y="168316"/>
                  <a:pt x="0" y="0"/>
                </a:cubicBezTo>
                <a:close/>
              </a:path>
            </a:pathLst>
          </a:custGeom>
          <a:solidFill>
            <a:srgbClr val="546293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3528" y="1196753"/>
            <a:ext cx="8496944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4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520259"/>
            <a:ext cx="9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0FED933F-6AC4-471A-A0D4-60CA1229D2C7}" type="datetime1">
              <a:rPr lang="fr-FR" kern="0" smtClean="0"/>
              <a:pPr/>
              <a:t>18/01/2019</a:t>
            </a:fld>
            <a:endParaRPr lang="fr-FR" kern="0" dirty="0" smtClean="0"/>
          </a:p>
        </p:txBody>
      </p:sp>
      <p:sp>
        <p:nvSpPr>
          <p:cNvPr id="4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71600" y="6520259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fr-FR" kern="0" smtClean="0"/>
              <a:t>Group Presentation</a:t>
            </a:r>
            <a:endParaRPr lang="fr-FR" kern="0" dirty="0" smtClean="0"/>
          </a:p>
        </p:txBody>
      </p:sp>
      <p:sp>
        <p:nvSpPr>
          <p:cNvPr id="14" name="Espace réservé du numéro de diapositive 5"/>
          <p:cNvSpPr txBox="1">
            <a:spLocks/>
          </p:cNvSpPr>
          <p:nvPr/>
        </p:nvSpPr>
        <p:spPr>
          <a:xfrm>
            <a:off x="8100392" y="6536725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6B7ED3-0F0E-4479-BF52-DD7A6ADA2503}" type="slidenum">
              <a:rPr lang="fr-FR" kern="0" smtClean="0"/>
              <a:pPr/>
              <a:t>‹#›</a:t>
            </a:fld>
            <a:endParaRPr lang="fr-FR" kern="0" dirty="0" smtClean="0"/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323528" y="547417"/>
            <a:ext cx="8488288" cy="64807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765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666699"/>
          </a:solidFill>
          <a:latin typeface="Century Gothic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1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Century Gothic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 flipH="1">
            <a:off x="1418715" y="3431553"/>
            <a:ext cx="7738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000" dirty="0"/>
          </a:p>
          <a:p>
            <a:pPr algn="ctr"/>
            <a:r>
              <a:rPr lang="fr-FR" sz="3000" dirty="0" err="1"/>
              <a:t>Amendment</a:t>
            </a:r>
            <a:r>
              <a:rPr lang="fr-FR" sz="3000" dirty="0"/>
              <a:t> to </a:t>
            </a:r>
            <a:r>
              <a:rPr lang="fr-FR" sz="3000" dirty="0" err="1"/>
              <a:t>regulation</a:t>
            </a:r>
            <a:r>
              <a:rPr lang="fr-FR" sz="3000" dirty="0"/>
              <a:t> UN 117</a:t>
            </a:r>
          </a:p>
          <a:p>
            <a:pPr algn="ctr"/>
            <a:r>
              <a:rPr lang="fr-FR" sz="3000" dirty="0"/>
              <a:t>Introduction of </a:t>
            </a:r>
            <a:r>
              <a:rPr lang="fr-FR" sz="3000" dirty="0" err="1"/>
              <a:t>worn</a:t>
            </a:r>
            <a:r>
              <a:rPr lang="fr-FR" sz="3000" dirty="0"/>
              <a:t> </a:t>
            </a:r>
            <a:r>
              <a:rPr lang="fr-FR" sz="3000" dirty="0" err="1"/>
              <a:t>tyre</a:t>
            </a:r>
            <a:r>
              <a:rPr lang="fr-FR" sz="3000" dirty="0"/>
              <a:t> performances</a:t>
            </a:r>
          </a:p>
          <a:p>
            <a:pPr algn="ctr"/>
            <a:endParaRPr lang="fr-FR" sz="3000" dirty="0"/>
          </a:p>
        </p:txBody>
      </p:sp>
      <p:sp>
        <p:nvSpPr>
          <p:cNvPr id="3" name="ZoneTexte 2"/>
          <p:cNvSpPr txBox="1"/>
          <p:nvPr/>
        </p:nvSpPr>
        <p:spPr>
          <a:xfrm>
            <a:off x="277689" y="6550223"/>
            <a:ext cx="1923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69th GRB </a:t>
            </a:r>
            <a:r>
              <a:rPr lang="fr-FR" sz="1400" dirty="0" err="1" smtClean="0"/>
              <a:t>January</a:t>
            </a:r>
            <a:r>
              <a:rPr lang="fr-FR" sz="1400" dirty="0" smtClean="0"/>
              <a:t> 2019 </a:t>
            </a:r>
            <a:endParaRPr lang="fr-FR"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89" y="3573016"/>
            <a:ext cx="1647056" cy="2154898"/>
          </a:xfrm>
          <a:prstGeom prst="rect">
            <a:avLst/>
          </a:prstGeom>
        </p:spPr>
      </p:pic>
      <p:sp>
        <p:nvSpPr>
          <p:cNvPr id="6" name="Textfeld 12"/>
          <p:cNvSpPr txBox="1">
            <a:spLocks noChangeArrowheads="1"/>
          </p:cNvSpPr>
          <p:nvPr/>
        </p:nvSpPr>
        <p:spPr bwMode="auto">
          <a:xfrm>
            <a:off x="6567264" y="116632"/>
            <a:ext cx="25767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2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Informal document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GRB-69-08</a:t>
            </a:r>
            <a:endParaRPr lang="de-DE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69th GRB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22-25 January 2019,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agenda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items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(c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))</a:t>
            </a:r>
            <a:endParaRPr lang="de-DE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89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1242" y="1064111"/>
            <a:ext cx="81823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 smtClean="0"/>
              <a:t>Main </a:t>
            </a:r>
            <a:r>
              <a:rPr lang="fr-FR" dirty="0" err="1" smtClean="0"/>
              <a:t>mechanism</a:t>
            </a:r>
            <a:r>
              <a:rPr lang="fr-FR" dirty="0" smtClean="0"/>
              <a:t> in R117 for the new state : pure grip (full contact patch)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 err="1" smtClean="0"/>
              <a:t>Worn</a:t>
            </a:r>
            <a:r>
              <a:rPr lang="fr-FR" dirty="0" smtClean="0"/>
              <a:t> </a:t>
            </a:r>
            <a:r>
              <a:rPr lang="fr-FR" dirty="0" err="1" smtClean="0"/>
              <a:t>tyre</a:t>
            </a:r>
            <a:r>
              <a:rPr lang="fr-FR" dirty="0" smtClean="0"/>
              <a:t> : balance of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mechanisms</a:t>
            </a:r>
            <a:r>
              <a:rPr lang="fr-FR" dirty="0" smtClean="0"/>
              <a:t> (grip + </a:t>
            </a:r>
            <a:r>
              <a:rPr lang="fr-FR" dirty="0" err="1" smtClean="0"/>
              <a:t>hydroplaning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12189" y="635665"/>
            <a:ext cx="7681439" cy="648072"/>
          </a:xfrm>
        </p:spPr>
        <p:txBody>
          <a:bodyPr/>
          <a:lstStyle/>
          <a:p>
            <a:r>
              <a:rPr lang="en-US" sz="2000" dirty="0"/>
              <a:t>Conditions of tests: Are they </a:t>
            </a:r>
            <a:r>
              <a:rPr lang="en-US" sz="2000" dirty="0" smtClean="0"/>
              <a:t>representative of the mechanisms involved in the contact area? 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 flipH="1">
            <a:off x="3238749" y="5903892"/>
            <a:ext cx="5711276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Test conditions are relevant for the </a:t>
            </a:r>
            <a:r>
              <a:rPr lang="fr-FR" dirty="0" err="1" smtClean="0"/>
              <a:t>worn</a:t>
            </a:r>
            <a:r>
              <a:rPr lang="fr-FR" dirty="0" smtClean="0"/>
              <a:t> </a:t>
            </a:r>
            <a:r>
              <a:rPr lang="fr-FR" dirty="0" err="1" smtClean="0"/>
              <a:t>tyre</a:t>
            </a:r>
            <a:r>
              <a:rPr lang="fr-FR" dirty="0" smtClean="0"/>
              <a:t> </a:t>
            </a:r>
            <a:r>
              <a:rPr lang="fr-FR" dirty="0" err="1" smtClean="0"/>
              <a:t>testing</a:t>
            </a:r>
            <a:r>
              <a:rPr lang="fr-FR" dirty="0" smtClean="0"/>
              <a:t> , in </a:t>
            </a:r>
            <a:r>
              <a:rPr lang="fr-FR" dirty="0" err="1" smtClean="0"/>
              <a:t>terms</a:t>
            </a:r>
            <a:r>
              <a:rPr lang="fr-FR" dirty="0" smtClean="0"/>
              <a:t> of </a:t>
            </a:r>
            <a:r>
              <a:rPr lang="fr-FR" dirty="0" err="1" smtClean="0"/>
              <a:t>mechanisms</a:t>
            </a:r>
            <a:r>
              <a:rPr lang="fr-FR" dirty="0" smtClean="0"/>
              <a:t> balance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277689" y="6550223"/>
            <a:ext cx="1923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69th GRB </a:t>
            </a:r>
            <a:r>
              <a:rPr lang="fr-FR" sz="1400" dirty="0" err="1" smtClean="0"/>
              <a:t>January</a:t>
            </a:r>
            <a:r>
              <a:rPr lang="fr-FR" sz="1400" dirty="0" smtClean="0"/>
              <a:t> 2019 </a:t>
            </a:r>
            <a:endParaRPr lang="fr-FR" sz="1400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200" y="1844982"/>
            <a:ext cx="1063395" cy="1259299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687183" y="3699580"/>
            <a:ext cx="6185457" cy="2170811"/>
            <a:chOff x="402767" y="3344746"/>
            <a:chExt cx="7051699" cy="2989547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1"/>
            <a:stretch/>
          </p:blipFill>
          <p:spPr bwMode="auto">
            <a:xfrm>
              <a:off x="2145697" y="3344746"/>
              <a:ext cx="1554699" cy="1928420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996" y="3344746"/>
              <a:ext cx="1588470" cy="1881106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8" name="Flèche droite rayée 27"/>
            <p:cNvSpPr/>
            <p:nvPr/>
          </p:nvSpPr>
          <p:spPr>
            <a:xfrm>
              <a:off x="2923046" y="5497100"/>
              <a:ext cx="4032448" cy="465969"/>
            </a:xfrm>
            <a:prstGeom prst="stripedRightArrow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tx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tx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err="1" smtClean="0">
                  <a:solidFill>
                    <a:schemeClr val="tx1"/>
                  </a:solidFill>
                </a:rPr>
                <a:t>Braking</a:t>
              </a:r>
              <a:r>
                <a:rPr lang="fr-FR" sz="1400" dirty="0" smtClean="0"/>
                <a:t> </a:t>
              </a:r>
              <a:endParaRPr lang="fr-FR" sz="1400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4490487" y="3517867"/>
              <a:ext cx="546096" cy="631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Grip</a:t>
              </a:r>
            </a:p>
            <a:p>
              <a:r>
                <a:rPr lang="fr-FR" sz="1400" dirty="0" err="1"/>
                <a:t>a</a:t>
              </a:r>
              <a:r>
                <a:rPr lang="fr-FR" sz="1400" dirty="0" err="1" smtClean="0"/>
                <a:t>era</a:t>
              </a:r>
              <a:endParaRPr lang="fr-FR" sz="1400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402767" y="4089484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/>
                <a:t>Hydroplaning</a:t>
              </a:r>
              <a:endParaRPr lang="fr-FR" sz="1400" dirty="0" smtClean="0"/>
            </a:p>
            <a:p>
              <a:pPr algn="ctr"/>
              <a:r>
                <a:rPr lang="fr-FR" sz="1400" dirty="0" smtClean="0"/>
                <a:t>area</a:t>
              </a:r>
              <a:endParaRPr lang="fr-FR" sz="1400" dirty="0"/>
            </a:p>
          </p:txBody>
        </p:sp>
        <p:cxnSp>
          <p:nvCxnSpPr>
            <p:cNvPr id="31" name="Connecteur droit avec flèche 30"/>
            <p:cNvCxnSpPr/>
            <p:nvPr/>
          </p:nvCxnSpPr>
          <p:spPr>
            <a:xfrm>
              <a:off x="1914935" y="4303555"/>
              <a:ext cx="870411" cy="0"/>
            </a:xfrm>
            <a:prstGeom prst="straightConnector1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>
              <a:stCxn id="29" idx="3"/>
            </p:cNvCxnSpPr>
            <p:nvPr/>
          </p:nvCxnSpPr>
          <p:spPr>
            <a:xfrm>
              <a:off x="5036583" y="3833408"/>
              <a:ext cx="1630880" cy="440743"/>
            </a:xfrm>
            <a:prstGeom prst="straightConnector1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>
              <a:stCxn id="29" idx="1"/>
            </p:cNvCxnSpPr>
            <p:nvPr/>
          </p:nvCxnSpPr>
          <p:spPr>
            <a:xfrm flipH="1">
              <a:off x="3139072" y="3833408"/>
              <a:ext cx="1351415" cy="470147"/>
            </a:xfrm>
            <a:prstGeom prst="straightConnector1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2410727" y="5963068"/>
              <a:ext cx="900940" cy="371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80 km/h </a:t>
              </a:r>
              <a:endParaRPr lang="fr-FR" sz="1400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6429827" y="5953981"/>
              <a:ext cx="900940" cy="371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2</a:t>
              </a:r>
              <a:r>
                <a:rPr lang="fr-FR" sz="1400" dirty="0" smtClean="0"/>
                <a:t>0 km/h </a:t>
              </a:r>
              <a:endParaRPr lang="fr-FR" sz="1400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4788838" y="5953981"/>
              <a:ext cx="900940" cy="371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4</a:t>
              </a:r>
              <a:r>
                <a:rPr lang="fr-FR" sz="1400" dirty="0" smtClean="0"/>
                <a:t>0 km/h </a:t>
              </a:r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622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1866" y="1111354"/>
            <a:ext cx="8182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 err="1"/>
              <a:t>Height</a:t>
            </a:r>
            <a:r>
              <a:rPr lang="fr-FR" dirty="0"/>
              <a:t> of water: 1mm +/-0.5 (value in </a:t>
            </a:r>
            <a:r>
              <a:rPr lang="fr-FR" dirty="0" err="1" smtClean="0"/>
              <a:t>regulation</a:t>
            </a:r>
            <a:r>
              <a:rPr lang="fr-FR" dirty="0" smtClean="0"/>
              <a:t> UN </a:t>
            </a:r>
            <a:r>
              <a:rPr lang="fr-FR" dirty="0"/>
              <a:t>117)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772" y="2333843"/>
            <a:ext cx="910988" cy="121289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355" y="2333844"/>
            <a:ext cx="948308" cy="12128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657" y="2333843"/>
            <a:ext cx="1536121" cy="121289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698578" y="3639223"/>
            <a:ext cx="4844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82%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116818" y="3580571"/>
            <a:ext cx="100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&lt; 1%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484827" y="3639223"/>
            <a:ext cx="5229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17 %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5650173" y="2576869"/>
            <a:ext cx="0" cy="2251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5662470" y="2550962"/>
            <a:ext cx="7184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0.5 mm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8117007" y="2576868"/>
            <a:ext cx="10235" cy="3634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8127242" y="2620078"/>
            <a:ext cx="5870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1 mm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11242" y="3973140"/>
            <a:ext cx="8182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dirty="0"/>
              <a:t>Test </a:t>
            </a:r>
            <a:r>
              <a:rPr lang="fr-FR" dirty="0" smtClean="0"/>
              <a:t>Speeds:  80 Km/h (</a:t>
            </a:r>
            <a:r>
              <a:rPr lang="fr-FR" dirty="0" err="1"/>
              <a:t>V</a:t>
            </a:r>
            <a:r>
              <a:rPr lang="fr-FR" dirty="0" err="1" smtClean="0"/>
              <a:t>ehicle</a:t>
            </a:r>
            <a:r>
              <a:rPr lang="fr-FR" dirty="0" smtClean="0"/>
              <a:t>) or 65 km/h (</a:t>
            </a:r>
            <a:r>
              <a:rPr lang="fr-FR" dirty="0" err="1" smtClean="0"/>
              <a:t>Trailer</a:t>
            </a:r>
            <a:r>
              <a:rPr lang="fr-FR" dirty="0" smtClean="0"/>
              <a:t>) in </a:t>
            </a:r>
            <a:r>
              <a:rPr lang="fr-FR" dirty="0" err="1" smtClean="0"/>
              <a:t>regulation</a:t>
            </a:r>
            <a:r>
              <a:rPr lang="fr-FR" dirty="0" smtClean="0"/>
              <a:t> UN R117</a:t>
            </a:r>
            <a:endParaRPr lang="fr-FR" dirty="0"/>
          </a:p>
        </p:txBody>
      </p:sp>
      <p:sp>
        <p:nvSpPr>
          <p:cNvPr id="26" name="Titre 2"/>
          <p:cNvSpPr txBox="1">
            <a:spLocks/>
          </p:cNvSpPr>
          <p:nvPr/>
        </p:nvSpPr>
        <p:spPr>
          <a:xfrm>
            <a:off x="1917508" y="1964359"/>
            <a:ext cx="5053927" cy="27699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latin typeface="+mn-lt"/>
                <a:ea typeface="+mn-ea"/>
                <a:cs typeface="+mn-cs"/>
              </a:rPr>
              <a:t>Water depth distribution when road is wet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30376" y="548680"/>
            <a:ext cx="8013624" cy="648072"/>
          </a:xfrm>
        </p:spPr>
        <p:txBody>
          <a:bodyPr/>
          <a:lstStyle/>
          <a:p>
            <a:r>
              <a:rPr lang="fr-FR" sz="2000" dirty="0" smtClean="0"/>
              <a:t>Conditions </a:t>
            </a:r>
            <a:r>
              <a:rPr lang="fr-FR" sz="2000" dirty="0"/>
              <a:t>of tests: Are </a:t>
            </a:r>
            <a:r>
              <a:rPr lang="fr-FR" sz="2000" dirty="0" err="1"/>
              <a:t>they</a:t>
            </a:r>
            <a:r>
              <a:rPr lang="fr-FR" sz="2000" dirty="0"/>
              <a:t> </a:t>
            </a:r>
            <a:r>
              <a:rPr lang="fr-FR" sz="2000" dirty="0" smtClean="0"/>
              <a:t>relevant </a:t>
            </a:r>
            <a:r>
              <a:rPr lang="fr-FR" sz="2000" dirty="0" err="1" smtClean="0"/>
              <a:t>also</a:t>
            </a:r>
            <a:r>
              <a:rPr lang="fr-FR" sz="2000" dirty="0" smtClean="0"/>
              <a:t> for </a:t>
            </a:r>
            <a:r>
              <a:rPr lang="fr-FR" sz="2000" dirty="0" err="1" smtClean="0"/>
              <a:t>worn</a:t>
            </a:r>
            <a:r>
              <a:rPr lang="fr-FR" sz="2000" dirty="0" smtClean="0"/>
              <a:t> </a:t>
            </a:r>
            <a:r>
              <a:rPr lang="fr-FR" sz="2000" dirty="0" err="1" smtClean="0"/>
              <a:t>tyre</a:t>
            </a:r>
            <a:r>
              <a:rPr lang="fr-FR" sz="2000" dirty="0" smtClean="0"/>
              <a:t> </a:t>
            </a:r>
            <a:r>
              <a:rPr lang="fr-FR" sz="2000" dirty="0" err="1" smtClean="0"/>
              <a:t>testing</a:t>
            </a:r>
            <a:r>
              <a:rPr lang="fr-FR" sz="2000" dirty="0" smtClean="0"/>
              <a:t> ? </a:t>
            </a:r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/>
          </p:nvPr>
        </p:nvGraphicFramePr>
        <p:xfrm>
          <a:off x="4633675" y="4586251"/>
          <a:ext cx="2937724" cy="849381"/>
        </p:xfrm>
        <a:graphic>
          <a:graphicData uri="http://schemas.openxmlformats.org/drawingml/2006/table">
            <a:tbl>
              <a:tblPr/>
              <a:tblGrid>
                <a:gridCol w="1414460">
                  <a:extLst>
                    <a:ext uri="{9D8B030D-6E8A-4147-A177-3AD203B41FA5}">
                      <a16:colId xmlns:a16="http://schemas.microsoft.com/office/drawing/2014/main" xmlns="" val="860908868"/>
                    </a:ext>
                  </a:extLst>
                </a:gridCol>
                <a:gridCol w="1523264">
                  <a:extLst>
                    <a:ext uri="{9D8B030D-6E8A-4147-A177-3AD203B41FA5}">
                      <a16:colId xmlns:a16="http://schemas.microsoft.com/office/drawing/2014/main" xmlns="" val="1769246680"/>
                    </a:ext>
                  </a:extLst>
                </a:gridCol>
              </a:tblGrid>
              <a:tr h="5133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800" u="none" strike="noStrike" dirty="0" smtClean="0">
                          <a:effectLst/>
                        </a:rPr>
                        <a:t>&lt;</a:t>
                      </a:r>
                      <a:r>
                        <a:rPr lang="fr-FR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800" u="none" strike="noStrike" dirty="0" smtClean="0">
                          <a:effectLst/>
                        </a:rPr>
                        <a:t>65 </a:t>
                      </a:r>
                      <a:r>
                        <a:rPr lang="fr-FR" sz="1800" u="none" strike="noStrike" dirty="0">
                          <a:effectLst/>
                        </a:rPr>
                        <a:t>km/h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2" marR="6112" marT="458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&lt;</a:t>
                      </a:r>
                      <a:r>
                        <a:rPr lang="fr-FR" sz="1800" b="1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800" b="1" u="none" strike="noStrike" dirty="0" smtClean="0">
                          <a:effectLst/>
                        </a:rPr>
                        <a:t>80 </a:t>
                      </a:r>
                      <a:r>
                        <a:rPr lang="fr-FR" sz="1800" b="1" u="none" strike="noStrike" dirty="0">
                          <a:effectLst/>
                        </a:rPr>
                        <a:t>km/h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12" marR="6112" marT="458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78490"/>
                  </a:ext>
                </a:extLst>
              </a:tr>
              <a:tr h="336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81.9%</a:t>
                      </a:r>
                    </a:p>
                  </a:txBody>
                  <a:tcPr marL="12713" marR="12713" marT="9527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89.1%</a:t>
                      </a:r>
                    </a:p>
                  </a:txBody>
                  <a:tcPr marL="12713" marR="12713" marT="9527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768934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711242" y="4586251"/>
            <a:ext cx="34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Percentage</a:t>
            </a:r>
            <a:r>
              <a:rPr lang="fr-FR" dirty="0" smtClean="0"/>
              <a:t> of cases </a:t>
            </a:r>
            <a:r>
              <a:rPr lang="fr-FR" dirty="0" err="1" smtClean="0"/>
              <a:t>where</a:t>
            </a:r>
            <a:r>
              <a:rPr lang="fr-FR" dirty="0" smtClean="0"/>
              <a:t> the initial speeds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the accidents 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 flipH="1">
            <a:off x="2810183" y="5715884"/>
            <a:ext cx="6106217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Water </a:t>
            </a:r>
            <a:r>
              <a:rPr lang="fr-FR" dirty="0" err="1" smtClean="0"/>
              <a:t>height</a:t>
            </a:r>
            <a:r>
              <a:rPr lang="fr-FR" dirty="0" smtClean="0"/>
              <a:t> and speeds are relevant to </a:t>
            </a:r>
            <a:r>
              <a:rPr lang="fr-FR" dirty="0" err="1" smtClean="0"/>
              <a:t>measure</a:t>
            </a:r>
            <a:r>
              <a:rPr lang="fr-FR" dirty="0" smtClean="0"/>
              <a:t> grip performance </a:t>
            </a:r>
            <a:r>
              <a:rPr lang="fr-FR" u="sng" dirty="0" smtClean="0"/>
              <a:t>and</a:t>
            </a:r>
            <a:r>
              <a:rPr lang="fr-FR" dirty="0" smtClean="0"/>
              <a:t> hydro performance  in the </a:t>
            </a:r>
            <a:r>
              <a:rPr lang="fr-FR" dirty="0" err="1" smtClean="0"/>
              <a:t>worn</a:t>
            </a:r>
            <a:r>
              <a:rPr lang="fr-FR" dirty="0" smtClean="0"/>
              <a:t> state. 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277689" y="6550223"/>
            <a:ext cx="1923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69th GRB </a:t>
            </a:r>
            <a:r>
              <a:rPr lang="fr-FR" sz="1400" dirty="0" err="1" smtClean="0"/>
              <a:t>January</a:t>
            </a:r>
            <a:r>
              <a:rPr lang="fr-FR" sz="1400" dirty="0" smtClean="0"/>
              <a:t> 2019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4455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err="1" smtClean="0"/>
              <a:t>When</a:t>
            </a:r>
            <a:r>
              <a:rPr lang="fr-FR" sz="2000" dirty="0" smtClean="0"/>
              <a:t> </a:t>
            </a:r>
            <a:r>
              <a:rPr lang="fr-FR" sz="2000" dirty="0" err="1" smtClean="0"/>
              <a:t>could</a:t>
            </a:r>
            <a:r>
              <a:rPr lang="fr-FR" sz="2000" dirty="0" smtClean="0"/>
              <a:t> </a:t>
            </a:r>
            <a:r>
              <a:rPr lang="fr-FR" sz="2000" dirty="0" err="1" smtClean="0"/>
              <a:t>we</a:t>
            </a:r>
            <a:r>
              <a:rPr lang="fr-FR" sz="2000" dirty="0" smtClean="0"/>
              <a:t> </a:t>
            </a:r>
            <a:r>
              <a:rPr lang="fr-FR" sz="2000" dirty="0" err="1" smtClean="0"/>
              <a:t>apply</a:t>
            </a:r>
            <a:r>
              <a:rPr lang="fr-FR" sz="2000" dirty="0" smtClean="0"/>
              <a:t> the new </a:t>
            </a:r>
            <a:r>
              <a:rPr lang="fr-FR" sz="2000" dirty="0" err="1" smtClean="0"/>
              <a:t>amendment</a:t>
            </a:r>
            <a:r>
              <a:rPr lang="fr-FR" sz="2000" dirty="0" smtClean="0"/>
              <a:t> of </a:t>
            </a:r>
            <a:r>
              <a:rPr lang="fr-FR" sz="2000" dirty="0" err="1" smtClean="0"/>
              <a:t>regulation</a:t>
            </a:r>
            <a:r>
              <a:rPr lang="fr-FR" sz="2000" dirty="0" smtClean="0"/>
              <a:t> UN 117? </a:t>
            </a:r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277689" y="6550223"/>
            <a:ext cx="1923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69th GRB </a:t>
            </a:r>
            <a:r>
              <a:rPr lang="fr-FR" sz="1400" dirty="0" err="1" smtClean="0"/>
              <a:t>January</a:t>
            </a:r>
            <a:r>
              <a:rPr lang="fr-FR" sz="1400" dirty="0" smtClean="0"/>
              <a:t> 2019 </a:t>
            </a:r>
            <a:endParaRPr lang="fr-FR" sz="1400" dirty="0"/>
          </a:p>
        </p:txBody>
      </p:sp>
      <p:sp>
        <p:nvSpPr>
          <p:cNvPr id="5" name="Rectangle 4"/>
          <p:cNvSpPr/>
          <p:nvPr/>
        </p:nvSpPr>
        <p:spPr>
          <a:xfrm>
            <a:off x="553001" y="1468950"/>
            <a:ext cx="81823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 err="1" smtClean="0"/>
              <a:t>From</a:t>
            </a:r>
            <a:r>
              <a:rPr lang="fr-FR" dirty="0" smtClean="0"/>
              <a:t> the date of entry </a:t>
            </a:r>
            <a:r>
              <a:rPr lang="fr-FR" dirty="0" err="1" smtClean="0"/>
              <a:t>into</a:t>
            </a:r>
            <a:r>
              <a:rPr lang="fr-FR" dirty="0" smtClean="0"/>
              <a:t> force of the new </a:t>
            </a:r>
            <a:r>
              <a:rPr lang="fr-FR" dirty="0" err="1" smtClean="0"/>
              <a:t>amendment</a:t>
            </a:r>
            <a:r>
              <a:rPr lang="fr-FR" dirty="0" smtClean="0"/>
              <a:t>: </a:t>
            </a:r>
          </a:p>
          <a:p>
            <a:endParaRPr lang="fr-FR" dirty="0" smtClean="0"/>
          </a:p>
          <a:p>
            <a:pPr algn="ctr"/>
            <a:r>
              <a:rPr lang="fr-FR" dirty="0" err="1" smtClean="0"/>
              <a:t>Voluntary</a:t>
            </a:r>
            <a:r>
              <a:rPr lang="fr-FR" dirty="0" smtClean="0"/>
              <a:t> application (u</a:t>
            </a:r>
            <a:r>
              <a:rPr lang="en-US" dirty="0" err="1" smtClean="0"/>
              <a:t>pon</a:t>
            </a:r>
            <a:r>
              <a:rPr lang="en-US" dirty="0" smtClean="0"/>
              <a:t> </a:t>
            </a:r>
            <a:r>
              <a:rPr lang="en-US" dirty="0"/>
              <a:t>the wish  of the tire </a:t>
            </a:r>
            <a:r>
              <a:rPr lang="en-US" dirty="0" smtClean="0"/>
              <a:t>manufacturer):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Flèche droite 5"/>
          <p:cNvSpPr/>
          <p:nvPr/>
        </p:nvSpPr>
        <p:spPr>
          <a:xfrm>
            <a:off x="1716027" y="2743394"/>
            <a:ext cx="4512157" cy="280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232119" y="3156246"/>
            <a:ext cx="1540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[71 th GRB (2020)]</a:t>
            </a:r>
          </a:p>
          <a:p>
            <a:pPr algn="ctr"/>
            <a:r>
              <a:rPr lang="fr-FR" sz="1400" dirty="0" smtClean="0"/>
              <a:t>Adoption </a:t>
            </a:r>
            <a:endParaRPr lang="fr-FR" sz="1400" dirty="0"/>
          </a:p>
        </p:txBody>
      </p:sp>
      <p:sp>
        <p:nvSpPr>
          <p:cNvPr id="8" name="Étoile à 5 branches 7"/>
          <p:cNvSpPr/>
          <p:nvPr/>
        </p:nvSpPr>
        <p:spPr>
          <a:xfrm>
            <a:off x="2627784" y="2674985"/>
            <a:ext cx="443044" cy="361346"/>
          </a:xfrm>
          <a:prstGeom prst="star5">
            <a:avLst>
              <a:gd name="adj" fmla="val 1540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 à 5 branches 8"/>
          <p:cNvSpPr/>
          <p:nvPr/>
        </p:nvSpPr>
        <p:spPr>
          <a:xfrm>
            <a:off x="4299414" y="2674985"/>
            <a:ext cx="374800" cy="36134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380024" y="2701769"/>
            <a:ext cx="248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[Entry </a:t>
            </a:r>
            <a:r>
              <a:rPr lang="fr-FR" dirty="0" err="1" smtClean="0"/>
              <a:t>into</a:t>
            </a:r>
            <a:r>
              <a:rPr lang="fr-FR" dirty="0" smtClean="0"/>
              <a:t> force ( 2021)]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903804" y="3156246"/>
            <a:ext cx="167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[WP29  (</a:t>
            </a:r>
            <a:r>
              <a:rPr lang="fr-FR" sz="1400" dirty="0" err="1" smtClean="0"/>
              <a:t>June</a:t>
            </a:r>
            <a:r>
              <a:rPr lang="fr-FR" sz="1400" dirty="0" smtClean="0"/>
              <a:t> 2020)]</a:t>
            </a:r>
          </a:p>
          <a:p>
            <a:pPr algn="ctr"/>
            <a:r>
              <a:rPr lang="fr-FR" sz="1400" dirty="0" smtClean="0"/>
              <a:t>Vote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84252" y="3778773"/>
            <a:ext cx="81376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>
              <a:buAutoNum type="arabicPeriod" startAt="2"/>
            </a:pPr>
            <a:r>
              <a:rPr lang="en-US" dirty="0" smtClean="0"/>
              <a:t>Mandatory date for </a:t>
            </a:r>
            <a:r>
              <a:rPr lang="en-US" b="1" dirty="0" smtClean="0"/>
              <a:t>new type of </a:t>
            </a:r>
            <a:r>
              <a:rPr lang="en-US" b="1" dirty="0" err="1" smtClean="0"/>
              <a:t>tyre</a:t>
            </a:r>
            <a:r>
              <a:rPr lang="en-US" b="1" dirty="0" smtClean="0"/>
              <a:t> </a:t>
            </a:r>
            <a:r>
              <a:rPr lang="en-US" dirty="0" smtClean="0"/>
              <a:t>upon the request of CP’s :</a:t>
            </a:r>
          </a:p>
          <a:p>
            <a:pPr marL="354013" indent="-354013">
              <a:buAutoNum type="arabicPeriod" startAt="2"/>
            </a:pPr>
            <a:endParaRPr lang="en-US" dirty="0"/>
          </a:p>
          <a:p>
            <a:pPr algn="ctr"/>
            <a:r>
              <a:rPr lang="en-US" dirty="0" smtClean="0"/>
              <a:t>[ 1</a:t>
            </a:r>
            <a:r>
              <a:rPr lang="en-US" baseline="30000" dirty="0" smtClean="0"/>
              <a:t>st</a:t>
            </a:r>
            <a:r>
              <a:rPr lang="en-US" dirty="0" smtClean="0"/>
              <a:t> September 2026]</a:t>
            </a:r>
          </a:p>
          <a:p>
            <a:endParaRPr lang="en-US" dirty="0"/>
          </a:p>
          <a:p>
            <a:pPr marL="354013" indent="-354013">
              <a:buFont typeface="+mj-lt"/>
              <a:buAutoNum type="arabicPeriod" startAt="3"/>
            </a:pPr>
            <a:r>
              <a:rPr lang="en-US" dirty="0" smtClean="0"/>
              <a:t>Mandatory date for </a:t>
            </a:r>
            <a:r>
              <a:rPr lang="en-US" b="1" dirty="0" smtClean="0"/>
              <a:t>new </a:t>
            </a:r>
            <a:r>
              <a:rPr lang="en-US" b="1" dirty="0" err="1" smtClean="0"/>
              <a:t>tyre</a:t>
            </a:r>
            <a:r>
              <a:rPr lang="en-US" b="1" dirty="0"/>
              <a:t> </a:t>
            </a:r>
            <a:r>
              <a:rPr lang="en-US" dirty="0"/>
              <a:t>upon the request of CP’s  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pPr algn="ctr"/>
            <a:r>
              <a:rPr lang="en-US" dirty="0"/>
              <a:t>[ 1</a:t>
            </a:r>
            <a:r>
              <a:rPr lang="en-US" baseline="30000" dirty="0"/>
              <a:t>st</a:t>
            </a:r>
            <a:r>
              <a:rPr lang="en-US" dirty="0"/>
              <a:t> September </a:t>
            </a:r>
            <a:r>
              <a:rPr lang="en-US" dirty="0" smtClean="0"/>
              <a:t>2029]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336822" y="2743394"/>
            <a:ext cx="1386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69th </a:t>
            </a:r>
            <a:r>
              <a:rPr lang="fr-FR" sz="1400" dirty="0" smtClean="0"/>
              <a:t>GRB (2019)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06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Conclusions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77689" y="6550223"/>
            <a:ext cx="1923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69th GRB </a:t>
            </a:r>
            <a:r>
              <a:rPr lang="fr-FR" sz="1400" dirty="0" err="1" smtClean="0"/>
              <a:t>January</a:t>
            </a:r>
            <a:r>
              <a:rPr lang="fr-FR" sz="1400" dirty="0" smtClean="0"/>
              <a:t> 2019 </a:t>
            </a:r>
            <a:endParaRPr lang="fr-FR" sz="1400" dirty="0"/>
          </a:p>
        </p:txBody>
      </p:sp>
      <p:sp>
        <p:nvSpPr>
          <p:cNvPr id="4" name="Rectangle 3"/>
          <p:cNvSpPr/>
          <p:nvPr/>
        </p:nvSpPr>
        <p:spPr>
          <a:xfrm>
            <a:off x="539552" y="1412776"/>
            <a:ext cx="81823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The </a:t>
            </a:r>
            <a:r>
              <a:rPr lang="fr-FR" dirty="0" err="1" smtClean="0"/>
              <a:t>assessment</a:t>
            </a:r>
            <a:r>
              <a:rPr lang="fr-FR" dirty="0" smtClean="0"/>
              <a:t> of the </a:t>
            </a:r>
            <a:r>
              <a:rPr lang="fr-FR" dirty="0" err="1" smtClean="0"/>
              <a:t>wet</a:t>
            </a:r>
            <a:r>
              <a:rPr lang="fr-FR" dirty="0" smtClean="0"/>
              <a:t> grip performance on </a:t>
            </a:r>
            <a:r>
              <a:rPr lang="fr-FR" dirty="0" err="1" smtClean="0"/>
              <a:t>tyres</a:t>
            </a:r>
            <a:r>
              <a:rPr lang="fr-FR" dirty="0" smtClean="0"/>
              <a:t> in </a:t>
            </a:r>
            <a:r>
              <a:rPr lang="fr-FR" dirty="0" err="1" smtClean="0"/>
              <a:t>worn</a:t>
            </a:r>
            <a:r>
              <a:rPr lang="fr-FR" dirty="0" smtClean="0"/>
              <a:t> state  </a:t>
            </a:r>
            <a:r>
              <a:rPr lang="fr-FR" dirty="0" err="1" smtClean="0"/>
              <a:t>is</a:t>
            </a:r>
            <a:r>
              <a:rPr lang="fr-FR" dirty="0" smtClean="0"/>
              <a:t> relevant.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The UN 117 </a:t>
            </a:r>
            <a:r>
              <a:rPr lang="fr-FR" dirty="0" err="1" smtClean="0"/>
              <a:t>method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evaluate</a:t>
            </a:r>
            <a:r>
              <a:rPr lang="fr-FR" dirty="0" smtClean="0"/>
              <a:t> the </a:t>
            </a:r>
            <a:r>
              <a:rPr lang="fr-FR" dirty="0" err="1" smtClean="0"/>
              <a:t>wet</a:t>
            </a:r>
            <a:r>
              <a:rPr lang="fr-FR" dirty="0" smtClean="0"/>
              <a:t> grip performance of new </a:t>
            </a:r>
            <a:r>
              <a:rPr lang="fr-FR" dirty="0" err="1" smtClean="0"/>
              <a:t>tyres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for </a:t>
            </a:r>
            <a:r>
              <a:rPr lang="fr-FR" dirty="0" err="1" smtClean="0"/>
              <a:t>worn</a:t>
            </a:r>
            <a:r>
              <a:rPr lang="fr-FR" dirty="0" smtClean="0"/>
              <a:t> </a:t>
            </a:r>
            <a:r>
              <a:rPr lang="fr-FR" dirty="0" err="1" smtClean="0"/>
              <a:t>tyres</a:t>
            </a:r>
            <a:r>
              <a:rPr lang="fr-FR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 smtClean="0"/>
              <a:t>addition to the existing method is limited </a:t>
            </a:r>
            <a:r>
              <a:rPr lang="en-US" dirty="0"/>
              <a:t>to  a preparation of the </a:t>
            </a:r>
            <a:r>
              <a:rPr lang="en-US" dirty="0" smtClean="0"/>
              <a:t>tread </a:t>
            </a:r>
            <a:r>
              <a:rPr lang="en-US" dirty="0"/>
              <a:t>of the </a:t>
            </a:r>
            <a:r>
              <a:rPr lang="en-US" dirty="0" err="1"/>
              <a:t>tyres</a:t>
            </a:r>
            <a:r>
              <a:rPr lang="en-US" dirty="0"/>
              <a:t> (candidate and SRTT</a:t>
            </a:r>
            <a:r>
              <a:rPr lang="en-US" dirty="0" smtClean="0"/>
              <a:t>).</a:t>
            </a:r>
            <a:endParaRPr lang="fr-FR" dirty="0"/>
          </a:p>
          <a:p>
            <a:endParaRPr lang="fr-FR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en-US" dirty="0" smtClean="0"/>
              <a:t>The same limits in term of level of relative performance can be used  both new and worn </a:t>
            </a:r>
            <a:r>
              <a:rPr lang="en-US" dirty="0" err="1" smtClean="0"/>
              <a:t>tyres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 startAt="4"/>
            </a:pPr>
            <a:endParaRPr lang="en-US" dirty="0"/>
          </a:p>
          <a:p>
            <a:pPr marL="342900" indent="-342900">
              <a:buFont typeface="+mj-lt"/>
              <a:buAutoNum type="arabicPeriod" startAt="4"/>
            </a:pPr>
            <a:r>
              <a:rPr lang="en-US" dirty="0"/>
              <a:t>The </a:t>
            </a:r>
            <a:r>
              <a:rPr lang="en-US" dirty="0" smtClean="0"/>
              <a:t>mandatory dates are proposed to apply this new amendment.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10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55576" y="3068960"/>
            <a:ext cx="7681439" cy="648072"/>
          </a:xfrm>
        </p:spPr>
        <p:txBody>
          <a:bodyPr/>
          <a:lstStyle/>
          <a:p>
            <a:pPr algn="ctr"/>
            <a:r>
              <a:rPr lang="fr-FR" dirty="0" smtClean="0"/>
              <a:t>THANK YOU FOR YOUR ATTENTION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77689" y="6550223"/>
            <a:ext cx="1923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69th GRB </a:t>
            </a:r>
            <a:r>
              <a:rPr lang="fr-FR" sz="1400" dirty="0" err="1" smtClean="0"/>
              <a:t>January</a:t>
            </a:r>
            <a:r>
              <a:rPr lang="fr-FR" sz="1400" dirty="0" smtClean="0"/>
              <a:t> 2019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91581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Sous-titre 3"/>
          <p:cNvSpPr>
            <a:spLocks noGrp="1"/>
          </p:cNvSpPr>
          <p:nvPr>
            <p:ph idx="1"/>
          </p:nvPr>
        </p:nvSpPr>
        <p:spPr>
          <a:xfrm>
            <a:off x="314871" y="1340768"/>
            <a:ext cx="8496944" cy="4536505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q"/>
            </a:pPr>
            <a:r>
              <a:rPr lang="fr-FR" dirty="0" smtClean="0"/>
              <a:t>New EU </a:t>
            </a:r>
            <a:r>
              <a:rPr lang="fr-FR" dirty="0" err="1" smtClean="0"/>
              <a:t>regulation</a:t>
            </a:r>
            <a:r>
              <a:rPr lang="fr-FR" dirty="0" smtClean="0"/>
              <a:t> on type-</a:t>
            </a:r>
            <a:r>
              <a:rPr lang="fr-FR" dirty="0" err="1" smtClean="0"/>
              <a:t>approval</a:t>
            </a:r>
            <a:r>
              <a:rPr lang="fr-FR" dirty="0" smtClean="0"/>
              <a:t> </a:t>
            </a:r>
            <a:r>
              <a:rPr lang="fr-FR" dirty="0" err="1" smtClean="0"/>
              <a:t>requirements</a:t>
            </a:r>
            <a:r>
              <a:rPr lang="fr-FR" dirty="0" smtClean="0"/>
              <a:t>: </a:t>
            </a:r>
          </a:p>
          <a:p>
            <a:pPr marL="0" indent="0" algn="l">
              <a:buNone/>
            </a:pPr>
            <a:endParaRPr lang="fr-FR" dirty="0" smtClean="0"/>
          </a:p>
          <a:p>
            <a:pPr marL="0" indent="0" algn="l">
              <a:buNone/>
            </a:pPr>
            <a:r>
              <a:rPr lang="en-US" dirty="0" smtClean="0"/>
              <a:t>(19</a:t>
            </a:r>
            <a:r>
              <a:rPr lang="en-US" dirty="0"/>
              <a:t>)	The Union should continue to </a:t>
            </a:r>
            <a:r>
              <a:rPr lang="en-US" b="1" dirty="0">
                <a:solidFill>
                  <a:srgbClr val="FF0000"/>
                </a:solidFill>
              </a:rPr>
              <a:t>promote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development of technical requirements for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tyre</a:t>
            </a:r>
            <a:r>
              <a:rPr lang="en-US" b="1" dirty="0">
                <a:solidFill>
                  <a:srgbClr val="FF0000"/>
                </a:solidFill>
              </a:rPr>
              <a:t> noise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rolling resistance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b="1" dirty="0">
                <a:solidFill>
                  <a:srgbClr val="FF0000"/>
                </a:solidFill>
              </a:rPr>
              <a:t>wet grip performance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</a:t>
            </a:r>
            <a:r>
              <a:rPr lang="en-US" dirty="0" err="1"/>
              <a:t>tyres</a:t>
            </a:r>
            <a:r>
              <a:rPr lang="en-US" dirty="0"/>
              <a:t> at the United Nations level. This is because UN Regulation No 117 now contains these detailed provisions. The process of adapting the requirements on </a:t>
            </a:r>
            <a:r>
              <a:rPr lang="en-US" dirty="0" err="1"/>
              <a:t>tyres</a:t>
            </a:r>
            <a:r>
              <a:rPr lang="en-US" dirty="0"/>
              <a:t> to take account of technical progress should continue at United Nations level, in particular to ensure that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tyre</a:t>
            </a:r>
            <a:r>
              <a:rPr lang="en-US" b="1" dirty="0">
                <a:solidFill>
                  <a:srgbClr val="FF0000"/>
                </a:solidFill>
              </a:rPr>
              <a:t> performance </a:t>
            </a:r>
            <a:r>
              <a:rPr lang="en-US" dirty="0"/>
              <a:t>is </a:t>
            </a:r>
            <a:r>
              <a:rPr lang="en-US" b="1" dirty="0">
                <a:solidFill>
                  <a:srgbClr val="FF0000"/>
                </a:solidFill>
              </a:rPr>
              <a:t>also assessed </a:t>
            </a:r>
            <a:r>
              <a:rPr lang="en-US" dirty="0"/>
              <a:t>at the end of a </a:t>
            </a:r>
            <a:r>
              <a:rPr lang="en-US" dirty="0" err="1"/>
              <a:t>tyre's</a:t>
            </a:r>
            <a:r>
              <a:rPr lang="en-US" dirty="0"/>
              <a:t> life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its worn state</a:t>
            </a:r>
            <a:r>
              <a:rPr lang="en-US" dirty="0"/>
              <a:t> and to promote the idea that </a:t>
            </a:r>
            <a:r>
              <a:rPr lang="en-US" dirty="0" err="1"/>
              <a:t>tyres</a:t>
            </a:r>
            <a:r>
              <a:rPr lang="en-US" dirty="0"/>
              <a:t> should meet the requirements throughout their life and </a:t>
            </a:r>
            <a:r>
              <a:rPr lang="en-US" b="1" dirty="0">
                <a:solidFill>
                  <a:srgbClr val="FF0000"/>
                </a:solidFill>
              </a:rPr>
              <a:t>not be replaced prematurely</a:t>
            </a:r>
            <a:r>
              <a:rPr lang="en-US" dirty="0"/>
              <a:t>. Existing requirements in Regulation (EC) No 661/2009 relating to </a:t>
            </a:r>
            <a:r>
              <a:rPr lang="en-US" dirty="0" err="1"/>
              <a:t>tyre</a:t>
            </a:r>
            <a:r>
              <a:rPr lang="en-US" dirty="0"/>
              <a:t> performance should be replaced by equivalent UN Regulations. 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Why to approve worn </a:t>
            </a:r>
            <a:r>
              <a:rPr lang="en-US" sz="2800" dirty="0" err="1"/>
              <a:t>tyre</a:t>
            </a:r>
            <a:r>
              <a:rPr lang="en-US" sz="2800" dirty="0" smtClean="0"/>
              <a:t>?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5046260" y="5256521"/>
            <a:ext cx="3725839" cy="41549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100" dirty="0" err="1"/>
              <a:t>Worn</a:t>
            </a:r>
            <a:r>
              <a:rPr lang="fr-FR" sz="2100" dirty="0"/>
              <a:t> state tire </a:t>
            </a:r>
            <a:r>
              <a:rPr lang="fr-FR" sz="2100" dirty="0" err="1" smtClean="0"/>
              <a:t>shall</a:t>
            </a:r>
            <a:r>
              <a:rPr lang="fr-FR" sz="2100" dirty="0" smtClean="0"/>
              <a:t> </a:t>
            </a:r>
            <a:r>
              <a:rPr lang="fr-FR" sz="2100" dirty="0" err="1"/>
              <a:t>be</a:t>
            </a:r>
            <a:r>
              <a:rPr lang="fr-FR" sz="2100" dirty="0"/>
              <a:t> </a:t>
            </a:r>
            <a:r>
              <a:rPr lang="fr-FR" sz="2100" dirty="0" err="1"/>
              <a:t>tested</a:t>
            </a:r>
            <a:r>
              <a:rPr lang="fr-FR" sz="2100" dirty="0"/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77689" y="6550223"/>
            <a:ext cx="1923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69th GRB </a:t>
            </a:r>
            <a:r>
              <a:rPr lang="fr-FR" sz="1400" dirty="0" err="1" smtClean="0"/>
              <a:t>January</a:t>
            </a:r>
            <a:r>
              <a:rPr lang="fr-FR" sz="1400" dirty="0" smtClean="0"/>
              <a:t> 2019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7314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>
                <a:solidFill>
                  <a:srgbClr val="FF0000"/>
                </a:solidFill>
              </a:rPr>
              <a:t>Not </a:t>
            </a:r>
            <a:r>
              <a:rPr lang="fr-FR" sz="2000" dirty="0" err="1">
                <a:solidFill>
                  <a:srgbClr val="FF0000"/>
                </a:solidFill>
              </a:rPr>
              <a:t>be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replaced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prematurely</a:t>
            </a:r>
            <a:r>
              <a:rPr lang="fr-FR" sz="2000" dirty="0" smtClean="0">
                <a:solidFill>
                  <a:srgbClr val="FF0000"/>
                </a:solidFill>
              </a:rPr>
              <a:t>: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77689" y="6550223"/>
            <a:ext cx="1923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69th GRB </a:t>
            </a:r>
            <a:r>
              <a:rPr lang="fr-FR" sz="1400" dirty="0" err="1" smtClean="0"/>
              <a:t>January</a:t>
            </a:r>
            <a:r>
              <a:rPr lang="fr-FR" sz="1400" dirty="0" smtClean="0"/>
              <a:t> 2019 </a:t>
            </a:r>
            <a:endParaRPr lang="fr-FR" sz="1400" dirty="0"/>
          </a:p>
        </p:txBody>
      </p:sp>
      <p:grpSp>
        <p:nvGrpSpPr>
          <p:cNvPr id="3" name="Groupe 2"/>
          <p:cNvGrpSpPr/>
          <p:nvPr/>
        </p:nvGrpSpPr>
        <p:grpSpPr>
          <a:xfrm>
            <a:off x="539552" y="1196752"/>
            <a:ext cx="8435068" cy="5245443"/>
            <a:chOff x="601428" y="1211303"/>
            <a:chExt cx="8533097" cy="5245443"/>
          </a:xfrm>
        </p:grpSpPr>
        <p:sp>
          <p:nvSpPr>
            <p:cNvPr id="21" name="Ellipse 20"/>
            <p:cNvSpPr/>
            <p:nvPr/>
          </p:nvSpPr>
          <p:spPr>
            <a:xfrm>
              <a:off x="7826776" y="4451962"/>
              <a:ext cx="1243482" cy="6858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63713" y="4073920"/>
              <a:ext cx="3814763" cy="80159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tx1"/>
                  </a:solidFill>
                </a:rPr>
                <a:t>depletion of resources (deforestation), </a:t>
              </a:r>
              <a:endParaRPr lang="en-US" sz="135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350" dirty="0" smtClean="0">
                  <a:solidFill>
                    <a:schemeClr val="tx1"/>
                  </a:solidFill>
                </a:rPr>
                <a:t>waste </a:t>
              </a:r>
              <a:r>
                <a:rPr lang="en-US" sz="1350" dirty="0">
                  <a:solidFill>
                    <a:schemeClr val="tx1"/>
                  </a:solidFill>
                </a:rPr>
                <a:t>(+25%), </a:t>
              </a:r>
            </a:p>
            <a:p>
              <a:pPr algn="ctr"/>
              <a:r>
                <a:rPr lang="en-US" sz="1350" dirty="0" smtClean="0">
                  <a:solidFill>
                    <a:schemeClr val="tx1"/>
                  </a:solidFill>
                </a:rPr>
                <a:t>greenhouse </a:t>
              </a:r>
              <a:r>
                <a:rPr lang="en-US" sz="1350" dirty="0">
                  <a:solidFill>
                    <a:schemeClr val="tx1"/>
                  </a:solidFill>
                </a:rPr>
                <a:t>gas emissions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460457" y="1665975"/>
              <a:ext cx="6912767" cy="45399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 smtClean="0">
                <a:solidFill>
                  <a:prstClr val="black"/>
                </a:solidFill>
              </a:endParaRPr>
            </a:p>
            <a:p>
              <a:pPr lvl="0" algn="ctr"/>
              <a:r>
                <a:rPr lang="fr-FR" sz="2100" dirty="0">
                  <a:solidFill>
                    <a:prstClr val="black"/>
                  </a:solidFill>
                </a:rPr>
                <a:t>50% of the </a:t>
              </a:r>
              <a:r>
                <a:rPr lang="fr-FR" sz="2100" dirty="0" err="1">
                  <a:solidFill>
                    <a:prstClr val="black"/>
                  </a:solidFill>
                </a:rPr>
                <a:t>Tyres</a:t>
              </a:r>
              <a:r>
                <a:rPr lang="fr-FR" sz="2100" dirty="0">
                  <a:solidFill>
                    <a:prstClr val="black"/>
                  </a:solidFill>
                </a:rPr>
                <a:t> are </a:t>
              </a:r>
              <a:r>
                <a:rPr lang="fr-FR" sz="2100" dirty="0" err="1">
                  <a:solidFill>
                    <a:prstClr val="black"/>
                  </a:solidFill>
                </a:rPr>
                <a:t>removed</a:t>
              </a:r>
              <a:r>
                <a:rPr lang="fr-FR" sz="2100" dirty="0">
                  <a:solidFill>
                    <a:prstClr val="black"/>
                  </a:solidFill>
                </a:rPr>
                <a:t> </a:t>
              </a:r>
              <a:r>
                <a:rPr lang="fr-FR" sz="2100" dirty="0" err="1">
                  <a:solidFill>
                    <a:prstClr val="black"/>
                  </a:solidFill>
                </a:rPr>
                <a:t>before</a:t>
              </a:r>
              <a:r>
                <a:rPr lang="fr-FR" sz="2100" dirty="0">
                  <a:solidFill>
                    <a:prstClr val="black"/>
                  </a:solidFill>
                </a:rPr>
                <a:t> 3 mm </a:t>
              </a:r>
              <a:r>
                <a:rPr lang="fr-FR" sz="2100" dirty="0" err="1">
                  <a:solidFill>
                    <a:prstClr val="black"/>
                  </a:solidFill>
                </a:rPr>
                <a:t>tread</a:t>
              </a:r>
              <a:r>
                <a:rPr lang="fr-FR" sz="2100" dirty="0">
                  <a:solidFill>
                    <a:prstClr val="black"/>
                  </a:solidFill>
                </a:rPr>
                <a:t> </a:t>
              </a:r>
              <a:r>
                <a:rPr lang="fr-FR" sz="2100" dirty="0" err="1">
                  <a:solidFill>
                    <a:prstClr val="black"/>
                  </a:solidFill>
                </a:rPr>
                <a:t>depth</a:t>
              </a:r>
              <a:r>
                <a:rPr lang="fr-FR" sz="2100" dirty="0" smtClean="0">
                  <a:solidFill>
                    <a:prstClr val="black"/>
                  </a:solidFill>
                </a:rPr>
                <a:t>!!</a:t>
              </a:r>
              <a:endParaRPr lang="fr-FR" sz="2100" dirty="0">
                <a:solidFill>
                  <a:prstClr val="black"/>
                </a:solidFill>
              </a:endParaRPr>
            </a:p>
            <a:p>
              <a:pPr algn="ctr"/>
              <a:endParaRPr lang="fr-FR" sz="135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Connecteur en angle 7"/>
            <p:cNvCxnSpPr>
              <a:stCxn id="18" idx="3"/>
            </p:cNvCxnSpPr>
            <p:nvPr/>
          </p:nvCxnSpPr>
          <p:spPr>
            <a:xfrm>
              <a:off x="6878476" y="4474716"/>
              <a:ext cx="873951" cy="240131"/>
            </a:xfrm>
            <a:prstGeom prst="bentConnector3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en angle 9"/>
            <p:cNvCxnSpPr/>
            <p:nvPr/>
          </p:nvCxnSpPr>
          <p:spPr>
            <a:xfrm flipV="1">
              <a:off x="6888657" y="4867032"/>
              <a:ext cx="893308" cy="516160"/>
            </a:xfrm>
            <a:prstGeom prst="bent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7850134" y="4658152"/>
              <a:ext cx="1284391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50" dirty="0"/>
                <a:t>+6,6 Mt </a:t>
              </a:r>
              <a:r>
                <a:rPr lang="fr-FR" sz="1350" dirty="0" smtClean="0"/>
                <a:t>CO</a:t>
              </a:r>
              <a:r>
                <a:rPr lang="fr-FR" sz="1350" dirty="0"/>
                <a:t>2</a:t>
              </a:r>
              <a:r>
                <a:rPr lang="fr-FR" sz="1350" dirty="0" smtClean="0"/>
                <a:t> </a:t>
              </a:r>
              <a:r>
                <a:rPr lang="fr-FR" sz="1350" dirty="0" err="1" smtClean="0"/>
                <a:t>eq</a:t>
              </a:r>
              <a:endParaRPr lang="fr-FR" sz="1350" dirty="0" smtClean="0"/>
            </a:p>
            <a:p>
              <a:pPr algn="ctr"/>
              <a:r>
                <a:rPr lang="fr-FR" sz="1350" dirty="0" smtClean="0"/>
                <a:t> (*)</a:t>
              </a:r>
              <a:endParaRPr lang="fr-FR" sz="1350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275856" y="5718082"/>
              <a:ext cx="5714015" cy="73866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100" dirty="0" err="1" smtClean="0"/>
                <a:t>Current</a:t>
              </a:r>
              <a:r>
                <a:rPr lang="fr-FR" sz="2100" dirty="0" smtClean="0"/>
                <a:t> value of </a:t>
              </a:r>
              <a:r>
                <a:rPr lang="fr-FR" sz="2100" dirty="0" err="1" smtClean="0"/>
                <a:t>tread</a:t>
              </a:r>
              <a:r>
                <a:rPr lang="fr-FR" sz="2100" dirty="0" smtClean="0"/>
                <a:t> wear </a:t>
              </a:r>
              <a:r>
                <a:rPr lang="fr-FR" sz="2100" dirty="0" err="1" smtClean="0"/>
                <a:t>indicator</a:t>
              </a:r>
              <a:r>
                <a:rPr lang="fr-FR" sz="2100" dirty="0" smtClean="0"/>
                <a:t> (&lt;= 2,2mm) </a:t>
              </a:r>
              <a:r>
                <a:rPr lang="fr-FR" sz="2100" dirty="0" err="1" smtClean="0"/>
                <a:t>shall</a:t>
              </a:r>
              <a:r>
                <a:rPr lang="fr-FR" sz="2100" dirty="0" smtClean="0"/>
                <a:t> </a:t>
              </a:r>
              <a:r>
                <a:rPr lang="fr-FR" sz="2100" dirty="0" err="1" smtClean="0"/>
                <a:t>be</a:t>
              </a:r>
              <a:r>
                <a:rPr lang="fr-FR" sz="2100" dirty="0" smtClean="0"/>
                <a:t> </a:t>
              </a:r>
              <a:r>
                <a:rPr lang="fr-FR" sz="2100" dirty="0" err="1" smtClean="0"/>
                <a:t>kept</a:t>
              </a:r>
              <a:endParaRPr lang="fr-FR" sz="2100" dirty="0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601428" y="1211303"/>
              <a:ext cx="2754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Current</a:t>
              </a:r>
              <a:r>
                <a:rPr lang="fr-FR" dirty="0" smtClean="0"/>
                <a:t> </a:t>
              </a:r>
              <a:r>
                <a:rPr lang="fr-FR" dirty="0" err="1" smtClean="0"/>
                <a:t>removing</a:t>
              </a:r>
              <a:r>
                <a:rPr lang="fr-FR" dirty="0" smtClean="0"/>
                <a:t> practice :</a:t>
              </a:r>
              <a:endParaRPr lang="fr-FR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01428" y="2226639"/>
              <a:ext cx="66835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err="1"/>
                <a:t>Current</a:t>
              </a:r>
              <a:r>
                <a:rPr lang="fr-FR" dirty="0"/>
                <a:t> </a:t>
              </a:r>
              <a:r>
                <a:rPr lang="fr-FR" dirty="0" err="1"/>
                <a:t>regulation</a:t>
              </a:r>
              <a:r>
                <a:rPr lang="fr-FR" dirty="0"/>
                <a:t> (</a:t>
              </a:r>
              <a:r>
                <a:rPr lang="fr-FR" dirty="0" err="1"/>
                <a:t>e.g</a:t>
              </a:r>
              <a:r>
                <a:rPr lang="fr-FR" dirty="0"/>
                <a:t>. UN 30 for </a:t>
              </a:r>
              <a:r>
                <a:rPr lang="fr-FR" dirty="0" err="1"/>
                <a:t>passenger</a:t>
              </a:r>
              <a:r>
                <a:rPr lang="fr-FR" dirty="0"/>
                <a:t> cars) and consensus :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77971" y="2732119"/>
              <a:ext cx="6018277" cy="4435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fr-FR" sz="2100" dirty="0" err="1">
                  <a:solidFill>
                    <a:prstClr val="black"/>
                  </a:solidFill>
                </a:rPr>
                <a:t>Depth</a:t>
              </a:r>
              <a:r>
                <a:rPr lang="fr-FR" sz="2100" dirty="0">
                  <a:solidFill>
                    <a:prstClr val="black"/>
                  </a:solidFill>
                </a:rPr>
                <a:t> of the sculpture </a:t>
              </a:r>
              <a:r>
                <a:rPr lang="fr-FR" sz="2100" dirty="0" smtClean="0">
                  <a:solidFill>
                    <a:prstClr val="black"/>
                  </a:solidFill>
                </a:rPr>
                <a:t>: 1,6 mm </a:t>
              </a:r>
              <a:r>
                <a:rPr lang="fr-FR" sz="1400" dirty="0">
                  <a:solidFill>
                    <a:prstClr val="black"/>
                  </a:solidFill>
                </a:rPr>
                <a:t>-0/+0,6 </a:t>
              </a:r>
              <a:endParaRPr lang="fr-FR" sz="2100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1428" y="3684654"/>
              <a:ext cx="55224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85875" lvl="3" indent="-257175">
                <a:buFont typeface="Wingdings" panose="05000000000000000000" pitchFamily="2" charset="2"/>
                <a:buChar char="v"/>
              </a:pPr>
              <a:r>
                <a:rPr lang="en-US" dirty="0"/>
                <a:t>Due to the </a:t>
              </a:r>
              <a:r>
                <a:rPr lang="en-US" dirty="0" smtClean="0"/>
                <a:t>over-production of </a:t>
              </a:r>
              <a:r>
                <a:rPr lang="en-US" dirty="0" err="1" smtClean="0"/>
                <a:t>tyres</a:t>
              </a:r>
              <a:r>
                <a:rPr lang="en-US" dirty="0"/>
                <a:t>: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41594" y="3257965"/>
              <a:ext cx="24744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err="1"/>
                <a:t>Effects</a:t>
              </a:r>
              <a:r>
                <a:rPr lang="fr-FR" dirty="0"/>
                <a:t> on </a:t>
              </a:r>
              <a:r>
                <a:rPr lang="fr-FR" dirty="0" err="1"/>
                <a:t>environment</a:t>
              </a:r>
              <a:r>
                <a:rPr lang="fr-FR" dirty="0"/>
                <a:t>: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5242" y="4875192"/>
              <a:ext cx="61552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14450" lvl="3" indent="-285750">
                <a:buFont typeface="Wingdings" panose="05000000000000000000" pitchFamily="2" charset="2"/>
                <a:buChar char="v"/>
              </a:pPr>
              <a:r>
                <a:rPr lang="en-US" dirty="0"/>
                <a:t>Due to the over-consumption of the vehicle: 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73894" y="5252685"/>
              <a:ext cx="3814763" cy="3788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smtClean="0">
                  <a:solidFill>
                    <a:schemeClr val="tx1"/>
                  </a:solidFill>
                </a:rPr>
                <a:t>greenhouse </a:t>
              </a:r>
              <a:r>
                <a:rPr lang="en-US" sz="1350" dirty="0">
                  <a:solidFill>
                    <a:schemeClr val="tx1"/>
                  </a:solidFill>
                </a:rPr>
                <a:t>gas emissions</a:t>
              </a: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13827" y="6123534"/>
            <a:ext cx="334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(*) Ernst &amp; Young  </a:t>
            </a:r>
            <a:r>
              <a:rPr lang="fr-FR" sz="1200" dirty="0" err="1" smtClean="0"/>
              <a:t>study</a:t>
            </a:r>
            <a:r>
              <a:rPr lang="fr-FR" sz="1200" dirty="0" smtClean="0"/>
              <a:t>: </a:t>
            </a:r>
          </a:p>
          <a:p>
            <a:r>
              <a:rPr lang="en-US" sz="1200" dirty="0" smtClean="0"/>
              <a:t>Planned </a:t>
            </a:r>
            <a:r>
              <a:rPr lang="en-US" sz="1200" dirty="0"/>
              <a:t>obsolescence is not inevitable - June 2017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3286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227734" y="620153"/>
            <a:ext cx="7916266" cy="648072"/>
          </a:xfrm>
        </p:spPr>
        <p:txBody>
          <a:bodyPr/>
          <a:lstStyle/>
          <a:p>
            <a:r>
              <a:rPr lang="fr-FR" sz="2000" dirty="0" err="1">
                <a:solidFill>
                  <a:srgbClr val="FF0000"/>
                </a:solidFill>
              </a:rPr>
              <a:t>Worn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Tyre</a:t>
            </a:r>
            <a:r>
              <a:rPr lang="fr-FR" sz="2000" dirty="0">
                <a:solidFill>
                  <a:srgbClr val="FF0000"/>
                </a:solidFill>
              </a:rPr>
              <a:t> Performances: Noise?, Rolling </a:t>
            </a:r>
            <a:r>
              <a:rPr lang="fr-FR" sz="2000" dirty="0" err="1">
                <a:solidFill>
                  <a:srgbClr val="FF0000"/>
                </a:solidFill>
              </a:rPr>
              <a:t>Resistance</a:t>
            </a:r>
            <a:r>
              <a:rPr lang="fr-FR" sz="2000" dirty="0">
                <a:solidFill>
                  <a:srgbClr val="FF0000"/>
                </a:solidFill>
              </a:rPr>
              <a:t>? </a:t>
            </a:r>
            <a:r>
              <a:rPr lang="fr-FR" sz="2000" dirty="0" err="1">
                <a:solidFill>
                  <a:srgbClr val="FF0000"/>
                </a:solidFill>
              </a:rPr>
              <a:t>Wet</a:t>
            </a:r>
            <a:r>
              <a:rPr lang="fr-FR" sz="2000" dirty="0">
                <a:solidFill>
                  <a:srgbClr val="FF0000"/>
                </a:solidFill>
              </a:rPr>
              <a:t> Grip? 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277689" y="6550223"/>
            <a:ext cx="1923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69th GRB </a:t>
            </a:r>
            <a:r>
              <a:rPr lang="fr-FR" sz="1400" dirty="0" err="1" smtClean="0"/>
              <a:t>January</a:t>
            </a:r>
            <a:r>
              <a:rPr lang="fr-FR" sz="1400" dirty="0" smtClean="0"/>
              <a:t> 2019 </a:t>
            </a:r>
            <a:endParaRPr lang="fr-FR" sz="1400" dirty="0"/>
          </a:p>
        </p:txBody>
      </p:sp>
      <p:grpSp>
        <p:nvGrpSpPr>
          <p:cNvPr id="9" name="Groupe 8"/>
          <p:cNvGrpSpPr/>
          <p:nvPr/>
        </p:nvGrpSpPr>
        <p:grpSpPr>
          <a:xfrm>
            <a:off x="141664" y="1383189"/>
            <a:ext cx="8788071" cy="4998139"/>
            <a:chOff x="141664" y="1383189"/>
            <a:chExt cx="8788071" cy="4998139"/>
          </a:xfrm>
        </p:grpSpPr>
        <p:sp>
          <p:nvSpPr>
            <p:cNvPr id="3" name="Rectangle 2"/>
            <p:cNvSpPr/>
            <p:nvPr/>
          </p:nvSpPr>
          <p:spPr>
            <a:xfrm>
              <a:off x="683568" y="1383189"/>
              <a:ext cx="8225605" cy="2793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fr-FR" sz="1350" dirty="0">
                <a:solidFill>
                  <a:srgbClr val="FF0000"/>
                </a:solidFill>
              </a:endParaRPr>
            </a:p>
            <a:p>
              <a:r>
                <a:rPr lang="fr-FR" dirty="0"/>
                <a:t>Noise Performances :</a:t>
              </a:r>
            </a:p>
            <a:p>
              <a:pPr marL="942975" lvl="2" indent="-257175">
                <a:buFont typeface="Wingdings" panose="05000000000000000000" pitchFamily="2" charset="2"/>
                <a:buChar char="v"/>
              </a:pPr>
              <a:r>
                <a:rPr lang="en-US" dirty="0"/>
                <a:t>On average, noise decreases by 1 dB between the new and the worn </a:t>
              </a:r>
              <a:r>
                <a:rPr lang="en-US" dirty="0" err="1"/>
                <a:t>tyre</a:t>
              </a:r>
              <a:r>
                <a:rPr lang="en-US" dirty="0"/>
                <a:t> state.</a:t>
              </a:r>
            </a:p>
            <a:p>
              <a:pPr lvl="0"/>
              <a:r>
                <a:rPr lang="fr-FR" dirty="0">
                  <a:solidFill>
                    <a:prstClr val="black"/>
                  </a:solidFill>
                </a:rPr>
                <a:t>Rolling </a:t>
              </a:r>
              <a:r>
                <a:rPr lang="fr-FR" dirty="0" err="1" smtClean="0">
                  <a:solidFill>
                    <a:prstClr val="black"/>
                  </a:solidFill>
                </a:rPr>
                <a:t>Resistance</a:t>
              </a:r>
              <a:r>
                <a:rPr lang="fr-FR" dirty="0" smtClean="0">
                  <a:solidFill>
                    <a:prstClr val="black"/>
                  </a:solidFill>
                </a:rPr>
                <a:t> </a:t>
              </a:r>
              <a:r>
                <a:rPr lang="fr-FR" dirty="0">
                  <a:solidFill>
                    <a:prstClr val="black"/>
                  </a:solidFill>
                </a:rPr>
                <a:t>Performances: </a:t>
              </a:r>
            </a:p>
            <a:p>
              <a:pPr marL="942975" lvl="2" indent="-257175">
                <a:buFont typeface="Wingdings" panose="05000000000000000000" pitchFamily="2" charset="2"/>
                <a:buChar char="v"/>
              </a:pPr>
              <a:r>
                <a:rPr lang="en-US" dirty="0">
                  <a:solidFill>
                    <a:prstClr val="black"/>
                  </a:solidFill>
                </a:rPr>
                <a:t>Rolling resistance decreases by about 20% between the new and the worn </a:t>
              </a:r>
              <a:r>
                <a:rPr lang="en-US" dirty="0" err="1">
                  <a:solidFill>
                    <a:prstClr val="black"/>
                  </a:solidFill>
                </a:rPr>
                <a:t>tyre</a:t>
              </a:r>
              <a:r>
                <a:rPr lang="en-US" dirty="0">
                  <a:solidFill>
                    <a:prstClr val="black"/>
                  </a:solidFill>
                </a:rPr>
                <a:t> state.</a:t>
              </a:r>
            </a:p>
            <a:p>
              <a:pPr lvl="0"/>
              <a:r>
                <a:rPr lang="fr-FR" dirty="0" err="1">
                  <a:solidFill>
                    <a:prstClr val="black"/>
                  </a:solidFill>
                </a:rPr>
                <a:t>Wet</a:t>
              </a:r>
              <a:r>
                <a:rPr lang="fr-FR" dirty="0">
                  <a:solidFill>
                    <a:prstClr val="black"/>
                  </a:solidFill>
                </a:rPr>
                <a:t> Grip Performances :</a:t>
              </a:r>
            </a:p>
            <a:p>
              <a:pPr marL="942975" lvl="2" indent="-257175">
                <a:buFont typeface="Wingdings" panose="05000000000000000000" pitchFamily="2" charset="2"/>
                <a:buChar char="v"/>
              </a:pPr>
              <a:r>
                <a:rPr lang="en-US" dirty="0">
                  <a:solidFill>
                    <a:prstClr val="black"/>
                  </a:solidFill>
                </a:rPr>
                <a:t>Wet grip </a:t>
              </a:r>
              <a:r>
                <a:rPr lang="en-US" b="1" dirty="0">
                  <a:solidFill>
                    <a:prstClr val="black"/>
                  </a:solidFill>
                </a:rPr>
                <a:t>deteriorates systematically </a:t>
              </a:r>
              <a:r>
                <a:rPr lang="en-US" dirty="0">
                  <a:solidFill>
                    <a:prstClr val="black"/>
                  </a:solidFill>
                </a:rPr>
                <a:t>between the new and the worn </a:t>
              </a:r>
              <a:r>
                <a:rPr lang="en-US" dirty="0" err="1">
                  <a:solidFill>
                    <a:prstClr val="black"/>
                  </a:solidFill>
                </a:rPr>
                <a:t>tyre</a:t>
              </a:r>
              <a:r>
                <a:rPr lang="en-US" dirty="0">
                  <a:solidFill>
                    <a:prstClr val="black"/>
                  </a:solidFill>
                </a:rPr>
                <a:t> state.</a:t>
              </a:r>
              <a:endParaRPr lang="fr-FR" sz="1350" dirty="0">
                <a:solidFill>
                  <a:prstClr val="black"/>
                </a:solidFill>
              </a:endParaRPr>
            </a:p>
          </p:txBody>
        </p: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236" y="2296355"/>
              <a:ext cx="434378" cy="402371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236" y="1600631"/>
              <a:ext cx="434378" cy="278916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664" y="3115534"/>
              <a:ext cx="443522" cy="406943"/>
            </a:xfrm>
            <a:prstGeom prst="rect">
              <a:avLst/>
            </a:prstGeom>
          </p:spPr>
        </p:pic>
        <p:graphicFrame>
          <p:nvGraphicFramePr>
            <p:cNvPr id="15" name="Graphique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41989465"/>
                </p:ext>
              </p:extLst>
            </p:nvPr>
          </p:nvGraphicFramePr>
          <p:xfrm>
            <a:off x="1469330" y="4111100"/>
            <a:ext cx="3490604" cy="22702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1" name="Flèche droite 10"/>
            <p:cNvSpPr/>
            <p:nvPr/>
          </p:nvSpPr>
          <p:spPr>
            <a:xfrm rot="1900320">
              <a:off x="3466226" y="5150231"/>
              <a:ext cx="733806" cy="11042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456658" y="4882278"/>
              <a:ext cx="3473077" cy="64633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/>
                <a:t>Only</a:t>
              </a:r>
              <a:r>
                <a:rPr lang="fr-FR" dirty="0"/>
                <a:t> </a:t>
              </a:r>
              <a:r>
                <a:rPr lang="fr-FR" dirty="0" err="1"/>
                <a:t>wet</a:t>
              </a:r>
              <a:r>
                <a:rPr lang="fr-FR" dirty="0"/>
                <a:t> grip performances </a:t>
              </a:r>
              <a:r>
                <a:rPr lang="fr-FR" dirty="0" err="1" smtClean="0"/>
                <a:t>shall</a:t>
              </a:r>
              <a:r>
                <a:rPr lang="fr-FR" dirty="0" smtClean="0"/>
                <a:t> </a:t>
              </a:r>
              <a:r>
                <a:rPr lang="fr-FR" dirty="0" err="1"/>
                <a:t>be</a:t>
              </a:r>
              <a:r>
                <a:rPr lang="fr-FR" dirty="0"/>
                <a:t> </a:t>
              </a:r>
              <a:r>
                <a:rPr lang="fr-FR" dirty="0" err="1"/>
                <a:t>taken</a:t>
              </a:r>
              <a:r>
                <a:rPr lang="fr-FR" dirty="0"/>
                <a:t> </a:t>
              </a:r>
              <a:r>
                <a:rPr lang="fr-FR" dirty="0" err="1"/>
                <a:t>into</a:t>
              </a:r>
              <a:r>
                <a:rPr lang="fr-FR" dirty="0"/>
                <a:t> </a:t>
              </a:r>
              <a:r>
                <a:rPr lang="fr-FR" dirty="0" err="1"/>
                <a:t>account</a:t>
              </a:r>
              <a:r>
                <a:rPr lang="fr-FR" dirty="0"/>
                <a:t> 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176094" y="4827309"/>
              <a:ext cx="4708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New</a:t>
              </a:r>
              <a:endParaRPr lang="fr-FR" sz="1200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117682" y="5528609"/>
              <a:ext cx="5292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/>
                <a:t>Worn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0870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3976" y="568363"/>
            <a:ext cx="7624191" cy="936104"/>
          </a:xfrm>
        </p:spPr>
        <p:txBody>
          <a:bodyPr/>
          <a:lstStyle/>
          <a:p>
            <a:r>
              <a:rPr lang="fr-FR" sz="2000" dirty="0" err="1"/>
              <a:t>Does</a:t>
            </a:r>
            <a:r>
              <a:rPr lang="fr-FR" sz="2000" dirty="0"/>
              <a:t> </a:t>
            </a:r>
            <a:r>
              <a:rPr lang="fr-FR" sz="2000" dirty="0" err="1"/>
              <a:t>it</a:t>
            </a:r>
            <a:r>
              <a:rPr lang="fr-FR" sz="2000" dirty="0"/>
              <a:t> </a:t>
            </a:r>
            <a:r>
              <a:rPr lang="fr-FR" sz="2000" dirty="0" err="1"/>
              <a:t>exist</a:t>
            </a:r>
            <a:r>
              <a:rPr lang="fr-FR" sz="2000" dirty="0"/>
              <a:t> a </a:t>
            </a:r>
            <a:r>
              <a:rPr lang="fr-FR" sz="2000" dirty="0" err="1"/>
              <a:t>relationship</a:t>
            </a:r>
            <a:r>
              <a:rPr lang="fr-FR" sz="2000" dirty="0"/>
              <a:t> </a:t>
            </a:r>
            <a:r>
              <a:rPr lang="fr-FR" sz="2000" dirty="0" err="1"/>
              <a:t>between</a:t>
            </a:r>
            <a:r>
              <a:rPr lang="fr-FR" sz="2000" dirty="0"/>
              <a:t> the </a:t>
            </a:r>
            <a:r>
              <a:rPr lang="fr-FR" sz="2000" dirty="0" err="1"/>
              <a:t>wet</a:t>
            </a:r>
            <a:r>
              <a:rPr lang="fr-FR" sz="2000" dirty="0"/>
              <a:t> grip performances at new </a:t>
            </a:r>
            <a:r>
              <a:rPr lang="fr-FR" sz="2000" dirty="0" err="1"/>
              <a:t>tyre</a:t>
            </a:r>
            <a:r>
              <a:rPr lang="fr-FR" sz="2000" dirty="0"/>
              <a:t> state and </a:t>
            </a:r>
            <a:r>
              <a:rPr lang="fr-FR" sz="2000" dirty="0" err="1"/>
              <a:t>worn</a:t>
            </a:r>
            <a:r>
              <a:rPr lang="fr-FR" sz="2000" dirty="0"/>
              <a:t> </a:t>
            </a:r>
            <a:r>
              <a:rPr lang="fr-FR" sz="2000" dirty="0" err="1"/>
              <a:t>tyre</a:t>
            </a:r>
            <a:r>
              <a:rPr lang="fr-FR" sz="2000" dirty="0"/>
              <a:t> state</a:t>
            </a:r>
            <a:r>
              <a:rPr lang="fr-FR" sz="2000" dirty="0" smtClean="0"/>
              <a:t>?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77689" y="6550223"/>
            <a:ext cx="1923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69th GRB </a:t>
            </a:r>
            <a:r>
              <a:rPr lang="fr-FR" sz="1400" dirty="0" err="1" smtClean="0"/>
              <a:t>January</a:t>
            </a:r>
            <a:r>
              <a:rPr lang="fr-FR" sz="1400" dirty="0" smtClean="0"/>
              <a:t> 2019 </a:t>
            </a:r>
            <a:endParaRPr lang="fr-FR" sz="1400" dirty="0"/>
          </a:p>
        </p:txBody>
      </p:sp>
      <p:grpSp>
        <p:nvGrpSpPr>
          <p:cNvPr id="7" name="Groupe 6"/>
          <p:cNvGrpSpPr/>
          <p:nvPr/>
        </p:nvGrpSpPr>
        <p:grpSpPr>
          <a:xfrm>
            <a:off x="251520" y="1746798"/>
            <a:ext cx="8696647" cy="4699213"/>
            <a:chOff x="251520" y="1746798"/>
            <a:chExt cx="8696647" cy="4699213"/>
          </a:xfrm>
        </p:grpSpPr>
        <p:sp>
          <p:nvSpPr>
            <p:cNvPr id="6" name="ZoneTexte 5"/>
            <p:cNvSpPr txBox="1"/>
            <p:nvPr/>
          </p:nvSpPr>
          <p:spPr>
            <a:xfrm>
              <a:off x="4511556" y="6030513"/>
              <a:ext cx="4436611" cy="41549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2100" dirty="0"/>
                <a:t>The </a:t>
              </a:r>
              <a:r>
                <a:rPr lang="fr-FR" sz="2100" dirty="0" err="1"/>
                <a:t>both</a:t>
              </a:r>
              <a:r>
                <a:rPr lang="fr-FR" sz="2100" dirty="0"/>
                <a:t> </a:t>
              </a:r>
              <a:r>
                <a:rPr lang="fr-FR" sz="2100" dirty="0" smtClean="0"/>
                <a:t>configurations </a:t>
              </a:r>
              <a:r>
                <a:rPr lang="fr-FR" sz="2100" dirty="0" err="1" smtClean="0"/>
                <a:t>shall</a:t>
              </a:r>
              <a:r>
                <a:rPr lang="fr-FR" sz="2100" dirty="0" smtClean="0"/>
                <a:t> </a:t>
              </a:r>
              <a:r>
                <a:rPr lang="fr-FR" sz="2100" dirty="0" err="1"/>
                <a:t>be</a:t>
              </a:r>
              <a:r>
                <a:rPr lang="fr-FR" sz="2100" dirty="0"/>
                <a:t> </a:t>
              </a:r>
              <a:r>
                <a:rPr lang="fr-FR" sz="2100" dirty="0" err="1"/>
                <a:t>tested</a:t>
              </a:r>
              <a:r>
                <a:rPr lang="fr-FR" sz="2100" dirty="0"/>
                <a:t> </a:t>
              </a: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252138" y="1746798"/>
              <a:ext cx="3259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/>
                <a:t>Wet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braking</a:t>
              </a:r>
              <a:r>
                <a:rPr lang="fr-FR" b="1" dirty="0" smtClean="0"/>
                <a:t> distance (15 </a:t>
              </a:r>
              <a:r>
                <a:rPr lang="fr-FR" b="1" dirty="0" err="1" smtClean="0"/>
                <a:t>tyres</a:t>
              </a:r>
              <a:r>
                <a:rPr lang="fr-FR" b="1" dirty="0" smtClean="0"/>
                <a:t>)  </a:t>
              </a:r>
              <a:endParaRPr lang="fr-FR" b="1" dirty="0"/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435729"/>
              <a:ext cx="5760640" cy="345733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</p:pic>
        <p:sp>
          <p:nvSpPr>
            <p:cNvPr id="27" name="Forme libre 26"/>
            <p:cNvSpPr/>
            <p:nvPr/>
          </p:nvSpPr>
          <p:spPr>
            <a:xfrm>
              <a:off x="2915816" y="2780928"/>
              <a:ext cx="2169951" cy="2844216"/>
            </a:xfrm>
            <a:custGeom>
              <a:avLst/>
              <a:gdLst>
                <a:gd name="connsiteX0" fmla="*/ 381146 w 3207223"/>
                <a:gd name="connsiteY0" fmla="*/ 0 h 4114800"/>
                <a:gd name="connsiteX1" fmla="*/ 425391 w 3207223"/>
                <a:gd name="connsiteY1" fmla="*/ 368710 h 4114800"/>
                <a:gd name="connsiteX2" fmla="*/ 513881 w 3207223"/>
                <a:gd name="connsiteY2" fmla="*/ 648929 h 4114800"/>
                <a:gd name="connsiteX3" fmla="*/ 56681 w 3207223"/>
                <a:gd name="connsiteY3" fmla="*/ 825910 h 4114800"/>
                <a:gd name="connsiteX4" fmla="*/ 2003468 w 3207223"/>
                <a:gd name="connsiteY4" fmla="*/ 1179871 h 4114800"/>
                <a:gd name="connsiteX5" fmla="*/ 2770384 w 3207223"/>
                <a:gd name="connsiteY5" fmla="*/ 1460090 h 4114800"/>
                <a:gd name="connsiteX6" fmla="*/ 1266049 w 3207223"/>
                <a:gd name="connsiteY6" fmla="*/ 1740310 h 4114800"/>
                <a:gd name="connsiteX7" fmla="*/ 1266049 w 3207223"/>
                <a:gd name="connsiteY7" fmla="*/ 1740310 h 4114800"/>
                <a:gd name="connsiteX8" fmla="*/ 853094 w 3207223"/>
                <a:gd name="connsiteY8" fmla="*/ 2050026 h 4114800"/>
                <a:gd name="connsiteX9" fmla="*/ 2608152 w 3207223"/>
                <a:gd name="connsiteY9" fmla="*/ 2315497 h 4114800"/>
                <a:gd name="connsiteX10" fmla="*/ 971081 w 3207223"/>
                <a:gd name="connsiteY10" fmla="*/ 2669458 h 4114800"/>
                <a:gd name="connsiteX11" fmla="*/ 1000578 w 3207223"/>
                <a:gd name="connsiteY11" fmla="*/ 2934929 h 4114800"/>
                <a:gd name="connsiteX12" fmla="*/ 2696642 w 3207223"/>
                <a:gd name="connsiteY12" fmla="*/ 3156155 h 4114800"/>
                <a:gd name="connsiteX13" fmla="*/ 2549159 w 3207223"/>
                <a:gd name="connsiteY13" fmla="*/ 3583858 h 4114800"/>
                <a:gd name="connsiteX14" fmla="*/ 1796991 w 3207223"/>
                <a:gd name="connsiteY14" fmla="*/ 3760839 h 4114800"/>
                <a:gd name="connsiteX15" fmla="*/ 3139094 w 3207223"/>
                <a:gd name="connsiteY15" fmla="*/ 4041058 h 4114800"/>
                <a:gd name="connsiteX16" fmla="*/ 2888371 w 3207223"/>
                <a:gd name="connsiteY16" fmla="*/ 41148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07223" h="4114800">
                  <a:moveTo>
                    <a:pt x="381146" y="0"/>
                  </a:moveTo>
                  <a:cubicBezTo>
                    <a:pt x="392207" y="130277"/>
                    <a:pt x="403269" y="260555"/>
                    <a:pt x="425391" y="368710"/>
                  </a:cubicBezTo>
                  <a:cubicBezTo>
                    <a:pt x="447513" y="476865"/>
                    <a:pt x="575333" y="572729"/>
                    <a:pt x="513881" y="648929"/>
                  </a:cubicBezTo>
                  <a:cubicBezTo>
                    <a:pt x="452429" y="725129"/>
                    <a:pt x="-191583" y="737420"/>
                    <a:pt x="56681" y="825910"/>
                  </a:cubicBezTo>
                  <a:cubicBezTo>
                    <a:pt x="304945" y="914400"/>
                    <a:pt x="1551184" y="1074174"/>
                    <a:pt x="2003468" y="1179871"/>
                  </a:cubicBezTo>
                  <a:cubicBezTo>
                    <a:pt x="2455752" y="1285568"/>
                    <a:pt x="2893287" y="1366684"/>
                    <a:pt x="2770384" y="1460090"/>
                  </a:cubicBezTo>
                  <a:cubicBezTo>
                    <a:pt x="2647481" y="1553496"/>
                    <a:pt x="1266049" y="1740310"/>
                    <a:pt x="1266049" y="1740310"/>
                  </a:cubicBezTo>
                  <a:lnTo>
                    <a:pt x="1266049" y="1740310"/>
                  </a:lnTo>
                  <a:cubicBezTo>
                    <a:pt x="1197223" y="1791929"/>
                    <a:pt x="629410" y="1954162"/>
                    <a:pt x="853094" y="2050026"/>
                  </a:cubicBezTo>
                  <a:cubicBezTo>
                    <a:pt x="1076778" y="2145890"/>
                    <a:pt x="2588488" y="2212258"/>
                    <a:pt x="2608152" y="2315497"/>
                  </a:cubicBezTo>
                  <a:cubicBezTo>
                    <a:pt x="2627816" y="2418736"/>
                    <a:pt x="1239010" y="2566219"/>
                    <a:pt x="971081" y="2669458"/>
                  </a:cubicBezTo>
                  <a:cubicBezTo>
                    <a:pt x="703152" y="2772697"/>
                    <a:pt x="712985" y="2853813"/>
                    <a:pt x="1000578" y="2934929"/>
                  </a:cubicBezTo>
                  <a:cubicBezTo>
                    <a:pt x="1288171" y="3016045"/>
                    <a:pt x="2438545" y="3048000"/>
                    <a:pt x="2696642" y="3156155"/>
                  </a:cubicBezTo>
                  <a:cubicBezTo>
                    <a:pt x="2954739" y="3264310"/>
                    <a:pt x="2699101" y="3483077"/>
                    <a:pt x="2549159" y="3583858"/>
                  </a:cubicBezTo>
                  <a:cubicBezTo>
                    <a:pt x="2399217" y="3684639"/>
                    <a:pt x="1698669" y="3684639"/>
                    <a:pt x="1796991" y="3760839"/>
                  </a:cubicBezTo>
                  <a:cubicBezTo>
                    <a:pt x="1895313" y="3837039"/>
                    <a:pt x="2957197" y="3982065"/>
                    <a:pt x="3139094" y="4041058"/>
                  </a:cubicBezTo>
                  <a:cubicBezTo>
                    <a:pt x="3320991" y="4100051"/>
                    <a:pt x="3104681" y="4107425"/>
                    <a:pt x="2888371" y="4114800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Forme libre 27"/>
            <p:cNvSpPr/>
            <p:nvPr/>
          </p:nvSpPr>
          <p:spPr>
            <a:xfrm rot="21069673">
              <a:off x="1338067" y="2724667"/>
              <a:ext cx="792762" cy="2956738"/>
            </a:xfrm>
            <a:custGeom>
              <a:avLst/>
              <a:gdLst>
                <a:gd name="connsiteX0" fmla="*/ 0 w 923278"/>
                <a:gd name="connsiteY0" fmla="*/ 0 h 1775534"/>
                <a:gd name="connsiteX1" fmla="*/ 53266 w 923278"/>
                <a:gd name="connsiteY1" fmla="*/ 506027 h 1775534"/>
                <a:gd name="connsiteX2" fmla="*/ 230820 w 923278"/>
                <a:gd name="connsiteY2" fmla="*/ 1171852 h 1775534"/>
                <a:gd name="connsiteX3" fmla="*/ 523783 w 923278"/>
                <a:gd name="connsiteY3" fmla="*/ 1589102 h 1775534"/>
                <a:gd name="connsiteX4" fmla="*/ 745725 w 923278"/>
                <a:gd name="connsiteY4" fmla="*/ 1731145 h 1775534"/>
                <a:gd name="connsiteX5" fmla="*/ 923278 w 923278"/>
                <a:gd name="connsiteY5" fmla="*/ 1775534 h 177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278" h="1775534">
                  <a:moveTo>
                    <a:pt x="0" y="0"/>
                  </a:moveTo>
                  <a:cubicBezTo>
                    <a:pt x="7398" y="155359"/>
                    <a:pt x="14796" y="310718"/>
                    <a:pt x="53266" y="506027"/>
                  </a:cubicBezTo>
                  <a:cubicBezTo>
                    <a:pt x="91736" y="701336"/>
                    <a:pt x="152401" y="991340"/>
                    <a:pt x="230820" y="1171852"/>
                  </a:cubicBezTo>
                  <a:cubicBezTo>
                    <a:pt x="309240" y="1352365"/>
                    <a:pt x="437965" y="1495886"/>
                    <a:pt x="523783" y="1589102"/>
                  </a:cubicBezTo>
                  <a:cubicBezTo>
                    <a:pt x="609601" y="1682318"/>
                    <a:pt x="679143" y="1700073"/>
                    <a:pt x="745725" y="1731145"/>
                  </a:cubicBezTo>
                  <a:cubicBezTo>
                    <a:pt x="812307" y="1762217"/>
                    <a:pt x="867792" y="1768875"/>
                    <a:pt x="923278" y="1775534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5994473" y="3425815"/>
            <a:ext cx="3200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Tyre</a:t>
            </a:r>
            <a:r>
              <a:rPr lang="fr-FR" dirty="0" smtClean="0"/>
              <a:t> performance at new state </a:t>
            </a:r>
          </a:p>
          <a:p>
            <a:r>
              <a:rPr lang="fr-FR" dirty="0" err="1"/>
              <a:t>d</a:t>
            </a:r>
            <a:r>
              <a:rPr lang="fr-FR" dirty="0" err="1" smtClean="0"/>
              <a:t>oesn’t</a:t>
            </a:r>
            <a:r>
              <a:rPr lang="fr-FR" dirty="0" smtClean="0"/>
              <a:t> </a:t>
            </a:r>
            <a:r>
              <a:rPr lang="fr-FR" dirty="0" err="1" smtClean="0"/>
              <a:t>give</a:t>
            </a:r>
            <a:r>
              <a:rPr lang="fr-FR" dirty="0" smtClean="0"/>
              <a:t> an indication of the</a:t>
            </a:r>
          </a:p>
          <a:p>
            <a:r>
              <a:rPr lang="fr-FR" dirty="0" err="1" smtClean="0"/>
              <a:t>tyre</a:t>
            </a:r>
            <a:r>
              <a:rPr lang="fr-FR" dirty="0" smtClean="0"/>
              <a:t> performance at </a:t>
            </a:r>
            <a:r>
              <a:rPr lang="fr-FR" dirty="0" err="1" smtClean="0"/>
              <a:t>worn</a:t>
            </a:r>
            <a:r>
              <a:rPr lang="fr-FR" dirty="0" smtClean="0"/>
              <a:t> state</a:t>
            </a:r>
          </a:p>
        </p:txBody>
      </p:sp>
    </p:spTree>
    <p:extLst>
      <p:ext uri="{BB962C8B-B14F-4D97-AF65-F5344CB8AC3E}">
        <p14:creationId xmlns:p14="http://schemas.microsoft.com/office/powerpoint/2010/main" val="292931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711242" y="1652212"/>
            <a:ext cx="8182386" cy="4244289"/>
            <a:chOff x="711242" y="1652212"/>
            <a:chExt cx="8182386" cy="4244289"/>
          </a:xfrm>
        </p:grpSpPr>
        <p:sp>
          <p:nvSpPr>
            <p:cNvPr id="3" name="Rectangle 2"/>
            <p:cNvSpPr/>
            <p:nvPr/>
          </p:nvSpPr>
          <p:spPr>
            <a:xfrm>
              <a:off x="711242" y="1652212"/>
              <a:ext cx="81823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smtClean="0"/>
                <a:t>If </a:t>
              </a:r>
              <a:r>
                <a:rPr lang="fr-FR" dirty="0"/>
                <a:t>possible by </a:t>
              </a:r>
              <a:r>
                <a:rPr lang="fr-FR" dirty="0" err="1"/>
                <a:t>using</a:t>
              </a:r>
              <a:r>
                <a:rPr lang="fr-FR" dirty="0"/>
                <a:t> a </a:t>
              </a:r>
              <a:r>
                <a:rPr lang="fr-FR" dirty="0" err="1"/>
                <a:t>method</a:t>
              </a:r>
              <a:r>
                <a:rPr lang="fr-FR" dirty="0"/>
                <a:t> </a:t>
              </a:r>
              <a:r>
                <a:rPr lang="fr-FR" dirty="0" err="1"/>
                <a:t>based</a:t>
              </a:r>
              <a:r>
                <a:rPr lang="fr-FR" dirty="0"/>
                <a:t> on the </a:t>
              </a:r>
              <a:r>
                <a:rPr lang="fr-FR" dirty="0" err="1"/>
                <a:t>same</a:t>
              </a:r>
              <a:r>
                <a:rPr lang="fr-FR" dirty="0"/>
                <a:t> </a:t>
              </a:r>
              <a:r>
                <a:rPr lang="fr-FR" dirty="0" err="1"/>
                <a:t>principle</a:t>
              </a:r>
              <a:r>
                <a:rPr lang="fr-FR" dirty="0"/>
                <a:t> (</a:t>
              </a:r>
              <a:r>
                <a:rPr lang="fr-FR" dirty="0" err="1"/>
                <a:t>avoid</a:t>
              </a:r>
              <a:r>
                <a:rPr lang="fr-FR" dirty="0"/>
                <a:t> to </a:t>
              </a:r>
              <a:r>
                <a:rPr lang="fr-FR" dirty="0" err="1"/>
                <a:t>create</a:t>
              </a:r>
              <a:r>
                <a:rPr lang="fr-FR" dirty="0"/>
                <a:t> a </a:t>
              </a:r>
              <a:r>
                <a:rPr lang="fr-FR" dirty="0" err="1"/>
                <a:t>burden</a:t>
              </a:r>
              <a:r>
                <a:rPr lang="fr-FR" dirty="0"/>
                <a:t> for the tire </a:t>
              </a:r>
              <a:r>
                <a:rPr lang="fr-FR" dirty="0" err="1"/>
                <a:t>manufacturers</a:t>
              </a:r>
              <a:r>
                <a:rPr lang="fr-FR" dirty="0"/>
                <a:t> and the </a:t>
              </a:r>
              <a:r>
                <a:rPr lang="fr-FR" dirty="0" err="1"/>
                <a:t>technical</a:t>
              </a:r>
              <a:r>
                <a:rPr lang="fr-FR" dirty="0"/>
                <a:t> services)   </a:t>
              </a:r>
            </a:p>
          </p:txBody>
        </p:sp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42" y="2602611"/>
              <a:ext cx="2468375" cy="1513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4776" y="2602611"/>
              <a:ext cx="2802127" cy="1509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3293882" y="2976547"/>
              <a:ext cx="241662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500" dirty="0" err="1"/>
                <a:t>Current</a:t>
              </a:r>
              <a:r>
                <a:rPr lang="fr-FR" sz="1500" dirty="0"/>
                <a:t> </a:t>
              </a:r>
              <a:r>
                <a:rPr lang="fr-FR" sz="1500" dirty="0" err="1"/>
                <a:t>regulatory</a:t>
              </a:r>
              <a:r>
                <a:rPr lang="fr-FR" sz="1500" dirty="0"/>
                <a:t> </a:t>
              </a:r>
              <a:r>
                <a:rPr lang="fr-FR" sz="1500" dirty="0" err="1"/>
                <a:t>methods</a:t>
              </a:r>
              <a:r>
                <a:rPr lang="fr-FR" sz="1500" dirty="0"/>
                <a:t> </a:t>
              </a:r>
              <a:r>
                <a:rPr lang="fr-FR" sz="1500" dirty="0" err="1"/>
                <a:t>described</a:t>
              </a:r>
              <a:r>
                <a:rPr lang="fr-FR" sz="1500" dirty="0"/>
                <a:t> in UN 117 </a:t>
              </a:r>
              <a:r>
                <a:rPr lang="fr-FR" sz="1500" dirty="0" err="1"/>
                <a:t>regulation</a:t>
              </a:r>
              <a:r>
                <a:rPr lang="fr-FR" sz="1500" dirty="0"/>
                <a:t>.</a:t>
              </a: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358995" y="4196488"/>
              <a:ext cx="122104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50" dirty="0" err="1"/>
                <a:t>Trailer</a:t>
              </a:r>
              <a:r>
                <a:rPr lang="fr-FR" sz="1350" dirty="0"/>
                <a:t> </a:t>
              </a:r>
              <a:r>
                <a:rPr lang="fr-FR" sz="1350" dirty="0" err="1"/>
                <a:t>method</a:t>
              </a:r>
              <a:endParaRPr lang="fr-FR" sz="1350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830786" y="4196488"/>
              <a:ext cx="128599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50" dirty="0" err="1"/>
                <a:t>Vehicle</a:t>
              </a:r>
              <a:r>
                <a:rPr lang="fr-FR" sz="1350" dirty="0"/>
                <a:t> </a:t>
              </a:r>
              <a:r>
                <a:rPr lang="fr-FR" sz="1350" dirty="0" err="1"/>
                <a:t>method</a:t>
              </a:r>
              <a:endParaRPr lang="fr-FR" sz="1350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386456" y="4196488"/>
              <a:ext cx="39946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50" dirty="0"/>
                <a:t>Or 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118320" y="4696172"/>
              <a:ext cx="7102843" cy="12003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New </a:t>
              </a:r>
              <a:r>
                <a:rPr lang="fr-FR" dirty="0" err="1"/>
                <a:t>tyre</a:t>
              </a:r>
              <a:r>
                <a:rPr lang="fr-FR" dirty="0"/>
                <a:t> to </a:t>
              </a:r>
              <a:r>
                <a:rPr lang="fr-FR" dirty="0" err="1"/>
                <a:t>be</a:t>
              </a:r>
              <a:r>
                <a:rPr lang="fr-FR" dirty="0"/>
                <a:t> </a:t>
              </a:r>
              <a:r>
                <a:rPr lang="fr-FR" dirty="0" err="1"/>
                <a:t>approved</a:t>
              </a:r>
              <a:r>
                <a:rPr lang="fr-FR" dirty="0"/>
                <a:t> in </a:t>
              </a:r>
              <a:r>
                <a:rPr lang="fr-FR" dirty="0" err="1"/>
                <a:t>comparison</a:t>
              </a:r>
              <a:r>
                <a:rPr lang="fr-FR" dirty="0"/>
                <a:t> to the new </a:t>
              </a:r>
              <a:r>
                <a:rPr lang="fr-FR" dirty="0" err="1"/>
                <a:t>reference</a:t>
              </a:r>
              <a:r>
                <a:rPr lang="fr-FR" dirty="0"/>
                <a:t> </a:t>
              </a:r>
              <a:r>
                <a:rPr lang="fr-FR" dirty="0" err="1"/>
                <a:t>tyre</a:t>
              </a:r>
              <a:r>
                <a:rPr lang="fr-FR" dirty="0"/>
                <a:t> (SRTT) </a:t>
              </a:r>
            </a:p>
            <a:p>
              <a:pPr algn="ctr"/>
              <a:r>
                <a:rPr lang="fr-FR" dirty="0" err="1"/>
                <a:t>Wet</a:t>
              </a:r>
              <a:r>
                <a:rPr lang="fr-FR" dirty="0"/>
                <a:t> grip </a:t>
              </a:r>
              <a:r>
                <a:rPr lang="fr-FR" dirty="0" err="1" smtClean="0"/>
                <a:t>index</a:t>
              </a:r>
              <a:r>
                <a:rPr lang="fr-FR" baseline="-25000" dirty="0" err="1" smtClean="0"/>
                <a:t>new</a:t>
              </a:r>
              <a:r>
                <a:rPr lang="fr-FR" dirty="0"/>
                <a:t> </a:t>
              </a:r>
              <a:r>
                <a:rPr lang="fr-FR" dirty="0" smtClean="0"/>
                <a:t>: G</a:t>
              </a:r>
              <a:r>
                <a:rPr lang="fr-FR" baseline="-25000" dirty="0" smtClean="0"/>
                <a:t>N</a:t>
              </a:r>
              <a:endParaRPr lang="fr-FR" baseline="-25000" dirty="0"/>
            </a:p>
            <a:p>
              <a:pPr algn="ctr"/>
              <a:r>
                <a:rPr lang="fr-FR" dirty="0" err="1"/>
                <a:t>Worn</a:t>
              </a:r>
              <a:r>
                <a:rPr lang="fr-FR" dirty="0"/>
                <a:t> </a:t>
              </a:r>
              <a:r>
                <a:rPr lang="fr-FR" dirty="0" err="1"/>
                <a:t>tyre</a:t>
              </a:r>
              <a:r>
                <a:rPr lang="fr-FR" dirty="0"/>
                <a:t> to </a:t>
              </a:r>
              <a:r>
                <a:rPr lang="fr-FR" dirty="0" err="1"/>
                <a:t>be</a:t>
              </a:r>
              <a:r>
                <a:rPr lang="fr-FR" dirty="0"/>
                <a:t> </a:t>
              </a:r>
              <a:r>
                <a:rPr lang="fr-FR" dirty="0" err="1"/>
                <a:t>appoved</a:t>
              </a:r>
              <a:r>
                <a:rPr lang="fr-FR" dirty="0"/>
                <a:t> in </a:t>
              </a:r>
              <a:r>
                <a:rPr lang="fr-FR" dirty="0" err="1"/>
                <a:t>comparison</a:t>
              </a:r>
              <a:r>
                <a:rPr lang="fr-FR" dirty="0"/>
                <a:t> to the </a:t>
              </a:r>
              <a:r>
                <a:rPr lang="fr-FR" dirty="0" err="1"/>
                <a:t>worn</a:t>
              </a:r>
              <a:r>
                <a:rPr lang="fr-FR" dirty="0"/>
                <a:t> </a:t>
              </a:r>
              <a:r>
                <a:rPr lang="fr-FR" dirty="0" err="1"/>
                <a:t>reference</a:t>
              </a:r>
              <a:r>
                <a:rPr lang="fr-FR" dirty="0"/>
                <a:t> </a:t>
              </a:r>
              <a:r>
                <a:rPr lang="fr-FR" dirty="0" err="1"/>
                <a:t>tyre</a:t>
              </a:r>
              <a:r>
                <a:rPr lang="fr-FR" dirty="0"/>
                <a:t> (SRTT)</a:t>
              </a:r>
            </a:p>
            <a:p>
              <a:pPr algn="ctr"/>
              <a:r>
                <a:rPr lang="fr-FR" dirty="0" err="1"/>
                <a:t>Wet</a:t>
              </a:r>
              <a:r>
                <a:rPr lang="fr-FR" dirty="0"/>
                <a:t> grip </a:t>
              </a:r>
              <a:r>
                <a:rPr lang="fr-FR" dirty="0" err="1" smtClean="0"/>
                <a:t>index</a:t>
              </a:r>
              <a:r>
                <a:rPr lang="fr-FR" baseline="-25000" dirty="0" err="1" smtClean="0"/>
                <a:t>worn</a:t>
              </a:r>
              <a:r>
                <a:rPr lang="fr-FR" dirty="0" smtClean="0"/>
                <a:t> : G</a:t>
              </a:r>
              <a:r>
                <a:rPr lang="fr-FR" baseline="-25000" dirty="0" smtClean="0"/>
                <a:t>W</a:t>
              </a:r>
              <a:endParaRPr lang="fr-FR" baseline="-25000" dirty="0"/>
            </a:p>
          </p:txBody>
        </p:sp>
        <p:sp>
          <p:nvSpPr>
            <p:cNvPr id="6" name="Flèche droite 5"/>
            <p:cNvSpPr/>
            <p:nvPr/>
          </p:nvSpPr>
          <p:spPr>
            <a:xfrm>
              <a:off x="3013190" y="5132015"/>
              <a:ext cx="561384" cy="9718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2" name="Flèche droite 11"/>
            <p:cNvSpPr/>
            <p:nvPr/>
          </p:nvSpPr>
          <p:spPr>
            <a:xfrm flipV="1">
              <a:off x="3013190" y="5665043"/>
              <a:ext cx="561384" cy="1134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130376" y="548680"/>
            <a:ext cx="8013624" cy="648072"/>
          </a:xfrm>
        </p:spPr>
        <p:txBody>
          <a:bodyPr/>
          <a:lstStyle/>
          <a:p>
            <a:r>
              <a:rPr lang="fr-FR" sz="2000" dirty="0" smtClean="0"/>
              <a:t> How </a:t>
            </a:r>
            <a:r>
              <a:rPr lang="fr-FR" sz="2000" dirty="0"/>
              <a:t>to </a:t>
            </a:r>
            <a:r>
              <a:rPr lang="fr-FR" sz="2000" dirty="0" err="1"/>
              <a:t>approve</a:t>
            </a:r>
            <a:r>
              <a:rPr lang="fr-FR" sz="2000" dirty="0"/>
              <a:t> the tires </a:t>
            </a:r>
            <a:r>
              <a:rPr lang="fr-FR" sz="2000" dirty="0" smtClean="0"/>
              <a:t>in </a:t>
            </a:r>
            <a:r>
              <a:rPr lang="fr-FR" sz="2000" dirty="0" err="1" smtClean="0"/>
              <a:t>both</a:t>
            </a:r>
            <a:r>
              <a:rPr lang="fr-FR" sz="2000" dirty="0"/>
              <a:t> </a:t>
            </a:r>
            <a:r>
              <a:rPr lang="fr-FR" sz="2000" dirty="0" smtClean="0"/>
              <a:t>configurations (new and </a:t>
            </a:r>
            <a:r>
              <a:rPr lang="fr-FR" sz="2000" dirty="0" err="1" smtClean="0"/>
              <a:t>worn</a:t>
            </a:r>
            <a:r>
              <a:rPr lang="fr-FR" sz="2000" dirty="0"/>
              <a:t> </a:t>
            </a:r>
            <a:r>
              <a:rPr lang="fr-FR" sz="2000" dirty="0" smtClean="0"/>
              <a:t>state)? </a:t>
            </a:r>
            <a:endParaRPr lang="fr-FR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77689" y="6550223"/>
            <a:ext cx="1923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69th GRB </a:t>
            </a:r>
            <a:r>
              <a:rPr lang="fr-FR" sz="1400" dirty="0" err="1" smtClean="0"/>
              <a:t>January</a:t>
            </a:r>
            <a:r>
              <a:rPr lang="fr-FR" sz="1400" dirty="0" smtClean="0"/>
              <a:t> 2019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13729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 </a:t>
            </a:r>
            <a:r>
              <a:rPr lang="fr-FR" sz="2000" dirty="0" err="1" smtClean="0"/>
              <a:t>Which</a:t>
            </a:r>
            <a:r>
              <a:rPr lang="fr-FR" sz="2000" dirty="0" smtClean="0"/>
              <a:t> </a:t>
            </a:r>
            <a:r>
              <a:rPr lang="fr-FR" sz="2000" dirty="0" err="1" smtClean="0"/>
              <a:t>level</a:t>
            </a:r>
            <a:r>
              <a:rPr lang="fr-FR" sz="2000" dirty="0" smtClean="0"/>
              <a:t> of performance </a:t>
            </a:r>
            <a:r>
              <a:rPr lang="fr-FR" sz="2000" dirty="0" err="1" smtClean="0"/>
              <a:t>can</a:t>
            </a:r>
            <a:r>
              <a:rPr lang="fr-FR" sz="2000" dirty="0" smtClean="0"/>
              <a:t> </a:t>
            </a:r>
            <a:r>
              <a:rPr lang="fr-FR" sz="2000" dirty="0" err="1" smtClean="0"/>
              <a:t>we</a:t>
            </a:r>
            <a:r>
              <a:rPr lang="fr-FR" sz="2000" dirty="0" smtClean="0"/>
              <a:t> </a:t>
            </a:r>
            <a:r>
              <a:rPr lang="fr-FR" sz="2000" dirty="0" err="1" smtClean="0"/>
              <a:t>require</a:t>
            </a:r>
            <a:r>
              <a:rPr lang="fr-FR" sz="2000" dirty="0" smtClean="0"/>
              <a:t>? </a:t>
            </a:r>
            <a:endParaRPr lang="fr-FR" sz="2000" dirty="0"/>
          </a:p>
        </p:txBody>
      </p:sp>
      <p:sp>
        <p:nvSpPr>
          <p:cNvPr id="6" name="Rectangle 5"/>
          <p:cNvSpPr/>
          <p:nvPr/>
        </p:nvSpPr>
        <p:spPr>
          <a:xfrm>
            <a:off x="1475656" y="4581128"/>
            <a:ext cx="3795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*: depending on the speed symbol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467544" y="1661114"/>
            <a:ext cx="7865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limits</a:t>
            </a:r>
            <a:r>
              <a:rPr lang="fr-FR" dirty="0" smtClean="0"/>
              <a:t> of </a:t>
            </a:r>
            <a:r>
              <a:rPr lang="fr-FR" dirty="0" err="1" smtClean="0"/>
              <a:t>wet</a:t>
            </a:r>
            <a:r>
              <a:rPr lang="fr-FR" dirty="0" smtClean="0"/>
              <a:t> grip index (G)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those</a:t>
            </a:r>
            <a:r>
              <a:rPr lang="fr-FR" dirty="0" smtClean="0"/>
              <a:t> </a:t>
            </a:r>
            <a:r>
              <a:rPr lang="fr-FR" dirty="0" err="1" smtClean="0"/>
              <a:t>defined</a:t>
            </a:r>
            <a:r>
              <a:rPr lang="fr-FR" dirty="0" smtClean="0"/>
              <a:t> in the </a:t>
            </a:r>
            <a:r>
              <a:rPr lang="fr-FR" dirty="0" err="1" smtClean="0"/>
              <a:t>regulation</a:t>
            </a:r>
            <a:r>
              <a:rPr lang="fr-FR" dirty="0" smtClean="0"/>
              <a:t> UN 117 </a:t>
            </a:r>
          </a:p>
          <a:p>
            <a:r>
              <a:rPr lang="fr-FR" dirty="0" err="1"/>
              <a:t>w</a:t>
            </a:r>
            <a:r>
              <a:rPr lang="fr-FR" dirty="0" err="1" smtClean="0"/>
              <a:t>ithout</a:t>
            </a:r>
            <a:r>
              <a:rPr lang="fr-FR" dirty="0" smtClean="0"/>
              <a:t> </a:t>
            </a:r>
            <a:r>
              <a:rPr lang="fr-FR" dirty="0" err="1" smtClean="0"/>
              <a:t>severisation</a:t>
            </a:r>
            <a:r>
              <a:rPr lang="fr-FR" dirty="0" smtClean="0"/>
              <a:t> for the </a:t>
            </a:r>
            <a:r>
              <a:rPr lang="fr-FR" dirty="0" err="1" smtClean="0"/>
              <a:t>worn</a:t>
            </a:r>
            <a:r>
              <a:rPr lang="fr-FR" dirty="0" smtClean="0"/>
              <a:t> state</a:t>
            </a:r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762919"/>
              </p:ext>
            </p:extLst>
          </p:nvPr>
        </p:nvGraphicFramePr>
        <p:xfrm>
          <a:off x="1559980" y="2771808"/>
          <a:ext cx="6096000" cy="1775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125752963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350956970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8012457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164883112"/>
                    </a:ext>
                  </a:extLst>
                </a:gridCol>
              </a:tblGrid>
              <a:tr h="10904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 </a:t>
                      </a:r>
                      <a:r>
                        <a:rPr lang="en-US" dirty="0" err="1" smtClean="0"/>
                        <a:t>tyre</a:t>
                      </a:r>
                      <a:r>
                        <a:rPr lang="en-US" dirty="0" smtClean="0"/>
                        <a:t> 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Snow </a:t>
                      </a:r>
                      <a:r>
                        <a:rPr lang="en-US" dirty="0" err="1" smtClean="0"/>
                        <a:t>tyre</a:t>
                      </a:r>
                      <a:r>
                        <a:rPr lang="en-US" dirty="0" smtClean="0"/>
                        <a:t> 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Snow </a:t>
                      </a:r>
                      <a:r>
                        <a:rPr lang="en-US" dirty="0" err="1" smtClean="0"/>
                        <a:t>tyre</a:t>
                      </a:r>
                      <a:r>
                        <a:rPr lang="en-US" dirty="0" smtClean="0"/>
                        <a:t> for use in severe snow conditions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Special use </a:t>
                      </a:r>
                      <a:r>
                        <a:rPr lang="en-US" dirty="0" err="1" smtClean="0"/>
                        <a:t>tyre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91399049"/>
                  </a:ext>
                </a:extLst>
              </a:tr>
              <a:tr h="5871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≥ 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≥ 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≥ 1.0 or ≥ 0.9* 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Not defined</a:t>
                      </a:r>
                      <a:endParaRPr lang="fr-FR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72455020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526247" y="5517232"/>
            <a:ext cx="5238614" cy="41549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100" dirty="0" err="1" smtClean="0"/>
              <a:t>Same</a:t>
            </a:r>
            <a:r>
              <a:rPr lang="fr-FR" sz="2100" dirty="0" smtClean="0"/>
              <a:t> </a:t>
            </a:r>
            <a:r>
              <a:rPr lang="fr-FR" sz="2100" b="1" dirty="0" smtClean="0"/>
              <a:t>relative</a:t>
            </a:r>
            <a:r>
              <a:rPr lang="fr-FR" sz="2100" dirty="0" smtClean="0"/>
              <a:t> performance for the </a:t>
            </a:r>
            <a:r>
              <a:rPr lang="fr-FR" sz="2100" dirty="0" err="1" smtClean="0"/>
              <a:t>worn</a:t>
            </a:r>
            <a:r>
              <a:rPr lang="fr-FR" sz="2100" dirty="0" smtClean="0"/>
              <a:t> </a:t>
            </a:r>
            <a:r>
              <a:rPr lang="fr-FR" sz="2100" dirty="0" err="1" smtClean="0"/>
              <a:t>tyres</a:t>
            </a:r>
            <a:r>
              <a:rPr lang="fr-FR" sz="2100" dirty="0" smtClean="0"/>
              <a:t> </a:t>
            </a:r>
            <a:endParaRPr lang="fr-FR" sz="2100" dirty="0"/>
          </a:p>
        </p:txBody>
      </p:sp>
      <p:sp>
        <p:nvSpPr>
          <p:cNvPr id="10" name="ZoneTexte 9"/>
          <p:cNvSpPr txBox="1"/>
          <p:nvPr/>
        </p:nvSpPr>
        <p:spPr>
          <a:xfrm>
            <a:off x="277689" y="6550223"/>
            <a:ext cx="1923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69th GRB </a:t>
            </a:r>
            <a:r>
              <a:rPr lang="fr-FR" sz="1400" dirty="0" err="1" smtClean="0"/>
              <a:t>January</a:t>
            </a:r>
            <a:r>
              <a:rPr lang="fr-FR" sz="1400" dirty="0" smtClean="0"/>
              <a:t> 2019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2881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How to </a:t>
            </a:r>
            <a:r>
              <a:rPr lang="fr-FR" sz="2000" dirty="0" err="1"/>
              <a:t>obtain</a:t>
            </a:r>
            <a:r>
              <a:rPr lang="fr-FR" sz="2000" dirty="0"/>
              <a:t> the </a:t>
            </a:r>
            <a:r>
              <a:rPr lang="fr-FR" sz="2000" dirty="0" err="1"/>
              <a:t>worn</a:t>
            </a:r>
            <a:r>
              <a:rPr lang="fr-FR" sz="2000" dirty="0"/>
              <a:t> </a:t>
            </a:r>
            <a:r>
              <a:rPr lang="fr-FR" sz="2000" dirty="0" err="1" smtClean="0"/>
              <a:t>tyre</a:t>
            </a:r>
            <a:r>
              <a:rPr lang="fr-FR" sz="2000" dirty="0" smtClean="0"/>
              <a:t> </a:t>
            </a:r>
            <a:r>
              <a:rPr lang="fr-FR" sz="2000" dirty="0"/>
              <a:t>state?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77689" y="6550223"/>
            <a:ext cx="1923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69th GRB </a:t>
            </a:r>
            <a:r>
              <a:rPr lang="fr-FR" sz="1400" dirty="0" err="1" smtClean="0"/>
              <a:t>January</a:t>
            </a:r>
            <a:r>
              <a:rPr lang="fr-FR" sz="1400" dirty="0" smtClean="0"/>
              <a:t> 2019 </a:t>
            </a:r>
            <a:endParaRPr lang="fr-FR" sz="1400" dirty="0"/>
          </a:p>
        </p:txBody>
      </p:sp>
      <p:grpSp>
        <p:nvGrpSpPr>
          <p:cNvPr id="15" name="Groupe 14"/>
          <p:cNvGrpSpPr/>
          <p:nvPr/>
        </p:nvGrpSpPr>
        <p:grpSpPr>
          <a:xfrm>
            <a:off x="93074" y="1064111"/>
            <a:ext cx="8800554" cy="5309150"/>
            <a:chOff x="93074" y="1064111"/>
            <a:chExt cx="8800554" cy="5309150"/>
          </a:xfrm>
        </p:grpSpPr>
        <p:sp>
          <p:nvSpPr>
            <p:cNvPr id="3" name="Rectangle 2"/>
            <p:cNvSpPr/>
            <p:nvPr/>
          </p:nvSpPr>
          <p:spPr>
            <a:xfrm>
              <a:off x="711242" y="1064111"/>
              <a:ext cx="818238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fr-FR" dirty="0"/>
            </a:p>
            <a:p>
              <a:r>
                <a:rPr lang="fr-FR" dirty="0"/>
                <a:t>By </a:t>
              </a:r>
              <a:r>
                <a:rPr lang="fr-FR" dirty="0" err="1"/>
                <a:t>using</a:t>
              </a:r>
              <a:r>
                <a:rPr lang="fr-FR" dirty="0"/>
                <a:t> a </a:t>
              </a:r>
              <a:r>
                <a:rPr lang="fr-FR" dirty="0" err="1"/>
                <a:t>standardized</a:t>
              </a:r>
              <a:r>
                <a:rPr lang="fr-FR" dirty="0"/>
                <a:t> </a:t>
              </a:r>
              <a:r>
                <a:rPr lang="fr-FR" dirty="0" err="1"/>
                <a:t>method</a:t>
              </a:r>
              <a:r>
                <a:rPr lang="fr-FR" dirty="0"/>
                <a:t>: ASTM F1046-01(2015</a:t>
              </a:r>
              <a:r>
                <a:rPr lang="fr-FR" dirty="0" smtClean="0"/>
                <a:t>)</a:t>
              </a:r>
            </a:p>
            <a:p>
              <a:endParaRPr lang="fr-FR" dirty="0"/>
            </a:p>
            <a:p>
              <a:endParaRPr lang="fr-FR" dirty="0"/>
            </a:p>
            <a:p>
              <a:r>
                <a:rPr lang="fr-FR" dirty="0"/>
                <a:t>The wear </a:t>
              </a:r>
              <a:r>
                <a:rPr lang="fr-FR" dirty="0" err="1"/>
                <a:t>is</a:t>
              </a:r>
              <a:r>
                <a:rPr lang="fr-FR" dirty="0"/>
                <a:t> </a:t>
              </a:r>
              <a:r>
                <a:rPr lang="fr-FR" dirty="0" err="1"/>
                <a:t>obtained</a:t>
              </a:r>
              <a:r>
                <a:rPr lang="fr-FR" dirty="0"/>
                <a:t> </a:t>
              </a:r>
              <a:r>
                <a:rPr lang="fr-FR" b="1" dirty="0" err="1" smtClean="0"/>
                <a:t>artificiall</a:t>
              </a:r>
              <a:r>
                <a:rPr lang="fr-FR" b="1" dirty="0" err="1"/>
                <a:t>y</a:t>
              </a:r>
              <a:r>
                <a:rPr lang="fr-FR" b="1" dirty="0" smtClean="0"/>
                <a:t> </a:t>
              </a:r>
              <a:r>
                <a:rPr lang="fr-FR" dirty="0" err="1"/>
                <a:t>through</a:t>
              </a:r>
              <a:r>
                <a:rPr lang="fr-FR" dirty="0"/>
                <a:t> a </a:t>
              </a:r>
              <a:r>
                <a:rPr lang="fr-FR" dirty="0" err="1" smtClean="0"/>
                <a:t>buffing</a:t>
              </a:r>
              <a:r>
                <a:rPr lang="fr-FR" dirty="0" smtClean="0"/>
                <a:t> </a:t>
              </a:r>
              <a:r>
                <a:rPr lang="fr-FR" dirty="0"/>
                <a:t>of the </a:t>
              </a:r>
              <a:r>
                <a:rPr lang="fr-FR" dirty="0" err="1"/>
                <a:t>tread</a:t>
              </a:r>
              <a:r>
                <a:rPr lang="fr-FR" dirty="0"/>
                <a:t> </a:t>
              </a:r>
              <a:r>
                <a:rPr lang="fr-FR" dirty="0" smtClean="0"/>
                <a:t>pattern</a:t>
              </a: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65787" y="3933056"/>
              <a:ext cx="1969553" cy="1252349"/>
            </a:xfrm>
            <a:prstGeom prst="rect">
              <a:avLst/>
            </a:prstGeom>
          </p:spPr>
        </p:pic>
        <p:sp>
          <p:nvSpPr>
            <p:cNvPr id="6" name="Forme libre 5"/>
            <p:cNvSpPr/>
            <p:nvPr/>
          </p:nvSpPr>
          <p:spPr>
            <a:xfrm>
              <a:off x="1130376" y="4669186"/>
              <a:ext cx="5374431" cy="427849"/>
            </a:xfrm>
            <a:custGeom>
              <a:avLst/>
              <a:gdLst>
                <a:gd name="connsiteX0" fmla="*/ 0 w 6807200"/>
                <a:gd name="connsiteY0" fmla="*/ 254000 h 274320"/>
                <a:gd name="connsiteX1" fmla="*/ 965200 w 6807200"/>
                <a:gd name="connsiteY1" fmla="*/ 111760 h 274320"/>
                <a:gd name="connsiteX2" fmla="*/ 1950720 w 6807200"/>
                <a:gd name="connsiteY2" fmla="*/ 50800 h 274320"/>
                <a:gd name="connsiteX3" fmla="*/ 2905760 w 6807200"/>
                <a:gd name="connsiteY3" fmla="*/ 20320 h 274320"/>
                <a:gd name="connsiteX4" fmla="*/ 3891280 w 6807200"/>
                <a:gd name="connsiteY4" fmla="*/ 0 h 274320"/>
                <a:gd name="connsiteX5" fmla="*/ 4876800 w 6807200"/>
                <a:gd name="connsiteY5" fmla="*/ 50800 h 274320"/>
                <a:gd name="connsiteX6" fmla="*/ 5842000 w 6807200"/>
                <a:gd name="connsiteY6" fmla="*/ 132080 h 274320"/>
                <a:gd name="connsiteX7" fmla="*/ 6807200 w 6807200"/>
                <a:gd name="connsiteY7" fmla="*/ 274320 h 274320"/>
                <a:gd name="connsiteX8" fmla="*/ 6807200 w 6807200"/>
                <a:gd name="connsiteY8" fmla="*/ 274320 h 274320"/>
                <a:gd name="connsiteX0" fmla="*/ 0 w 6807200"/>
                <a:gd name="connsiteY0" fmla="*/ 254000 h 274320"/>
                <a:gd name="connsiteX1" fmla="*/ 965200 w 6807200"/>
                <a:gd name="connsiteY1" fmla="*/ 111760 h 274320"/>
                <a:gd name="connsiteX2" fmla="*/ 1950720 w 6807200"/>
                <a:gd name="connsiteY2" fmla="*/ 50800 h 274320"/>
                <a:gd name="connsiteX3" fmla="*/ 2905760 w 6807200"/>
                <a:gd name="connsiteY3" fmla="*/ 20320 h 274320"/>
                <a:gd name="connsiteX4" fmla="*/ 3891280 w 6807200"/>
                <a:gd name="connsiteY4" fmla="*/ 0 h 274320"/>
                <a:gd name="connsiteX5" fmla="*/ 4876800 w 6807200"/>
                <a:gd name="connsiteY5" fmla="*/ 50800 h 274320"/>
                <a:gd name="connsiteX6" fmla="*/ 5842000 w 6807200"/>
                <a:gd name="connsiteY6" fmla="*/ 132080 h 274320"/>
                <a:gd name="connsiteX7" fmla="*/ 6807200 w 6807200"/>
                <a:gd name="connsiteY7" fmla="*/ 274320 h 274320"/>
                <a:gd name="connsiteX8" fmla="*/ 6807200 w 6807200"/>
                <a:gd name="connsiteY8" fmla="*/ 274320 h 274320"/>
                <a:gd name="connsiteX0" fmla="*/ 0 w 6807200"/>
                <a:gd name="connsiteY0" fmla="*/ 254000 h 274320"/>
                <a:gd name="connsiteX1" fmla="*/ 965200 w 6807200"/>
                <a:gd name="connsiteY1" fmla="*/ 111760 h 274320"/>
                <a:gd name="connsiteX2" fmla="*/ 1950720 w 6807200"/>
                <a:gd name="connsiteY2" fmla="*/ 50800 h 274320"/>
                <a:gd name="connsiteX3" fmla="*/ 2905760 w 6807200"/>
                <a:gd name="connsiteY3" fmla="*/ 20320 h 274320"/>
                <a:gd name="connsiteX4" fmla="*/ 3891280 w 6807200"/>
                <a:gd name="connsiteY4" fmla="*/ 0 h 274320"/>
                <a:gd name="connsiteX5" fmla="*/ 4876800 w 6807200"/>
                <a:gd name="connsiteY5" fmla="*/ 50800 h 274320"/>
                <a:gd name="connsiteX6" fmla="*/ 5842000 w 6807200"/>
                <a:gd name="connsiteY6" fmla="*/ 132080 h 274320"/>
                <a:gd name="connsiteX7" fmla="*/ 6807200 w 6807200"/>
                <a:gd name="connsiteY7" fmla="*/ 274320 h 274320"/>
                <a:gd name="connsiteX8" fmla="*/ 6807200 w 6807200"/>
                <a:gd name="connsiteY8" fmla="*/ 274320 h 274320"/>
                <a:gd name="connsiteX0" fmla="*/ 0 w 6807200"/>
                <a:gd name="connsiteY0" fmla="*/ 255009 h 275329"/>
                <a:gd name="connsiteX1" fmla="*/ 965200 w 6807200"/>
                <a:gd name="connsiteY1" fmla="*/ 112769 h 275329"/>
                <a:gd name="connsiteX2" fmla="*/ 1950720 w 6807200"/>
                <a:gd name="connsiteY2" fmla="*/ 51809 h 275329"/>
                <a:gd name="connsiteX3" fmla="*/ 2905760 w 6807200"/>
                <a:gd name="connsiteY3" fmla="*/ 21329 h 275329"/>
                <a:gd name="connsiteX4" fmla="*/ 3891280 w 6807200"/>
                <a:gd name="connsiteY4" fmla="*/ 1009 h 275329"/>
                <a:gd name="connsiteX5" fmla="*/ 4876800 w 6807200"/>
                <a:gd name="connsiteY5" fmla="*/ 51809 h 275329"/>
                <a:gd name="connsiteX6" fmla="*/ 5842000 w 6807200"/>
                <a:gd name="connsiteY6" fmla="*/ 133089 h 275329"/>
                <a:gd name="connsiteX7" fmla="*/ 6807200 w 6807200"/>
                <a:gd name="connsiteY7" fmla="*/ 275329 h 275329"/>
                <a:gd name="connsiteX8" fmla="*/ 6807200 w 6807200"/>
                <a:gd name="connsiteY8" fmla="*/ 275329 h 275329"/>
                <a:gd name="connsiteX0" fmla="*/ 0 w 6807200"/>
                <a:gd name="connsiteY0" fmla="*/ 259240 h 279560"/>
                <a:gd name="connsiteX1" fmla="*/ 965200 w 6807200"/>
                <a:gd name="connsiteY1" fmla="*/ 117000 h 279560"/>
                <a:gd name="connsiteX2" fmla="*/ 1950720 w 6807200"/>
                <a:gd name="connsiteY2" fmla="*/ 56040 h 279560"/>
                <a:gd name="connsiteX3" fmla="*/ 2905760 w 6807200"/>
                <a:gd name="connsiteY3" fmla="*/ 25560 h 279560"/>
                <a:gd name="connsiteX4" fmla="*/ 3891280 w 6807200"/>
                <a:gd name="connsiteY4" fmla="*/ 5240 h 279560"/>
                <a:gd name="connsiteX5" fmla="*/ 4876800 w 6807200"/>
                <a:gd name="connsiteY5" fmla="*/ 56040 h 279560"/>
                <a:gd name="connsiteX6" fmla="*/ 5842000 w 6807200"/>
                <a:gd name="connsiteY6" fmla="*/ 137320 h 279560"/>
                <a:gd name="connsiteX7" fmla="*/ 6807200 w 6807200"/>
                <a:gd name="connsiteY7" fmla="*/ 279560 h 279560"/>
                <a:gd name="connsiteX8" fmla="*/ 6807200 w 6807200"/>
                <a:gd name="connsiteY8" fmla="*/ 279560 h 279560"/>
                <a:gd name="connsiteX0" fmla="*/ 0 w 6807200"/>
                <a:gd name="connsiteY0" fmla="*/ 259240 h 279560"/>
                <a:gd name="connsiteX1" fmla="*/ 965200 w 6807200"/>
                <a:gd name="connsiteY1" fmla="*/ 117000 h 279560"/>
                <a:gd name="connsiteX2" fmla="*/ 1950720 w 6807200"/>
                <a:gd name="connsiteY2" fmla="*/ 56040 h 279560"/>
                <a:gd name="connsiteX3" fmla="*/ 2905760 w 6807200"/>
                <a:gd name="connsiteY3" fmla="*/ 25560 h 279560"/>
                <a:gd name="connsiteX4" fmla="*/ 3891280 w 6807200"/>
                <a:gd name="connsiteY4" fmla="*/ 5240 h 279560"/>
                <a:gd name="connsiteX5" fmla="*/ 4876800 w 6807200"/>
                <a:gd name="connsiteY5" fmla="*/ 56040 h 279560"/>
                <a:gd name="connsiteX6" fmla="*/ 5842000 w 6807200"/>
                <a:gd name="connsiteY6" fmla="*/ 137320 h 279560"/>
                <a:gd name="connsiteX7" fmla="*/ 6807200 w 6807200"/>
                <a:gd name="connsiteY7" fmla="*/ 279560 h 279560"/>
                <a:gd name="connsiteX8" fmla="*/ 6807200 w 6807200"/>
                <a:gd name="connsiteY8" fmla="*/ 279560 h 279560"/>
                <a:gd name="connsiteX0" fmla="*/ 0 w 6807200"/>
                <a:gd name="connsiteY0" fmla="*/ 259240 h 279560"/>
                <a:gd name="connsiteX1" fmla="*/ 965200 w 6807200"/>
                <a:gd name="connsiteY1" fmla="*/ 117000 h 279560"/>
                <a:gd name="connsiteX2" fmla="*/ 1950720 w 6807200"/>
                <a:gd name="connsiteY2" fmla="*/ 56040 h 279560"/>
                <a:gd name="connsiteX3" fmla="*/ 2905760 w 6807200"/>
                <a:gd name="connsiteY3" fmla="*/ 25560 h 279560"/>
                <a:gd name="connsiteX4" fmla="*/ 3891280 w 6807200"/>
                <a:gd name="connsiteY4" fmla="*/ 5240 h 279560"/>
                <a:gd name="connsiteX5" fmla="*/ 4876800 w 6807200"/>
                <a:gd name="connsiteY5" fmla="*/ 56040 h 279560"/>
                <a:gd name="connsiteX6" fmla="*/ 5842000 w 6807200"/>
                <a:gd name="connsiteY6" fmla="*/ 137320 h 279560"/>
                <a:gd name="connsiteX7" fmla="*/ 6807200 w 6807200"/>
                <a:gd name="connsiteY7" fmla="*/ 279560 h 279560"/>
                <a:gd name="connsiteX8" fmla="*/ 6807200 w 6807200"/>
                <a:gd name="connsiteY8" fmla="*/ 279560 h 279560"/>
                <a:gd name="connsiteX0" fmla="*/ 0 w 6807200"/>
                <a:gd name="connsiteY0" fmla="*/ 242467 h 262787"/>
                <a:gd name="connsiteX1" fmla="*/ 965200 w 6807200"/>
                <a:gd name="connsiteY1" fmla="*/ 100227 h 262787"/>
                <a:gd name="connsiteX2" fmla="*/ 1950720 w 6807200"/>
                <a:gd name="connsiteY2" fmla="*/ 39267 h 262787"/>
                <a:gd name="connsiteX3" fmla="*/ 2905760 w 6807200"/>
                <a:gd name="connsiteY3" fmla="*/ 8787 h 262787"/>
                <a:gd name="connsiteX4" fmla="*/ 3891280 w 6807200"/>
                <a:gd name="connsiteY4" fmla="*/ 8787 h 262787"/>
                <a:gd name="connsiteX5" fmla="*/ 4876800 w 6807200"/>
                <a:gd name="connsiteY5" fmla="*/ 39267 h 262787"/>
                <a:gd name="connsiteX6" fmla="*/ 5842000 w 6807200"/>
                <a:gd name="connsiteY6" fmla="*/ 120547 h 262787"/>
                <a:gd name="connsiteX7" fmla="*/ 6807200 w 6807200"/>
                <a:gd name="connsiteY7" fmla="*/ 262787 h 262787"/>
                <a:gd name="connsiteX8" fmla="*/ 6807200 w 6807200"/>
                <a:gd name="connsiteY8" fmla="*/ 262787 h 262787"/>
                <a:gd name="connsiteX0" fmla="*/ 0 w 6807200"/>
                <a:gd name="connsiteY0" fmla="*/ 242467 h 262787"/>
                <a:gd name="connsiteX1" fmla="*/ 965200 w 6807200"/>
                <a:gd name="connsiteY1" fmla="*/ 100227 h 262787"/>
                <a:gd name="connsiteX2" fmla="*/ 2060717 w 6807200"/>
                <a:gd name="connsiteY2" fmla="*/ 31679 h 262787"/>
                <a:gd name="connsiteX3" fmla="*/ 2905760 w 6807200"/>
                <a:gd name="connsiteY3" fmla="*/ 8787 h 262787"/>
                <a:gd name="connsiteX4" fmla="*/ 3891280 w 6807200"/>
                <a:gd name="connsiteY4" fmla="*/ 8787 h 262787"/>
                <a:gd name="connsiteX5" fmla="*/ 4876800 w 6807200"/>
                <a:gd name="connsiteY5" fmla="*/ 39267 h 262787"/>
                <a:gd name="connsiteX6" fmla="*/ 5842000 w 6807200"/>
                <a:gd name="connsiteY6" fmla="*/ 120547 h 262787"/>
                <a:gd name="connsiteX7" fmla="*/ 6807200 w 6807200"/>
                <a:gd name="connsiteY7" fmla="*/ 262787 h 262787"/>
                <a:gd name="connsiteX8" fmla="*/ 6807200 w 6807200"/>
                <a:gd name="connsiteY8" fmla="*/ 262787 h 262787"/>
                <a:gd name="connsiteX0" fmla="*/ 0 w 6807200"/>
                <a:gd name="connsiteY0" fmla="*/ 242467 h 262787"/>
                <a:gd name="connsiteX1" fmla="*/ 965200 w 6807200"/>
                <a:gd name="connsiteY1" fmla="*/ 100227 h 262787"/>
                <a:gd name="connsiteX2" fmla="*/ 2060717 w 6807200"/>
                <a:gd name="connsiteY2" fmla="*/ 31679 h 262787"/>
                <a:gd name="connsiteX3" fmla="*/ 2942426 w 6807200"/>
                <a:gd name="connsiteY3" fmla="*/ 8787 h 262787"/>
                <a:gd name="connsiteX4" fmla="*/ 3891280 w 6807200"/>
                <a:gd name="connsiteY4" fmla="*/ 8787 h 262787"/>
                <a:gd name="connsiteX5" fmla="*/ 4876800 w 6807200"/>
                <a:gd name="connsiteY5" fmla="*/ 39267 h 262787"/>
                <a:gd name="connsiteX6" fmla="*/ 5842000 w 6807200"/>
                <a:gd name="connsiteY6" fmla="*/ 120547 h 262787"/>
                <a:gd name="connsiteX7" fmla="*/ 6807200 w 6807200"/>
                <a:gd name="connsiteY7" fmla="*/ 262787 h 262787"/>
                <a:gd name="connsiteX8" fmla="*/ 6807200 w 6807200"/>
                <a:gd name="connsiteY8" fmla="*/ 262787 h 262787"/>
                <a:gd name="connsiteX0" fmla="*/ 0 w 6807200"/>
                <a:gd name="connsiteY0" fmla="*/ 248060 h 268380"/>
                <a:gd name="connsiteX1" fmla="*/ 965200 w 6807200"/>
                <a:gd name="connsiteY1" fmla="*/ 105820 h 268380"/>
                <a:gd name="connsiteX2" fmla="*/ 2060717 w 6807200"/>
                <a:gd name="connsiteY2" fmla="*/ 37272 h 268380"/>
                <a:gd name="connsiteX3" fmla="*/ 2942426 w 6807200"/>
                <a:gd name="connsiteY3" fmla="*/ 14380 h 268380"/>
                <a:gd name="connsiteX4" fmla="*/ 3854615 w 6807200"/>
                <a:gd name="connsiteY4" fmla="*/ 6792 h 268380"/>
                <a:gd name="connsiteX5" fmla="*/ 4876800 w 6807200"/>
                <a:gd name="connsiteY5" fmla="*/ 44860 h 268380"/>
                <a:gd name="connsiteX6" fmla="*/ 5842000 w 6807200"/>
                <a:gd name="connsiteY6" fmla="*/ 126140 h 268380"/>
                <a:gd name="connsiteX7" fmla="*/ 6807200 w 6807200"/>
                <a:gd name="connsiteY7" fmla="*/ 268380 h 268380"/>
                <a:gd name="connsiteX8" fmla="*/ 6807200 w 6807200"/>
                <a:gd name="connsiteY8" fmla="*/ 268380 h 268380"/>
                <a:gd name="connsiteX0" fmla="*/ 0 w 6807200"/>
                <a:gd name="connsiteY0" fmla="*/ 248060 h 268380"/>
                <a:gd name="connsiteX1" fmla="*/ 965200 w 6807200"/>
                <a:gd name="connsiteY1" fmla="*/ 105820 h 268380"/>
                <a:gd name="connsiteX2" fmla="*/ 2060717 w 6807200"/>
                <a:gd name="connsiteY2" fmla="*/ 37272 h 268380"/>
                <a:gd name="connsiteX3" fmla="*/ 2942426 w 6807200"/>
                <a:gd name="connsiteY3" fmla="*/ 14380 h 268380"/>
                <a:gd name="connsiteX4" fmla="*/ 3854615 w 6807200"/>
                <a:gd name="connsiteY4" fmla="*/ 6792 h 268380"/>
                <a:gd name="connsiteX5" fmla="*/ 4702639 w 6807200"/>
                <a:gd name="connsiteY5" fmla="*/ 44860 h 268380"/>
                <a:gd name="connsiteX6" fmla="*/ 5842000 w 6807200"/>
                <a:gd name="connsiteY6" fmla="*/ 126140 h 268380"/>
                <a:gd name="connsiteX7" fmla="*/ 6807200 w 6807200"/>
                <a:gd name="connsiteY7" fmla="*/ 268380 h 268380"/>
                <a:gd name="connsiteX8" fmla="*/ 6807200 w 6807200"/>
                <a:gd name="connsiteY8" fmla="*/ 268380 h 268380"/>
                <a:gd name="connsiteX0" fmla="*/ 0 w 6807200"/>
                <a:gd name="connsiteY0" fmla="*/ 248060 h 268380"/>
                <a:gd name="connsiteX1" fmla="*/ 965200 w 6807200"/>
                <a:gd name="connsiteY1" fmla="*/ 105820 h 268380"/>
                <a:gd name="connsiteX2" fmla="*/ 2060717 w 6807200"/>
                <a:gd name="connsiteY2" fmla="*/ 37272 h 268380"/>
                <a:gd name="connsiteX3" fmla="*/ 2942426 w 6807200"/>
                <a:gd name="connsiteY3" fmla="*/ 14380 h 268380"/>
                <a:gd name="connsiteX4" fmla="*/ 3854615 w 6807200"/>
                <a:gd name="connsiteY4" fmla="*/ 6792 h 268380"/>
                <a:gd name="connsiteX5" fmla="*/ 4702639 w 6807200"/>
                <a:gd name="connsiteY5" fmla="*/ 44860 h 268380"/>
                <a:gd name="connsiteX6" fmla="*/ 5576175 w 6807200"/>
                <a:gd name="connsiteY6" fmla="*/ 95788 h 268380"/>
                <a:gd name="connsiteX7" fmla="*/ 6807200 w 6807200"/>
                <a:gd name="connsiteY7" fmla="*/ 268380 h 268380"/>
                <a:gd name="connsiteX8" fmla="*/ 6807200 w 6807200"/>
                <a:gd name="connsiteY8" fmla="*/ 268380 h 268380"/>
                <a:gd name="connsiteX0" fmla="*/ 0 w 6807200"/>
                <a:gd name="connsiteY0" fmla="*/ 248060 h 268380"/>
                <a:gd name="connsiteX1" fmla="*/ 1203526 w 6807200"/>
                <a:gd name="connsiteY1" fmla="*/ 90644 h 268380"/>
                <a:gd name="connsiteX2" fmla="*/ 2060717 w 6807200"/>
                <a:gd name="connsiteY2" fmla="*/ 37272 h 268380"/>
                <a:gd name="connsiteX3" fmla="*/ 2942426 w 6807200"/>
                <a:gd name="connsiteY3" fmla="*/ 14380 h 268380"/>
                <a:gd name="connsiteX4" fmla="*/ 3854615 w 6807200"/>
                <a:gd name="connsiteY4" fmla="*/ 6792 h 268380"/>
                <a:gd name="connsiteX5" fmla="*/ 4702639 w 6807200"/>
                <a:gd name="connsiteY5" fmla="*/ 44860 h 268380"/>
                <a:gd name="connsiteX6" fmla="*/ 5576175 w 6807200"/>
                <a:gd name="connsiteY6" fmla="*/ 95788 h 268380"/>
                <a:gd name="connsiteX7" fmla="*/ 6807200 w 6807200"/>
                <a:gd name="connsiteY7" fmla="*/ 268380 h 268380"/>
                <a:gd name="connsiteX8" fmla="*/ 6807200 w 6807200"/>
                <a:gd name="connsiteY8" fmla="*/ 268380 h 268380"/>
                <a:gd name="connsiteX0" fmla="*/ 0 w 6807200"/>
                <a:gd name="connsiteY0" fmla="*/ 241268 h 261588"/>
                <a:gd name="connsiteX1" fmla="*/ 1203526 w 6807200"/>
                <a:gd name="connsiteY1" fmla="*/ 83852 h 261588"/>
                <a:gd name="connsiteX2" fmla="*/ 2060717 w 6807200"/>
                <a:gd name="connsiteY2" fmla="*/ 30480 h 261588"/>
                <a:gd name="connsiteX3" fmla="*/ 2942426 w 6807200"/>
                <a:gd name="connsiteY3" fmla="*/ 7588 h 261588"/>
                <a:gd name="connsiteX4" fmla="*/ 3854615 w 6807200"/>
                <a:gd name="connsiteY4" fmla="*/ 0 h 261588"/>
                <a:gd name="connsiteX5" fmla="*/ 4702639 w 6807200"/>
                <a:gd name="connsiteY5" fmla="*/ 38068 h 261588"/>
                <a:gd name="connsiteX6" fmla="*/ 5576175 w 6807200"/>
                <a:gd name="connsiteY6" fmla="*/ 88996 h 261588"/>
                <a:gd name="connsiteX7" fmla="*/ 6807200 w 6807200"/>
                <a:gd name="connsiteY7" fmla="*/ 261588 h 261588"/>
                <a:gd name="connsiteX8" fmla="*/ 6807200 w 6807200"/>
                <a:gd name="connsiteY8" fmla="*/ 261588 h 261588"/>
                <a:gd name="connsiteX0" fmla="*/ 0 w 6807200"/>
                <a:gd name="connsiteY0" fmla="*/ 241268 h 261588"/>
                <a:gd name="connsiteX1" fmla="*/ 1203526 w 6807200"/>
                <a:gd name="connsiteY1" fmla="*/ 83852 h 261588"/>
                <a:gd name="connsiteX2" fmla="*/ 2060717 w 6807200"/>
                <a:gd name="connsiteY2" fmla="*/ 30480 h 261588"/>
                <a:gd name="connsiteX3" fmla="*/ 2942426 w 6807200"/>
                <a:gd name="connsiteY3" fmla="*/ 7588 h 261588"/>
                <a:gd name="connsiteX4" fmla="*/ 3854615 w 6807200"/>
                <a:gd name="connsiteY4" fmla="*/ 0 h 261588"/>
                <a:gd name="connsiteX5" fmla="*/ 4702639 w 6807200"/>
                <a:gd name="connsiteY5" fmla="*/ 38068 h 261588"/>
                <a:gd name="connsiteX6" fmla="*/ 5576175 w 6807200"/>
                <a:gd name="connsiteY6" fmla="*/ 88996 h 261588"/>
                <a:gd name="connsiteX7" fmla="*/ 6807200 w 6807200"/>
                <a:gd name="connsiteY7" fmla="*/ 261588 h 261588"/>
                <a:gd name="connsiteX8" fmla="*/ 6807200 w 6807200"/>
                <a:gd name="connsiteY8" fmla="*/ 261588 h 261588"/>
                <a:gd name="connsiteX0" fmla="*/ 0 w 6807200"/>
                <a:gd name="connsiteY0" fmla="*/ 241268 h 261588"/>
                <a:gd name="connsiteX1" fmla="*/ 1203526 w 6807200"/>
                <a:gd name="connsiteY1" fmla="*/ 83852 h 261588"/>
                <a:gd name="connsiteX2" fmla="*/ 2060717 w 6807200"/>
                <a:gd name="connsiteY2" fmla="*/ 30480 h 261588"/>
                <a:gd name="connsiteX3" fmla="*/ 2942426 w 6807200"/>
                <a:gd name="connsiteY3" fmla="*/ 7588 h 261588"/>
                <a:gd name="connsiteX4" fmla="*/ 3854615 w 6807200"/>
                <a:gd name="connsiteY4" fmla="*/ 0 h 261588"/>
                <a:gd name="connsiteX5" fmla="*/ 4702639 w 6807200"/>
                <a:gd name="connsiteY5" fmla="*/ 38068 h 261588"/>
                <a:gd name="connsiteX6" fmla="*/ 5622008 w 6807200"/>
                <a:gd name="connsiteY6" fmla="*/ 88996 h 261588"/>
                <a:gd name="connsiteX7" fmla="*/ 6807200 w 6807200"/>
                <a:gd name="connsiteY7" fmla="*/ 261588 h 261588"/>
                <a:gd name="connsiteX8" fmla="*/ 6807200 w 6807200"/>
                <a:gd name="connsiteY8" fmla="*/ 261588 h 261588"/>
                <a:gd name="connsiteX0" fmla="*/ 0 w 6807200"/>
                <a:gd name="connsiteY0" fmla="*/ 241268 h 261588"/>
                <a:gd name="connsiteX1" fmla="*/ 1203526 w 6807200"/>
                <a:gd name="connsiteY1" fmla="*/ 83852 h 261588"/>
                <a:gd name="connsiteX2" fmla="*/ 2060717 w 6807200"/>
                <a:gd name="connsiteY2" fmla="*/ 30480 h 261588"/>
                <a:gd name="connsiteX3" fmla="*/ 2942426 w 6807200"/>
                <a:gd name="connsiteY3" fmla="*/ 7588 h 261588"/>
                <a:gd name="connsiteX4" fmla="*/ 3854615 w 6807200"/>
                <a:gd name="connsiteY4" fmla="*/ 0 h 261588"/>
                <a:gd name="connsiteX5" fmla="*/ 4702639 w 6807200"/>
                <a:gd name="connsiteY5" fmla="*/ 38068 h 261588"/>
                <a:gd name="connsiteX6" fmla="*/ 5622008 w 6807200"/>
                <a:gd name="connsiteY6" fmla="*/ 88996 h 261588"/>
                <a:gd name="connsiteX7" fmla="*/ 6807200 w 6807200"/>
                <a:gd name="connsiteY7" fmla="*/ 261588 h 261588"/>
                <a:gd name="connsiteX8" fmla="*/ 6807200 w 6807200"/>
                <a:gd name="connsiteY8" fmla="*/ 261588 h 261588"/>
                <a:gd name="connsiteX0" fmla="*/ 0 w 6807200"/>
                <a:gd name="connsiteY0" fmla="*/ 241268 h 261588"/>
                <a:gd name="connsiteX1" fmla="*/ 1203526 w 6807200"/>
                <a:gd name="connsiteY1" fmla="*/ 83852 h 261588"/>
                <a:gd name="connsiteX2" fmla="*/ 2060717 w 6807200"/>
                <a:gd name="connsiteY2" fmla="*/ 30480 h 261588"/>
                <a:gd name="connsiteX3" fmla="*/ 2942426 w 6807200"/>
                <a:gd name="connsiteY3" fmla="*/ 7588 h 261588"/>
                <a:gd name="connsiteX4" fmla="*/ 3854615 w 6807200"/>
                <a:gd name="connsiteY4" fmla="*/ 0 h 261588"/>
                <a:gd name="connsiteX5" fmla="*/ 4702639 w 6807200"/>
                <a:gd name="connsiteY5" fmla="*/ 38068 h 261588"/>
                <a:gd name="connsiteX6" fmla="*/ 5622008 w 6807200"/>
                <a:gd name="connsiteY6" fmla="*/ 88996 h 261588"/>
                <a:gd name="connsiteX7" fmla="*/ 6807200 w 6807200"/>
                <a:gd name="connsiteY7" fmla="*/ 261588 h 261588"/>
                <a:gd name="connsiteX8" fmla="*/ 6807200 w 6807200"/>
                <a:gd name="connsiteY8" fmla="*/ 261588 h 261588"/>
                <a:gd name="connsiteX0" fmla="*/ 0 w 6807200"/>
                <a:gd name="connsiteY0" fmla="*/ 241268 h 261588"/>
                <a:gd name="connsiteX1" fmla="*/ 1203526 w 6807200"/>
                <a:gd name="connsiteY1" fmla="*/ 83852 h 261588"/>
                <a:gd name="connsiteX2" fmla="*/ 2060717 w 6807200"/>
                <a:gd name="connsiteY2" fmla="*/ 30480 h 261588"/>
                <a:gd name="connsiteX3" fmla="*/ 2942426 w 6807200"/>
                <a:gd name="connsiteY3" fmla="*/ 7588 h 261588"/>
                <a:gd name="connsiteX4" fmla="*/ 3854615 w 6807200"/>
                <a:gd name="connsiteY4" fmla="*/ 0 h 261588"/>
                <a:gd name="connsiteX5" fmla="*/ 4702639 w 6807200"/>
                <a:gd name="connsiteY5" fmla="*/ 38068 h 261588"/>
                <a:gd name="connsiteX6" fmla="*/ 5622008 w 6807200"/>
                <a:gd name="connsiteY6" fmla="*/ 88996 h 261588"/>
                <a:gd name="connsiteX7" fmla="*/ 6807200 w 6807200"/>
                <a:gd name="connsiteY7" fmla="*/ 261588 h 261588"/>
                <a:gd name="connsiteX8" fmla="*/ 6807200 w 6807200"/>
                <a:gd name="connsiteY8" fmla="*/ 261588 h 261588"/>
                <a:gd name="connsiteX0" fmla="*/ 0 w 6807200"/>
                <a:gd name="connsiteY0" fmla="*/ 241268 h 261588"/>
                <a:gd name="connsiteX1" fmla="*/ 1203526 w 6807200"/>
                <a:gd name="connsiteY1" fmla="*/ 83852 h 261588"/>
                <a:gd name="connsiteX2" fmla="*/ 2060717 w 6807200"/>
                <a:gd name="connsiteY2" fmla="*/ 30480 h 261588"/>
                <a:gd name="connsiteX3" fmla="*/ 2942426 w 6807200"/>
                <a:gd name="connsiteY3" fmla="*/ 7588 h 261588"/>
                <a:gd name="connsiteX4" fmla="*/ 3854615 w 6807200"/>
                <a:gd name="connsiteY4" fmla="*/ 0 h 261588"/>
                <a:gd name="connsiteX5" fmla="*/ 4702639 w 6807200"/>
                <a:gd name="connsiteY5" fmla="*/ 38068 h 261588"/>
                <a:gd name="connsiteX6" fmla="*/ 5622008 w 6807200"/>
                <a:gd name="connsiteY6" fmla="*/ 88996 h 261588"/>
                <a:gd name="connsiteX7" fmla="*/ 6807200 w 6807200"/>
                <a:gd name="connsiteY7" fmla="*/ 261588 h 261588"/>
                <a:gd name="connsiteX8" fmla="*/ 6807200 w 6807200"/>
                <a:gd name="connsiteY8" fmla="*/ 261588 h 261588"/>
                <a:gd name="connsiteX0" fmla="*/ 0 w 6807200"/>
                <a:gd name="connsiteY0" fmla="*/ 241268 h 261588"/>
                <a:gd name="connsiteX1" fmla="*/ 1203526 w 6807200"/>
                <a:gd name="connsiteY1" fmla="*/ 83852 h 261588"/>
                <a:gd name="connsiteX2" fmla="*/ 2060717 w 6807200"/>
                <a:gd name="connsiteY2" fmla="*/ 30480 h 261588"/>
                <a:gd name="connsiteX3" fmla="*/ 2942426 w 6807200"/>
                <a:gd name="connsiteY3" fmla="*/ 7588 h 261588"/>
                <a:gd name="connsiteX4" fmla="*/ 3854615 w 6807200"/>
                <a:gd name="connsiteY4" fmla="*/ 0 h 261588"/>
                <a:gd name="connsiteX5" fmla="*/ 4702639 w 6807200"/>
                <a:gd name="connsiteY5" fmla="*/ 38068 h 261588"/>
                <a:gd name="connsiteX6" fmla="*/ 5622008 w 6807200"/>
                <a:gd name="connsiteY6" fmla="*/ 88996 h 261588"/>
                <a:gd name="connsiteX7" fmla="*/ 6807200 w 6807200"/>
                <a:gd name="connsiteY7" fmla="*/ 261588 h 261588"/>
                <a:gd name="connsiteX8" fmla="*/ 6807200 w 6807200"/>
                <a:gd name="connsiteY8" fmla="*/ 261588 h 261588"/>
                <a:gd name="connsiteX0" fmla="*/ 0 w 6807200"/>
                <a:gd name="connsiteY0" fmla="*/ 241268 h 261588"/>
                <a:gd name="connsiteX1" fmla="*/ 1203526 w 6807200"/>
                <a:gd name="connsiteY1" fmla="*/ 83852 h 261588"/>
                <a:gd name="connsiteX2" fmla="*/ 2060717 w 6807200"/>
                <a:gd name="connsiteY2" fmla="*/ 30480 h 261588"/>
                <a:gd name="connsiteX3" fmla="*/ 2942426 w 6807200"/>
                <a:gd name="connsiteY3" fmla="*/ 7588 h 261588"/>
                <a:gd name="connsiteX4" fmla="*/ 3854615 w 6807200"/>
                <a:gd name="connsiteY4" fmla="*/ 0 h 261588"/>
                <a:gd name="connsiteX5" fmla="*/ 4702639 w 6807200"/>
                <a:gd name="connsiteY5" fmla="*/ 38068 h 261588"/>
                <a:gd name="connsiteX6" fmla="*/ 5622008 w 6807200"/>
                <a:gd name="connsiteY6" fmla="*/ 88996 h 261588"/>
                <a:gd name="connsiteX7" fmla="*/ 6807200 w 6807200"/>
                <a:gd name="connsiteY7" fmla="*/ 261588 h 261588"/>
                <a:gd name="connsiteX8" fmla="*/ 6807200 w 6807200"/>
                <a:gd name="connsiteY8" fmla="*/ 261588 h 261588"/>
                <a:gd name="connsiteX0" fmla="*/ 0 w 6807200"/>
                <a:gd name="connsiteY0" fmla="*/ 241268 h 261588"/>
                <a:gd name="connsiteX1" fmla="*/ 1203526 w 6807200"/>
                <a:gd name="connsiteY1" fmla="*/ 83852 h 261588"/>
                <a:gd name="connsiteX2" fmla="*/ 2060717 w 6807200"/>
                <a:gd name="connsiteY2" fmla="*/ 30480 h 261588"/>
                <a:gd name="connsiteX3" fmla="*/ 2942426 w 6807200"/>
                <a:gd name="connsiteY3" fmla="*/ 7588 h 261588"/>
                <a:gd name="connsiteX4" fmla="*/ 3854615 w 6807200"/>
                <a:gd name="connsiteY4" fmla="*/ 0 h 261588"/>
                <a:gd name="connsiteX5" fmla="*/ 4702639 w 6807200"/>
                <a:gd name="connsiteY5" fmla="*/ 38068 h 261588"/>
                <a:gd name="connsiteX6" fmla="*/ 5622008 w 6807200"/>
                <a:gd name="connsiteY6" fmla="*/ 88996 h 261588"/>
                <a:gd name="connsiteX7" fmla="*/ 6807200 w 6807200"/>
                <a:gd name="connsiteY7" fmla="*/ 261588 h 261588"/>
                <a:gd name="connsiteX8" fmla="*/ 6807200 w 6807200"/>
                <a:gd name="connsiteY8" fmla="*/ 261588 h 261588"/>
                <a:gd name="connsiteX0" fmla="*/ 0 w 6807200"/>
                <a:gd name="connsiteY0" fmla="*/ 241268 h 261588"/>
                <a:gd name="connsiteX1" fmla="*/ 1203526 w 6807200"/>
                <a:gd name="connsiteY1" fmla="*/ 83852 h 261588"/>
                <a:gd name="connsiteX2" fmla="*/ 2060717 w 6807200"/>
                <a:gd name="connsiteY2" fmla="*/ 30480 h 261588"/>
                <a:gd name="connsiteX3" fmla="*/ 2942426 w 6807200"/>
                <a:gd name="connsiteY3" fmla="*/ 7588 h 261588"/>
                <a:gd name="connsiteX4" fmla="*/ 3854615 w 6807200"/>
                <a:gd name="connsiteY4" fmla="*/ 0 h 261588"/>
                <a:gd name="connsiteX5" fmla="*/ 4702639 w 6807200"/>
                <a:gd name="connsiteY5" fmla="*/ 38068 h 261588"/>
                <a:gd name="connsiteX6" fmla="*/ 5622008 w 6807200"/>
                <a:gd name="connsiteY6" fmla="*/ 88996 h 261588"/>
                <a:gd name="connsiteX7" fmla="*/ 6807200 w 6807200"/>
                <a:gd name="connsiteY7" fmla="*/ 261588 h 261588"/>
                <a:gd name="connsiteX8" fmla="*/ 6807200 w 6807200"/>
                <a:gd name="connsiteY8" fmla="*/ 261588 h 26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7200" h="261588">
                  <a:moveTo>
                    <a:pt x="0" y="241268"/>
                  </a:moveTo>
                  <a:cubicBezTo>
                    <a:pt x="321733" y="193855"/>
                    <a:pt x="695078" y="126571"/>
                    <a:pt x="1203526" y="83852"/>
                  </a:cubicBezTo>
                  <a:cubicBezTo>
                    <a:pt x="1711974" y="41133"/>
                    <a:pt x="1742370" y="40640"/>
                    <a:pt x="2060717" y="30480"/>
                  </a:cubicBezTo>
                  <a:cubicBezTo>
                    <a:pt x="2354620" y="22849"/>
                    <a:pt x="2043540" y="15219"/>
                    <a:pt x="2942426" y="7588"/>
                  </a:cubicBezTo>
                  <a:cubicBezTo>
                    <a:pt x="3843337" y="2508"/>
                    <a:pt x="2930292" y="13418"/>
                    <a:pt x="3854615" y="0"/>
                  </a:cubicBezTo>
                  <a:lnTo>
                    <a:pt x="4702639" y="38068"/>
                  </a:lnTo>
                  <a:cubicBezTo>
                    <a:pt x="4997205" y="52901"/>
                    <a:pt x="4676960" y="41583"/>
                    <a:pt x="5622008" y="88996"/>
                  </a:cubicBezTo>
                  <a:cubicBezTo>
                    <a:pt x="6457060" y="184466"/>
                    <a:pt x="6412136" y="204057"/>
                    <a:pt x="6807200" y="261588"/>
                  </a:cubicBezTo>
                  <a:lnTo>
                    <a:pt x="6807200" y="261588"/>
                  </a:lnTo>
                </a:path>
              </a:pathLst>
            </a:custGeom>
            <a:ln>
              <a:prstDash val="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" name="Forme libre 6"/>
            <p:cNvSpPr/>
            <p:nvPr/>
          </p:nvSpPr>
          <p:spPr>
            <a:xfrm>
              <a:off x="1130376" y="5448275"/>
              <a:ext cx="5434319" cy="399468"/>
            </a:xfrm>
            <a:custGeom>
              <a:avLst/>
              <a:gdLst>
                <a:gd name="connsiteX0" fmla="*/ 0 w 6807200"/>
                <a:gd name="connsiteY0" fmla="*/ 254000 h 274320"/>
                <a:gd name="connsiteX1" fmla="*/ 965200 w 6807200"/>
                <a:gd name="connsiteY1" fmla="*/ 111760 h 274320"/>
                <a:gd name="connsiteX2" fmla="*/ 1950720 w 6807200"/>
                <a:gd name="connsiteY2" fmla="*/ 50800 h 274320"/>
                <a:gd name="connsiteX3" fmla="*/ 2905760 w 6807200"/>
                <a:gd name="connsiteY3" fmla="*/ 20320 h 274320"/>
                <a:gd name="connsiteX4" fmla="*/ 3891280 w 6807200"/>
                <a:gd name="connsiteY4" fmla="*/ 0 h 274320"/>
                <a:gd name="connsiteX5" fmla="*/ 4876800 w 6807200"/>
                <a:gd name="connsiteY5" fmla="*/ 50800 h 274320"/>
                <a:gd name="connsiteX6" fmla="*/ 5842000 w 6807200"/>
                <a:gd name="connsiteY6" fmla="*/ 132080 h 274320"/>
                <a:gd name="connsiteX7" fmla="*/ 6807200 w 6807200"/>
                <a:gd name="connsiteY7" fmla="*/ 274320 h 274320"/>
                <a:gd name="connsiteX8" fmla="*/ 6807200 w 6807200"/>
                <a:gd name="connsiteY8" fmla="*/ 274320 h 274320"/>
                <a:gd name="connsiteX0" fmla="*/ 0 w 6807200"/>
                <a:gd name="connsiteY0" fmla="*/ 254000 h 274320"/>
                <a:gd name="connsiteX1" fmla="*/ 965200 w 6807200"/>
                <a:gd name="connsiteY1" fmla="*/ 111760 h 274320"/>
                <a:gd name="connsiteX2" fmla="*/ 1950720 w 6807200"/>
                <a:gd name="connsiteY2" fmla="*/ 50800 h 274320"/>
                <a:gd name="connsiteX3" fmla="*/ 2905760 w 6807200"/>
                <a:gd name="connsiteY3" fmla="*/ 20320 h 274320"/>
                <a:gd name="connsiteX4" fmla="*/ 3891280 w 6807200"/>
                <a:gd name="connsiteY4" fmla="*/ 0 h 274320"/>
                <a:gd name="connsiteX5" fmla="*/ 4876800 w 6807200"/>
                <a:gd name="connsiteY5" fmla="*/ 50800 h 274320"/>
                <a:gd name="connsiteX6" fmla="*/ 5842000 w 6807200"/>
                <a:gd name="connsiteY6" fmla="*/ 132080 h 274320"/>
                <a:gd name="connsiteX7" fmla="*/ 6807200 w 6807200"/>
                <a:gd name="connsiteY7" fmla="*/ 274320 h 274320"/>
                <a:gd name="connsiteX8" fmla="*/ 6807200 w 6807200"/>
                <a:gd name="connsiteY8" fmla="*/ 274320 h 274320"/>
                <a:gd name="connsiteX0" fmla="*/ 0 w 6807200"/>
                <a:gd name="connsiteY0" fmla="*/ 254000 h 274320"/>
                <a:gd name="connsiteX1" fmla="*/ 965200 w 6807200"/>
                <a:gd name="connsiteY1" fmla="*/ 111760 h 274320"/>
                <a:gd name="connsiteX2" fmla="*/ 1950720 w 6807200"/>
                <a:gd name="connsiteY2" fmla="*/ 50800 h 274320"/>
                <a:gd name="connsiteX3" fmla="*/ 2905760 w 6807200"/>
                <a:gd name="connsiteY3" fmla="*/ 20320 h 274320"/>
                <a:gd name="connsiteX4" fmla="*/ 3891280 w 6807200"/>
                <a:gd name="connsiteY4" fmla="*/ 0 h 274320"/>
                <a:gd name="connsiteX5" fmla="*/ 4876800 w 6807200"/>
                <a:gd name="connsiteY5" fmla="*/ 50800 h 274320"/>
                <a:gd name="connsiteX6" fmla="*/ 5842000 w 6807200"/>
                <a:gd name="connsiteY6" fmla="*/ 132080 h 274320"/>
                <a:gd name="connsiteX7" fmla="*/ 6807200 w 6807200"/>
                <a:gd name="connsiteY7" fmla="*/ 274320 h 274320"/>
                <a:gd name="connsiteX8" fmla="*/ 6807200 w 6807200"/>
                <a:gd name="connsiteY8" fmla="*/ 274320 h 274320"/>
                <a:gd name="connsiteX0" fmla="*/ 0 w 6807200"/>
                <a:gd name="connsiteY0" fmla="*/ 255009 h 275329"/>
                <a:gd name="connsiteX1" fmla="*/ 965200 w 6807200"/>
                <a:gd name="connsiteY1" fmla="*/ 112769 h 275329"/>
                <a:gd name="connsiteX2" fmla="*/ 1950720 w 6807200"/>
                <a:gd name="connsiteY2" fmla="*/ 51809 h 275329"/>
                <a:gd name="connsiteX3" fmla="*/ 2905760 w 6807200"/>
                <a:gd name="connsiteY3" fmla="*/ 21329 h 275329"/>
                <a:gd name="connsiteX4" fmla="*/ 3891280 w 6807200"/>
                <a:gd name="connsiteY4" fmla="*/ 1009 h 275329"/>
                <a:gd name="connsiteX5" fmla="*/ 4876800 w 6807200"/>
                <a:gd name="connsiteY5" fmla="*/ 51809 h 275329"/>
                <a:gd name="connsiteX6" fmla="*/ 5842000 w 6807200"/>
                <a:gd name="connsiteY6" fmla="*/ 133089 h 275329"/>
                <a:gd name="connsiteX7" fmla="*/ 6807200 w 6807200"/>
                <a:gd name="connsiteY7" fmla="*/ 275329 h 275329"/>
                <a:gd name="connsiteX8" fmla="*/ 6807200 w 6807200"/>
                <a:gd name="connsiteY8" fmla="*/ 275329 h 275329"/>
                <a:gd name="connsiteX0" fmla="*/ 0 w 6807200"/>
                <a:gd name="connsiteY0" fmla="*/ 259240 h 279560"/>
                <a:gd name="connsiteX1" fmla="*/ 965200 w 6807200"/>
                <a:gd name="connsiteY1" fmla="*/ 117000 h 279560"/>
                <a:gd name="connsiteX2" fmla="*/ 1950720 w 6807200"/>
                <a:gd name="connsiteY2" fmla="*/ 56040 h 279560"/>
                <a:gd name="connsiteX3" fmla="*/ 2905760 w 6807200"/>
                <a:gd name="connsiteY3" fmla="*/ 25560 h 279560"/>
                <a:gd name="connsiteX4" fmla="*/ 3891280 w 6807200"/>
                <a:gd name="connsiteY4" fmla="*/ 5240 h 279560"/>
                <a:gd name="connsiteX5" fmla="*/ 4876800 w 6807200"/>
                <a:gd name="connsiteY5" fmla="*/ 56040 h 279560"/>
                <a:gd name="connsiteX6" fmla="*/ 5842000 w 6807200"/>
                <a:gd name="connsiteY6" fmla="*/ 137320 h 279560"/>
                <a:gd name="connsiteX7" fmla="*/ 6807200 w 6807200"/>
                <a:gd name="connsiteY7" fmla="*/ 279560 h 279560"/>
                <a:gd name="connsiteX8" fmla="*/ 6807200 w 6807200"/>
                <a:gd name="connsiteY8" fmla="*/ 279560 h 279560"/>
                <a:gd name="connsiteX0" fmla="*/ 0 w 6807200"/>
                <a:gd name="connsiteY0" fmla="*/ 259240 h 279560"/>
                <a:gd name="connsiteX1" fmla="*/ 965200 w 6807200"/>
                <a:gd name="connsiteY1" fmla="*/ 117000 h 279560"/>
                <a:gd name="connsiteX2" fmla="*/ 1950720 w 6807200"/>
                <a:gd name="connsiteY2" fmla="*/ 56040 h 279560"/>
                <a:gd name="connsiteX3" fmla="*/ 2905760 w 6807200"/>
                <a:gd name="connsiteY3" fmla="*/ 25560 h 279560"/>
                <a:gd name="connsiteX4" fmla="*/ 3891280 w 6807200"/>
                <a:gd name="connsiteY4" fmla="*/ 5240 h 279560"/>
                <a:gd name="connsiteX5" fmla="*/ 4876800 w 6807200"/>
                <a:gd name="connsiteY5" fmla="*/ 56040 h 279560"/>
                <a:gd name="connsiteX6" fmla="*/ 5842000 w 6807200"/>
                <a:gd name="connsiteY6" fmla="*/ 137320 h 279560"/>
                <a:gd name="connsiteX7" fmla="*/ 6807200 w 6807200"/>
                <a:gd name="connsiteY7" fmla="*/ 279560 h 279560"/>
                <a:gd name="connsiteX8" fmla="*/ 6807200 w 6807200"/>
                <a:gd name="connsiteY8" fmla="*/ 279560 h 279560"/>
                <a:gd name="connsiteX0" fmla="*/ 0 w 6807200"/>
                <a:gd name="connsiteY0" fmla="*/ 259240 h 279560"/>
                <a:gd name="connsiteX1" fmla="*/ 965200 w 6807200"/>
                <a:gd name="connsiteY1" fmla="*/ 117000 h 279560"/>
                <a:gd name="connsiteX2" fmla="*/ 1950720 w 6807200"/>
                <a:gd name="connsiteY2" fmla="*/ 56040 h 279560"/>
                <a:gd name="connsiteX3" fmla="*/ 2905760 w 6807200"/>
                <a:gd name="connsiteY3" fmla="*/ 25560 h 279560"/>
                <a:gd name="connsiteX4" fmla="*/ 3891280 w 6807200"/>
                <a:gd name="connsiteY4" fmla="*/ 5240 h 279560"/>
                <a:gd name="connsiteX5" fmla="*/ 4876800 w 6807200"/>
                <a:gd name="connsiteY5" fmla="*/ 56040 h 279560"/>
                <a:gd name="connsiteX6" fmla="*/ 5842000 w 6807200"/>
                <a:gd name="connsiteY6" fmla="*/ 137320 h 279560"/>
                <a:gd name="connsiteX7" fmla="*/ 6807200 w 6807200"/>
                <a:gd name="connsiteY7" fmla="*/ 279560 h 279560"/>
                <a:gd name="connsiteX8" fmla="*/ 6807200 w 6807200"/>
                <a:gd name="connsiteY8" fmla="*/ 279560 h 279560"/>
                <a:gd name="connsiteX0" fmla="*/ 0 w 6807200"/>
                <a:gd name="connsiteY0" fmla="*/ 242467 h 262787"/>
                <a:gd name="connsiteX1" fmla="*/ 965200 w 6807200"/>
                <a:gd name="connsiteY1" fmla="*/ 100227 h 262787"/>
                <a:gd name="connsiteX2" fmla="*/ 1950720 w 6807200"/>
                <a:gd name="connsiteY2" fmla="*/ 39267 h 262787"/>
                <a:gd name="connsiteX3" fmla="*/ 2905760 w 6807200"/>
                <a:gd name="connsiteY3" fmla="*/ 8787 h 262787"/>
                <a:gd name="connsiteX4" fmla="*/ 3891280 w 6807200"/>
                <a:gd name="connsiteY4" fmla="*/ 8787 h 262787"/>
                <a:gd name="connsiteX5" fmla="*/ 4876800 w 6807200"/>
                <a:gd name="connsiteY5" fmla="*/ 39267 h 262787"/>
                <a:gd name="connsiteX6" fmla="*/ 5842000 w 6807200"/>
                <a:gd name="connsiteY6" fmla="*/ 120547 h 262787"/>
                <a:gd name="connsiteX7" fmla="*/ 6807200 w 6807200"/>
                <a:gd name="connsiteY7" fmla="*/ 262787 h 262787"/>
                <a:gd name="connsiteX8" fmla="*/ 6807200 w 6807200"/>
                <a:gd name="connsiteY8" fmla="*/ 262787 h 26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7200" h="262787">
                  <a:moveTo>
                    <a:pt x="0" y="242467"/>
                  </a:moveTo>
                  <a:cubicBezTo>
                    <a:pt x="321733" y="195054"/>
                    <a:pt x="640080" y="134094"/>
                    <a:pt x="965200" y="100227"/>
                  </a:cubicBezTo>
                  <a:cubicBezTo>
                    <a:pt x="1290320" y="66360"/>
                    <a:pt x="1632373" y="49427"/>
                    <a:pt x="1950720" y="39267"/>
                  </a:cubicBezTo>
                  <a:lnTo>
                    <a:pt x="2905760" y="8787"/>
                  </a:lnTo>
                  <a:cubicBezTo>
                    <a:pt x="3229187" y="3707"/>
                    <a:pt x="3562773" y="-8146"/>
                    <a:pt x="3891280" y="8787"/>
                  </a:cubicBezTo>
                  <a:cubicBezTo>
                    <a:pt x="4219787" y="18947"/>
                    <a:pt x="4551680" y="20640"/>
                    <a:pt x="4876800" y="39267"/>
                  </a:cubicBezTo>
                  <a:cubicBezTo>
                    <a:pt x="5201920" y="57894"/>
                    <a:pt x="5520267" y="73134"/>
                    <a:pt x="5842000" y="120547"/>
                  </a:cubicBezTo>
                  <a:lnTo>
                    <a:pt x="6807200" y="262787"/>
                  </a:lnTo>
                  <a:lnTo>
                    <a:pt x="6807200" y="262787"/>
                  </a:lnTo>
                </a:path>
              </a:pathLst>
            </a:custGeom>
            <a:ln>
              <a:prstDash val="dash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93074" y="4573194"/>
              <a:ext cx="996376" cy="52384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r>
                <a:rPr lang="fr-FR" sz="1600" dirty="0" smtClean="0">
                  <a:solidFill>
                    <a:prstClr val="white"/>
                  </a:solidFill>
                </a:rPr>
                <a:t>New state</a:t>
              </a:r>
              <a:endParaRPr lang="fr-FR" sz="1600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376" y="3118914"/>
              <a:ext cx="5374431" cy="1139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Ellipse 9"/>
            <p:cNvSpPr/>
            <p:nvPr/>
          </p:nvSpPr>
          <p:spPr>
            <a:xfrm>
              <a:off x="1475656" y="4816478"/>
              <a:ext cx="190205" cy="187038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1546443" y="5554490"/>
              <a:ext cx="190205" cy="187038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1190264" y="5652424"/>
              <a:ext cx="5374431" cy="414874"/>
            </a:xfrm>
            <a:custGeom>
              <a:avLst/>
              <a:gdLst>
                <a:gd name="connsiteX0" fmla="*/ 0 w 6807200"/>
                <a:gd name="connsiteY0" fmla="*/ 254000 h 274320"/>
                <a:gd name="connsiteX1" fmla="*/ 965200 w 6807200"/>
                <a:gd name="connsiteY1" fmla="*/ 111760 h 274320"/>
                <a:gd name="connsiteX2" fmla="*/ 1950720 w 6807200"/>
                <a:gd name="connsiteY2" fmla="*/ 50800 h 274320"/>
                <a:gd name="connsiteX3" fmla="*/ 2905760 w 6807200"/>
                <a:gd name="connsiteY3" fmla="*/ 20320 h 274320"/>
                <a:gd name="connsiteX4" fmla="*/ 3891280 w 6807200"/>
                <a:gd name="connsiteY4" fmla="*/ 0 h 274320"/>
                <a:gd name="connsiteX5" fmla="*/ 4876800 w 6807200"/>
                <a:gd name="connsiteY5" fmla="*/ 50800 h 274320"/>
                <a:gd name="connsiteX6" fmla="*/ 5842000 w 6807200"/>
                <a:gd name="connsiteY6" fmla="*/ 132080 h 274320"/>
                <a:gd name="connsiteX7" fmla="*/ 6807200 w 6807200"/>
                <a:gd name="connsiteY7" fmla="*/ 274320 h 274320"/>
                <a:gd name="connsiteX8" fmla="*/ 6807200 w 6807200"/>
                <a:gd name="connsiteY8" fmla="*/ 274320 h 274320"/>
                <a:gd name="connsiteX0" fmla="*/ 0 w 6807200"/>
                <a:gd name="connsiteY0" fmla="*/ 254000 h 274320"/>
                <a:gd name="connsiteX1" fmla="*/ 965200 w 6807200"/>
                <a:gd name="connsiteY1" fmla="*/ 111760 h 274320"/>
                <a:gd name="connsiteX2" fmla="*/ 1950720 w 6807200"/>
                <a:gd name="connsiteY2" fmla="*/ 50800 h 274320"/>
                <a:gd name="connsiteX3" fmla="*/ 2905760 w 6807200"/>
                <a:gd name="connsiteY3" fmla="*/ 20320 h 274320"/>
                <a:gd name="connsiteX4" fmla="*/ 3891280 w 6807200"/>
                <a:gd name="connsiteY4" fmla="*/ 0 h 274320"/>
                <a:gd name="connsiteX5" fmla="*/ 4876800 w 6807200"/>
                <a:gd name="connsiteY5" fmla="*/ 50800 h 274320"/>
                <a:gd name="connsiteX6" fmla="*/ 5842000 w 6807200"/>
                <a:gd name="connsiteY6" fmla="*/ 132080 h 274320"/>
                <a:gd name="connsiteX7" fmla="*/ 6807200 w 6807200"/>
                <a:gd name="connsiteY7" fmla="*/ 274320 h 274320"/>
                <a:gd name="connsiteX8" fmla="*/ 6807200 w 6807200"/>
                <a:gd name="connsiteY8" fmla="*/ 274320 h 274320"/>
                <a:gd name="connsiteX0" fmla="*/ 0 w 6807200"/>
                <a:gd name="connsiteY0" fmla="*/ 254000 h 274320"/>
                <a:gd name="connsiteX1" fmla="*/ 965200 w 6807200"/>
                <a:gd name="connsiteY1" fmla="*/ 111760 h 274320"/>
                <a:gd name="connsiteX2" fmla="*/ 1950720 w 6807200"/>
                <a:gd name="connsiteY2" fmla="*/ 50800 h 274320"/>
                <a:gd name="connsiteX3" fmla="*/ 2905760 w 6807200"/>
                <a:gd name="connsiteY3" fmla="*/ 20320 h 274320"/>
                <a:gd name="connsiteX4" fmla="*/ 3891280 w 6807200"/>
                <a:gd name="connsiteY4" fmla="*/ 0 h 274320"/>
                <a:gd name="connsiteX5" fmla="*/ 4876800 w 6807200"/>
                <a:gd name="connsiteY5" fmla="*/ 50800 h 274320"/>
                <a:gd name="connsiteX6" fmla="*/ 5842000 w 6807200"/>
                <a:gd name="connsiteY6" fmla="*/ 132080 h 274320"/>
                <a:gd name="connsiteX7" fmla="*/ 6807200 w 6807200"/>
                <a:gd name="connsiteY7" fmla="*/ 274320 h 274320"/>
                <a:gd name="connsiteX8" fmla="*/ 6807200 w 6807200"/>
                <a:gd name="connsiteY8" fmla="*/ 274320 h 274320"/>
                <a:gd name="connsiteX0" fmla="*/ 0 w 6807200"/>
                <a:gd name="connsiteY0" fmla="*/ 255009 h 275329"/>
                <a:gd name="connsiteX1" fmla="*/ 965200 w 6807200"/>
                <a:gd name="connsiteY1" fmla="*/ 112769 h 275329"/>
                <a:gd name="connsiteX2" fmla="*/ 1950720 w 6807200"/>
                <a:gd name="connsiteY2" fmla="*/ 51809 h 275329"/>
                <a:gd name="connsiteX3" fmla="*/ 2905760 w 6807200"/>
                <a:gd name="connsiteY3" fmla="*/ 21329 h 275329"/>
                <a:gd name="connsiteX4" fmla="*/ 3891280 w 6807200"/>
                <a:gd name="connsiteY4" fmla="*/ 1009 h 275329"/>
                <a:gd name="connsiteX5" fmla="*/ 4876800 w 6807200"/>
                <a:gd name="connsiteY5" fmla="*/ 51809 h 275329"/>
                <a:gd name="connsiteX6" fmla="*/ 5842000 w 6807200"/>
                <a:gd name="connsiteY6" fmla="*/ 133089 h 275329"/>
                <a:gd name="connsiteX7" fmla="*/ 6807200 w 6807200"/>
                <a:gd name="connsiteY7" fmla="*/ 275329 h 275329"/>
                <a:gd name="connsiteX8" fmla="*/ 6807200 w 6807200"/>
                <a:gd name="connsiteY8" fmla="*/ 275329 h 275329"/>
                <a:gd name="connsiteX0" fmla="*/ 0 w 6807200"/>
                <a:gd name="connsiteY0" fmla="*/ 259240 h 279560"/>
                <a:gd name="connsiteX1" fmla="*/ 965200 w 6807200"/>
                <a:gd name="connsiteY1" fmla="*/ 117000 h 279560"/>
                <a:gd name="connsiteX2" fmla="*/ 1950720 w 6807200"/>
                <a:gd name="connsiteY2" fmla="*/ 56040 h 279560"/>
                <a:gd name="connsiteX3" fmla="*/ 2905760 w 6807200"/>
                <a:gd name="connsiteY3" fmla="*/ 25560 h 279560"/>
                <a:gd name="connsiteX4" fmla="*/ 3891280 w 6807200"/>
                <a:gd name="connsiteY4" fmla="*/ 5240 h 279560"/>
                <a:gd name="connsiteX5" fmla="*/ 4876800 w 6807200"/>
                <a:gd name="connsiteY5" fmla="*/ 56040 h 279560"/>
                <a:gd name="connsiteX6" fmla="*/ 5842000 w 6807200"/>
                <a:gd name="connsiteY6" fmla="*/ 137320 h 279560"/>
                <a:gd name="connsiteX7" fmla="*/ 6807200 w 6807200"/>
                <a:gd name="connsiteY7" fmla="*/ 279560 h 279560"/>
                <a:gd name="connsiteX8" fmla="*/ 6807200 w 6807200"/>
                <a:gd name="connsiteY8" fmla="*/ 279560 h 279560"/>
                <a:gd name="connsiteX0" fmla="*/ 0 w 6807200"/>
                <a:gd name="connsiteY0" fmla="*/ 259240 h 279560"/>
                <a:gd name="connsiteX1" fmla="*/ 965200 w 6807200"/>
                <a:gd name="connsiteY1" fmla="*/ 117000 h 279560"/>
                <a:gd name="connsiteX2" fmla="*/ 1950720 w 6807200"/>
                <a:gd name="connsiteY2" fmla="*/ 56040 h 279560"/>
                <a:gd name="connsiteX3" fmla="*/ 2905760 w 6807200"/>
                <a:gd name="connsiteY3" fmla="*/ 25560 h 279560"/>
                <a:gd name="connsiteX4" fmla="*/ 3891280 w 6807200"/>
                <a:gd name="connsiteY4" fmla="*/ 5240 h 279560"/>
                <a:gd name="connsiteX5" fmla="*/ 4876800 w 6807200"/>
                <a:gd name="connsiteY5" fmla="*/ 56040 h 279560"/>
                <a:gd name="connsiteX6" fmla="*/ 5842000 w 6807200"/>
                <a:gd name="connsiteY6" fmla="*/ 137320 h 279560"/>
                <a:gd name="connsiteX7" fmla="*/ 6807200 w 6807200"/>
                <a:gd name="connsiteY7" fmla="*/ 279560 h 279560"/>
                <a:gd name="connsiteX8" fmla="*/ 6807200 w 6807200"/>
                <a:gd name="connsiteY8" fmla="*/ 279560 h 279560"/>
                <a:gd name="connsiteX0" fmla="*/ 0 w 6807200"/>
                <a:gd name="connsiteY0" fmla="*/ 259240 h 279560"/>
                <a:gd name="connsiteX1" fmla="*/ 965200 w 6807200"/>
                <a:gd name="connsiteY1" fmla="*/ 117000 h 279560"/>
                <a:gd name="connsiteX2" fmla="*/ 1950720 w 6807200"/>
                <a:gd name="connsiteY2" fmla="*/ 56040 h 279560"/>
                <a:gd name="connsiteX3" fmla="*/ 2905760 w 6807200"/>
                <a:gd name="connsiteY3" fmla="*/ 25560 h 279560"/>
                <a:gd name="connsiteX4" fmla="*/ 3891280 w 6807200"/>
                <a:gd name="connsiteY4" fmla="*/ 5240 h 279560"/>
                <a:gd name="connsiteX5" fmla="*/ 4876800 w 6807200"/>
                <a:gd name="connsiteY5" fmla="*/ 56040 h 279560"/>
                <a:gd name="connsiteX6" fmla="*/ 5842000 w 6807200"/>
                <a:gd name="connsiteY6" fmla="*/ 137320 h 279560"/>
                <a:gd name="connsiteX7" fmla="*/ 6807200 w 6807200"/>
                <a:gd name="connsiteY7" fmla="*/ 279560 h 279560"/>
                <a:gd name="connsiteX8" fmla="*/ 6807200 w 6807200"/>
                <a:gd name="connsiteY8" fmla="*/ 279560 h 279560"/>
                <a:gd name="connsiteX0" fmla="*/ 0 w 6807200"/>
                <a:gd name="connsiteY0" fmla="*/ 242467 h 262787"/>
                <a:gd name="connsiteX1" fmla="*/ 965200 w 6807200"/>
                <a:gd name="connsiteY1" fmla="*/ 100227 h 262787"/>
                <a:gd name="connsiteX2" fmla="*/ 1950720 w 6807200"/>
                <a:gd name="connsiteY2" fmla="*/ 39267 h 262787"/>
                <a:gd name="connsiteX3" fmla="*/ 2905760 w 6807200"/>
                <a:gd name="connsiteY3" fmla="*/ 8787 h 262787"/>
                <a:gd name="connsiteX4" fmla="*/ 3891280 w 6807200"/>
                <a:gd name="connsiteY4" fmla="*/ 8787 h 262787"/>
                <a:gd name="connsiteX5" fmla="*/ 4876800 w 6807200"/>
                <a:gd name="connsiteY5" fmla="*/ 39267 h 262787"/>
                <a:gd name="connsiteX6" fmla="*/ 5842000 w 6807200"/>
                <a:gd name="connsiteY6" fmla="*/ 120547 h 262787"/>
                <a:gd name="connsiteX7" fmla="*/ 6807200 w 6807200"/>
                <a:gd name="connsiteY7" fmla="*/ 262787 h 262787"/>
                <a:gd name="connsiteX8" fmla="*/ 6807200 w 6807200"/>
                <a:gd name="connsiteY8" fmla="*/ 262787 h 26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07200" h="262787">
                  <a:moveTo>
                    <a:pt x="0" y="242467"/>
                  </a:moveTo>
                  <a:cubicBezTo>
                    <a:pt x="321733" y="195054"/>
                    <a:pt x="640080" y="134094"/>
                    <a:pt x="965200" y="100227"/>
                  </a:cubicBezTo>
                  <a:cubicBezTo>
                    <a:pt x="1290320" y="66360"/>
                    <a:pt x="1632373" y="49427"/>
                    <a:pt x="1950720" y="39267"/>
                  </a:cubicBezTo>
                  <a:lnTo>
                    <a:pt x="2905760" y="8787"/>
                  </a:lnTo>
                  <a:cubicBezTo>
                    <a:pt x="3229187" y="3707"/>
                    <a:pt x="3562773" y="-8146"/>
                    <a:pt x="3891280" y="8787"/>
                  </a:cubicBezTo>
                  <a:cubicBezTo>
                    <a:pt x="4219787" y="18947"/>
                    <a:pt x="4551680" y="20640"/>
                    <a:pt x="4876800" y="39267"/>
                  </a:cubicBezTo>
                  <a:cubicBezTo>
                    <a:pt x="5201920" y="57894"/>
                    <a:pt x="5520267" y="73134"/>
                    <a:pt x="5842000" y="120547"/>
                  </a:cubicBezTo>
                  <a:lnTo>
                    <a:pt x="6807200" y="262787"/>
                  </a:lnTo>
                  <a:lnTo>
                    <a:pt x="6807200" y="262787"/>
                  </a:lnTo>
                </a:path>
              </a:pathLst>
            </a:custGeom>
            <a:ln>
              <a:prstDash val="dash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200"/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99093" y="5448275"/>
              <a:ext cx="990357" cy="50253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r>
                <a:rPr lang="fr-FR" sz="1400" dirty="0">
                  <a:solidFill>
                    <a:prstClr val="white"/>
                  </a:solidFill>
                </a:rPr>
                <a:t>X</a:t>
              </a:r>
              <a:r>
                <a:rPr lang="fr-FR" sz="1400" dirty="0" smtClean="0">
                  <a:solidFill>
                    <a:prstClr val="white"/>
                  </a:solidFill>
                </a:rPr>
                <a:t>% </a:t>
              </a:r>
              <a:r>
                <a:rPr lang="fr-FR" sz="1400" dirty="0" err="1" smtClean="0">
                  <a:solidFill>
                    <a:prstClr val="white"/>
                  </a:solidFill>
                </a:rPr>
                <a:t>Reduction</a:t>
              </a:r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14" name="Flèche vers le bas 13"/>
            <p:cNvSpPr/>
            <p:nvPr/>
          </p:nvSpPr>
          <p:spPr>
            <a:xfrm>
              <a:off x="1379121" y="5037435"/>
              <a:ext cx="383274" cy="550974"/>
            </a:xfrm>
            <a:prstGeom prst="downArrow">
              <a:avLst/>
            </a:prstGeom>
            <a:solidFill>
              <a:srgbClr val="FFE2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 defTabSz="1219200"/>
              <a:r>
                <a:rPr lang="fr-FR" sz="1200" b="1" dirty="0" smtClean="0">
                  <a:solidFill>
                    <a:srgbClr val="1E3B89"/>
                  </a:solidFill>
                </a:rPr>
                <a:t>-X %</a:t>
              </a:r>
              <a:endParaRPr lang="fr-FR" sz="1600" b="1" dirty="0">
                <a:solidFill>
                  <a:srgbClr val="1E3B89"/>
                </a:solidFill>
              </a:endParaRPr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3851920" y="5407836"/>
              <a:ext cx="0" cy="214492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3179211" y="6003929"/>
              <a:ext cx="1396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2 mm  +/-0,2</a:t>
              </a:r>
              <a:endParaRPr lang="fr-FR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60239" y="6051892"/>
              <a:ext cx="1634480" cy="3213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2" name="Connecteur droit avec flèche 21"/>
            <p:cNvCxnSpPr/>
            <p:nvPr/>
          </p:nvCxnSpPr>
          <p:spPr>
            <a:xfrm>
              <a:off x="3860937" y="5741528"/>
              <a:ext cx="0" cy="3103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377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04" y="2047526"/>
            <a:ext cx="6560056" cy="314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 flipH="1">
            <a:off x="4485030" y="5554526"/>
            <a:ext cx="4505554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The </a:t>
            </a:r>
            <a:r>
              <a:rPr lang="fr-FR" dirty="0" err="1"/>
              <a:t>buffed</a:t>
            </a:r>
            <a:r>
              <a:rPr lang="fr-FR" dirty="0"/>
              <a:t> </a:t>
            </a:r>
            <a:r>
              <a:rPr lang="fr-FR" dirty="0" err="1" smtClean="0"/>
              <a:t>tyre</a:t>
            </a:r>
            <a:r>
              <a:rPr lang="fr-FR" dirty="0" smtClean="0"/>
              <a:t> performance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close to the </a:t>
            </a:r>
            <a:r>
              <a:rPr lang="fr-FR" dirty="0" err="1" smtClean="0"/>
              <a:t>naturally</a:t>
            </a:r>
            <a:r>
              <a:rPr lang="fr-FR" dirty="0" smtClean="0"/>
              <a:t>  </a:t>
            </a:r>
            <a:r>
              <a:rPr lang="fr-FR" dirty="0" err="1" smtClean="0"/>
              <a:t>worn</a:t>
            </a:r>
            <a:r>
              <a:rPr lang="fr-FR" dirty="0" smtClean="0"/>
              <a:t> </a:t>
            </a:r>
            <a:r>
              <a:rPr lang="fr-FR" dirty="0" err="1" smtClean="0"/>
              <a:t>tyre</a:t>
            </a:r>
            <a:endParaRPr lang="fr-FR" dirty="0"/>
          </a:p>
        </p:txBody>
      </p:sp>
      <p:sp>
        <p:nvSpPr>
          <p:cNvPr id="6" name="Double flèche verticale 5"/>
          <p:cNvSpPr/>
          <p:nvPr/>
        </p:nvSpPr>
        <p:spPr>
          <a:xfrm flipH="1">
            <a:off x="4321044" y="2637700"/>
            <a:ext cx="163986" cy="442851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35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4403037" y="1786926"/>
            <a:ext cx="0" cy="591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492488" y="1456418"/>
            <a:ext cx="63198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 err="1"/>
              <a:t>Loss</a:t>
            </a:r>
            <a:r>
              <a:rPr lang="fr-FR" sz="1350" dirty="0"/>
              <a:t> of </a:t>
            </a:r>
            <a:r>
              <a:rPr lang="fr-FR" sz="1350" dirty="0" err="1"/>
              <a:t>braking</a:t>
            </a:r>
            <a:r>
              <a:rPr lang="fr-FR" sz="1350" dirty="0"/>
              <a:t> performance of </a:t>
            </a:r>
            <a:r>
              <a:rPr lang="fr-FR" sz="1350" dirty="0" err="1"/>
              <a:t>worn</a:t>
            </a:r>
            <a:r>
              <a:rPr lang="fr-FR" sz="1350" dirty="0"/>
              <a:t> tire (</a:t>
            </a:r>
            <a:r>
              <a:rPr lang="fr-FR" sz="1350" dirty="0" err="1"/>
              <a:t>buffed</a:t>
            </a:r>
            <a:r>
              <a:rPr lang="fr-FR" sz="1350" dirty="0"/>
              <a:t> or </a:t>
            </a:r>
            <a:r>
              <a:rPr lang="fr-FR" sz="1350" dirty="0" err="1"/>
              <a:t>naturally</a:t>
            </a:r>
            <a:r>
              <a:rPr lang="fr-FR" sz="1350" dirty="0"/>
              <a:t> </a:t>
            </a:r>
            <a:r>
              <a:rPr lang="fr-FR" sz="1350" dirty="0" err="1"/>
              <a:t>worn</a:t>
            </a:r>
            <a:r>
              <a:rPr lang="fr-FR" sz="1350" dirty="0"/>
              <a:t>)  versus new tire (%)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 Is </a:t>
            </a:r>
            <a:r>
              <a:rPr lang="fr-FR" sz="2000" dirty="0" err="1"/>
              <a:t>this</a:t>
            </a:r>
            <a:r>
              <a:rPr lang="fr-FR" sz="2000" dirty="0"/>
              <a:t> </a:t>
            </a:r>
            <a:r>
              <a:rPr lang="fr-FR" sz="2000" dirty="0" err="1"/>
              <a:t>method</a:t>
            </a:r>
            <a:r>
              <a:rPr lang="fr-FR" sz="2000" dirty="0"/>
              <a:t> </a:t>
            </a:r>
            <a:r>
              <a:rPr lang="fr-FR" sz="2000" dirty="0" err="1"/>
              <a:t>representative</a:t>
            </a:r>
            <a:r>
              <a:rPr lang="fr-FR" sz="2000" dirty="0"/>
              <a:t> of a </a:t>
            </a:r>
            <a:r>
              <a:rPr lang="fr-FR" sz="2000" dirty="0" err="1"/>
              <a:t>natural</a:t>
            </a:r>
            <a:r>
              <a:rPr lang="fr-FR" sz="2000" dirty="0"/>
              <a:t> wear?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77689" y="6550223"/>
            <a:ext cx="1923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69th GRB </a:t>
            </a:r>
            <a:r>
              <a:rPr lang="fr-FR" sz="1400" dirty="0" err="1" smtClean="0"/>
              <a:t>January</a:t>
            </a:r>
            <a:r>
              <a:rPr lang="fr-FR" sz="1400" dirty="0" smtClean="0"/>
              <a:t> 2019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3560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_UTAC-CERAM_2017">
  <a:themeElements>
    <a:clrScheme name="Personnalisé 10">
      <a:dk1>
        <a:sysClr val="windowText" lastClr="000000"/>
      </a:dk1>
      <a:lt1>
        <a:sysClr val="window" lastClr="FFFFFF"/>
      </a:lt1>
      <a:dk2>
        <a:srgbClr val="666699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66669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Thème_UTAC-CERAM_2017</Template>
  <TotalTime>694</TotalTime>
  <Words>973</Words>
  <Application>Microsoft Office PowerPoint</Application>
  <PresentationFormat>On-screen Show (4:3)</PresentationFormat>
  <Paragraphs>167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Thème_UTAC-CERAM_2017</vt:lpstr>
      <vt:lpstr>PowerPoint Presentation</vt:lpstr>
      <vt:lpstr>Why to approve worn tyre?</vt:lpstr>
      <vt:lpstr>Not be replaced prematurely:</vt:lpstr>
      <vt:lpstr>Worn Tyre Performances: Noise?, Rolling Resistance? Wet Grip? </vt:lpstr>
      <vt:lpstr>Does it exist a relationship between the wet grip performances at new tyre state and worn tyre state?</vt:lpstr>
      <vt:lpstr> How to approve the tires in both configurations (new and worn state)? </vt:lpstr>
      <vt:lpstr> Which level of performance can we require? </vt:lpstr>
      <vt:lpstr>How to obtain the worn tyre state? </vt:lpstr>
      <vt:lpstr> Is this method representative of a natural wear? </vt:lpstr>
      <vt:lpstr>Conditions of tests: Are they representative of the mechanisms involved in the contact area? </vt:lpstr>
      <vt:lpstr>Conditions of tests: Are they relevant also for worn tyre testing ? </vt:lpstr>
      <vt:lpstr>When could we apply the new amendment of regulation UN 117? </vt:lpstr>
      <vt:lpstr>Conclusions </vt:lpstr>
      <vt:lpstr>THANK YOU FOR YOUR ATTENTION</vt:lpstr>
    </vt:vector>
  </TitlesOfParts>
  <Company>UTAC SAS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WIRTZ Reinhard</dc:creator>
  <cp:lastModifiedBy>Konstantin Glukhenkiy</cp:lastModifiedBy>
  <cp:revision>138</cp:revision>
  <dcterms:created xsi:type="dcterms:W3CDTF">2017-03-06T08:24:39Z</dcterms:created>
  <dcterms:modified xsi:type="dcterms:W3CDTF">2019-01-18T09:35:18Z</dcterms:modified>
</cp:coreProperties>
</file>