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81" r:id="rId3"/>
    <p:sldId id="271" r:id="rId4"/>
    <p:sldId id="272" r:id="rId5"/>
    <p:sldId id="273" r:id="rId6"/>
    <p:sldId id="274" r:id="rId7"/>
    <p:sldId id="279" r:id="rId8"/>
    <p:sldId id="275" r:id="rId9"/>
    <p:sldId id="276" r:id="rId10"/>
    <p:sldId id="277" r:id="rId11"/>
    <p:sldId id="291" r:id="rId12"/>
    <p:sldId id="289" r:id="rId13"/>
    <p:sldId id="290" r:id="rId14"/>
  </p:sldIdLst>
  <p:sldSz cx="12192000" cy="6858000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5990" autoAdjust="0"/>
  </p:normalViewPr>
  <p:slideViewPr>
    <p:cSldViewPr snapToGrid="0">
      <p:cViewPr varScale="1">
        <p:scale>
          <a:sx n="85" d="100"/>
          <a:sy n="85" d="100"/>
        </p:scale>
        <p:origin x="-797" y="-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15857-FF0C-4151-83F9-42AF3D359ECB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2AEBD-EA87-4487-B2FF-781B1D94C2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6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151-0C6A-4BEF-BF1E-C12D65CC158C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60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D0A6-2CD8-40B7-8D5C-2D022C66AE16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00C0-9F1F-42B4-90F5-02874893B931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89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DCC7F-1214-4A65-B763-38DEFEA8945E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95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7D46-755B-4A68-8250-26D54E7B4BED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0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A43C-8926-4AA8-B0F1-0D89B831B161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09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42C6-ACF3-4E59-AF1C-211BA5997045}" type="datetime1">
              <a:rPr lang="fr-FR" smtClean="0"/>
              <a:t>07/01/2019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5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A1E8-B4CA-48A4-8713-1D6B5901D15B}" type="datetime1">
              <a:rPr lang="fr-FR" smtClean="0"/>
              <a:t>07/01/2019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89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1C95-17FC-4824-9BAF-0EA9A5F7AE7A}" type="datetime1">
              <a:rPr lang="fr-FR" smtClean="0"/>
              <a:t>07/01/2019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20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0449-8AF8-4CDA-9865-EFF219DED096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7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5A4D-9246-4FA0-ADEC-9DD35A8F27EF}" type="datetime1">
              <a:rPr lang="fr-FR" smtClean="0"/>
              <a:t>07/01/2019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0EA96-5D43-46B7-972E-56FCB8E2D608}" type="datetime1">
              <a:rPr lang="fr-FR" smtClean="0"/>
              <a:t>07/01/2019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3F12-D0E5-49CC-8188-5DC01F04A4F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7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8/wp29grb/GRB-68-06e.xlsx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8/wp29grb/GRB-68-06e.xls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8/wp29grb/GRB-68-06e.xls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0675" y="2912336"/>
            <a:ext cx="829854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Main subjects: </a:t>
            </a:r>
            <a:r>
              <a:rPr lang="en-US" b="1" dirty="0" smtClean="0"/>
              <a:t>priority </a:t>
            </a:r>
            <a:r>
              <a:rPr lang="en-US" b="1" dirty="0"/>
              <a:t>1, 2, 3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A4DEF-7875-48BC-B900-5FB0D880960E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1</a:t>
            </a:fld>
            <a:endParaRPr lang="fr-FR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E21FE9F9-7F42-4FFD-B939-1A5E3EEDA253}"/>
              </a:ext>
            </a:extLst>
          </p:cNvPr>
          <p:cNvSpPr txBox="1">
            <a:spLocks/>
          </p:cNvSpPr>
          <p:nvPr/>
        </p:nvSpPr>
        <p:spPr>
          <a:xfrm>
            <a:off x="838200" y="7057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/>
              <a:t>GRBP Subjects for the Future</a:t>
            </a:r>
            <a:endParaRPr lang="sv-SE" sz="4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70941BF-D3A5-43DB-8F55-010659E2208B}"/>
              </a:ext>
            </a:extLst>
          </p:cNvPr>
          <p:cNvSpPr/>
          <p:nvPr/>
        </p:nvSpPr>
        <p:spPr>
          <a:xfrm>
            <a:off x="1590675" y="5459547"/>
            <a:ext cx="8617627" cy="6223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Based on document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GRB-68-06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and on discussions at the meeting of 31</a:t>
            </a:r>
            <a:r>
              <a:rPr lang="en-US" sz="1400" baseline="30000" dirty="0" smtClean="0">
                <a:solidFill>
                  <a:schemeClr val="tx1"/>
                </a:solidFill>
              </a:rPr>
              <a:t>st</a:t>
            </a:r>
            <a:r>
              <a:rPr lang="en-US" sz="1400" dirty="0" smtClean="0">
                <a:solidFill>
                  <a:schemeClr val="tx1"/>
                </a:solidFill>
              </a:rPr>
              <a:t> of October 2018- Brussels.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1647" y="121028"/>
            <a:ext cx="35404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Informal document </a:t>
            </a:r>
            <a:r>
              <a:rPr lang="en-US" sz="1600" b="1" dirty="0" smtClean="0"/>
              <a:t>GRB-69-03 </a:t>
            </a:r>
            <a:endParaRPr lang="en-US" sz="1600" b="1" dirty="0" smtClean="0"/>
          </a:p>
          <a:p>
            <a:r>
              <a:rPr lang="en-US" sz="1600" dirty="0" smtClean="0"/>
              <a:t>(69th </a:t>
            </a:r>
            <a:r>
              <a:rPr lang="en-US" sz="1600" dirty="0"/>
              <a:t>session of GRB, 22</a:t>
            </a:r>
            <a:r>
              <a:rPr lang="en-US" sz="1600" baseline="30000" dirty="0"/>
              <a:t>nd</a:t>
            </a:r>
            <a:r>
              <a:rPr lang="en-US" sz="1600" dirty="0"/>
              <a:t> – 25</a:t>
            </a:r>
            <a:r>
              <a:rPr lang="en-US" sz="1600" baseline="30000" dirty="0"/>
              <a:t>th</a:t>
            </a:r>
            <a:r>
              <a:rPr lang="en-US" sz="1600" dirty="0"/>
              <a:t>  January 2019 , agenda item </a:t>
            </a:r>
            <a:r>
              <a:rPr lang="en-US" sz="1600" dirty="0" smtClean="0"/>
              <a:t>14)</a:t>
            </a:r>
            <a:r>
              <a:rPr lang="en-US" sz="1600" dirty="0"/>
              <a:t/>
            </a:r>
            <a:br>
              <a:rPr lang="en-US" sz="1600" dirty="0"/>
            </a:b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1005551" y="290305"/>
            <a:ext cx="299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Transmitted by the GRB Chair </a:t>
            </a:r>
          </a:p>
        </p:txBody>
      </p:sp>
    </p:spTree>
    <p:extLst>
      <p:ext uri="{BB962C8B-B14F-4D97-AF65-F5344CB8AC3E}">
        <p14:creationId xmlns:p14="http://schemas.microsoft.com/office/powerpoint/2010/main" val="1269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F97BFA-E61D-4C21-AB65-0D3E8BAD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9B17-EC29-40F5-82D1-10F8913D2863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52EE4D-09DF-4A52-8A03-056DCCCD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20B707-C66D-48EB-B09E-9AC67283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4EEC9DC-DFD5-40FB-A79F-FCB046E6B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23091"/>
              </p:ext>
            </p:extLst>
          </p:nvPr>
        </p:nvGraphicFramePr>
        <p:xfrm>
          <a:off x="838200" y="597600"/>
          <a:ext cx="10515600" cy="75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4027103035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0148990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1050392858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191167530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Other Regulations GRBP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82977762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Other Regulations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Clarification of not precisely prescribed provisions (soft criteria) in </a:t>
                      </a:r>
                      <a:r>
                        <a:rPr lang="en-US" sz="1200" u="none" strike="noStrike" dirty="0" smtClean="0">
                          <a:effectLst/>
                        </a:rPr>
                        <a:t>other regulations regulation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26102907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C1ED13D-A733-4A09-BCBD-8C3153108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37536"/>
              </p:ext>
            </p:extLst>
          </p:nvPr>
        </p:nvGraphicFramePr>
        <p:xfrm>
          <a:off x="838200" y="1708582"/>
          <a:ext cx="10515600" cy="38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1125931198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411597293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893385875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2752406326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All Regulations GRBP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070751828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All Regulations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err="1">
                          <a:effectLst/>
                        </a:rPr>
                        <a:t>Update</a:t>
                      </a:r>
                      <a:r>
                        <a:rPr lang="sv-SE" sz="1200" u="none" strike="noStrike" dirty="0">
                          <a:effectLst/>
                        </a:rPr>
                        <a:t> on instrumentation</a:t>
                      </a:r>
                      <a:endParaRPr lang="sv-SE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15035236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25A1EB1C-6B32-4227-AF50-E6FEE265B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9637"/>
              </p:ext>
            </p:extLst>
          </p:nvPr>
        </p:nvGraphicFramePr>
        <p:xfrm>
          <a:off x="838200" y="2474938"/>
          <a:ext cx="10515600" cy="565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101350782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50285611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2330641052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3353047484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Other issues GRBP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399886016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Other issues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Noise emitted by the engine cooling system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01740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2142" y="3164930"/>
            <a:ext cx="829854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Main subject (Priority 1 for M &amp; N): </a:t>
            </a:r>
            <a:br>
              <a:rPr lang="en-US" b="1" dirty="0"/>
            </a:br>
            <a:r>
              <a:rPr lang="en-US" b="1" dirty="0"/>
              <a:t>Revision of limit values Phase 3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Meeting 31</a:t>
            </a:r>
            <a:r>
              <a:rPr lang="en-US" b="1" baseline="30000" dirty="0"/>
              <a:t>st</a:t>
            </a:r>
            <a:r>
              <a:rPr lang="en-US" b="1" dirty="0"/>
              <a:t> October, 2018</a:t>
            </a:r>
            <a:br>
              <a:rPr lang="en-US" b="1" dirty="0"/>
            </a:br>
            <a:r>
              <a:rPr lang="en-US" b="1" dirty="0"/>
              <a:t>Brussels</a:t>
            </a:r>
            <a:br>
              <a:rPr lang="en-US" b="1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4C52-867B-43FB-A5C4-66D3E6E07268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11</a:t>
            </a:fld>
            <a:endParaRPr lang="fr-FR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E21FE9F9-7F42-4FFD-B939-1A5E3EEDA25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u="sng" dirty="0"/>
              <a:t>GRBP Subjects for the Future</a:t>
            </a:r>
            <a:endParaRPr lang="sv-SE" sz="4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70941BF-D3A5-43DB-8F55-010659E2208B}"/>
              </a:ext>
            </a:extLst>
          </p:cNvPr>
          <p:cNvSpPr/>
          <p:nvPr/>
        </p:nvSpPr>
        <p:spPr>
          <a:xfrm>
            <a:off x="1590675" y="5734049"/>
            <a:ext cx="2409825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Document: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GRB-68-06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FC5F99-E9F4-4274-B9D2-82244630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6305-8A25-490B-97F9-97291F04D216}" type="datetime1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1731FC-9F7F-4011-B671-65C1C8D5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6E7F13-AC29-4641-814D-9CAE1046D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12</a:t>
            </a:fld>
            <a:endParaRPr lang="fr-FR"/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xmlns="" id="{6EDEEC01-4082-4816-8371-D6A708D379E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Regulation (EU) No. 540/2014 – </a:t>
            </a:r>
            <a:r>
              <a:rPr lang="en-US" i="1"/>
              <a:t>Article 11</a:t>
            </a:r>
            <a:endParaRPr lang="en-US" i="1" dirty="0"/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xmlns="" id="{849728DF-7358-4A18-A27A-F859668E053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i="1"/>
              <a:t>Article 11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b="1"/>
              <a:t>Revision clause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>
                <a:highlight>
                  <a:srgbClr val="FFFF00"/>
                </a:highlight>
              </a:rPr>
              <a:t>The Commission shall carry out and publish a detailed study on sound level limits by 1 July 2021</a:t>
            </a:r>
            <a:r>
              <a:rPr lang="en-GB"/>
              <a:t>. The study shall be based on vehicles meeting the latest regulatory requirements. On the basis of the conclusions of that study, the Commission shall, where appropriate, submit a legislative proposal.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0E9EF7-0960-4F8F-8781-F948FB77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CE4A-CE91-4B4C-9392-D2DD8788C385}" type="datetime1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6C1CBAF-E2E8-467B-AB8C-B9FD33B8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2B049E-91FD-4D76-AB5F-FE9845CB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13</a:t>
            </a:fld>
            <a:endParaRPr lang="fr-FR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xmlns="" id="{A61EFBA7-F166-4E08-A2BC-1F6B6C070DA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UN Regulation No. 51.03</a:t>
            </a:r>
            <a:endParaRPr lang="sv-SE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xmlns="" id="{D8971331-F633-47A7-AABE-FB4CDD5EAA0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000" dirty="0" err="1"/>
              <a:t>Working</a:t>
            </a:r>
            <a:r>
              <a:rPr lang="sv-SE" sz="2000" dirty="0"/>
              <a:t> Party on </a:t>
            </a:r>
            <a:r>
              <a:rPr lang="sv-SE" sz="2000" dirty="0" err="1"/>
              <a:t>Noise</a:t>
            </a:r>
            <a:r>
              <a:rPr lang="sv-SE" sz="2000" dirty="0"/>
              <a:t> (GRB) </a:t>
            </a:r>
            <a:r>
              <a:rPr lang="sv-SE" sz="2000" dirty="0" err="1"/>
              <a:t>response</a:t>
            </a:r>
            <a:r>
              <a:rPr lang="sv-SE" sz="2000" dirty="0"/>
              <a:t> on </a:t>
            </a:r>
            <a:r>
              <a:rPr lang="sv-SE" sz="2000" i="1" dirty="0" err="1"/>
              <a:t>Article</a:t>
            </a:r>
            <a:r>
              <a:rPr lang="sv-SE" sz="2000" i="1" dirty="0"/>
              <a:t> 11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Report of the Working Party on Noise on its sixtieth session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Geneva, 1-3 September 2014 </a:t>
            </a:r>
          </a:p>
          <a:p>
            <a:endParaRPr lang="sv-SE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V. Regulation No. 51 (Noise of M and N categories of vehicles) (agenda item 4) </a:t>
            </a: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/>
              <a:t>A. Development </a:t>
            </a: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i="1" dirty="0"/>
              <a:t>5. ………..</a:t>
            </a: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GRB noted that, following the entry into force of phase 2 for new types of vehicles, EU would undertake a detailed study to review the limits of phase 3 and to correct these values, if deemed to be necessary. </a:t>
            </a:r>
            <a:r>
              <a:rPr lang="en-GB" sz="2000" dirty="0">
                <a:highlight>
                  <a:srgbClr val="FFFF00"/>
                </a:highlight>
              </a:rPr>
              <a:t>Other Contracting Parties were invited to conduct similar studies in the future and to transmit their outcomes to GRB.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99199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F5B028-186A-4ED9-8F0F-E255D666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8D91-DFC8-487E-B23C-09A92D4BE5C4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E74612-FF86-4E8A-9A93-58A9F6C3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7C2B02-FF03-466C-B4A0-3A98116A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3101C151-125C-4265-9F38-E49A3AD39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6664"/>
              </p:ext>
            </p:extLst>
          </p:nvPr>
        </p:nvGraphicFramePr>
        <p:xfrm>
          <a:off x="838200" y="597600"/>
          <a:ext cx="10515600" cy="356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4156115435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1047532880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2672044169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549060678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R51 </a:t>
                      </a:r>
                      <a:r>
                        <a:rPr lang="sv-SE" sz="1200" u="none" strike="noStrike" dirty="0" err="1">
                          <a:effectLst/>
                        </a:rPr>
                        <a:t>Category</a:t>
                      </a:r>
                      <a:r>
                        <a:rPr lang="sv-SE" sz="1200" u="none" strike="noStrike" dirty="0">
                          <a:effectLst/>
                        </a:rPr>
                        <a:t> M &amp; N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 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Priority</a:t>
                      </a:r>
                      <a:r>
                        <a:rPr lang="sv-SE" sz="1200" u="none" strike="noStrike" dirty="0">
                          <a:effectLst/>
                        </a:rPr>
                        <a:t> 3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638975302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Limit value for phase 3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(</a:t>
                      </a:r>
                      <a:r>
                        <a:rPr lang="en-US" sz="1200" u="none" strike="noStrike" dirty="0" err="1">
                          <a:effectLst/>
                        </a:rPr>
                        <a:t>Tyre</a:t>
                      </a:r>
                      <a:r>
                        <a:rPr lang="en-US" sz="1200" u="none" strike="noStrike" dirty="0">
                          <a:effectLst/>
                        </a:rPr>
                        <a:t> noise limits related to ECE51.03)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094292762"/>
                  </a:ext>
                </a:extLst>
              </a:tr>
              <a:tr h="91365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b="1" u="none" strike="noStrike" dirty="0">
                          <a:effectLst/>
                        </a:rPr>
                        <a:t>R51 (</a:t>
                      </a:r>
                      <a:r>
                        <a:rPr lang="sv-SE" sz="1200" b="1" u="none" strike="noStrike" dirty="0" err="1">
                          <a:effectLst/>
                        </a:rPr>
                        <a:t>see</a:t>
                      </a:r>
                      <a:r>
                        <a:rPr lang="sv-SE" sz="1200" b="1" u="none" strike="noStrike" dirty="0">
                          <a:effectLst/>
                        </a:rPr>
                        <a:t> </a:t>
                      </a:r>
                      <a:r>
                        <a:rPr lang="sv-SE" sz="1200" b="1" u="none" strike="noStrike" dirty="0" err="1">
                          <a:effectLst/>
                        </a:rPr>
                        <a:t>also</a:t>
                      </a:r>
                      <a:r>
                        <a:rPr lang="sv-SE" sz="1200" b="1" u="none" strike="noStrike" dirty="0">
                          <a:effectLst/>
                        </a:rPr>
                        <a:t> R41, R117, All)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Track alignment and measurement discrepancies 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Consider extended uncertainty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Regulations consideration on tolerances for type defining parameters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916311692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R51 (see also R41, All)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Manipulation-safe active components and software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04005308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Anti-tampering , other requirements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828659774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Pass by test light for roadside-checks and PTI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921838867"/>
                  </a:ext>
                </a:extLst>
              </a:tr>
              <a:tr h="91365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GENERAL for all Reg.: Next generation test method.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The current test methods take a great number of man-hours and a long time; next-generation test methods need to be studied (noise in motion, stationary noise or equivalent test).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9498367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GTR on pass‐by noise test procedure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465963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4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F5B028-186A-4ED9-8F0F-E255D666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CB86-B348-4536-8D78-A1A6455ED8B6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E74612-FF86-4E8A-9A93-58A9F6C3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7C2B02-FF03-466C-B4A0-3A98116A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F4C9D19E-8378-419A-8573-1625FB2C4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98748"/>
              </p:ext>
            </p:extLst>
          </p:nvPr>
        </p:nvGraphicFramePr>
        <p:xfrm>
          <a:off x="838200" y="597600"/>
          <a:ext cx="10515600" cy="225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4135644104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47341825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1779518253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2682393662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R9, R41, R63 </a:t>
                      </a:r>
                      <a:r>
                        <a:rPr lang="pt-BR" sz="1200" u="none" strike="noStrike" dirty="0" err="1">
                          <a:effectLst/>
                        </a:rPr>
                        <a:t>Category</a:t>
                      </a:r>
                      <a:r>
                        <a:rPr lang="pt-BR" sz="1200" u="none" strike="noStrike" dirty="0">
                          <a:effectLst/>
                        </a:rPr>
                        <a:t> 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Priority</a:t>
                      </a:r>
                      <a:r>
                        <a:rPr lang="sv-SE" sz="1200" u="none" strike="noStrike" dirty="0">
                          <a:effectLst/>
                        </a:rPr>
                        <a:t> 2 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575743698"/>
                  </a:ext>
                </a:extLst>
              </a:tr>
              <a:tr h="922270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b="1" u="none" strike="noStrike" dirty="0">
                          <a:effectLst/>
                        </a:rPr>
                        <a:t>R41 (</a:t>
                      </a:r>
                      <a:r>
                        <a:rPr lang="sv-SE" sz="1200" b="1" u="none" strike="noStrike" dirty="0" err="1">
                          <a:effectLst/>
                        </a:rPr>
                        <a:t>see</a:t>
                      </a:r>
                      <a:r>
                        <a:rPr lang="sv-SE" sz="1200" b="1" u="none" strike="noStrike" dirty="0">
                          <a:effectLst/>
                        </a:rPr>
                        <a:t> </a:t>
                      </a:r>
                      <a:r>
                        <a:rPr lang="sv-SE" sz="1200" b="1" u="none" strike="noStrike" dirty="0" err="1">
                          <a:effectLst/>
                        </a:rPr>
                        <a:t>also</a:t>
                      </a:r>
                      <a:r>
                        <a:rPr lang="sv-SE" sz="1200" b="1" u="none" strike="noStrike" dirty="0">
                          <a:effectLst/>
                        </a:rPr>
                        <a:t> R51, R117, All)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Track alignment and measurement discrepancies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Consider extended uncertainty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Regulations consideration on tolerances for type defining parameters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156167371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R41 (see also R51, All)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Manipulation-safe active components and software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049113389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R9, R41, R63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Pass by test light for roadside-checks and PTI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729094848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R9, R41, R 63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Anti-</a:t>
                      </a:r>
                      <a:r>
                        <a:rPr lang="sv-SE" sz="1200" u="none" strike="noStrike" dirty="0" err="1">
                          <a:effectLst/>
                        </a:rPr>
                        <a:t>tampering</a:t>
                      </a:r>
                      <a:r>
                        <a:rPr lang="sv-SE" sz="1200" u="none" strike="noStrike" dirty="0">
                          <a:effectLst/>
                        </a:rPr>
                        <a:t> , </a:t>
                      </a:r>
                      <a:r>
                        <a:rPr lang="sv-SE" sz="1200" u="none" strike="noStrike" dirty="0" err="1">
                          <a:effectLst/>
                        </a:rPr>
                        <a:t>other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requirements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673918807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R9, R41, R63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Limit values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888111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7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3944B2-2700-48DA-AD68-B76FC27E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E7-A4AE-4A1B-B538-8FA2B9C7DF31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673113-561E-4D93-8160-A9EC7BF9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26E0D5C-E835-47E6-B02D-5B4B23EF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E73D18D-70C1-43C5-9005-2BCD8924E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61164"/>
              </p:ext>
            </p:extLst>
          </p:nvPr>
        </p:nvGraphicFramePr>
        <p:xfrm>
          <a:off x="838200" y="597600"/>
          <a:ext cx="10515600" cy="93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22368669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035718168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1948200142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2321455399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R28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 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510807232"/>
                  </a:ext>
                </a:extLst>
              </a:tr>
              <a:tr h="74126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R28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Pedestrian Horn. Much quieter than present situation (</a:t>
                      </a:r>
                      <a:r>
                        <a:rPr lang="en-US" sz="1200" u="none" strike="noStrike" dirty="0" err="1">
                          <a:effectLst/>
                        </a:rPr>
                        <a:t>eg</a:t>
                      </a:r>
                      <a:r>
                        <a:rPr lang="en-US" sz="1200" u="none" strike="noStrike" dirty="0">
                          <a:effectLst/>
                        </a:rPr>
                        <a:t> regulation 3/2014/EC part 1 §1.3 and part 2 §1,5)- Horn related to vehicle speed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60630032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2DE8FE47-33C4-4F8D-8E42-7F3353578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83700"/>
              </p:ext>
            </p:extLst>
          </p:nvPr>
        </p:nvGraphicFramePr>
        <p:xfrm>
          <a:off x="838200" y="1882733"/>
          <a:ext cx="10515600" cy="389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920648646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95326132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862318197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454204883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R59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 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861662395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ASEP NORESS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05675279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BA0B5FA4-080F-4952-8F6D-AFF9D914A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138830"/>
              </p:ext>
            </p:extLst>
          </p:nvPr>
        </p:nvGraphicFramePr>
        <p:xfrm>
          <a:off x="838200" y="2617131"/>
          <a:ext cx="10515600" cy="945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1500678855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010563437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920860828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3933742079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R138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667951583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R138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Special sound for Autonomous Driving PEVs Vehicles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278276128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R138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Definition of quiet vehicles regardless the PWT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68922419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2FC75EF1-73EC-40D0-BD3B-19ABB9AE1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90957"/>
              </p:ext>
            </p:extLst>
          </p:nvPr>
        </p:nvGraphicFramePr>
        <p:xfrm>
          <a:off x="838200" y="3912270"/>
          <a:ext cx="10515600" cy="150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904983240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346016755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41654160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691249436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R.E.3.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Priority</a:t>
                      </a:r>
                      <a:r>
                        <a:rPr lang="sv-SE" sz="1200" u="none" strike="noStrike" dirty="0">
                          <a:effectLst/>
                        </a:rPr>
                        <a:t> 1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127688876"/>
                  </a:ext>
                </a:extLst>
              </a:tr>
              <a:tr h="56025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R.E.3.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Interior Noise (NVH Comfort limit and measurement methods inside the vehicles for M&amp;N categories)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694268792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R.E.3.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Infrasound inside vehicles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793802930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R.E.3.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Siren-Harmonize testing method for </a:t>
                      </a:r>
                      <a:r>
                        <a:rPr lang="en-US" sz="1200" u="none" strike="noStrike">
                          <a:effectLst/>
                        </a:rPr>
                        <a:t>siren (To </a:t>
                      </a:r>
                      <a:r>
                        <a:rPr lang="en-US" sz="1200" u="none" strike="noStrike" dirty="0">
                          <a:effectLst/>
                        </a:rPr>
                        <a:t>be include in R.E.3. or a new regulation)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712519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1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A0FAE3-7D5E-4B82-88F6-57C7CE86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BAF9-751D-4CBC-9586-72D40BCF3561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1309502-D35B-40C2-B901-E7900502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76754B-E28E-43C5-B1BF-30306B79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131EE88-3C7F-4776-A95F-98A7D391F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89607"/>
              </p:ext>
            </p:extLst>
          </p:nvPr>
        </p:nvGraphicFramePr>
        <p:xfrm>
          <a:off x="838200" y="597600"/>
          <a:ext cx="10515600" cy="3586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2506564328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77288877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958456471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4104321390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Tyre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513537273"/>
                  </a:ext>
                </a:extLst>
              </a:tr>
              <a:tr h="92227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u="none" strike="noStrike" dirty="0">
                          <a:effectLst/>
                        </a:rPr>
                        <a:t>R117 (</a:t>
                      </a:r>
                      <a:r>
                        <a:rPr lang="sv-SE" sz="1200" b="1" u="none" strike="noStrike" dirty="0" err="1">
                          <a:effectLst/>
                        </a:rPr>
                        <a:t>see</a:t>
                      </a:r>
                      <a:r>
                        <a:rPr lang="sv-SE" sz="1200" b="1" u="none" strike="noStrike" dirty="0">
                          <a:effectLst/>
                        </a:rPr>
                        <a:t> </a:t>
                      </a:r>
                      <a:r>
                        <a:rPr lang="sv-SE" sz="1200" b="1" u="none" strike="noStrike" dirty="0" err="1">
                          <a:effectLst/>
                        </a:rPr>
                        <a:t>also</a:t>
                      </a:r>
                      <a:r>
                        <a:rPr lang="sv-SE" sz="1200" b="1" u="none" strike="noStrike" dirty="0">
                          <a:effectLst/>
                        </a:rPr>
                        <a:t> R41, R51, All)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Track alignment and measurement discrepancies 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Consider extended uncertainty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Regulations consideration on tolerances for type defining parameters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568862571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Introduction of 3PMSF provisions not in the scope of R117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203923199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Introduction of new Wet Grip test method for C1 </a:t>
                      </a:r>
                      <a:r>
                        <a:rPr lang="en-US" sz="1200" u="none" strike="noStrike" dirty="0" err="1">
                          <a:effectLst/>
                        </a:rPr>
                        <a:t>tyres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194352302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R117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of performance</a:t>
                      </a:r>
                      <a:r>
                        <a:rPr lang="sv-S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tyre in use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066789714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Tyre noise limits 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835768984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Addition of ice performance requirements for winter tyres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815835602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R117/R108/ R109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Tyre noise limits /retreaded tyres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544099182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GTR 16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Introduction of new Wet Grip test method for C1 tyres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850020779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GTR 16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North America all seasons tyres definition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551284793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R30, R 64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Extended Mobility Tyres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84588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2F1F14-9A89-44B7-BE96-B48F5E5E2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3DA32-06B5-47D2-9EC9-D5990FA974A8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D878B8-4266-4E54-9351-22D17303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6BEA11-D8AA-404F-ABAA-B0FCEFB5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6331705-0F0C-4706-975E-CF659567B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3656"/>
              </p:ext>
            </p:extLst>
          </p:nvPr>
        </p:nvGraphicFramePr>
        <p:xfrm>
          <a:off x="838200" y="599178"/>
          <a:ext cx="10515600" cy="5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303760129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65564772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880681874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191070704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Other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Regulations</a:t>
                      </a:r>
                      <a:r>
                        <a:rPr lang="sv-SE" sz="1200" u="none" strike="noStrike" dirty="0">
                          <a:effectLst/>
                        </a:rPr>
                        <a:t> GRBP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042750338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Agricultural </a:t>
                      </a:r>
                      <a:r>
                        <a:rPr lang="sv-SE" sz="1200" u="none" strike="noStrike" dirty="0" err="1">
                          <a:effectLst/>
                        </a:rPr>
                        <a:t>tractors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Sound emission by agricultural and  forestry tractors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00988622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D3AF996-B9F6-46CB-94C4-2AD1B0DB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3109"/>
              </p:ext>
            </p:extLst>
          </p:nvPr>
        </p:nvGraphicFramePr>
        <p:xfrm>
          <a:off x="838200" y="1507254"/>
          <a:ext cx="10515600" cy="187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678571094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916348503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475702589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2709981175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All Regulations GRBP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747134800"/>
                  </a:ext>
                </a:extLst>
              </a:tr>
              <a:tr h="74126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b="1" u="none" strike="noStrike" dirty="0">
                          <a:effectLst/>
                        </a:rPr>
                        <a:t>All (</a:t>
                      </a:r>
                      <a:r>
                        <a:rPr lang="sv-SE" sz="1200" b="1" u="none" strike="noStrike" dirty="0" err="1">
                          <a:effectLst/>
                        </a:rPr>
                        <a:t>see</a:t>
                      </a:r>
                      <a:r>
                        <a:rPr lang="sv-SE" sz="1200" b="1" u="none" strike="noStrike" dirty="0">
                          <a:effectLst/>
                        </a:rPr>
                        <a:t> </a:t>
                      </a:r>
                      <a:r>
                        <a:rPr lang="sv-SE" sz="1200" b="1" u="none" strike="noStrike" dirty="0" err="1">
                          <a:effectLst/>
                        </a:rPr>
                        <a:t>also</a:t>
                      </a:r>
                      <a:r>
                        <a:rPr lang="sv-SE" sz="1200" b="1" u="none" strike="noStrike" dirty="0">
                          <a:effectLst/>
                        </a:rPr>
                        <a:t> R41, R51, R117)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Consider extended uncertainty for all acoustic relevant regulations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Regulations consideration on tolerances for type defining parameters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414812253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All (see also R41, R51)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Manipulation-safe active components and software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075571571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All regulations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Indoor type approval test (extension to all regulations)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836148608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All regulations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err="1">
                          <a:effectLst/>
                        </a:rPr>
                        <a:t>Virtual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Type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Approval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50774805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3458F1E1-DB02-4943-9A14-16A497FC0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89374"/>
              </p:ext>
            </p:extLst>
          </p:nvPr>
        </p:nvGraphicFramePr>
        <p:xfrm>
          <a:off x="838200" y="3726616"/>
          <a:ext cx="10515600" cy="77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2322378043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140043525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1833262760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3581420668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New Regulations GRBP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841398377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New Regulation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Reverse Warning devices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198856329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New Regulation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Delivery noise 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695590578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New Regulation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Quiet city buses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27761556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53A1168-7B69-443E-BDA4-11F191B14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57583"/>
              </p:ext>
            </p:extLst>
          </p:nvPr>
        </p:nvGraphicFramePr>
        <p:xfrm>
          <a:off x="838200" y="4845545"/>
          <a:ext cx="10515600" cy="93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2008097550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2962005773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174284490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569091280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Other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issues</a:t>
                      </a:r>
                      <a:r>
                        <a:rPr lang="sv-SE" sz="1200" u="none" strike="noStrike" dirty="0">
                          <a:effectLst/>
                        </a:rPr>
                        <a:t> GRBP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Priority</a:t>
                      </a:r>
                      <a:r>
                        <a:rPr lang="sv-SE" sz="1200" u="none" strike="noStrike" dirty="0">
                          <a:effectLst/>
                        </a:rPr>
                        <a:t> 1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Priority</a:t>
                      </a:r>
                      <a:r>
                        <a:rPr lang="sv-SE" sz="1200" u="none" strike="noStrike" dirty="0">
                          <a:effectLst/>
                        </a:rPr>
                        <a:t> 2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026958455"/>
                  </a:ext>
                </a:extLst>
              </a:tr>
              <a:tr h="56025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err="1">
                          <a:effectLst/>
                        </a:rPr>
                        <a:t>Other</a:t>
                      </a:r>
                      <a:r>
                        <a:rPr lang="sv-SE" sz="1200" u="none" strike="noStrike" dirty="0">
                          <a:effectLst/>
                        </a:rPr>
                        <a:t> </a:t>
                      </a:r>
                      <a:r>
                        <a:rPr lang="sv-SE" sz="1200" u="none" strike="noStrike" dirty="0" err="1">
                          <a:effectLst/>
                        </a:rPr>
                        <a:t>issues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Method or recommendation for assessment of the type of road surface regarding rolling noise, rolling resistance, skid resistance, life span (road labelling)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17131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36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2142" y="3164930"/>
            <a:ext cx="8298543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Ongoing subjects: Priority 1, 2, 3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Meeting 31</a:t>
            </a:r>
            <a:r>
              <a:rPr lang="en-US" b="1" baseline="30000" dirty="0"/>
              <a:t>st</a:t>
            </a:r>
            <a:r>
              <a:rPr lang="en-US" b="1" dirty="0"/>
              <a:t> October, 2018</a:t>
            </a:r>
            <a:br>
              <a:rPr lang="en-US" b="1" dirty="0"/>
            </a:br>
            <a:r>
              <a:rPr lang="en-US" b="1" dirty="0"/>
              <a:t>Brussels</a:t>
            </a:r>
            <a:br>
              <a:rPr lang="en-US" b="1" dirty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8A2F-0D79-4E34-ACB9-6F5240EB4B25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7</a:t>
            </a:fld>
            <a:endParaRPr lang="fr-FR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A2C1D5F-91E2-4A2E-87EA-2451F05D7B1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u="sng" dirty="0"/>
              <a:t>GRBP Subjects for the Future</a:t>
            </a:r>
            <a:endParaRPr lang="sv-S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AF4A29C-6CC0-42D4-9D12-ED05056457F6}"/>
              </a:ext>
            </a:extLst>
          </p:cNvPr>
          <p:cNvSpPr/>
          <p:nvPr/>
        </p:nvSpPr>
        <p:spPr>
          <a:xfrm>
            <a:off x="1590675" y="5734049"/>
            <a:ext cx="2409825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Document: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GRB-68-06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B3CF0BE-CE48-44E0-A845-DAAEAF72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0C74-13F6-4089-B8AC-C13B5091F1C7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C03B3B8-83D9-4CE1-8CE1-1D897981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F42818-476F-45C8-885C-F0E9E753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29959DD-702B-471B-A154-36D99D1A2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60845"/>
              </p:ext>
            </p:extLst>
          </p:nvPr>
        </p:nvGraphicFramePr>
        <p:xfrm>
          <a:off x="838200" y="597600"/>
          <a:ext cx="10515600" cy="354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306024521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1267570705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305700042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3798330239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R51 Category M &amp; N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 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817100916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ASEP/ Real driving sound emissions and the extended work of IWG ASEP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933460963"/>
                  </a:ext>
                </a:extLst>
              </a:tr>
              <a:tr h="55163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Clarification of not precisely prescribed provisions (soft criteria) in </a:t>
                      </a:r>
                      <a:r>
                        <a:rPr lang="en-US" sz="1200" u="none" strike="noStrike" dirty="0" smtClean="0">
                          <a:effectLst/>
                        </a:rPr>
                        <a:t>regulation R </a:t>
                      </a:r>
                      <a:r>
                        <a:rPr lang="en-US" sz="1200" u="none" strike="noStrike" dirty="0">
                          <a:effectLst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426467896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Selection scheme for a representative vehicle for type approval test for  R 51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271470550"/>
                  </a:ext>
                </a:extLst>
              </a:tr>
              <a:tr h="55163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R51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Measurement methods of exterior noise emitted by electric vehicles (M&amp;N categories）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532324765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Autonomous vehicles testing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000972391"/>
                  </a:ext>
                </a:extLst>
              </a:tr>
              <a:tr h="551638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Improvement of the test method for M3 gasoline vehicles, Non lockable gear for Passenger car, Hybrid vehicle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362125794"/>
                  </a:ext>
                </a:extLst>
              </a:tr>
              <a:tr h="741264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R51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Measurement Procedure: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Special Purpose Vehicles, SPV like mobile cranes </a:t>
                      </a:r>
                      <a:r>
                        <a:rPr lang="en-US" sz="1200" u="none" strike="noStrike" dirty="0" err="1">
                          <a:effectLst/>
                        </a:rPr>
                        <a:t>etc</a:t>
                      </a:r>
                      <a:r>
                        <a:rPr lang="en-US" sz="1200" u="none" strike="noStrike" dirty="0">
                          <a:effectLst/>
                        </a:rPr>
                        <a:t> are not covered by UNECE, only inside Framework Directive 2007/46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91303356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FBE73149-10F6-42EF-BB3C-AC203A846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256380"/>
              </p:ext>
            </p:extLst>
          </p:nvPr>
        </p:nvGraphicFramePr>
        <p:xfrm>
          <a:off x="838200" y="4498192"/>
          <a:ext cx="10515600" cy="939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2957911462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669608704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4162302088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166636183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u="none" strike="noStrike" dirty="0" err="1">
                          <a:effectLst/>
                        </a:rPr>
                        <a:t>Ongoing</a:t>
                      </a:r>
                      <a:r>
                        <a:rPr lang="pt-BR" sz="1100" u="none" strike="noStrike" dirty="0">
                          <a:effectLst/>
                        </a:rPr>
                        <a:t> R9, R41 </a:t>
                      </a:r>
                      <a:r>
                        <a:rPr lang="pt-BR" sz="1100" u="none" strike="noStrike" dirty="0" err="1">
                          <a:effectLst/>
                        </a:rPr>
                        <a:t>Category</a:t>
                      </a:r>
                      <a:r>
                        <a:rPr lang="pt-BR" sz="1100" u="none" strike="noStrike" dirty="0">
                          <a:effectLst/>
                        </a:rPr>
                        <a:t> 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Priority 1</a:t>
                      </a:r>
                      <a:endParaRPr lang="sv-SE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Priority 2 </a:t>
                      </a:r>
                      <a:endParaRPr lang="sv-SE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Priority 3</a:t>
                      </a:r>
                      <a:endParaRPr lang="sv-SE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483761457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R41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ASEP/ Real driving sound emissions and the extended work of IWG ASEP</a:t>
                      </a:r>
                      <a:endParaRPr lang="en-US" sz="11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693712628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R9, R41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>
                          <a:effectLst/>
                        </a:rPr>
                        <a:t> </a:t>
                      </a:r>
                      <a:endParaRPr lang="sv-SE" sz="11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sv-S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Hybrid Electric Vehicles (HEVs) to be included in ECE R9 and ECE R41-04</a:t>
                      </a:r>
                      <a:endParaRPr lang="en-US" sz="11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21942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5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2847E4-57C2-4DB2-AEE9-B11B5FC5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9483-00F8-4E69-B9CB-C4DBBB069C38}" type="datetime1">
              <a:rPr lang="fr-FR" smtClean="0"/>
              <a:t>07/01/2019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1A3226-B16B-4CAE-A81B-CE870D8D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DE4446-3DE2-4FC7-BD5E-ECE43BA3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F12-D0E5-49CC-8188-5DC01F04A4FB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C15FE60-146B-4387-A9BD-69631C26A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915906"/>
              </p:ext>
            </p:extLst>
          </p:nvPr>
        </p:nvGraphicFramePr>
        <p:xfrm>
          <a:off x="838200" y="597600"/>
          <a:ext cx="10515600" cy="581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1949611042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74195251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3787117345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68357792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R138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176426845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R138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Maintenance QRTV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880323677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R138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QRTV (GTR)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8739024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12E7EC7-7D00-4B41-B2EE-638012C35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773618"/>
              </p:ext>
            </p:extLst>
          </p:nvPr>
        </p:nvGraphicFramePr>
        <p:xfrm>
          <a:off x="838200" y="1532870"/>
          <a:ext cx="10515600" cy="93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3888697360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3845702892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215008312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69868457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Ongoing R.E.3.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339913096"/>
                  </a:ext>
                </a:extLst>
              </a:tr>
              <a:tr h="74126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R.E.3.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Definition: 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Special Purpose Vehicles, SPV like mobile cranes </a:t>
                      </a:r>
                      <a:r>
                        <a:rPr lang="en-US" sz="1200" u="none" strike="noStrike" dirty="0" err="1">
                          <a:effectLst/>
                        </a:rPr>
                        <a:t>etc</a:t>
                      </a:r>
                      <a:r>
                        <a:rPr lang="en-US" sz="1200" u="none" strike="noStrike" dirty="0">
                          <a:effectLst/>
                        </a:rPr>
                        <a:t> are not covered by UNECE, only inside Framework Directive 2007/46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564136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306CCB7-EF01-4FD4-853A-1C43AE392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57640"/>
              </p:ext>
            </p:extLst>
          </p:nvPr>
        </p:nvGraphicFramePr>
        <p:xfrm>
          <a:off x="838200" y="2830072"/>
          <a:ext cx="10515600" cy="171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xmlns="" val="2137048349"/>
                    </a:ext>
                  </a:extLst>
                </a:gridCol>
                <a:gridCol w="2643266">
                  <a:extLst>
                    <a:ext uri="{9D8B030D-6E8A-4147-A177-3AD203B41FA5}">
                      <a16:colId xmlns:a16="http://schemas.microsoft.com/office/drawing/2014/main" xmlns="" val="1059023260"/>
                    </a:ext>
                  </a:extLst>
                </a:gridCol>
                <a:gridCol w="3137441">
                  <a:extLst>
                    <a:ext uri="{9D8B030D-6E8A-4147-A177-3AD203B41FA5}">
                      <a16:colId xmlns:a16="http://schemas.microsoft.com/office/drawing/2014/main" xmlns="" val="2336168776"/>
                    </a:ext>
                  </a:extLst>
                </a:gridCol>
                <a:gridCol w="2666250">
                  <a:extLst>
                    <a:ext uri="{9D8B030D-6E8A-4147-A177-3AD203B41FA5}">
                      <a16:colId xmlns:a16="http://schemas.microsoft.com/office/drawing/2014/main" xmlns="" val="3021716196"/>
                    </a:ext>
                  </a:extLst>
                </a:gridCol>
              </a:tblGrid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 err="1">
                          <a:effectLst/>
                        </a:rPr>
                        <a:t>Ongoing</a:t>
                      </a:r>
                      <a:r>
                        <a:rPr lang="sv-SE" sz="1200" u="none" strike="noStrike" dirty="0">
                          <a:effectLst/>
                        </a:rPr>
                        <a:t> Tyre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1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2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Priority 3</a:t>
                      </a:r>
                      <a:endParaRPr lang="sv-SE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442411993"/>
                  </a:ext>
                </a:extLst>
              </a:tr>
              <a:tr h="19824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GTR 16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Development of amdt. 2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943747795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R64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TPMS (amendment GSR 661/2009/EC)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1196999854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Indoor testing (on drum)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691576035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</a:rPr>
                        <a:t>R30, R54, R75, R106,  R108, R109, R117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Harmonisation of definitions as presented with GRRF-82-21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2256717427"/>
                  </a:ext>
                </a:extLst>
              </a:tr>
              <a:tr h="3706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R30, R54, R75, R106,  R108, R109, R117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Need to amend in tyre regulations, the tyre size designation definition </a:t>
                      </a:r>
                      <a:endParaRPr lang="en-US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217993801"/>
                  </a:ext>
                </a:extLst>
              </a:tr>
              <a:tr h="189626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R117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 dirty="0">
                          <a:effectLst/>
                        </a:rPr>
                        <a:t> </a:t>
                      </a:r>
                      <a:endParaRPr lang="sv-SE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Alignment ECE117 and ISO 13325 (2003)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19" marR="8619" marT="8619" marB="0" anchor="ctr"/>
                </a:tc>
                <a:extLst>
                  <a:ext uri="{0D108BD9-81ED-4DB2-BD59-A6C34878D82A}">
                    <a16:rowId xmlns:a16="http://schemas.microsoft.com/office/drawing/2014/main" xmlns="" val="348532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1122</Words>
  <Application>Microsoft Office PowerPoint</Application>
  <PresentationFormat>Custom</PresentationFormat>
  <Paragraphs>351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Main subjects: priority 1, 2, 3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Ongoing subjects: Priority 1, 2, 3  Meeting 31st October, 2018 Brussels </vt:lpstr>
      <vt:lpstr>PowerPoint Presentation</vt:lpstr>
      <vt:lpstr>PowerPoint Presentation</vt:lpstr>
      <vt:lpstr>PowerPoint Presentation</vt:lpstr>
      <vt:lpstr>Main subject (Priority 1 for M &amp; N):  Revision of limit values Phase 3   Meeting 31st October, 2018 Brussels </vt:lpstr>
      <vt:lpstr>PowerPoint Presentation</vt:lpstr>
      <vt:lpstr>PowerPoint Presentation</vt:lpstr>
    </vt:vector>
  </TitlesOfParts>
  <Company>Utac Ceram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FICHEUX Serge</dc:creator>
  <cp:lastModifiedBy>Konstantin Glukhenkiy</cp:lastModifiedBy>
  <cp:revision>158</cp:revision>
  <cp:lastPrinted>2018-11-06T11:20:42Z</cp:lastPrinted>
  <dcterms:created xsi:type="dcterms:W3CDTF">2018-10-21T15:30:22Z</dcterms:created>
  <dcterms:modified xsi:type="dcterms:W3CDTF">2019-01-07T11:10:09Z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Ref">
    <vt:lpwstr>https://api.informationprotection.azure.com/api/3bc062e4-ac9d-4c17-b4dd-3aad637ff1ac</vt:lpwstr>
  </property>
  <property fmtid="{D5CDD505-2E9C-101B-9397-08002B2CF9AE}" pid="5" name="MSIP_Label_a7f2ec83-e677-438d-afb7-4c7c0dbc872b_Owner">
    <vt:lpwstr>manfred.klopotek@scania.com</vt:lpwstr>
  </property>
  <property fmtid="{D5CDD505-2E9C-101B-9397-08002B2CF9AE}" pid="6" name="MSIP_Label_a7f2ec83-e677-438d-afb7-4c7c0dbc872b_SetDate">
    <vt:lpwstr>2018-11-05T19:09:35.5222555+01:00</vt:lpwstr>
  </property>
  <property fmtid="{D5CDD505-2E9C-101B-9397-08002B2CF9AE}" pid="7" name="MSIP_Label_a7f2ec83-e677-438d-afb7-4c7c0dbc872b_Name">
    <vt:lpwstr>Internal</vt:lpwstr>
  </property>
  <property fmtid="{D5CDD505-2E9C-101B-9397-08002B2CF9AE}" pid="8" name="MSIP_Label_a7f2ec83-e677-438d-afb7-4c7c0dbc872b_Application">
    <vt:lpwstr>Microsoft Azure Information Protection</vt:lpwstr>
  </property>
  <property fmtid="{D5CDD505-2E9C-101B-9397-08002B2CF9AE}" pid="9" name="MSIP_Label_a7f2ec83-e677-438d-afb7-4c7c0dbc872b_Extended_MSFT_Method">
    <vt:lpwstr>Automatic</vt:lpwstr>
  </property>
  <property fmtid="{D5CDD505-2E9C-101B-9397-08002B2CF9AE}" pid="10" name="Sensitivity">
    <vt:lpwstr>Internal</vt:lpwstr>
  </property>
</Properties>
</file>