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1" r:id="rId1"/>
  </p:sldMasterIdLst>
  <p:notesMasterIdLst>
    <p:notesMasterId r:id="rId7"/>
  </p:notesMasterIdLst>
  <p:sldIdLst>
    <p:sldId id="267" r:id="rId2"/>
    <p:sldId id="299" r:id="rId3"/>
    <p:sldId id="300" r:id="rId4"/>
    <p:sldId id="301" r:id="rId5"/>
    <p:sldId id="302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minique Mormont" initials="DM" lastIdx="1" clrIdx="0">
    <p:extLst>
      <p:ext uri="{19B8F6BF-5375-455C-9EA6-DF929625EA0E}">
        <p15:presenceInfo xmlns:p15="http://schemas.microsoft.com/office/powerpoint/2012/main" xmlns="" userId="S-1-5-21-299502267-562591055-725345543-2241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6666"/>
    <a:srgbClr val="008080"/>
    <a:srgbClr val="009999"/>
    <a:srgbClr val="0C0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2" autoAdjust="0"/>
    <p:restoredTop sz="94683" autoAdjust="0"/>
  </p:normalViewPr>
  <p:slideViewPr>
    <p:cSldViewPr>
      <p:cViewPr>
        <p:scale>
          <a:sx n="100" d="100"/>
          <a:sy n="100" d="100"/>
        </p:scale>
        <p:origin x="-902" y="-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9FDCA-82FD-47F4-8731-7A5E3FE7427C}" type="datetimeFigureOut">
              <a:rPr lang="en-GB" smtClean="0"/>
              <a:pPr/>
              <a:t>11/09/2018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091BB-0885-4D5D-8A97-8013748950C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90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nip Single Corner Rectangle 3"/>
          <p:cNvSpPr/>
          <p:nvPr userDrawn="1"/>
        </p:nvSpPr>
        <p:spPr>
          <a:xfrm>
            <a:off x="179512" y="195486"/>
            <a:ext cx="8784976" cy="4752528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15" descr="logoEtrto300dpi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94" y="329704"/>
            <a:ext cx="156845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962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846"/>
            <a:ext cx="8928992" cy="461665"/>
          </a:xfrm>
          <a:prstGeom prst="rect">
            <a:avLst/>
          </a:prstGeom>
        </p:spPr>
        <p:txBody>
          <a:bodyPr wrap="none">
            <a:no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7504" y="599017"/>
            <a:ext cx="8928992" cy="40153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018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519429"/>
            <a:ext cx="5334000" cy="4267201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81100" y="1879600"/>
            <a:ext cx="3683000" cy="1930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1161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8"/>
          <p:cNvCxnSpPr/>
          <p:nvPr userDrawn="1"/>
        </p:nvCxnSpPr>
        <p:spPr>
          <a:xfrm>
            <a:off x="1043608" y="4941094"/>
            <a:ext cx="7948001" cy="0"/>
          </a:xfrm>
          <a:prstGeom prst="line">
            <a:avLst/>
          </a:prstGeom>
          <a:ln w="5080" cap="sq">
            <a:solidFill>
              <a:schemeClr val="accent1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6"/>
          <p:cNvSpPr>
            <a:spLocks noGrp="1" noChangeArrowheads="1"/>
          </p:cNvSpPr>
          <p:nvPr userDrawn="1"/>
        </p:nvSpPr>
        <p:spPr bwMode="auto">
          <a:xfrm>
            <a:off x="8328036" y="4981594"/>
            <a:ext cx="663575" cy="117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"/>
              </a:spcBef>
              <a:defRPr/>
            </a:pPr>
            <a:fld id="{3ECE5C8C-2374-41BE-BCE8-44016C4F79CC}" type="slidenum">
              <a:rPr lang="en-US" altLang="ja-JP" sz="11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pPr algn="ctr">
                <a:spcBef>
                  <a:spcPct val="5000"/>
                </a:spcBef>
                <a:defRPr/>
              </a:pPr>
              <a:t>‹#›</a:t>
            </a:fld>
            <a:r>
              <a:rPr lang="en-US" altLang="ja-JP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/ 3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133360" y="411510"/>
            <a:ext cx="889635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0" y="4679513"/>
            <a:ext cx="1115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ETRTO</a:t>
            </a:r>
            <a:endParaRPr lang="en-GB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53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txStyles>
    <p:titleStyle>
      <a:lvl1pPr algn="l" defTabSz="914400" rtl="0" eaLnBrk="1" latinLnBrk="0" hangingPunct="1">
        <a:spcBef>
          <a:spcPct val="0"/>
        </a:spcBef>
        <a:buNone/>
        <a:defRPr lang="en-GB" sz="2800" b="1" kern="120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5142" y="1851670"/>
            <a:ext cx="6082498" cy="19645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ETRTO response to Working Documents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ECE/TRANS/WP.29/GRB/2018/8 and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ECE/TRANS/WP.29/GRB/2018/9</a:t>
            </a: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xmlns="" id="{5AF7D6EC-DB3A-4DCD-87B3-9855871463FB}"/>
              </a:ext>
            </a:extLst>
          </p:cNvPr>
          <p:cNvSpPr txBox="1"/>
          <p:nvPr/>
        </p:nvSpPr>
        <p:spPr>
          <a:xfrm>
            <a:off x="5431276" y="4369714"/>
            <a:ext cx="3461204" cy="506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GRB 68</a:t>
            </a:r>
            <a:r>
              <a:rPr lang="en-US" sz="2000" b="1" baseline="3000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th</a:t>
            </a:r>
            <a:r>
              <a:rPr lang="en-US" sz="2000" b="1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 Session – 13/09/2018</a:t>
            </a: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1619672" y="278607"/>
            <a:ext cx="25923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TT" altLang="zh-CN" sz="1200" dirty="0"/>
              <a:t>Transmitted by the expert from </a:t>
            </a:r>
            <a:r>
              <a:rPr lang="en-TT" altLang="zh-CN" sz="1200" dirty="0" smtClean="0"/>
              <a:t>ETRTO</a:t>
            </a:r>
            <a:endParaRPr lang="en-US" altLang="zh-CN" sz="1200" dirty="0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5580112" y="233998"/>
            <a:ext cx="25923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TT" altLang="zh-CN" sz="1200" dirty="0"/>
              <a:t>Informal document </a:t>
            </a:r>
            <a:r>
              <a:rPr lang="en-TT" altLang="zh-CN" sz="1200" dirty="0" smtClean="0"/>
              <a:t>GRB-68-11</a:t>
            </a:r>
            <a:endParaRPr lang="en-US" altLang="zh-CN" sz="1200" dirty="0"/>
          </a:p>
          <a:p>
            <a:pPr eaLnBrk="1" hangingPunct="1"/>
            <a:r>
              <a:rPr lang="en-TT" altLang="zh-CN" sz="1200" dirty="0"/>
              <a:t>(68</a:t>
            </a:r>
            <a:r>
              <a:rPr lang="en-TT" altLang="zh-CN" sz="1200" baseline="30000" dirty="0"/>
              <a:t>th</a:t>
            </a:r>
            <a:r>
              <a:rPr lang="en-TT" altLang="zh-CN" sz="1200" dirty="0"/>
              <a:t> GRB, 12-14 </a:t>
            </a:r>
            <a:r>
              <a:rPr lang="en-US" altLang="zh-CN" sz="1200" dirty="0"/>
              <a:t>September </a:t>
            </a:r>
            <a:r>
              <a:rPr lang="en-TT" altLang="zh-CN" sz="1200" dirty="0"/>
              <a:t>2018,</a:t>
            </a:r>
          </a:p>
          <a:p>
            <a:pPr eaLnBrk="1" hangingPunct="1"/>
            <a:r>
              <a:rPr lang="en-TT" altLang="zh-CN" sz="1200" dirty="0"/>
              <a:t> </a:t>
            </a:r>
            <a:r>
              <a:rPr lang="en-TT" altLang="zh-CN" sz="1200"/>
              <a:t>agenda </a:t>
            </a:r>
            <a:r>
              <a:rPr lang="en-TT" altLang="zh-CN" sz="1200" smtClean="0"/>
              <a:t>item 11)</a:t>
            </a:r>
            <a:r>
              <a:rPr lang="en-US" altLang="zh-CN" sz="1200" dirty="0" smtClean="0"/>
              <a:t> </a:t>
            </a: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844535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a draft Resolution on road surface labelling</a:t>
            </a:r>
          </a:p>
        </p:txBody>
      </p:sp>
      <p:sp>
        <p:nvSpPr>
          <p:cNvPr id="51" name="TextBox 1">
            <a:extLst>
              <a:ext uri="{FF2B5EF4-FFF2-40B4-BE49-F238E27FC236}">
                <a16:creationId xmlns:a16="http://schemas.microsoft.com/office/drawing/2014/main" xmlns="" id="{8CF47C55-6A11-45C1-91C1-6940C1CAC475}"/>
              </a:ext>
            </a:extLst>
          </p:cNvPr>
          <p:cNvSpPr txBox="1"/>
          <p:nvPr/>
        </p:nvSpPr>
        <p:spPr>
          <a:xfrm>
            <a:off x="251521" y="985827"/>
            <a:ext cx="83529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Optimizing tire-road interaction following the integrated approach as presented in the Netherland document is fully supported by ETRTO. It will bring a holistic optimization to the road-vehicle (including tyres) system.</a:t>
            </a: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On the contrary, for the time being, only tyres (RR, Wet Grip) and {tyres + vehicles} (noise) are taken into account.</a:t>
            </a: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In order to make significant societal progresses, road performances should be taken into account and this document brings a first significant step in this direction.</a:t>
            </a:r>
          </a:p>
        </p:txBody>
      </p:sp>
    </p:spTree>
    <p:extLst>
      <p:ext uri="{BB962C8B-B14F-4D97-AF65-F5344CB8AC3E}">
        <p14:creationId xmlns:p14="http://schemas.microsoft.com/office/powerpoint/2010/main" val="3487614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Characterization methods</a:t>
            </a:r>
          </a:p>
        </p:txBody>
      </p:sp>
      <p:sp>
        <p:nvSpPr>
          <p:cNvPr id="51" name="TextBox 1">
            <a:extLst>
              <a:ext uri="{FF2B5EF4-FFF2-40B4-BE49-F238E27FC236}">
                <a16:creationId xmlns:a16="http://schemas.microsoft.com/office/drawing/2014/main" xmlns="" id="{8CF47C55-6A11-45C1-91C1-6940C1CAC475}"/>
              </a:ext>
            </a:extLst>
          </p:cNvPr>
          <p:cNvSpPr txBox="1"/>
          <p:nvPr/>
        </p:nvSpPr>
        <p:spPr>
          <a:xfrm>
            <a:off x="251521" y="985827"/>
            <a:ext cx="83529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ETRTO assessed the proposal, and would need more background information to deeply evaluate the proposal. ETRTO consider that it is difficult to discuss the results/methodologies without a joint meeting with the technical people of road construction industry that could explain specific topics and approaches.</a:t>
            </a: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The latest standards (ISO and CEN) applied for the evaluation of tyre performances as well as road performances worldwide should be taken into account.</a:t>
            </a:r>
          </a:p>
        </p:txBody>
      </p:sp>
    </p:spTree>
    <p:extLst>
      <p:ext uri="{BB962C8B-B14F-4D97-AF65-F5344CB8AC3E}">
        <p14:creationId xmlns:p14="http://schemas.microsoft.com/office/powerpoint/2010/main" val="3558168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Establishment of a dedicated Task Force</a:t>
            </a:r>
          </a:p>
        </p:txBody>
      </p:sp>
      <p:sp>
        <p:nvSpPr>
          <p:cNvPr id="51" name="TextBox 1">
            <a:extLst>
              <a:ext uri="{FF2B5EF4-FFF2-40B4-BE49-F238E27FC236}">
                <a16:creationId xmlns:a16="http://schemas.microsoft.com/office/drawing/2014/main" xmlns="" id="{8CF47C55-6A11-45C1-91C1-6940C1CAC475}"/>
              </a:ext>
            </a:extLst>
          </p:cNvPr>
          <p:cNvSpPr txBox="1"/>
          <p:nvPr/>
        </p:nvSpPr>
        <p:spPr>
          <a:xfrm>
            <a:off x="251521" y="771550"/>
            <a:ext cx="83529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As previously mentioned and proposed (in GRB 66</a:t>
            </a:r>
            <a:r>
              <a:rPr lang="en-US" sz="2000" baseline="30000" dirty="0">
                <a:latin typeface="Calibri" pitchFamily="34" charset="0"/>
                <a:cs typeface="Calibri" pitchFamily="34" charset="0"/>
              </a:rPr>
              <a:t>th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session), ETRTO would warmly recommend to have a joint meeting with Road construction Industry and suggest GRB the creation of a work forum (Task Force) under the responsibility of GRB. This will  allow the participation of all the interested/involved Parties and Stakeholders to discuss the various aspects of this proposal.</a:t>
            </a: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By this action it would also be possible to extend the scope of the current study to a larger scale, European and Global, depending on the participants.</a:t>
            </a: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ETRTO suggests that the work forum would report to GRB at every Session to update the Delegates on the discussions and the outcomes.</a:t>
            </a:r>
          </a:p>
        </p:txBody>
      </p:sp>
    </p:spTree>
    <p:extLst>
      <p:ext uri="{BB962C8B-B14F-4D97-AF65-F5344CB8AC3E}">
        <p14:creationId xmlns:p14="http://schemas.microsoft.com/office/powerpoint/2010/main" val="1180381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D361D76-8B1F-4A9F-8135-DC0683A49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BE" dirty="0"/>
          </a:p>
          <a:p>
            <a:pPr marL="0" indent="0" algn="ctr">
              <a:buNone/>
            </a:pPr>
            <a:endParaRPr lang="fr-BE" dirty="0"/>
          </a:p>
          <a:p>
            <a:pPr marL="0" indent="0" algn="ctr">
              <a:buNone/>
            </a:pPr>
            <a:endParaRPr lang="fr-BE" dirty="0"/>
          </a:p>
          <a:p>
            <a:pPr marL="0" indent="0" algn="ctr">
              <a:buNone/>
            </a:pPr>
            <a:r>
              <a:rPr lang="fr-BE" sz="4800" dirty="0" err="1"/>
              <a:t>Thank</a:t>
            </a:r>
            <a:r>
              <a:rPr lang="fr-BE" sz="4800" dirty="0"/>
              <a:t> You</a:t>
            </a:r>
            <a:endParaRPr lang="fr-FR" sz="480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xmlns="" id="{72AF58FF-95B0-4E74-B59E-02CB0E0E9FBA}"/>
              </a:ext>
            </a:extLst>
          </p:cNvPr>
          <p:cNvSpPr/>
          <p:nvPr/>
        </p:nvSpPr>
        <p:spPr>
          <a:xfrm>
            <a:off x="8532440" y="4968000"/>
            <a:ext cx="28803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22041177"/>
      </p:ext>
    </p:extLst>
  </p:cSld>
  <p:clrMapOvr>
    <a:masterClrMapping/>
  </p:clrMapOvr>
</p:sld>
</file>

<file path=ppt/theme/theme1.xml><?xml version="1.0" encoding="utf-8"?>
<a:theme xmlns:a="http://schemas.openxmlformats.org/drawingml/2006/main" name="1_BSEMEA-R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</TotalTime>
  <Words>338</Words>
  <Application>Microsoft Office PowerPoint</Application>
  <PresentationFormat>On-screen Show (16:9)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1_BSEMEA-RG</vt:lpstr>
      <vt:lpstr>PowerPoint Presentation</vt:lpstr>
      <vt:lpstr>Proposal for a draft Resolution on road surface labelling</vt:lpstr>
      <vt:lpstr>Characterization methods</vt:lpstr>
      <vt:lpstr>Establishment of a dedicated Task Force</vt:lpstr>
      <vt:lpstr>PowerPoint Presentation</vt:lpstr>
    </vt:vector>
  </TitlesOfParts>
  <Company>Bridgestone Europe NV/SA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GIOVANNOTTI Riccardo</dc:creator>
  <cp:lastModifiedBy>Konstantin Glukhenkiy</cp:lastModifiedBy>
  <cp:revision>275</cp:revision>
  <dcterms:created xsi:type="dcterms:W3CDTF">2017-08-18T12:54:42Z</dcterms:created>
  <dcterms:modified xsi:type="dcterms:W3CDTF">2018-09-11T12:52:20Z</dcterms:modified>
</cp:coreProperties>
</file>