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29" r:id="rId2"/>
    <p:sldId id="330" r:id="rId3"/>
    <p:sldId id="300" r:id="rId4"/>
    <p:sldId id="301" r:id="rId5"/>
    <p:sldId id="304" r:id="rId6"/>
    <p:sldId id="305" r:id="rId7"/>
    <p:sldId id="307" r:id="rId8"/>
    <p:sldId id="306" r:id="rId9"/>
    <p:sldId id="321" r:id="rId10"/>
    <p:sldId id="322" r:id="rId11"/>
    <p:sldId id="270" r:id="rId12"/>
    <p:sldId id="337" r:id="rId13"/>
    <p:sldId id="338" r:id="rId14"/>
    <p:sldId id="331" r:id="rId15"/>
    <p:sldId id="332" r:id="rId16"/>
    <p:sldId id="281" r:id="rId17"/>
    <p:sldId id="323" r:id="rId18"/>
    <p:sldId id="326" r:id="rId19"/>
    <p:sldId id="283" r:id="rId20"/>
    <p:sldId id="335" r:id="rId21"/>
    <p:sldId id="313" r:id="rId22"/>
    <p:sldId id="319" r:id="rId23"/>
    <p:sldId id="295" r:id="rId24"/>
    <p:sldId id="327" r:id="rId25"/>
    <p:sldId id="298" r:id="rId26"/>
    <p:sldId id="328" r:id="rId27"/>
    <p:sldId id="340" r:id="rId28"/>
    <p:sldId id="292" r:id="rId29"/>
    <p:sldId id="29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A3D8EB"/>
    <a:srgbClr val="FFFEE1"/>
    <a:srgbClr val="F1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294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48744376552743"/>
          <c:y val="2.6439801035752362E-2"/>
          <c:w val="0.49442031731110492"/>
          <c:h val="0.8419366659065171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Transport, total</c:v>
                </c:pt>
              </c:strCache>
            </c:strRef>
          </c:tx>
          <c:marker>
            <c:symbol val="none"/>
          </c:marker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2439.4</c:v>
                </c:pt>
                <c:pt idx="1">
                  <c:v>2974.9</c:v>
                </c:pt>
                <c:pt idx="2">
                  <c:v>3231.8</c:v>
                </c:pt>
                <c:pt idx="3">
                  <c:v>3508</c:v>
                </c:pt>
                <c:pt idx="4">
                  <c:v>3749.9</c:v>
                </c:pt>
                <c:pt idx="5">
                  <c:v>3733.9</c:v>
                </c:pt>
                <c:pt idx="6">
                  <c:v>3729.2</c:v>
                </c:pt>
                <c:pt idx="7">
                  <c:v>3916.2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Railway</c:v>
                </c:pt>
              </c:strCache>
            </c:strRef>
          </c:tx>
          <c:marker>
            <c:symbol val="none"/>
          </c:marker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267.89999999999998</c:v>
                </c:pt>
                <c:pt idx="1">
                  <c:v>279.7</c:v>
                </c:pt>
                <c:pt idx="2">
                  <c:v>294.8</c:v>
                </c:pt>
                <c:pt idx="3">
                  <c:v>293.7</c:v>
                </c:pt>
                <c:pt idx="4">
                  <c:v>390.7</c:v>
                </c:pt>
                <c:pt idx="5">
                  <c:v>341.4</c:v>
                </c:pt>
                <c:pt idx="6">
                  <c:v>338.9</c:v>
                </c:pt>
                <c:pt idx="7">
                  <c:v>378.8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Road</c:v>
                </c:pt>
              </c:strCache>
            </c:strRef>
          </c:tx>
          <c:marker>
            <c:symbol val="none"/>
          </c:marker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1971.8</c:v>
                </c:pt>
                <c:pt idx="1">
                  <c:v>2475.5</c:v>
                </c:pt>
                <c:pt idx="2">
                  <c:v>2718.4</c:v>
                </c:pt>
                <c:pt idx="3">
                  <c:v>2983.4</c:v>
                </c:pt>
                <c:pt idx="4">
                  <c:v>3129.1</c:v>
                </c:pt>
                <c:pt idx="5">
                  <c:v>3174</c:v>
                </c:pt>
                <c:pt idx="6">
                  <c:v>3180.7</c:v>
                </c:pt>
                <c:pt idx="7">
                  <c:v>3300.8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Inland waterway</c:v>
                </c:pt>
              </c:strCache>
            </c:strRef>
          </c:tx>
          <c:marker>
            <c:symbol val="none"/>
          </c:marker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Лист1!$E$2:$E$10</c:f>
              <c:numCache>
                <c:formatCode>General</c:formatCode>
                <c:ptCount val="9"/>
                <c:pt idx="0">
                  <c:v>1.1000000000000001</c:v>
                </c:pt>
                <c:pt idx="1">
                  <c:v>1.1000000000000001</c:v>
                </c:pt>
                <c:pt idx="2">
                  <c:v>1.3</c:v>
                </c:pt>
                <c:pt idx="3">
                  <c:v>1.1000000000000001</c:v>
                </c:pt>
                <c:pt idx="4">
                  <c:v>1.3</c:v>
                </c:pt>
                <c:pt idx="5">
                  <c:v>1.2</c:v>
                </c:pt>
                <c:pt idx="6">
                  <c:v>1.2</c:v>
                </c:pt>
                <c:pt idx="7">
                  <c:v>1.6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Sea</c:v>
                </c:pt>
              </c:strCache>
            </c:strRef>
          </c:tx>
          <c:marker>
            <c:symbol val="none"/>
          </c:marker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Лист1!$F$2:$F$10</c:f>
              <c:numCache>
                <c:formatCode>General</c:formatCode>
                <c:ptCount val="9"/>
                <c:pt idx="0">
                  <c:v>4.5999999999999996</c:v>
                </c:pt>
                <c:pt idx="1">
                  <c:v>4.5999999999999996</c:v>
                </c:pt>
                <c:pt idx="2">
                  <c:v>4</c:v>
                </c:pt>
                <c:pt idx="3">
                  <c:v>1</c:v>
                </c:pt>
                <c:pt idx="4">
                  <c:v>3.6</c:v>
                </c:pt>
                <c:pt idx="5">
                  <c:v>2.5</c:v>
                </c:pt>
                <c:pt idx="6">
                  <c:v>2.6</c:v>
                </c:pt>
                <c:pt idx="7">
                  <c:v>2.1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Air</c:v>
                </c:pt>
              </c:strCache>
            </c:strRef>
          </c:tx>
          <c:marker>
            <c:symbol val="none"/>
          </c:marker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Лист1!$G$2:$G$10</c:f>
              <c:numCache>
                <c:formatCode>General</c:formatCode>
                <c:ptCount val="9"/>
                <c:pt idx="0">
                  <c:v>28.9</c:v>
                </c:pt>
                <c:pt idx="1">
                  <c:v>31.6</c:v>
                </c:pt>
                <c:pt idx="2">
                  <c:v>21.9</c:v>
                </c:pt>
                <c:pt idx="3">
                  <c:v>23.9</c:v>
                </c:pt>
                <c:pt idx="4">
                  <c:v>19.100000000000001</c:v>
                </c:pt>
                <c:pt idx="5">
                  <c:v>17.2</c:v>
                </c:pt>
                <c:pt idx="6">
                  <c:v>18</c:v>
                </c:pt>
                <c:pt idx="7">
                  <c:v>22.4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Pipeline</c:v>
                </c:pt>
              </c:strCache>
            </c:strRef>
          </c:tx>
          <c:marker>
            <c:symbol val="none"/>
          </c:marker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Лист1!$H$2:$H$10</c:f>
              <c:numCache>
                <c:formatCode>General</c:formatCode>
                <c:ptCount val="9"/>
                <c:pt idx="0">
                  <c:v>194</c:v>
                </c:pt>
                <c:pt idx="1">
                  <c:v>448.8</c:v>
                </c:pt>
                <c:pt idx="2">
                  <c:v>213.2</c:v>
                </c:pt>
                <c:pt idx="3">
                  <c:v>225.9</c:v>
                </c:pt>
                <c:pt idx="4">
                  <c:v>225</c:v>
                </c:pt>
                <c:pt idx="5">
                  <c:v>214.6</c:v>
                </c:pt>
                <c:pt idx="6">
                  <c:v>205.8</c:v>
                </c:pt>
                <c:pt idx="7">
                  <c:v>232.8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758464"/>
        <c:axId val="37760000"/>
      </c:lineChart>
      <c:catAx>
        <c:axId val="377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400" baseline="0"/>
            </a:pPr>
            <a:endParaRPr lang="en-US"/>
          </a:p>
        </c:txPr>
        <c:crossAx val="37760000"/>
        <c:crosses val="autoZero"/>
        <c:auto val="1"/>
        <c:lblAlgn val="ctr"/>
        <c:lblOffset val="100"/>
        <c:noMultiLvlLbl val="0"/>
      </c:catAx>
      <c:valAx>
        <c:axId val="37760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7758464"/>
        <c:crosses val="autoZero"/>
        <c:crossBetween val="between"/>
        <c:minorUnit val="5"/>
      </c:valAx>
    </c:plotArea>
    <c:legend>
      <c:legendPos val="r"/>
      <c:layout>
        <c:manualLayout>
          <c:xMode val="edge"/>
          <c:yMode val="edge"/>
          <c:x val="0.56773216403999327"/>
          <c:y val="0.13313457833825593"/>
          <c:w val="0.43226783596000679"/>
          <c:h val="0.60249275421639314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336176727909018E-2"/>
          <c:y val="2.2400288856793692E-2"/>
          <c:w val="0.58232327209098866"/>
          <c:h val="0.8340659020269255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Transport, total</c:v>
                </c:pt>
              </c:strCache>
            </c:strRef>
          </c:tx>
          <c:marker>
            <c:symbol val="none"/>
          </c:marker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36.9</c:v>
                </c:pt>
                <c:pt idx="1">
                  <c:v>37.700000000000003</c:v>
                </c:pt>
                <c:pt idx="2">
                  <c:v>39.799999999999997</c:v>
                </c:pt>
                <c:pt idx="3">
                  <c:v>41</c:v>
                </c:pt>
                <c:pt idx="4">
                  <c:v>28.9</c:v>
                </c:pt>
                <c:pt idx="5">
                  <c:v>31.2</c:v>
                </c:pt>
                <c:pt idx="6">
                  <c:v>31.2</c:v>
                </c:pt>
                <c:pt idx="7">
                  <c:v>31.9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railway</c:v>
                </c:pt>
              </c:strCache>
            </c:strRef>
          </c:tx>
          <c:marker>
            <c:symbol val="none"/>
          </c:marker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1.1000000000000001</c:v>
                </c:pt>
                <c:pt idx="3">
                  <c:v>1.4</c:v>
                </c:pt>
                <c:pt idx="4">
                  <c:v>1.5</c:v>
                </c:pt>
                <c:pt idx="5">
                  <c:v>1.3</c:v>
                </c:pt>
                <c:pt idx="6">
                  <c:v>1.7</c:v>
                </c:pt>
                <c:pt idx="7">
                  <c:v>1.9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Road</c:v>
                </c:pt>
              </c:strCache>
            </c:strRef>
          </c:tx>
          <c:marker>
            <c:symbol val="none"/>
          </c:marker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35.6</c:v>
                </c:pt>
                <c:pt idx="1">
                  <c:v>36.4</c:v>
                </c:pt>
                <c:pt idx="2">
                  <c:v>38.4</c:v>
                </c:pt>
                <c:pt idx="3">
                  <c:v>39.4</c:v>
                </c:pt>
                <c:pt idx="4">
                  <c:v>27.2</c:v>
                </c:pt>
                <c:pt idx="5">
                  <c:v>28.2</c:v>
                </c:pt>
                <c:pt idx="6">
                  <c:v>29.3</c:v>
                </c:pt>
                <c:pt idx="7">
                  <c:v>29.8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Water</c:v>
                </c:pt>
              </c:strCache>
            </c:strRef>
          </c:tx>
          <c:marker>
            <c:symbol val="none"/>
          </c:marker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Лист1!$E$2:$E$10</c:f>
              <c:numCache>
                <c:formatCode>General</c:formatCode>
                <c:ptCount val="9"/>
                <c:pt idx="0">
                  <c:v>0.02</c:v>
                </c:pt>
                <c:pt idx="1">
                  <c:v>0.11</c:v>
                </c:pt>
                <c:pt idx="2">
                  <c:v>0.12</c:v>
                </c:pt>
                <c:pt idx="3">
                  <c:v>0.11</c:v>
                </c:pt>
                <c:pt idx="4">
                  <c:v>0.01</c:v>
                </c:pt>
                <c:pt idx="5">
                  <c:v>0.01</c:v>
                </c:pt>
                <c:pt idx="6">
                  <c:v>3.0000000000000001E-3</c:v>
                </c:pt>
                <c:pt idx="7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Air</c:v>
                </c:pt>
              </c:strCache>
            </c:strRef>
          </c:tx>
          <c:marker>
            <c:symbol val="none"/>
          </c:marker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Лист1!$F$2:$F$10</c:f>
              <c:numCache>
                <c:formatCode>General</c:formatCode>
                <c:ptCount val="9"/>
                <c:pt idx="0">
                  <c:v>1</c:v>
                </c:pt>
                <c:pt idx="1">
                  <c:v>1.3</c:v>
                </c:pt>
                <c:pt idx="2">
                  <c:v>0.7</c:v>
                </c:pt>
                <c:pt idx="3">
                  <c:v>0.5</c:v>
                </c:pt>
                <c:pt idx="4">
                  <c:v>0.2</c:v>
                </c:pt>
                <c:pt idx="5">
                  <c:v>0.2</c:v>
                </c:pt>
                <c:pt idx="6">
                  <c:v>0.1</c:v>
                </c:pt>
                <c:pt idx="7">
                  <c:v>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950208"/>
        <c:axId val="37951744"/>
      </c:lineChart>
      <c:catAx>
        <c:axId val="3795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400" baseline="0"/>
            </a:pPr>
            <a:endParaRPr lang="en-US"/>
          </a:p>
        </c:txPr>
        <c:crossAx val="37951744"/>
        <c:crosses val="autoZero"/>
        <c:auto val="1"/>
        <c:lblAlgn val="ctr"/>
        <c:lblOffset val="100"/>
        <c:noMultiLvlLbl val="0"/>
      </c:catAx>
      <c:valAx>
        <c:axId val="37951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950208"/>
        <c:crosses val="autoZero"/>
        <c:crossBetween val="between"/>
        <c:minorUnit val="5"/>
      </c:valAx>
    </c:plotArea>
    <c:legend>
      <c:legendPos val="r"/>
      <c:layout>
        <c:manualLayout>
          <c:xMode val="edge"/>
          <c:yMode val="edge"/>
          <c:x val="0.59739151356080489"/>
          <c:y val="0.17028901432184856"/>
          <c:w val="0.39333311461067366"/>
          <c:h val="0.45864412501175084"/>
        </c:manualLayout>
      </c:layout>
      <c:overlay val="0"/>
      <c:txPr>
        <a:bodyPr/>
        <a:lstStyle/>
        <a:p>
          <a:pPr>
            <a:defRPr sz="1800" spc="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aseline="0"/>
            </a:pPr>
            <a:r>
              <a:rPr lang="en-US" sz="2000" baseline="0" dirty="0" smtClean="0"/>
              <a:t>International</a:t>
            </a:r>
            <a:endParaRPr lang="ru-RU" sz="2000" baseline="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89884160771657E-2"/>
          <c:y val="0.27369412601231791"/>
          <c:w val="0.53660129741265405"/>
          <c:h val="0.563248920035037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Международное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Railway</c:v>
                </c:pt>
                <c:pt idx="1">
                  <c:v>Road</c:v>
                </c:pt>
                <c:pt idx="2">
                  <c:v>Sea</c:v>
                </c:pt>
                <c:pt idx="3">
                  <c:v>Inland waterway</c:v>
                </c:pt>
                <c:pt idx="4">
                  <c:v>Air</c:v>
                </c:pt>
                <c:pt idx="5">
                  <c:v>Pipeline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51</c:v>
                </c:pt>
                <c:pt idx="1">
                  <c:v>0.4</c:v>
                </c:pt>
                <c:pt idx="2">
                  <c:v>1</c:v>
                </c:pt>
                <c:pt idx="3">
                  <c:v>0</c:v>
                </c:pt>
                <c:pt idx="4">
                  <c:v>3.0000000000000001E-3</c:v>
                </c:pt>
                <c:pt idx="5">
                  <c:v>47.6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437289466054935"/>
          <c:y val="0.24141043154158068"/>
          <c:w val="0.37468922239531505"/>
          <c:h val="0.68160080274984525"/>
        </c:manualLayout>
      </c:layout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aseline="0"/>
            </a:pPr>
            <a:r>
              <a:rPr lang="en-US" sz="2000" baseline="0" dirty="0" smtClean="0"/>
              <a:t>Suburban</a:t>
            </a:r>
            <a:endParaRPr lang="ru-RU" sz="2000" baseline="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970757635116559E-2"/>
          <c:y val="0.29132110724214555"/>
          <c:w val="0.52078862582520069"/>
          <c:h val="0.548658966935194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Внутри республиканский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Railway</c:v>
                </c:pt>
                <c:pt idx="1">
                  <c:v>Road</c:v>
                </c:pt>
                <c:pt idx="2">
                  <c:v>Sea</c:v>
                </c:pt>
                <c:pt idx="3">
                  <c:v>Inland waterway</c:v>
                </c:pt>
                <c:pt idx="4">
                  <c:v>Air</c:v>
                </c:pt>
                <c:pt idx="5">
                  <c:v>Pipeline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1">
                  <c:v>90.7</c:v>
                </c:pt>
                <c:pt idx="3">
                  <c:v>9.6999999999999993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89655535349873"/>
          <c:y val="0.24700235167907006"/>
          <c:w val="0.36103444646501265"/>
          <c:h val="0.6830156211609717"/>
        </c:manualLayout>
      </c:layout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aseline="0"/>
            </a:pPr>
            <a:r>
              <a:rPr lang="en-US" sz="2000" b="1" i="0" u="none" strike="noStrike" baseline="0" dirty="0" smtClean="0"/>
              <a:t>Inside the republican</a:t>
            </a:r>
            <a:endParaRPr lang="ru-RU" sz="2000" baseline="0" dirty="0"/>
          </a:p>
        </c:rich>
      </c:tx>
      <c:layout>
        <c:manualLayout>
          <c:xMode val="edge"/>
          <c:yMode val="edge"/>
          <c:x val="8.9361219821049817E-2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4518875297380749"/>
          <c:w val="0.65677629625852141"/>
          <c:h val="0.655431484624313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Внутри республиканский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Railway</c:v>
                </c:pt>
                <c:pt idx="1">
                  <c:v>Road</c:v>
                </c:pt>
                <c:pt idx="2">
                  <c:v>Sea</c:v>
                </c:pt>
                <c:pt idx="3">
                  <c:v>Inland waterway</c:v>
                </c:pt>
                <c:pt idx="4">
                  <c:v>Air</c:v>
                </c:pt>
                <c:pt idx="5">
                  <c:v>Pipeline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66</c:v>
                </c:pt>
                <c:pt idx="1">
                  <c:v>7.4</c:v>
                </c:pt>
                <c:pt idx="2">
                  <c:v>0</c:v>
                </c:pt>
                <c:pt idx="3">
                  <c:v>0.03</c:v>
                </c:pt>
                <c:pt idx="4">
                  <c:v>3.0000000000000001E-3</c:v>
                </c:pt>
                <c:pt idx="5">
                  <c:v>26.6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429131138206861"/>
          <c:y val="0.20997235939301764"/>
          <c:w val="0.33243832282524166"/>
          <c:h val="0.71239317344031927"/>
        </c:manualLayout>
      </c:layout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aseline="0"/>
            </a:pPr>
            <a:r>
              <a:rPr lang="en-US" sz="2000" baseline="0" dirty="0" smtClean="0"/>
              <a:t>City</a:t>
            </a:r>
            <a:endParaRPr lang="ru-RU" sz="2000" baseline="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726404097857507E-2"/>
          <c:y val="0.23909889641891641"/>
          <c:w val="0.61082676758039267"/>
          <c:h val="0.615719086768136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Внутри республиканский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Railway</c:v>
                </c:pt>
                <c:pt idx="1">
                  <c:v>Road</c:v>
                </c:pt>
                <c:pt idx="2">
                  <c:v>Sea</c:v>
                </c:pt>
                <c:pt idx="3">
                  <c:v>Inland waterway</c:v>
                </c:pt>
                <c:pt idx="4">
                  <c:v>Air</c:v>
                </c:pt>
                <c:pt idx="5">
                  <c:v>Pipeline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344754333167031"/>
          <c:y val="0.1663018923823279"/>
          <c:w val="0.34827420515496865"/>
          <c:h val="0.76719160833981415"/>
        </c:manualLayout>
      </c:layout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Passenger Transportation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97</c:v>
                </c:pt>
                <c:pt idx="1">
                  <c:v>97</c:v>
                </c:pt>
                <c:pt idx="2">
                  <c:v>97</c:v>
                </c:pt>
                <c:pt idx="3">
                  <c:v>97</c:v>
                </c:pt>
                <c:pt idx="4">
                  <c:v>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Freight Transportation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0"/>
        <c:axId val="110775296"/>
        <c:axId val="110777088"/>
      </c:barChart>
      <c:catAx>
        <c:axId val="11077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0777088"/>
        <c:crosses val="autoZero"/>
        <c:auto val="1"/>
        <c:lblAlgn val="ctr"/>
        <c:lblOffset val="100"/>
        <c:noMultiLvlLbl val="0"/>
      </c:catAx>
      <c:valAx>
        <c:axId val="110777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0775296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A675F-0BEA-4052-8FCC-21271D6D8E5D}" type="datetime4">
              <a:rPr lang="ru-RU" smtClean="0"/>
              <a:pPr/>
              <a:t>19 ноября 2018 г.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AEF98-0D6C-49A8-917D-198E9E616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42961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0B4DB-7EB8-459D-A388-886FCBE8391C}" type="datetime4">
              <a:rPr lang="ru-RU" smtClean="0"/>
              <a:pPr/>
              <a:t>19 ноября 2018 г.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F982B-CFB0-401E-BC27-613FCF38F4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08917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F982B-CFB0-401E-BC27-613FCF38F48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022A35-4D19-4C6A-AB73-4CFBEC288A80}" type="datetime4">
              <a:rPr lang="ru-RU" smtClean="0"/>
              <a:pPr/>
              <a:t>19 ноября 2018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320B4DB-7EB8-459D-A388-886FCBE8391C}" type="datetime4">
              <a:rPr lang="ru-RU" smtClean="0"/>
              <a:pPr/>
              <a:t>19 ноября 2018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982B-CFB0-401E-BC27-613FCF38F48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062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320B4DB-7EB8-459D-A388-886FCBE8391C}" type="datetime4">
              <a:rPr lang="ru-RU" smtClean="0"/>
              <a:pPr/>
              <a:t>19 ноября 2018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982B-CFB0-401E-BC27-613FCF38F48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576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320B4DB-7EB8-459D-A388-886FCBE8391C}" type="datetime4">
              <a:rPr lang="ru-RU" smtClean="0"/>
              <a:pPr/>
              <a:t>19 ноября 2018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982B-CFB0-401E-BC27-613FCF38F48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576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320B4DB-7EB8-459D-A388-886FCBE8391C}" type="datetime4">
              <a:rPr lang="ru-RU" smtClean="0"/>
              <a:pPr/>
              <a:t>19 ноября 2018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982B-CFB0-401E-BC27-613FCF38F48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07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320B4DB-7EB8-459D-A388-886FCBE8391C}" type="datetime4">
              <a:rPr lang="ru-RU" smtClean="0"/>
              <a:pPr/>
              <a:t>19 ноября 2018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982B-CFB0-401E-BC27-613FCF38F48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89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ACDE-62C5-433F-BB62-453502DA3EFD}" type="datetime1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0D00-6DDF-4FB1-BAB2-542EA57D83F3}" type="datetime1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5854-B686-4F0F-9277-61EA78EA6925}" type="datetime1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30F3-B227-49CA-A69D-643EBE0118C9}" type="datetime1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71E5-B8DB-4198-88B1-80B098DE85CB}" type="datetime1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794F-B11F-4DF6-BDFE-D5BBEC7EF626}" type="datetime1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B370-17D2-427F-927E-2721BE902DD9}" type="datetime1">
              <a:rPr lang="ru-RU" smtClean="0"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6CAE-518F-49E0-A011-82AA109C0823}" type="datetime1">
              <a:rPr lang="ru-RU" smtClean="0"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3CA6-180A-4F76-A193-3C8AFB440F40}" type="datetime1">
              <a:rPr lang="ru-RU" smtClean="0"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942B-C794-490B-A804-43BA48E88401}" type="datetime1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E8BD-A9AE-4FAD-AD6C-F6115195C441}" type="datetime1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0DC8E-AB67-469C-AB49-A4FC954C4638}" type="datetime1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6F7CE-3FB2-49FF-926C-4242882E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5" descr="UN logo 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0"/>
            <a:ext cx="909639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71481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cap="small" dirty="0">
                <a:cs typeface="Arial" pitchFamily="34" charset="0"/>
              </a:rPr>
              <a:t>United Nations Economic Commission for Europe</a:t>
            </a:r>
            <a:endParaRPr lang="ru-RU" sz="1200" dirty="0"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002499"/>
            <a:ext cx="7772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Aft>
                <a:spcPct val="0"/>
              </a:spcAft>
              <a:tabLst>
                <a:tab pos="539750" algn="l"/>
              </a:tabLst>
            </a:pPr>
            <a:r>
              <a:rPr lang="en-US" sz="2800" b="1" dirty="0" smtClean="0"/>
              <a:t>TRANSPORT </a:t>
            </a:r>
            <a:r>
              <a:rPr lang="en-US" sz="2800" b="1" dirty="0"/>
              <a:t>AND LOGISTICS IN</a:t>
            </a:r>
            <a:br>
              <a:rPr lang="en-US" sz="2800" b="1" dirty="0"/>
            </a:br>
            <a:r>
              <a:rPr lang="en-US" sz="2800" b="1" dirty="0"/>
              <a:t>REPUBLIC OF </a:t>
            </a:r>
            <a:r>
              <a:rPr lang="en-US" sz="2800" b="1" dirty="0" smtClean="0"/>
              <a:t>KAZAKHSTAN</a:t>
            </a:r>
            <a:r>
              <a:rPr lang="ru-RU" sz="2800" b="1" dirty="0" smtClean="0"/>
              <a:t> </a:t>
            </a:r>
            <a:r>
              <a:rPr lang="en-US" sz="2800" b="1" dirty="0"/>
              <a:t>AND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KYRGYZ REPUBLIC: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STATUS AND PROSPECTS OF DEVELOPMENT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500530" y="4498165"/>
            <a:ext cx="4607974" cy="180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</a:rPr>
              <a:t>Expert of the UNECE Sustainable Transport Department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Head of the Department of Logistics of the Institute of Business of the Belarusian State University,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Ph.D., professor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err="1" smtClean="0">
                <a:solidFill>
                  <a:schemeClr val="tx1"/>
                </a:solidFill>
              </a:rPr>
              <a:t>Molokovitch</a:t>
            </a:r>
            <a:r>
              <a:rPr lang="en-US" sz="2000" dirty="0" smtClean="0">
                <a:solidFill>
                  <a:schemeClr val="tx1"/>
                </a:solidFill>
              </a:rPr>
              <a:t> Anatoli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2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ROAD SECTOR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5" descr="UN logo 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0"/>
            <a:ext cx="909639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71481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cap="small" dirty="0">
                <a:cs typeface="Arial" pitchFamily="34" charset="0"/>
              </a:rPr>
              <a:t>United Nations Economic Commission for Europe</a:t>
            </a:r>
            <a:endParaRPr lang="ru-RU" sz="1200" dirty="0"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1268760"/>
            <a:ext cx="5196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ALTERNATIVE NORTH-SOUTH HIGHWAY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271759" cy="4323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75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TRANSPORT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5" descr="UN logo 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909639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71481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cap="small" dirty="0">
                <a:cs typeface="Arial" pitchFamily="34" charset="0"/>
              </a:rPr>
              <a:t>United Nations Economic Commission for Europe</a:t>
            </a:r>
            <a:endParaRPr lang="ru-RU" sz="1200" dirty="0"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0100" y="1285860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INDICES OF TARIFFS FOR FREIGHT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TRAFFIC,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%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754801"/>
              </p:ext>
            </p:extLst>
          </p:nvPr>
        </p:nvGraphicFramePr>
        <p:xfrm>
          <a:off x="214282" y="1988840"/>
          <a:ext cx="8352928" cy="20600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58635"/>
                <a:gridCol w="1044730"/>
                <a:gridCol w="1043502"/>
                <a:gridCol w="1217829"/>
                <a:gridCol w="1044730"/>
                <a:gridCol w="1043502"/>
              </a:tblGrid>
              <a:tr h="3729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Kazakhstan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097">
                <a:tc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</a:t>
                      </a: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total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8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Including: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6521">
                <a:tc>
                  <a:txBody>
                    <a:bodyPr/>
                    <a:lstStyle/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railway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8225">
                <a:tc>
                  <a:txBody>
                    <a:bodyPr/>
                    <a:lstStyle/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road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1937">
                <a:tc>
                  <a:txBody>
                    <a:bodyPr/>
                    <a:lstStyle/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internal water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649">
                <a:tc>
                  <a:txBody>
                    <a:bodyPr/>
                    <a:lstStyle/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air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077883"/>
              </p:ext>
            </p:extLst>
          </p:nvPr>
        </p:nvGraphicFramePr>
        <p:xfrm>
          <a:off x="214282" y="4293096"/>
          <a:ext cx="8402954" cy="2277321"/>
        </p:xfrm>
        <a:graphic>
          <a:graphicData uri="http://schemas.openxmlformats.org/drawingml/2006/table">
            <a:tbl>
              <a:tblPr/>
              <a:tblGrid>
                <a:gridCol w="2917558"/>
                <a:gridCol w="1080120"/>
                <a:gridCol w="1080120"/>
                <a:gridCol w="720080"/>
                <a:gridCol w="792088"/>
                <a:gridCol w="864096"/>
                <a:gridCol w="948892"/>
              </a:tblGrid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Kyrgyzstan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13">
                <a:tc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</a:t>
                      </a: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total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109,8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105,5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Including: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960">
                <a:tc>
                  <a:txBody>
                    <a:bodyPr/>
                    <a:lstStyle/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railway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128,8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116,0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115,4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106,2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97">
                <a:tc>
                  <a:txBody>
                    <a:bodyPr/>
                    <a:lstStyle/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road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101,6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117,3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105,2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88">
                <a:tc>
                  <a:txBody>
                    <a:bodyPr/>
                    <a:lstStyle/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internal water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104,9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108,9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513">
                <a:tc>
                  <a:txBody>
                    <a:bodyPr/>
                    <a:lstStyle/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air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103,5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112,9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109,8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92,8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ROAD SECTOR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5" descr="UN logo 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909639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71481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cap="small" dirty="0">
                <a:cs typeface="Arial" pitchFamily="34" charset="0"/>
              </a:rPr>
              <a:t>United Nations Economic Commission for Europe</a:t>
            </a:r>
            <a:endParaRPr lang="ru-RU" sz="1200" dirty="0"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504" y="1285860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RECOMMENDATIONS FOR THE DEVELOPMENT OF THE ROAD SECTOR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2602" y="1916832"/>
            <a:ext cx="854787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+mj-lt"/>
              <a:buAutoNum type="arabicPeriod"/>
            </a:pPr>
            <a:r>
              <a:rPr lang="en-US" sz="2000" dirty="0"/>
              <a:t>Continue the integration of the ITC into the Euro-Asian transport network.</a:t>
            </a:r>
            <a:endParaRPr lang="en-US" sz="2000" dirty="0" smtClean="0"/>
          </a:p>
          <a:p>
            <a:pPr marL="266700" indent="-266700">
              <a:buFont typeface="+mj-lt"/>
              <a:buAutoNum type="arabicPeriod"/>
            </a:pPr>
            <a:r>
              <a:rPr lang="en-US" sz="2000" dirty="0" smtClean="0"/>
              <a:t>Develop </a:t>
            </a:r>
            <a:r>
              <a:rPr lang="en-US" sz="2000" dirty="0"/>
              <a:t>the road sector as an independent business structure based on </a:t>
            </a:r>
            <a:r>
              <a:rPr lang="en-US" sz="2000" dirty="0" smtClean="0"/>
              <a:t>PPP.</a:t>
            </a:r>
          </a:p>
          <a:p>
            <a:pPr marL="266700" indent="-266700">
              <a:buFont typeface="+mj-lt"/>
              <a:buAutoNum type="arabicPeriod"/>
            </a:pPr>
            <a:r>
              <a:rPr lang="en-US" sz="2000" dirty="0" smtClean="0"/>
              <a:t>Continue </a:t>
            </a:r>
            <a:r>
              <a:rPr lang="en-US" sz="2000" dirty="0"/>
              <a:t>the construction of new road sections to solve the problems of interregional automobile </a:t>
            </a:r>
            <a:r>
              <a:rPr lang="en-US" sz="2000" dirty="0" smtClean="0"/>
              <a:t>communication.</a:t>
            </a:r>
          </a:p>
          <a:p>
            <a:pPr marL="266700" indent="-266700">
              <a:buFont typeface="+mj-lt"/>
              <a:buAutoNum type="arabicPeriod"/>
            </a:pPr>
            <a:r>
              <a:rPr lang="en-US" sz="2000" dirty="0" smtClean="0"/>
              <a:t>Expansion </a:t>
            </a:r>
            <a:r>
              <a:rPr lang="en-US" sz="2000" dirty="0"/>
              <a:t>of toll road </a:t>
            </a:r>
            <a:r>
              <a:rPr lang="en-US" sz="2000" dirty="0" smtClean="0"/>
              <a:t>network.</a:t>
            </a:r>
          </a:p>
          <a:p>
            <a:pPr marL="266700" indent="-266700">
              <a:buFont typeface="+mj-lt"/>
              <a:buAutoNum type="arabicPeriod"/>
            </a:pPr>
            <a:r>
              <a:rPr lang="en-US" sz="2000" dirty="0" smtClean="0"/>
              <a:t>Put </a:t>
            </a:r>
            <a:r>
              <a:rPr lang="en-US" sz="2000" dirty="0"/>
              <a:t>in order </a:t>
            </a:r>
            <a:r>
              <a:rPr lang="en-US" sz="2000" dirty="0" smtClean="0"/>
              <a:t>roads </a:t>
            </a:r>
            <a:r>
              <a:rPr lang="en-US" sz="2000" dirty="0"/>
              <a:t>with regulatory requirements. </a:t>
            </a:r>
            <a:endParaRPr lang="en-US" sz="2000" dirty="0" smtClean="0"/>
          </a:p>
          <a:p>
            <a:pPr marL="266700" indent="-266700">
              <a:buFont typeface="+mj-lt"/>
              <a:buAutoNum type="arabicPeriod"/>
            </a:pPr>
            <a:r>
              <a:rPr lang="en-US" sz="2000" dirty="0" smtClean="0"/>
              <a:t>Construction </a:t>
            </a:r>
            <a:r>
              <a:rPr lang="en-US" sz="2000" dirty="0"/>
              <a:t>of bypass roads around major cities to reduce the negative impact of vehicles on the </a:t>
            </a:r>
            <a:r>
              <a:rPr lang="en-US" sz="2000" dirty="0" smtClean="0"/>
              <a:t>environment.</a:t>
            </a:r>
          </a:p>
          <a:p>
            <a:pPr marL="266700" indent="-266700">
              <a:buFont typeface="+mj-lt"/>
              <a:buAutoNum type="arabicPeriod"/>
            </a:pPr>
            <a:r>
              <a:rPr lang="en-US" sz="2000" dirty="0" smtClean="0"/>
              <a:t>Provide </a:t>
            </a:r>
            <a:r>
              <a:rPr lang="en-US" sz="2000" dirty="0"/>
              <a:t>road maintenance at a level that ensures safe, year-round transport of </a:t>
            </a:r>
            <a:r>
              <a:rPr lang="en-US" sz="2000" dirty="0" smtClean="0"/>
              <a:t>vehicles.</a:t>
            </a:r>
          </a:p>
          <a:p>
            <a:pPr marL="266700" indent="-266700">
              <a:buFont typeface="+mj-lt"/>
              <a:buAutoNum type="arabicPeriod"/>
            </a:pPr>
            <a:r>
              <a:rPr lang="en-US" sz="2000" dirty="0" smtClean="0"/>
              <a:t>Stimulate </a:t>
            </a:r>
            <a:r>
              <a:rPr lang="en-US" sz="2000" dirty="0"/>
              <a:t>the development of road </a:t>
            </a:r>
            <a:r>
              <a:rPr lang="en-US" sz="2000" dirty="0" smtClean="0"/>
              <a:t>infrastructure.</a:t>
            </a:r>
          </a:p>
          <a:p>
            <a:pPr marL="266700" indent="-266700">
              <a:buFont typeface="+mj-lt"/>
              <a:buAutoNum type="arabicPeriod"/>
            </a:pPr>
            <a:r>
              <a:rPr lang="en-US" sz="2000" dirty="0" smtClean="0"/>
              <a:t>Creation </a:t>
            </a:r>
            <a:r>
              <a:rPr lang="en-US" sz="2000" dirty="0"/>
              <a:t>of an effective control system for vehicle weight and dimensional </a:t>
            </a:r>
            <a:r>
              <a:rPr lang="en-US" sz="2000" dirty="0" smtClean="0"/>
              <a:t>parameters.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108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ROAD TRANSPORT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5" descr="UN logo 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0"/>
            <a:ext cx="909639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71481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cap="small" dirty="0">
                <a:cs typeface="Arial" pitchFamily="34" charset="0"/>
              </a:rPr>
              <a:t>United Nations Economic Commission for Europe</a:t>
            </a:r>
            <a:endParaRPr lang="ru-RU" sz="1200" dirty="0"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30560" y="1532310"/>
            <a:ext cx="88569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+mj-lt"/>
              <a:buAutoNum type="arabicPeriod"/>
              <a:tabLst>
                <a:tab pos="266700" algn="l"/>
              </a:tabLst>
            </a:pPr>
            <a:r>
              <a:rPr lang="ru-RU" sz="2000" dirty="0" err="1" smtClean="0"/>
              <a:t>Make</a:t>
            </a:r>
            <a:r>
              <a:rPr lang="ru-RU" sz="2000" dirty="0" smtClean="0"/>
              <a:t> </a:t>
            </a:r>
            <a:r>
              <a:rPr lang="ru-RU" sz="2000" dirty="0" err="1"/>
              <a:t>efforts</a:t>
            </a:r>
            <a:r>
              <a:rPr lang="ru-RU" sz="2000" dirty="0"/>
              <a:t> </a:t>
            </a:r>
            <a:r>
              <a:rPr lang="ru-RU" sz="2000" dirty="0" err="1"/>
              <a:t>to</a:t>
            </a:r>
            <a:r>
              <a:rPr lang="ru-RU" sz="2000" dirty="0"/>
              <a:t> </a:t>
            </a:r>
            <a:r>
              <a:rPr lang="ru-RU" sz="2000" dirty="0" err="1"/>
              <a:t>provide</a:t>
            </a:r>
            <a:r>
              <a:rPr lang="ru-RU" sz="2000" dirty="0"/>
              <a:t> </a:t>
            </a:r>
            <a:r>
              <a:rPr lang="ru-RU" sz="2000" dirty="0" err="1"/>
              <a:t>villages</a:t>
            </a:r>
            <a:r>
              <a:rPr lang="ru-RU" sz="2000" dirty="0"/>
              <a:t> </a:t>
            </a:r>
            <a:r>
              <a:rPr lang="ru-RU" sz="2000" dirty="0" err="1"/>
              <a:t>and</a:t>
            </a:r>
            <a:r>
              <a:rPr lang="ru-RU" sz="2000" dirty="0"/>
              <a:t> </a:t>
            </a:r>
            <a:r>
              <a:rPr lang="ru-RU" sz="2000" dirty="0" err="1"/>
              <a:t>small</a:t>
            </a:r>
            <a:r>
              <a:rPr lang="ru-RU" sz="2000" dirty="0"/>
              <a:t> </a:t>
            </a:r>
            <a:r>
              <a:rPr lang="ru-RU" sz="2000" dirty="0" err="1"/>
              <a:t>towns</a:t>
            </a:r>
            <a:r>
              <a:rPr lang="ru-RU" sz="2000" dirty="0"/>
              <a:t> </a:t>
            </a:r>
            <a:r>
              <a:rPr lang="ru-RU" sz="2000" dirty="0" err="1"/>
              <a:t>with</a:t>
            </a:r>
            <a:r>
              <a:rPr lang="ru-RU" sz="2000" dirty="0"/>
              <a:t> </a:t>
            </a:r>
            <a:r>
              <a:rPr lang="ru-RU" sz="2000" dirty="0" err="1"/>
              <a:t>quality</a:t>
            </a:r>
            <a:r>
              <a:rPr lang="ru-RU" sz="2000" dirty="0"/>
              <a:t> </a:t>
            </a:r>
            <a:r>
              <a:rPr lang="ru-RU" sz="2000" dirty="0" err="1"/>
              <a:t>transport</a:t>
            </a:r>
            <a:r>
              <a:rPr lang="ru-RU" sz="2000" dirty="0"/>
              <a:t> </a:t>
            </a:r>
            <a:r>
              <a:rPr lang="ru-RU" sz="2000" dirty="0" err="1" smtClean="0"/>
              <a:t>services</a:t>
            </a:r>
            <a:r>
              <a:rPr lang="en-US" sz="2000" dirty="0"/>
              <a:t>.</a:t>
            </a:r>
            <a:endParaRPr lang="ru-RU" sz="2000" dirty="0"/>
          </a:p>
          <a:p>
            <a:pPr marL="266700" indent="-266700">
              <a:buFont typeface="+mj-lt"/>
              <a:buAutoNum type="arabicPeriod"/>
              <a:tabLst>
                <a:tab pos="266700" algn="l"/>
              </a:tabLst>
            </a:pPr>
            <a:r>
              <a:rPr lang="ru-RU" sz="2000" dirty="0" err="1" smtClean="0"/>
              <a:t>Develop</a:t>
            </a:r>
            <a:r>
              <a:rPr lang="ru-RU" sz="2000" dirty="0" smtClean="0"/>
              <a:t> </a:t>
            </a:r>
            <a:r>
              <a:rPr lang="ru-RU" sz="2000" dirty="0" err="1"/>
              <a:t>public-private</a:t>
            </a:r>
            <a:r>
              <a:rPr lang="ru-RU" sz="2000" dirty="0"/>
              <a:t> </a:t>
            </a:r>
            <a:r>
              <a:rPr lang="ru-RU" sz="2000" dirty="0" err="1"/>
              <a:t>partnership</a:t>
            </a:r>
            <a:r>
              <a:rPr lang="ru-RU" sz="2000" dirty="0"/>
              <a:t> </a:t>
            </a:r>
            <a:r>
              <a:rPr lang="ru-RU" sz="2000" dirty="0" err="1"/>
              <a:t>in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field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road</a:t>
            </a:r>
            <a:r>
              <a:rPr lang="ru-RU" sz="2000" dirty="0"/>
              <a:t> </a:t>
            </a:r>
            <a:r>
              <a:rPr lang="ru-RU" sz="2000" dirty="0" err="1" smtClean="0"/>
              <a:t>transport</a:t>
            </a:r>
            <a:r>
              <a:rPr lang="en-US" sz="2000" dirty="0"/>
              <a:t>.</a:t>
            </a:r>
            <a:endParaRPr lang="ru-RU" sz="2000" dirty="0"/>
          </a:p>
          <a:p>
            <a:pPr marL="266700" indent="-266700">
              <a:buFont typeface="+mj-lt"/>
              <a:buAutoNum type="arabicPeriod"/>
              <a:tabLst>
                <a:tab pos="266700" algn="l"/>
              </a:tabLst>
            </a:pPr>
            <a:r>
              <a:rPr lang="en-US" sz="2000" dirty="0" smtClean="0"/>
              <a:t>Continue </a:t>
            </a:r>
            <a:r>
              <a:rPr lang="en-US" sz="2000" dirty="0"/>
              <a:t>liberalization of </a:t>
            </a:r>
            <a:r>
              <a:rPr lang="en-US" sz="2000" dirty="0" err="1" smtClean="0"/>
              <a:t>cabotage</a:t>
            </a:r>
            <a:r>
              <a:rPr lang="en-US" sz="2000" dirty="0" smtClean="0"/>
              <a:t> </a:t>
            </a:r>
            <a:r>
              <a:rPr lang="en-US" sz="2000" dirty="0"/>
              <a:t>shipping within the framework </a:t>
            </a:r>
            <a:r>
              <a:rPr lang="en-US" sz="2000" dirty="0" smtClean="0"/>
              <a:t>of EEU.</a:t>
            </a:r>
          </a:p>
          <a:p>
            <a:pPr marL="266700" indent="-266700">
              <a:buFont typeface="+mj-lt"/>
              <a:buAutoNum type="arabicPeriod"/>
              <a:tabLst>
                <a:tab pos="266700" algn="l"/>
              </a:tabLst>
            </a:pPr>
            <a:r>
              <a:rPr lang="en-US" sz="2000" dirty="0" smtClean="0"/>
              <a:t>Increase </a:t>
            </a:r>
            <a:r>
              <a:rPr lang="en-US" sz="2000" dirty="0"/>
              <a:t>the share of domestic carriers in the national market of international road transport </a:t>
            </a:r>
            <a:r>
              <a:rPr lang="en-US" sz="2000" dirty="0" smtClean="0"/>
              <a:t>by </a:t>
            </a:r>
            <a:r>
              <a:rPr lang="en-US" sz="2000" dirty="0"/>
              <a:t>reducing quotas for foreign carriers and developing forwarding </a:t>
            </a:r>
            <a:r>
              <a:rPr lang="en-US" sz="2000" dirty="0" smtClean="0"/>
              <a:t>services.</a:t>
            </a:r>
          </a:p>
          <a:p>
            <a:pPr marL="266700" indent="-266700">
              <a:buFont typeface="+mj-lt"/>
              <a:buAutoNum type="arabicPeriod"/>
              <a:tabLst>
                <a:tab pos="266700" algn="l"/>
              </a:tabLst>
            </a:pPr>
            <a:r>
              <a:rPr lang="ru-RU" sz="2000" dirty="0" err="1" smtClean="0"/>
              <a:t>Increase</a:t>
            </a:r>
            <a:r>
              <a:rPr lang="ru-RU" sz="2000" dirty="0" smtClean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fleet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vehicles</a:t>
            </a:r>
            <a:r>
              <a:rPr lang="ru-RU" sz="2000" dirty="0"/>
              <a:t> </a:t>
            </a:r>
            <a:r>
              <a:rPr lang="ru-RU" sz="2000" dirty="0" err="1"/>
              <a:t>suitable</a:t>
            </a:r>
            <a:r>
              <a:rPr lang="ru-RU" sz="2000" dirty="0"/>
              <a:t> </a:t>
            </a:r>
            <a:r>
              <a:rPr lang="ru-RU" sz="2000" dirty="0" err="1"/>
              <a:t>for</a:t>
            </a:r>
            <a:r>
              <a:rPr lang="ru-RU" sz="2000" dirty="0"/>
              <a:t> </a:t>
            </a:r>
            <a:r>
              <a:rPr lang="en-US" sz="2000" dirty="0" smtClean="0"/>
              <a:t>shipping </a:t>
            </a:r>
            <a:r>
              <a:rPr lang="ru-RU" sz="2000" dirty="0" err="1" smtClean="0"/>
              <a:t>of</a:t>
            </a:r>
            <a:r>
              <a:rPr lang="ru-RU" sz="2000" dirty="0" smtClean="0"/>
              <a:t> </a:t>
            </a:r>
            <a:r>
              <a:rPr lang="ru-RU" sz="2000" dirty="0" err="1"/>
              <a:t>goods</a:t>
            </a:r>
            <a:r>
              <a:rPr lang="ru-RU" sz="2000" dirty="0"/>
              <a:t> </a:t>
            </a:r>
            <a:r>
              <a:rPr lang="ru-RU" sz="2000" dirty="0" err="1"/>
              <a:t>with</a:t>
            </a:r>
            <a:r>
              <a:rPr lang="ru-RU" sz="2000" dirty="0"/>
              <a:t> a </a:t>
            </a:r>
            <a:r>
              <a:rPr lang="ru-RU" sz="2000" dirty="0" err="1"/>
              <a:t>special</a:t>
            </a:r>
            <a:r>
              <a:rPr lang="ru-RU" sz="2000" dirty="0"/>
              <a:t> </a:t>
            </a:r>
            <a:r>
              <a:rPr lang="ru-RU" sz="2000" dirty="0" err="1"/>
              <a:t>temperature</a:t>
            </a:r>
            <a:r>
              <a:rPr lang="ru-RU" sz="2000" dirty="0"/>
              <a:t> </a:t>
            </a:r>
            <a:r>
              <a:rPr lang="ru-RU" sz="2000" dirty="0" err="1"/>
              <a:t>regime</a:t>
            </a:r>
            <a:r>
              <a:rPr lang="ru-RU" sz="2000" dirty="0"/>
              <a:t>, </a:t>
            </a:r>
            <a:r>
              <a:rPr lang="ru-RU" sz="2000" dirty="0" err="1"/>
              <a:t>increase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speed</a:t>
            </a:r>
            <a:r>
              <a:rPr lang="ru-RU" sz="2000" dirty="0"/>
              <a:t> </a:t>
            </a:r>
            <a:r>
              <a:rPr lang="ru-RU" sz="2000" dirty="0" err="1" smtClean="0"/>
              <a:t>and</a:t>
            </a:r>
            <a:r>
              <a:rPr lang="ru-RU" sz="2000" dirty="0" smtClean="0"/>
              <a:t> </a:t>
            </a:r>
            <a:r>
              <a:rPr lang="ru-RU" sz="2000" dirty="0" err="1"/>
              <a:t>safety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delivery</a:t>
            </a:r>
            <a:r>
              <a:rPr lang="ru-RU" sz="2000" dirty="0"/>
              <a:t> </a:t>
            </a:r>
            <a:r>
              <a:rPr lang="ru-RU" sz="2000" dirty="0" err="1" smtClean="0"/>
              <a:t>of</a:t>
            </a:r>
            <a:r>
              <a:rPr lang="ru-RU" sz="2000" dirty="0" smtClean="0"/>
              <a:t> </a:t>
            </a:r>
            <a:r>
              <a:rPr lang="ru-RU" sz="2000" dirty="0" err="1" smtClean="0"/>
              <a:t>goods</a:t>
            </a:r>
            <a:r>
              <a:rPr lang="en-US" sz="2000" dirty="0"/>
              <a:t>.</a:t>
            </a:r>
            <a:endParaRPr lang="ru-RU" sz="2000" dirty="0"/>
          </a:p>
          <a:p>
            <a:pPr marL="266700" indent="-266700">
              <a:buFont typeface="+mj-lt"/>
              <a:buAutoNum type="arabicPeriod"/>
              <a:tabLst>
                <a:tab pos="266700" algn="l"/>
              </a:tabLst>
            </a:pPr>
            <a:r>
              <a:rPr lang="ru-RU" sz="2000" dirty="0" err="1" smtClean="0"/>
              <a:t>Reduce</a:t>
            </a:r>
            <a:r>
              <a:rPr lang="ru-RU" sz="2000" dirty="0" smtClean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share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transport</a:t>
            </a:r>
            <a:r>
              <a:rPr lang="ru-RU" sz="2000" dirty="0"/>
              <a:t> </a:t>
            </a:r>
            <a:r>
              <a:rPr lang="ru-RU" sz="2000" dirty="0" err="1"/>
              <a:t>costs</a:t>
            </a:r>
            <a:r>
              <a:rPr lang="ru-RU" sz="2000" dirty="0"/>
              <a:t> </a:t>
            </a:r>
            <a:r>
              <a:rPr lang="ru-RU" sz="2000" dirty="0" err="1"/>
              <a:t>in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cost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final</a:t>
            </a:r>
            <a:r>
              <a:rPr lang="ru-RU" sz="2000" dirty="0"/>
              <a:t> </a:t>
            </a:r>
            <a:r>
              <a:rPr lang="ru-RU" sz="2000" dirty="0" err="1"/>
              <a:t>product</a:t>
            </a:r>
            <a:r>
              <a:rPr lang="ru-RU" sz="2000" dirty="0"/>
              <a:t> </a:t>
            </a:r>
            <a:r>
              <a:rPr lang="ru-RU" sz="2000" dirty="0" err="1"/>
              <a:t>due</a:t>
            </a:r>
            <a:r>
              <a:rPr lang="ru-RU" sz="2000" dirty="0"/>
              <a:t> </a:t>
            </a:r>
            <a:r>
              <a:rPr lang="ru-RU" sz="2000" dirty="0" err="1"/>
              <a:t>to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development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transport</a:t>
            </a:r>
            <a:r>
              <a:rPr lang="ru-RU" sz="2000" dirty="0"/>
              <a:t> </a:t>
            </a:r>
            <a:r>
              <a:rPr lang="ru-RU" sz="2000" dirty="0" err="1" smtClean="0"/>
              <a:t>logistics</a:t>
            </a:r>
            <a:r>
              <a:rPr lang="en-US" sz="2000" dirty="0"/>
              <a:t>.</a:t>
            </a:r>
            <a:endParaRPr lang="ru-RU" sz="2000" dirty="0"/>
          </a:p>
          <a:p>
            <a:pPr marL="266700" indent="-266700">
              <a:buFont typeface="+mj-lt"/>
              <a:buAutoNum type="arabicPeriod"/>
              <a:tabLst>
                <a:tab pos="266700" algn="l"/>
              </a:tabLst>
            </a:pPr>
            <a:r>
              <a:rPr lang="ru-RU" sz="2000" dirty="0" err="1" smtClean="0"/>
              <a:t>Develop</a:t>
            </a:r>
            <a:r>
              <a:rPr lang="ru-RU" sz="2000" dirty="0" smtClean="0"/>
              <a:t> </a:t>
            </a:r>
            <a:r>
              <a:rPr lang="ru-RU" sz="2000" dirty="0"/>
              <a:t>a </a:t>
            </a:r>
            <a:r>
              <a:rPr lang="ru-RU" sz="2000" dirty="0" err="1"/>
              <a:t>flexible</a:t>
            </a:r>
            <a:r>
              <a:rPr lang="ru-RU" sz="2000" dirty="0"/>
              <a:t> </a:t>
            </a:r>
            <a:r>
              <a:rPr lang="ru-RU" sz="2000" dirty="0" err="1"/>
              <a:t>policy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transit</a:t>
            </a:r>
            <a:r>
              <a:rPr lang="ru-RU" sz="2000" dirty="0"/>
              <a:t> </a:t>
            </a:r>
            <a:r>
              <a:rPr lang="ru-RU" sz="2000" dirty="0" err="1"/>
              <a:t>tariffs</a:t>
            </a:r>
            <a:r>
              <a:rPr lang="ru-RU" sz="2000" dirty="0"/>
              <a:t> </a:t>
            </a:r>
            <a:r>
              <a:rPr lang="ru-RU" sz="2000" dirty="0" err="1"/>
              <a:t>to</a:t>
            </a:r>
            <a:r>
              <a:rPr lang="ru-RU" sz="2000" dirty="0"/>
              <a:t> </a:t>
            </a:r>
            <a:r>
              <a:rPr lang="ru-RU" sz="2000" dirty="0" err="1"/>
              <a:t>attract</a:t>
            </a:r>
            <a:r>
              <a:rPr lang="ru-RU" sz="2000" dirty="0"/>
              <a:t> </a:t>
            </a:r>
            <a:r>
              <a:rPr lang="ru-RU" sz="2000" dirty="0" err="1"/>
              <a:t>transit</a:t>
            </a:r>
            <a:r>
              <a:rPr lang="ru-RU" sz="2000" dirty="0"/>
              <a:t> </a:t>
            </a:r>
            <a:r>
              <a:rPr lang="ru-RU" sz="2000" dirty="0" err="1" smtClean="0"/>
              <a:t>traffic</a:t>
            </a:r>
            <a:r>
              <a:rPr lang="en-US" sz="2000" dirty="0" smtClean="0"/>
              <a:t>.</a:t>
            </a:r>
            <a:endParaRPr lang="ru-RU" sz="2000" dirty="0"/>
          </a:p>
          <a:p>
            <a:pPr marL="266700" indent="-266700">
              <a:buFont typeface="+mj-lt"/>
              <a:buAutoNum type="arabicPeriod"/>
              <a:tabLst>
                <a:tab pos="266700" algn="l"/>
              </a:tabLst>
            </a:pPr>
            <a:r>
              <a:rPr lang="ru-RU" sz="2000" dirty="0" err="1" smtClean="0"/>
              <a:t>Improve</a:t>
            </a:r>
            <a:r>
              <a:rPr lang="ru-RU" sz="2000" dirty="0" smtClean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quality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services</a:t>
            </a:r>
            <a:r>
              <a:rPr lang="ru-RU" sz="2000" dirty="0"/>
              <a:t> </a:t>
            </a:r>
            <a:r>
              <a:rPr lang="ru-RU" sz="2000" dirty="0" err="1"/>
              <a:t>provided</a:t>
            </a:r>
            <a:r>
              <a:rPr lang="ru-RU" sz="2000" dirty="0"/>
              <a:t> </a:t>
            </a:r>
            <a:r>
              <a:rPr lang="ru-RU" sz="2000" dirty="0" err="1"/>
              <a:t>by</a:t>
            </a:r>
            <a:r>
              <a:rPr lang="ru-RU" sz="2000" dirty="0"/>
              <a:t> </a:t>
            </a:r>
            <a:r>
              <a:rPr lang="ru-RU" sz="2000" dirty="0" err="1"/>
              <a:t>domestic</a:t>
            </a:r>
            <a:r>
              <a:rPr lang="ru-RU" sz="2000" dirty="0"/>
              <a:t> </a:t>
            </a:r>
            <a:r>
              <a:rPr lang="ru-RU" sz="2000" dirty="0" err="1"/>
              <a:t>operators</a:t>
            </a:r>
            <a:r>
              <a:rPr lang="ru-RU" sz="2000" dirty="0"/>
              <a:t> </a:t>
            </a:r>
            <a:r>
              <a:rPr lang="ru-RU" sz="2000" dirty="0" err="1"/>
              <a:t>in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field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international</a:t>
            </a:r>
            <a:r>
              <a:rPr lang="ru-RU" sz="2000" dirty="0"/>
              <a:t> </a:t>
            </a:r>
            <a:r>
              <a:rPr lang="ru-RU" sz="2000" dirty="0" err="1"/>
              <a:t>cargo</a:t>
            </a:r>
            <a:r>
              <a:rPr lang="ru-RU" sz="2000" dirty="0"/>
              <a:t> </a:t>
            </a:r>
            <a:r>
              <a:rPr lang="ru-RU" sz="2000" dirty="0" err="1" smtClean="0"/>
              <a:t>transportation</a:t>
            </a:r>
            <a:r>
              <a:rPr lang="en-US" sz="2000" dirty="0" smtClean="0"/>
              <a:t>.</a:t>
            </a:r>
          </a:p>
          <a:p>
            <a:pPr marL="266700" indent="-266700">
              <a:buFont typeface="+mj-lt"/>
              <a:buAutoNum type="arabicPeriod"/>
              <a:tabLst>
                <a:tab pos="266700" algn="l"/>
              </a:tabLst>
            </a:pPr>
            <a:r>
              <a:rPr lang="ru-RU" sz="2000" dirty="0" err="1" smtClean="0"/>
              <a:t>Develop</a:t>
            </a:r>
            <a:r>
              <a:rPr lang="ru-RU" sz="2000" dirty="0" smtClean="0"/>
              <a:t> </a:t>
            </a:r>
            <a:r>
              <a:rPr lang="en-US" sz="2000" dirty="0"/>
              <a:t>container </a:t>
            </a:r>
            <a:r>
              <a:rPr lang="en-US" sz="2000" dirty="0" smtClean="0"/>
              <a:t>and </a:t>
            </a:r>
            <a:r>
              <a:rPr lang="ru-RU" sz="2000" dirty="0" err="1" smtClean="0"/>
              <a:t>combined</a:t>
            </a:r>
            <a:r>
              <a:rPr lang="ru-RU" sz="2000" dirty="0" smtClean="0"/>
              <a:t> </a:t>
            </a:r>
            <a:r>
              <a:rPr lang="ru-RU" sz="2000" dirty="0" err="1"/>
              <a:t>transport</a:t>
            </a:r>
            <a:r>
              <a:rPr lang="ru-RU" sz="2000" dirty="0"/>
              <a:t> </a:t>
            </a:r>
            <a:r>
              <a:rPr lang="ru-RU" sz="2000" dirty="0" err="1"/>
              <a:t>to</a:t>
            </a:r>
            <a:r>
              <a:rPr lang="ru-RU" sz="2000" dirty="0"/>
              <a:t> </a:t>
            </a:r>
            <a:r>
              <a:rPr lang="ru-RU" sz="2000" dirty="0" err="1"/>
              <a:t>reduce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cost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transport</a:t>
            </a:r>
            <a:r>
              <a:rPr lang="ru-RU" sz="2000" dirty="0"/>
              <a:t> </a:t>
            </a:r>
            <a:r>
              <a:rPr lang="ru-RU" sz="2000" dirty="0" err="1" smtClean="0"/>
              <a:t>services</a:t>
            </a:r>
            <a:r>
              <a:rPr lang="en-US" sz="2000" dirty="0" smtClean="0"/>
              <a:t>.</a:t>
            </a:r>
          </a:p>
          <a:p>
            <a:pPr marL="266700" indent="-266700">
              <a:buFont typeface="+mj-lt"/>
              <a:buAutoNum type="arabicPeriod"/>
              <a:tabLst>
                <a:tab pos="266700" algn="l"/>
              </a:tabLst>
            </a:pPr>
            <a:r>
              <a:rPr lang="ru-RU" sz="2000" dirty="0" smtClean="0"/>
              <a:t> </a:t>
            </a:r>
            <a:r>
              <a:rPr lang="ru-RU" sz="2000" dirty="0" err="1"/>
              <a:t>Implement</a:t>
            </a:r>
            <a:r>
              <a:rPr lang="ru-RU" sz="2000" dirty="0"/>
              <a:t> </a:t>
            </a:r>
            <a:r>
              <a:rPr lang="ru-RU" sz="2000" dirty="0" err="1"/>
              <a:t>an</a:t>
            </a:r>
            <a:r>
              <a:rPr lang="ru-RU" sz="2000" dirty="0"/>
              <a:t> </a:t>
            </a:r>
            <a:r>
              <a:rPr lang="ru-RU" sz="2000" dirty="0" err="1"/>
              <a:t>electronic</a:t>
            </a:r>
            <a:r>
              <a:rPr lang="ru-RU" sz="2000" dirty="0"/>
              <a:t> </a:t>
            </a:r>
            <a:r>
              <a:rPr lang="ru-RU" sz="2000" dirty="0" err="1"/>
              <a:t>document</a:t>
            </a:r>
            <a:r>
              <a:rPr lang="ru-RU" sz="2000" dirty="0"/>
              <a:t> </a:t>
            </a:r>
            <a:r>
              <a:rPr lang="ru-RU" sz="2000" dirty="0" err="1"/>
              <a:t>management</a:t>
            </a:r>
            <a:r>
              <a:rPr lang="ru-RU" sz="2000" dirty="0"/>
              <a:t> </a:t>
            </a:r>
            <a:r>
              <a:rPr lang="ru-RU" sz="2000" dirty="0" err="1"/>
              <a:t>system</a:t>
            </a:r>
            <a:r>
              <a:rPr lang="ru-RU" sz="2000" dirty="0"/>
              <a:t> </a:t>
            </a:r>
            <a:r>
              <a:rPr lang="ru-RU" sz="2000" dirty="0" err="1"/>
              <a:t>for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transport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goods</a:t>
            </a:r>
            <a:r>
              <a:rPr lang="ru-RU" sz="2000" dirty="0"/>
              <a:t>, </a:t>
            </a:r>
            <a:r>
              <a:rPr lang="ru-RU" sz="2000" dirty="0" err="1"/>
              <a:t>both</a:t>
            </a:r>
            <a:r>
              <a:rPr lang="ru-RU" sz="2000" dirty="0"/>
              <a:t> </a:t>
            </a:r>
            <a:r>
              <a:rPr lang="ru-RU" sz="2000" dirty="0" err="1"/>
              <a:t>internationally</a:t>
            </a:r>
            <a:r>
              <a:rPr lang="ru-RU" sz="2000" dirty="0"/>
              <a:t> </a:t>
            </a:r>
            <a:r>
              <a:rPr lang="ru-RU" sz="2000" dirty="0" err="1"/>
              <a:t>and</a:t>
            </a:r>
            <a:r>
              <a:rPr lang="ru-RU" sz="2000" dirty="0"/>
              <a:t> </a:t>
            </a:r>
            <a:r>
              <a:rPr lang="ru-RU" sz="2000" dirty="0" err="1"/>
              <a:t>in</a:t>
            </a:r>
            <a:r>
              <a:rPr lang="ru-RU" sz="2000" dirty="0"/>
              <a:t> </a:t>
            </a:r>
            <a:r>
              <a:rPr lang="ru-RU" sz="2000" dirty="0" err="1"/>
              <a:t>national</a:t>
            </a:r>
            <a:r>
              <a:rPr lang="ru-RU" sz="2000" dirty="0"/>
              <a:t> </a:t>
            </a:r>
            <a:r>
              <a:rPr lang="en-US" sz="2000" dirty="0"/>
              <a:t>connection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12881"/>
            <a:ext cx="898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RECOMMENDATIONS FOR THE DEVELOPMENT OF ROAD TRANSPORT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75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RAILWAY TRANSPORT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5" descr="UN logo 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909639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71481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cap="small" dirty="0">
                <a:cs typeface="Arial" pitchFamily="34" charset="0"/>
              </a:rPr>
              <a:t>United Nations Economic Commission for Europe</a:t>
            </a:r>
            <a:endParaRPr lang="ru-RU" sz="1200" dirty="0"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1929" y="1285859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THE SCHEME OF RAILWAYS OF THE REPUBLIC OF KAZAKHSTAN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81804" y="6492875"/>
            <a:ext cx="2133600" cy="365125"/>
          </a:xfrm>
        </p:spPr>
        <p:txBody>
          <a:bodyPr/>
          <a:lstStyle/>
          <a:p>
            <a:fld id="{A456F7CE-3FB2-49FF-926C-4242882EE8C8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699787"/>
            <a:ext cx="8715436" cy="48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8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RAILWAY TRANSPORT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5" descr="UN logo 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909639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71481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cap="small" dirty="0">
                <a:cs typeface="Arial" pitchFamily="34" charset="0"/>
              </a:rPr>
              <a:t>United Nations Economic Commission for Europe</a:t>
            </a:r>
            <a:endParaRPr lang="ru-RU" sz="1200" dirty="0"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8273" y="1124744"/>
            <a:ext cx="8822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DYNAMICS OF FREIGHT TRANSPORTATION BY RAIL OF KAZAKHSTAN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81804" y="6492875"/>
            <a:ext cx="2133600" cy="365125"/>
          </a:xfrm>
        </p:spPr>
        <p:txBody>
          <a:bodyPr/>
          <a:lstStyle/>
          <a:p>
            <a:fld id="{A456F7CE-3FB2-49FF-926C-4242882EE8C8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275838"/>
              </p:ext>
            </p:extLst>
          </p:nvPr>
        </p:nvGraphicFramePr>
        <p:xfrm>
          <a:off x="270909" y="1772816"/>
          <a:ext cx="8496942" cy="1219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04454"/>
                <a:gridCol w="720080"/>
                <a:gridCol w="720080"/>
                <a:gridCol w="720080"/>
                <a:gridCol w="720080"/>
                <a:gridCol w="792088"/>
                <a:gridCol w="720080"/>
              </a:tblGrid>
              <a:tr h="18002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2012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2013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2014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2015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2016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2017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744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Cargoes transported, million tons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294,8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293,7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275,3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341,4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338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,9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378,8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Share in total traffic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9,1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8,4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10,4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9,1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9,1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9,7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Share in the total freight turnover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49,3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46,7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50,6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48,9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46,1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47,2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978645"/>
              </p:ext>
            </p:extLst>
          </p:nvPr>
        </p:nvGraphicFramePr>
        <p:xfrm>
          <a:off x="323527" y="3717032"/>
          <a:ext cx="7776865" cy="2133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32449"/>
                <a:gridCol w="720080"/>
                <a:gridCol w="792088"/>
                <a:gridCol w="720080"/>
                <a:gridCol w="792088"/>
                <a:gridCol w="72008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</a:t>
                      </a:r>
                      <a:r>
                        <a:rPr lang="kk-KZ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2013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2014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2015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2016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Cargoes transported, million tons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294,8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293,7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275,3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341</a:t>
                      </a:r>
                      <a:r>
                        <a:rPr lang="ru-RU" sz="2000">
                          <a:effectLst/>
                        </a:rPr>
                        <a:t>,</a:t>
                      </a:r>
                      <a:r>
                        <a:rPr lang="en-US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338,9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including by types of messages: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International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46,1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46,8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44,0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</a:rPr>
                        <a:t>40,1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38,5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CIS countries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88,0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86,8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</a:rPr>
                        <a:t>88,5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89,0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</a:rPr>
                        <a:t>    </a:t>
                      </a:r>
                      <a:r>
                        <a:rPr lang="en-US" sz="2000" dirty="0" smtClean="0"/>
                        <a:t>transit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</a:rPr>
                        <a:t>11,5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11,0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Inside the republic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</a:rPr>
                        <a:t>53,9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</a:rPr>
                        <a:t>53,2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56,0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</a:rPr>
                        <a:t>59,9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61,5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7536" y="3140967"/>
            <a:ext cx="8488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DYNAMICS OF CARGO TRANSPORTATION BY TYPES OF MESSAGES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RAILWAY TRANSPORT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5" descr="UN logo 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909639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71481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cap="small" dirty="0">
                <a:cs typeface="Arial" pitchFamily="34" charset="0"/>
              </a:rPr>
              <a:t>United Nations Economic Commission for Europe</a:t>
            </a:r>
            <a:endParaRPr lang="ru-RU" sz="1200" dirty="0"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4" name="Рисунок 13" descr="https://azertag.az/files/galleryphoto/2017/1/1000x669/1491209691267641729_1000x66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50" y="1844824"/>
            <a:ext cx="7890100" cy="419699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28596" y="1142984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TRANS-CASPIAN INTERNATIONAL TRANSPORT ROUTE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5" descr="UN logo 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909639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71481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cap="small" dirty="0">
                <a:cs typeface="Arial" pitchFamily="34" charset="0"/>
              </a:rPr>
              <a:t>United Nations Economic Commission for Europe</a:t>
            </a:r>
            <a:endParaRPr lang="ru-RU" sz="1200" dirty="0"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81804" y="6492875"/>
            <a:ext cx="2133600" cy="365125"/>
          </a:xfrm>
        </p:spPr>
        <p:txBody>
          <a:bodyPr/>
          <a:lstStyle/>
          <a:p>
            <a:fld id="{A456F7CE-3FB2-49FF-926C-4242882EE8C8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302147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RAILWAY TRANSPORT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67" y="1930082"/>
            <a:ext cx="6931225" cy="40191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61929" y="1285859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THE SCHEME OF RAILWAYS OF THE KYRGYZ  REPUBLIC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0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RAILWAY TRANSPORT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5" descr="UN logo 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909639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71481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cap="small" dirty="0">
                <a:cs typeface="Arial" pitchFamily="34" charset="0"/>
              </a:rPr>
              <a:t>United Nations Economic Commission for Europe</a:t>
            </a:r>
            <a:endParaRPr lang="ru-RU" sz="1200" dirty="0"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30327"/>
            <a:ext cx="8786874" cy="415619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57158" y="1214422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RAILWAY PROJECTS</a:t>
            </a:r>
            <a:b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  “NORTH-SOUTH” AND “CHINA-KYRGYZSTAN-UZBEKISTAN”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891630" y="3068960"/>
            <a:ext cx="4464496" cy="576064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New railway "North-South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691680" y="5085184"/>
            <a:ext cx="4608512" cy="864096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New railway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China - Kyrgyzstan - Uzbekistan"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71517" y="3448794"/>
            <a:ext cx="339233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  Y  R  G  Y  Z  S  T  A  N</a:t>
            </a:r>
            <a:endParaRPr lang="ru-RU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13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RAILWAY TRANSPORT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5" descr="UN logo 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909639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71481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cap="small" dirty="0">
                <a:cs typeface="Arial" pitchFamily="34" charset="0"/>
              </a:rPr>
              <a:t>United Nations Economic Commission for Europe</a:t>
            </a:r>
            <a:endParaRPr lang="ru-RU" sz="1200" dirty="0"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0001" y="2024653"/>
            <a:ext cx="86439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work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organization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carriage of goods by container trains in transit through Kazakhstan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Kyrgyzstan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unified competitive tariffs for a long period for the development of the Trans-Caspian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high-speed freight trains to transport perishable goods from south to north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Electrify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rail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second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main rail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routes.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system of freight forwarding services in railway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system of preliminary information on railway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system for monitoring the movement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carriage of goods using the CIM / SMGS consignment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investors to start construction of a transcontinental railway corridor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“China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Kyrgyzstan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Uzbekistan”.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unified railway network connecting the north and south of Kyrgyzstan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115950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RECOMMENDATIONS FOR THE DEVELOPMENT OF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RAILWAY TRANSPORT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CONTENTS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5" descr="UN logo 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909639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71481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cap="small" dirty="0">
                <a:cs typeface="Arial" pitchFamily="34" charset="0"/>
              </a:rPr>
              <a:t>United Nations Economic Commission for Europe</a:t>
            </a:r>
            <a:endParaRPr lang="ru-RU" sz="1200" dirty="0"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92909" y="1916832"/>
            <a:ext cx="8501058" cy="296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024563" algn="r"/>
              </a:tabLst>
            </a:pPr>
            <a:r>
              <a:rPr lang="en-US" b="1" dirty="0"/>
              <a:t>BRIEF ANALYSIS OF THE ECONOMIC STATUS OF THE </a:t>
            </a:r>
            <a:r>
              <a:rPr lang="en-US" b="1" dirty="0" smtClean="0"/>
              <a:t>REPUBLICS</a:t>
            </a:r>
          </a:p>
          <a:p>
            <a:pPr marL="342900" lvl="0" indent="-34290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024563" algn="r"/>
              </a:tabLst>
            </a:pPr>
            <a:r>
              <a:rPr lang="ru-RU" b="1" dirty="0"/>
              <a:t>ANALYSIS OF THE STATUS OF THE ROAD SECTOR AND AUTOMOBILE      </a:t>
            </a:r>
            <a:r>
              <a:rPr lang="ru-RU" b="1" dirty="0" smtClean="0"/>
              <a:t>TRANSPORT</a:t>
            </a:r>
          </a:p>
          <a:p>
            <a:pPr marL="342900" lvl="0" indent="-34290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024563" algn="r"/>
              </a:tabLst>
            </a:pPr>
            <a:r>
              <a:rPr lang="en-US" b="1" dirty="0" smtClean="0"/>
              <a:t>ANALYSIS </a:t>
            </a:r>
            <a:r>
              <a:rPr lang="en-US" b="1" dirty="0"/>
              <a:t>OF THE STATE OF RAILWAY </a:t>
            </a:r>
            <a:r>
              <a:rPr lang="en-US" b="1" dirty="0" smtClean="0"/>
              <a:t>TRANSPORT</a:t>
            </a:r>
          </a:p>
          <a:p>
            <a:pPr marL="342900" lvl="0" indent="-34290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024563" algn="r"/>
              </a:tabLst>
            </a:pPr>
            <a:r>
              <a:rPr lang="en-US" b="1" dirty="0" smtClean="0"/>
              <a:t>ANALYSIS </a:t>
            </a:r>
            <a:r>
              <a:rPr lang="en-US" b="1" dirty="0"/>
              <a:t>OF THE STATE OF WATER </a:t>
            </a:r>
            <a:r>
              <a:rPr lang="en-US" b="1" dirty="0" smtClean="0"/>
              <a:t>TRANSPORT</a:t>
            </a:r>
          </a:p>
          <a:p>
            <a:pPr marL="342900" lvl="0" indent="-34290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024563" algn="r"/>
              </a:tabLst>
            </a:pPr>
            <a:r>
              <a:rPr lang="en-US" b="1" dirty="0" smtClean="0"/>
              <a:t>ANALYSIS </a:t>
            </a:r>
            <a:r>
              <a:rPr lang="en-US" b="1" dirty="0"/>
              <a:t>OF THE </a:t>
            </a:r>
            <a:r>
              <a:rPr lang="en-US" b="1" dirty="0" smtClean="0"/>
              <a:t>STATE </a:t>
            </a:r>
            <a:r>
              <a:rPr lang="en-US" b="1" dirty="0"/>
              <a:t>OF CIVIL </a:t>
            </a:r>
            <a:r>
              <a:rPr lang="en-US" b="1" dirty="0" smtClean="0"/>
              <a:t>AVIATION</a:t>
            </a:r>
          </a:p>
          <a:p>
            <a:pPr marL="342900" lvl="0" indent="-34290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024563" algn="r"/>
              </a:tabLst>
            </a:pPr>
            <a:r>
              <a:rPr lang="en-US" b="1" dirty="0" smtClean="0"/>
              <a:t>ANALYSIS </a:t>
            </a:r>
            <a:r>
              <a:rPr lang="en-US" b="1" dirty="0"/>
              <a:t>OF LOGISTIC </a:t>
            </a:r>
            <a:r>
              <a:rPr lang="en-US" b="1" dirty="0" smtClean="0"/>
              <a:t>STATUS</a:t>
            </a:r>
          </a:p>
          <a:p>
            <a:pPr marL="342900" lvl="0" indent="-34290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024563" algn="r"/>
              </a:tabLst>
            </a:pPr>
            <a:r>
              <a:rPr lang="en-US" b="1" dirty="0" smtClean="0"/>
              <a:t>LEGISLATIVE </a:t>
            </a:r>
            <a:r>
              <a:rPr lang="en-US" b="1" dirty="0"/>
              <a:t>BASE IN TRANSPORTATION </a:t>
            </a:r>
            <a:r>
              <a:rPr lang="en-US" b="1" dirty="0" smtClean="0"/>
              <a:t>SPHERE</a:t>
            </a:r>
          </a:p>
          <a:p>
            <a:pPr marL="342900" lvl="0" indent="-34290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024563" algn="r"/>
              </a:tabLst>
            </a:pPr>
            <a:r>
              <a:rPr lang="en-US" b="1" dirty="0" smtClean="0"/>
              <a:t>PROPOSALS </a:t>
            </a:r>
            <a:r>
              <a:rPr lang="en-US" b="1" dirty="0"/>
              <a:t>FOR THE DEVELOPMENT OF TRANSPORT AND </a:t>
            </a:r>
            <a:r>
              <a:rPr lang="en-US" b="1" dirty="0" smtClean="0"/>
              <a:t>LOGISTICS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71538" y="1214422"/>
            <a:ext cx="7143800" cy="3571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CONTENTS OF THE SUBJECT OF RESEARCH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46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WATERWAY TRANSPORT 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UN logo 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0"/>
            <a:ext cx="909639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71481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cap="small" dirty="0">
                <a:cs typeface="Arial" pitchFamily="34" charset="0"/>
              </a:rPr>
              <a:t>United Nations Economic Commission for Europe</a:t>
            </a:r>
            <a:endParaRPr lang="ru-RU" sz="1200" dirty="0"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5720" y="1214422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DYNAMICS OF CARGO TRANSPORTATION VOLUMES</a:t>
            </a:r>
            <a:b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BY INLAND WATERWAY TRANSPORT BY TYPE OF MESSAGES 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IN KAZAKHSTAN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20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912140"/>
              </p:ext>
            </p:extLst>
          </p:nvPr>
        </p:nvGraphicFramePr>
        <p:xfrm>
          <a:off x="304909" y="2780928"/>
          <a:ext cx="8534182" cy="28201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02997"/>
                <a:gridCol w="925825"/>
                <a:gridCol w="848673"/>
                <a:gridCol w="848673"/>
                <a:gridCol w="848673"/>
                <a:gridCol w="859341"/>
              </a:tblGrid>
              <a:tr h="297033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</a:t>
                      </a:r>
                      <a:r>
                        <a:rPr lang="kk-KZ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2013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2014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2015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2016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033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327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Cargo, luggage</a:t>
                      </a:r>
                      <a:r>
                        <a:rPr lang="ru-RU" sz="2000" dirty="0" smtClean="0"/>
                        <a:t>,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en-US" sz="2000" dirty="0" smtClean="0"/>
                        <a:t>transported</a:t>
                      </a:r>
                      <a:r>
                        <a:rPr lang="ru-RU" sz="2000" dirty="0" smtClean="0"/>
                        <a:t>, </a:t>
                      </a:r>
                      <a:r>
                        <a:rPr lang="ru-RU" sz="2000" baseline="0" dirty="0" smtClean="0"/>
                        <a:t>  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th</a:t>
                      </a:r>
                      <a:r>
                        <a:rPr lang="ru-RU" sz="2000" dirty="0" smtClean="0"/>
                        <a:t>.</a:t>
                      </a:r>
                      <a:r>
                        <a:rPr lang="en-US" sz="2000" dirty="0" smtClean="0"/>
                        <a:t> tons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1290,7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1106,5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1320,8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1218,9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1188,6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27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033">
                <a:tc>
                  <a:txBody>
                    <a:bodyPr/>
                    <a:lstStyle/>
                    <a:p>
                      <a:pPr marL="0" indent="85725" algn="just"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including by types of messages: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International,%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4,3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</a:rPr>
                        <a:t>0,7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</a:rPr>
                        <a:t>0,4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030">
                <a:tc>
                  <a:txBody>
                    <a:bodyPr/>
                    <a:lstStyle/>
                    <a:p>
                      <a:pPr marL="215900"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CIS countries, 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100,0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mtClean="0">
                          <a:effectLst/>
                        </a:rPr>
                        <a:t>100,0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100,0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452">
                <a:tc>
                  <a:txBody>
                    <a:bodyPr/>
                    <a:lstStyle/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Inside republic,%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9,4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</a:rPr>
                        <a:t>11,0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</a:rPr>
                        <a:t>6,9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</a:rPr>
                        <a:t>7,9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</a:rPr>
                        <a:t>7,2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Suburban,%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86,3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</a:rPr>
                        <a:t>88,3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</a:rPr>
                        <a:t>92,7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</a:rPr>
                        <a:t>92,1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</a:rPr>
                        <a:t>92,8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92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WATERWAY TRANSPOR</a:t>
            </a:r>
            <a:endParaRPr lang="ru-RU" sz="2400" dirty="0"/>
          </a:p>
        </p:txBody>
      </p:sp>
      <p:pic>
        <p:nvPicPr>
          <p:cNvPr id="8" name="Picture 5" descr="UN logo 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909639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71481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cap="small" dirty="0">
                <a:cs typeface="Arial" pitchFamily="34" charset="0"/>
              </a:rPr>
              <a:t>United Nations Economic Commission for Europe</a:t>
            </a:r>
            <a:endParaRPr lang="ru-RU" sz="1200" dirty="0"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7607" y="1772816"/>
            <a:ext cx="87154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port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Kuryk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automobile berth and road from the village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Kuryk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port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Kuryk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of multimodal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self-propelled Ro-Ro type ships based on the volume of cargo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traffic.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“dry port” at the port of Aktau to increase the volume of transported goods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range and improve the quality of logistics services provided in the sea and river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share of transportation costs in the cost of final products due to the development of multimodal transport involving sea transport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river-sea cargo transportation between Russia and Kazakhstan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volume of cargo transportation in containers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public-private partnership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on water transport.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forwarding services in water transport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port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Kuryk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shipbuilding and ship repair plant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Adopt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Law on Inland Water Transport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Kyrgyzstan.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attractive conditions for investment development of water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21442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RECOMMENDATIONS FOR THE DEVELOPMENT OF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WATER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TRANSPORT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67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331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CIVIL AVIATION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5" descr="UN logo 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909639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71481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cap="small" dirty="0">
                <a:cs typeface="Arial" pitchFamily="34" charset="0"/>
              </a:rPr>
              <a:t>United Nations Economic Commission for Europe</a:t>
            </a:r>
            <a:endParaRPr lang="ru-RU" sz="1200" dirty="0"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4282" y="1124744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INCOME STRUCTURE OF AIR TRANSPORT ENTERPRISES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22</a:t>
            </a:fld>
            <a:endParaRPr lang="ru-RU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811797308"/>
              </p:ext>
            </p:extLst>
          </p:nvPr>
        </p:nvGraphicFramePr>
        <p:xfrm>
          <a:off x="539552" y="2060848"/>
          <a:ext cx="806489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115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CIVIL AVIATION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5" descr="UN logo 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909639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71481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cap="small" dirty="0">
                <a:cs typeface="Arial" pitchFamily="34" charset="0"/>
              </a:rPr>
              <a:t>United Nations Economic Commission for Europe</a:t>
            </a:r>
            <a:endParaRPr lang="ru-RU" sz="1200" dirty="0"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2046" y="1368740"/>
            <a:ext cx="8588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RECOMMENDATIONS FOR THE DEVELOPMENT OF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CIVIL AVIATION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046" y="2132856"/>
            <a:ext cx="88044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>
              <a:buFont typeface="+mj-lt"/>
              <a:buAutoNum type="arabicPeriod"/>
              <a:tabLst>
                <a:tab pos="18097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national legislation in accordance with ICAO regulations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0975" indent="-180975">
              <a:buFont typeface="+mj-lt"/>
              <a:buAutoNum type="arabicPeriod"/>
              <a:tabLst>
                <a:tab pos="18097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modern system of flight safety and aviation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security.</a:t>
            </a:r>
          </a:p>
          <a:p>
            <a:pPr marL="180975" lvl="0" indent="-180975">
              <a:buFont typeface="+mj-lt"/>
              <a:buAutoNum type="arabicPeriod"/>
              <a:tabLst>
                <a:tab pos="180975" algn="l"/>
              </a:tabLs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material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 purchase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aircraft for long-haul transport and for small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aircraft.</a:t>
            </a:r>
          </a:p>
          <a:p>
            <a:pPr marL="180975" lvl="0" indent="-180975">
              <a:buFont typeface="+mj-lt"/>
              <a:buAutoNum type="arabicPeriod"/>
              <a:tabLst>
                <a:tab pos="180975" algn="l"/>
              </a:tabLs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Ensure transport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 to remote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regions.</a:t>
            </a:r>
          </a:p>
          <a:p>
            <a:pPr marL="180975" lvl="0" indent="-180975">
              <a:buFont typeface="+mj-lt"/>
              <a:buAutoNum type="arabicPeriod"/>
              <a:tabLst>
                <a:tab pos="18097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cargo terminals at international airports to handle cargo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traffic.</a:t>
            </a:r>
          </a:p>
          <a:p>
            <a:pPr marL="180975" lvl="0" indent="-180975">
              <a:buFont typeface="+mj-lt"/>
              <a:buAutoNum type="arabicPeriod"/>
              <a:tabLst>
                <a:tab pos="180975" algn="l"/>
              </a:tabLs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for the development of competition in the field of air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cargo.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lvl="0" indent="-180975">
              <a:buFont typeface="+mj-lt"/>
              <a:buAutoNum type="arabicPeriod"/>
              <a:tabLst>
                <a:tab pos="18097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Stimulation of multimodal transport of cargoes with the participation of air transport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lvl="0" indent="-180975">
              <a:buFont typeface="+mj-lt"/>
              <a:buAutoNum type="arabicPeriod"/>
              <a:tabLst>
                <a:tab pos="180975" algn="l"/>
              </a:tabLs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and warehouse logistics in air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lvl="0" indent="-180975">
              <a:buFont typeface="+mj-lt"/>
              <a:buAutoNum type="arabicPeriod"/>
              <a:tabLst>
                <a:tab pos="18097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Raise the level of staff qualifications for working at cargo terminals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regularly.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>
              <a:buFont typeface="+mj-lt"/>
              <a:buAutoNum type="arabicPeriod"/>
              <a:tabLst>
                <a:tab pos="18097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efforts to use the airports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Astana, Almaty and Bishkek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transit hubs for cargo transshipment and aircraft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maintenance.</a:t>
            </a:r>
          </a:p>
          <a:p>
            <a:pPr marL="342900" indent="-342900">
              <a:buFont typeface="+mj-lt"/>
              <a:buAutoNum type="arabicPeriod"/>
              <a:tabLst>
                <a:tab pos="180975" algn="l"/>
              </a:tabLs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to remove the Kyrgyz airline from the EU “black list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0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LOGISTICS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5" descr="UN logo 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909639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71481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cap="small" dirty="0">
                <a:cs typeface="Arial" pitchFamily="34" charset="0"/>
              </a:rPr>
              <a:t>United Nations Economic Commission for Europe</a:t>
            </a:r>
            <a:endParaRPr lang="ru-RU" sz="1200" dirty="0"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772816"/>
            <a:ext cx="8591550" cy="465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772816"/>
            <a:ext cx="316835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KYRGYZSTAN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2420888"/>
            <a:ext cx="29523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KAZAKHSTAN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7257" y="1196752"/>
            <a:ext cx="706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LOGISTICS EFFICIENCY INDEX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LOGISTICS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5" descr="UN logo 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909639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71481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cap="small" dirty="0">
                <a:cs typeface="Arial" pitchFamily="34" charset="0"/>
              </a:rPr>
              <a:t>United Nations Economic Commission for Europe</a:t>
            </a:r>
            <a:endParaRPr lang="ru-RU" sz="1200" dirty="0"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0913" y="1168644"/>
            <a:ext cx="8588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STRATEGIC LOCATION OF THE FEZ "KHORGOS — EASTERN GATES"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7278688" y="3236913"/>
            <a:ext cx="4619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FF0000"/>
                </a:solidFill>
                <a:latin typeface="Arial" charset="0"/>
              </a:rPr>
              <a:t>99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78688" y="3236913"/>
            <a:ext cx="508022" cy="264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13" y="1933574"/>
            <a:ext cx="8462174" cy="4303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037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LOGISTICS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5" descr="UN logo 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909639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71481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cap="small" dirty="0">
                <a:cs typeface="Arial" pitchFamily="34" charset="0"/>
              </a:rPr>
              <a:t>United Nations Economic Commission for Europe</a:t>
            </a:r>
            <a:endParaRPr lang="ru-RU" sz="1200" dirty="0"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11560" y="126876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CONCEPTUAL 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 OF DRY PORTS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TLC 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KAZAKHSTAN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2780928"/>
            <a:ext cx="72008" cy="2160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2204864"/>
            <a:ext cx="288032" cy="45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90577"/>
            <a:ext cx="85725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LOGISTICS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5" descr="UN logo 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909639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71481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cap="small" dirty="0">
                <a:cs typeface="Arial" pitchFamily="34" charset="0"/>
              </a:rPr>
              <a:t>United Nations Economic Commission for Europe</a:t>
            </a:r>
            <a:endParaRPr lang="ru-RU" sz="1200" dirty="0"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99757"/>
            <a:ext cx="8964488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1560" y="1268759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PLANNED LOCATION OF LOGISTICS CENTERS IN THE KYRGYZ REPUBLIC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LOGISTICS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5" descr="UN logo 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909639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71481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cap="small" dirty="0">
                <a:cs typeface="Arial" pitchFamily="34" charset="0"/>
              </a:rPr>
              <a:t>United Nations Economic Commission for Europe</a:t>
            </a:r>
            <a:endParaRPr lang="ru-RU" sz="1200" dirty="0"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1560" y="1033146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RECOMMENDATIONS FOR THE DEVELOPMENT OF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LOGISTICS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1183" y="1502713"/>
            <a:ext cx="87816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provide state support for the integration of transport and logistics systems of countries in the Euro-Asian transport and logistics system.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Identify the organization responsible for the development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logistics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Approve the form of reporting on logistics activities and oblige legal entities and individuals engaged in logistics activities to submit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tax and other preferences in the implementation of logistics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state support at the stage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creation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three-tier system of logistics centers: "dry ports", LC in large cities and a wide network of small LCs.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continue the practice of creating logistics centers in the states where the main cargo flows are formed.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Considering the importance of the Trans-Caspian corridor, create an effective network of logistic operators at the points of formation and transshipment of goods.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the effective functioning of customs logistics.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logistics costs in supply chains.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from the practice of competition of transport routes to competition of supply chain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logistics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the specialty “Logistics”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universities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s303301.vk.me/v303301750/b20/93PUPSGPaq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4"/>
            <a:ext cx="8504094" cy="518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5" descr="UN logo 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0"/>
            <a:ext cx="909639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71481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cap="small" dirty="0">
                <a:cs typeface="Arial" pitchFamily="34" charset="0"/>
              </a:rPr>
              <a:t>United Nations Economic Commission for Europe</a:t>
            </a:r>
            <a:endParaRPr lang="ru-RU" sz="1200" dirty="0"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53503"/>
            <a:ext cx="4789766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Thanks for attention</a:t>
            </a:r>
            <a:endParaRPr lang="ru-RU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VOLUMES OF CARGO TRANSPORTATION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5" descr="UN logo 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909639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71481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cap="small" dirty="0">
                <a:cs typeface="Arial" pitchFamily="34" charset="0"/>
              </a:rPr>
              <a:t>United Nations Economic Commission for Europe</a:t>
            </a:r>
            <a:endParaRPr lang="ru-RU" sz="1200" dirty="0"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67676016"/>
              </p:ext>
            </p:extLst>
          </p:nvPr>
        </p:nvGraphicFramePr>
        <p:xfrm>
          <a:off x="0" y="2276872"/>
          <a:ext cx="500404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4282" y="1214422"/>
            <a:ext cx="8750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CARGO TRANSPORTATION BY ALL TYPES OF TRANSPORT,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mln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. tons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945038664"/>
              </p:ext>
            </p:extLst>
          </p:nvPr>
        </p:nvGraphicFramePr>
        <p:xfrm>
          <a:off x="4572000" y="2348880"/>
          <a:ext cx="4572000" cy="447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17728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KAZAKHSTAN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80112" y="177281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KYRGYZSTAN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141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           STRUCTURE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OF CARGO TRANSPORTATION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5" descr="UN logo 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909639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71481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cap="small" dirty="0">
                <a:cs typeface="Arial" pitchFamily="34" charset="0"/>
              </a:rPr>
              <a:t>United Nations Economic Commission for Europe</a:t>
            </a:r>
            <a:endParaRPr lang="ru-RU" sz="1200" dirty="0"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504" y="1214422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STRUCTURE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OF CARGO TRANSPORTATION BY TYPE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OF MESSAGES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609937701"/>
              </p:ext>
            </p:extLst>
          </p:nvPr>
        </p:nvGraphicFramePr>
        <p:xfrm>
          <a:off x="214282" y="1772816"/>
          <a:ext cx="4211613" cy="2407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02085822"/>
              </p:ext>
            </p:extLst>
          </p:nvPr>
        </p:nvGraphicFramePr>
        <p:xfrm>
          <a:off x="214282" y="4149080"/>
          <a:ext cx="4104456" cy="2222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672803534"/>
              </p:ext>
            </p:extLst>
          </p:nvPr>
        </p:nvGraphicFramePr>
        <p:xfrm>
          <a:off x="4427984" y="1916832"/>
          <a:ext cx="460851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329370148"/>
              </p:ext>
            </p:extLst>
          </p:nvPr>
        </p:nvGraphicFramePr>
        <p:xfrm>
          <a:off x="4572000" y="4221088"/>
          <a:ext cx="434959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345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ROAD SECTOR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5" descr="UN logo 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909639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71481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cap="small" dirty="0">
                <a:cs typeface="Arial" pitchFamily="34" charset="0"/>
              </a:rPr>
              <a:t>United Nations Economic Commission for Europe</a:t>
            </a:r>
            <a:endParaRPr lang="ru-RU" sz="1200" dirty="0"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016933"/>
              </p:ext>
            </p:extLst>
          </p:nvPr>
        </p:nvGraphicFramePr>
        <p:xfrm>
          <a:off x="785786" y="1635531"/>
          <a:ext cx="7674647" cy="2383536"/>
        </p:xfrm>
        <a:graphic>
          <a:graphicData uri="http://schemas.openxmlformats.org/drawingml/2006/table">
            <a:tbl>
              <a:tblPr/>
              <a:tblGrid>
                <a:gridCol w="3436677"/>
                <a:gridCol w="925601"/>
                <a:gridCol w="936104"/>
                <a:gridCol w="1354470"/>
                <a:gridCol w="1021795"/>
              </a:tblGrid>
              <a:tr h="2880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Road of Kazakhstan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With paved </a:t>
                      </a:r>
                      <a:r>
                        <a:rPr lang="en-US" sz="1800" dirty="0" smtClean="0"/>
                        <a:t>surface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8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km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km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 roads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95410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81814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85,7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Including: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87">
                <a:tc>
                  <a:txBody>
                    <a:bodyPr/>
                    <a:lstStyle/>
                    <a:p>
                      <a:pPr marL="0" indent="2667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significance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24100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25,3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22532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93,5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indent="2667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regional significance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33120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34,7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31246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94,3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24">
                <a:tc>
                  <a:txBody>
                    <a:bodyPr/>
                    <a:lstStyle/>
                    <a:p>
                      <a:pPr marL="0" indent="266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significance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38190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40,0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28036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73,4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85786" y="1142984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STRUCTURE OF HIGHWAYS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182969"/>
              </p:ext>
            </p:extLst>
          </p:nvPr>
        </p:nvGraphicFramePr>
        <p:xfrm>
          <a:off x="791516" y="4149080"/>
          <a:ext cx="7674646" cy="2329788"/>
        </p:xfrm>
        <a:graphic>
          <a:graphicData uri="http://schemas.openxmlformats.org/drawingml/2006/table">
            <a:tbl>
              <a:tblPr/>
              <a:tblGrid>
                <a:gridCol w="3420444"/>
                <a:gridCol w="869826"/>
                <a:gridCol w="1008112"/>
                <a:gridCol w="1188132"/>
                <a:gridCol w="1188132"/>
              </a:tblGrid>
              <a:tr h="3600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Road of Kyrgyzstan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With paved </a:t>
                      </a:r>
                      <a:r>
                        <a:rPr lang="en-US" sz="1800" dirty="0" smtClean="0"/>
                        <a:t>surface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km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km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 roads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18811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8089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43,0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Including: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304">
                <a:tc>
                  <a:txBody>
                    <a:bodyPr/>
                    <a:lstStyle/>
                    <a:p>
                      <a:pPr marL="0" indent="2667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international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significance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4090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3358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82,1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indent="2667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state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significance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5616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1600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41,0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60">
                <a:tc>
                  <a:txBody>
                    <a:bodyPr/>
                    <a:lstStyle/>
                    <a:p>
                      <a:pPr marL="0" indent="2667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local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significance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9105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1844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26,7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0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ROAD SECTOR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5" descr="UN logo 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909639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71481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cap="small" dirty="0">
                <a:cs typeface="Arial" pitchFamily="34" charset="0"/>
              </a:rPr>
              <a:t>United Nations Economic Commission for Europe</a:t>
            </a:r>
            <a:endParaRPr lang="ru-RU" sz="1200" dirty="0"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5786" y="1142984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QUALITY OF PUBLIC ROADS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899747"/>
              </p:ext>
            </p:extLst>
          </p:nvPr>
        </p:nvGraphicFramePr>
        <p:xfrm>
          <a:off x="190444" y="1630198"/>
          <a:ext cx="8387698" cy="21844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36304"/>
                <a:gridCol w="792088"/>
                <a:gridCol w="826857"/>
                <a:gridCol w="1944216"/>
                <a:gridCol w="2088233"/>
              </a:tblGrid>
              <a:tr h="33589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Road of Kazakhstan</a:t>
                      </a:r>
                      <a:endParaRPr lang="ru-RU" sz="20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Total, km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 category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8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satisfactory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unsatisfactory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</a:tr>
              <a:tr h="27008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 roads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95410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b"/>
                </a:tc>
              </a:tr>
              <a:tr h="2204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Including: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584">
                <a:tc>
                  <a:txBody>
                    <a:bodyPr/>
                    <a:lstStyle/>
                    <a:p>
                      <a:pPr marL="0" indent="266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significance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24100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b"/>
                </a:tc>
              </a:tr>
              <a:tr h="211584">
                <a:tc>
                  <a:txBody>
                    <a:bodyPr/>
                    <a:lstStyle/>
                    <a:p>
                      <a:pPr marL="0" indent="266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regional significance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594" marR="67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72443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b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185278"/>
              </p:ext>
            </p:extLst>
          </p:nvPr>
        </p:nvGraphicFramePr>
        <p:xfrm>
          <a:off x="179512" y="4293096"/>
          <a:ext cx="8422468" cy="229659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71074"/>
                <a:gridCol w="792088"/>
                <a:gridCol w="826857"/>
                <a:gridCol w="1944216"/>
                <a:gridCol w="2088233"/>
              </a:tblGrid>
              <a:tr h="33589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Road of Kyrgyzstan</a:t>
                      </a:r>
                      <a:endParaRPr lang="ru-RU" sz="20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Total, km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 category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2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satisfactory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unsatisfactory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</a:tr>
              <a:tr h="4169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 roads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18811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</a:tr>
              <a:tr h="270083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international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significance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b"/>
                </a:tc>
              </a:tr>
              <a:tr h="21158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road corridors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2232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6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ROAD SECTOR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5" descr="UN logo 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0"/>
            <a:ext cx="909639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71481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cap="small" dirty="0">
                <a:cs typeface="Arial" pitchFamily="34" charset="0"/>
              </a:rPr>
              <a:t>United Nations Economic Commission for Europe</a:t>
            </a:r>
            <a:endParaRPr lang="ru-RU" sz="1200" dirty="0"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24744"/>
            <a:ext cx="8390166" cy="770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INTERNATIONAL ROAD TRANSPORT CORRIDORS OF THE REPUBLIC OF KAZAKHSTAN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" y="1844824"/>
            <a:ext cx="89344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1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ROAD SECTOR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5" descr="UN logo 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909639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71481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cap="small" dirty="0">
                <a:cs typeface="Arial" pitchFamily="34" charset="0"/>
              </a:rPr>
              <a:t>United Nations Economic Commission for Europe</a:t>
            </a:r>
            <a:endParaRPr lang="ru-RU" sz="1200" dirty="0"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204864"/>
            <a:ext cx="8215370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500034" y="1285860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KAZAKHSTAN SECTION OF THE TRANSCONTINENTAL CORRIDOR "WESTERN EUROPE - WESTERN CHINA"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8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ROAD SECTOR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5" descr="UN logo 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0"/>
            <a:ext cx="909639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71481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cap="small" dirty="0">
                <a:cs typeface="Arial" pitchFamily="34" charset="0"/>
              </a:rPr>
              <a:t>United Nations Economic Commission for Europe</a:t>
            </a:r>
            <a:endParaRPr lang="ru-RU" sz="1200" dirty="0"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7CE-3FB2-49FF-926C-4242882EE8C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099757"/>
            <a:ext cx="1512168" cy="321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26876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CAREC TRANSIT ROADS PASSING THROUGH KYRGYZSTAN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1844825"/>
            <a:ext cx="1728192" cy="254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882925"/>
            <a:ext cx="86201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0694" y="5696966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</a:rPr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4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10693</TotalTime>
  <Words>1688</Words>
  <Application>Microsoft Office PowerPoint</Application>
  <PresentationFormat>On-screen Show (4:3)</PresentationFormat>
  <Paragraphs>507</Paragraphs>
  <Slides>29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Тема Office</vt:lpstr>
      <vt:lpstr>TRANSPORT AND LOGISTICS IN REPUBLIC OF KAZAKHSTAN AND  KYRGYZ REPUBLIC: STATUS AND PROSPECTS OF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ONU</cp:lastModifiedBy>
  <cp:revision>434</cp:revision>
  <dcterms:created xsi:type="dcterms:W3CDTF">2018-07-08T09:11:19Z</dcterms:created>
  <dcterms:modified xsi:type="dcterms:W3CDTF">2018-11-19T17:02:25Z</dcterms:modified>
</cp:coreProperties>
</file>