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02" r:id="rId1"/>
  </p:sldMasterIdLst>
  <p:notesMasterIdLst>
    <p:notesMasterId r:id="rId10"/>
  </p:notesMasterIdLst>
  <p:sldIdLst>
    <p:sldId id="278" r:id="rId2"/>
    <p:sldId id="307" r:id="rId3"/>
    <p:sldId id="308" r:id="rId4"/>
    <p:sldId id="315" r:id="rId5"/>
    <p:sldId id="303" r:id="rId6"/>
    <p:sldId id="313" r:id="rId7"/>
    <p:sldId id="314" r:id="rId8"/>
    <p:sldId id="276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00CC"/>
    <a:srgbClr val="CC99FF"/>
    <a:srgbClr val="6600FF"/>
    <a:srgbClr val="5757D5"/>
    <a:srgbClr val="660066"/>
    <a:srgbClr val="B23C6F"/>
    <a:srgbClr val="A93974"/>
    <a:srgbClr val="99663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29" autoAdjust="0"/>
  </p:normalViewPr>
  <p:slideViewPr>
    <p:cSldViewPr snapToGrid="0">
      <p:cViewPr varScale="1">
        <p:scale>
          <a:sx n="108" d="100"/>
          <a:sy n="108" d="100"/>
        </p:scale>
        <p:origin x="62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97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01E36-6C44-438C-A911-64C7E40472B2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98D63-45D9-4651-88FB-20042F7BA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21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2"/>
                </a:solidFill>
                <a:latin typeface="Book Antiqua" pitchFamily="18" charset="0"/>
                <a:cs typeface="Arial" pitchFamily="34" charset="0"/>
              </a:defRPr>
            </a:lvl1pPr>
            <a:lvl2pPr marL="742875" indent="-285720" eaLnBrk="0" hangingPunct="0">
              <a:defRPr sz="1400">
                <a:solidFill>
                  <a:schemeClr val="tx2"/>
                </a:solidFill>
                <a:latin typeface="Book Antiqua" pitchFamily="18" charset="0"/>
                <a:cs typeface="Arial" pitchFamily="34" charset="0"/>
              </a:defRPr>
            </a:lvl2pPr>
            <a:lvl3pPr marL="1142884" indent="-228577" eaLnBrk="0" hangingPunct="0">
              <a:defRPr sz="1400">
                <a:solidFill>
                  <a:schemeClr val="tx2"/>
                </a:solidFill>
                <a:latin typeface="Book Antiqua" pitchFamily="18" charset="0"/>
                <a:cs typeface="Arial" pitchFamily="34" charset="0"/>
              </a:defRPr>
            </a:lvl3pPr>
            <a:lvl4pPr marL="1600037" indent="-228577" eaLnBrk="0" hangingPunct="0">
              <a:defRPr sz="1400">
                <a:solidFill>
                  <a:schemeClr val="tx2"/>
                </a:solidFill>
                <a:latin typeface="Book Antiqua" pitchFamily="18" charset="0"/>
                <a:cs typeface="Arial" pitchFamily="34" charset="0"/>
              </a:defRPr>
            </a:lvl4pPr>
            <a:lvl5pPr marL="2057190" indent="-228577" eaLnBrk="0" hangingPunct="0">
              <a:defRPr sz="1400">
                <a:solidFill>
                  <a:schemeClr val="tx2"/>
                </a:solidFill>
                <a:latin typeface="Book Antiqua" pitchFamily="18" charset="0"/>
                <a:cs typeface="Arial" pitchFamily="34" charset="0"/>
              </a:defRPr>
            </a:lvl5pPr>
            <a:lvl6pPr marL="2514343" indent="-228577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itchFamily="18" charset="0"/>
                <a:cs typeface="Arial" pitchFamily="34" charset="0"/>
              </a:defRPr>
            </a:lvl6pPr>
            <a:lvl7pPr marL="2971496" indent="-228577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itchFamily="18" charset="0"/>
                <a:cs typeface="Arial" pitchFamily="34" charset="0"/>
              </a:defRPr>
            </a:lvl7pPr>
            <a:lvl8pPr marL="3428650" indent="-228577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itchFamily="18" charset="0"/>
                <a:cs typeface="Arial" pitchFamily="34" charset="0"/>
              </a:defRPr>
            </a:lvl8pPr>
            <a:lvl9pPr marL="3885804" indent="-228577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itchFamily="18" charset="0"/>
                <a:cs typeface="Arial" pitchFamily="34" charset="0"/>
              </a:defRPr>
            </a:lvl9pPr>
          </a:lstStyle>
          <a:p>
            <a:pPr eaLnBrk="1" hangingPunct="1"/>
            <a:fld id="{C921F848-E43F-43BD-B6B9-4034E0CDF2DF}" type="slidenum">
              <a:rPr lang="en-GB" alt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</a:t>
            </a:fld>
            <a:endParaRPr lang="en-GB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351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98D63-45D9-4651-88FB-20042F7BA1CA}" type="slidenum">
              <a:rPr lang="en-GB" smtClean="0"/>
              <a:t>2</a:t>
            </a:fld>
            <a:endParaRPr lang="en-GB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9600" y="3094038"/>
            <a:ext cx="22431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698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98D63-45D9-4651-88FB-20042F7BA1CA}" type="slidenum">
              <a:rPr lang="en-GB" smtClean="0"/>
              <a:t>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972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98D63-45D9-4651-88FB-20042F7BA1CA}" type="slidenum">
              <a:rPr lang="en-GB" smtClean="0"/>
              <a:t>5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290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98D63-45D9-4651-88FB-20042F7BA1C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574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98D63-45D9-4651-88FB-20042F7BA1C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54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334441" y="188924"/>
            <a:ext cx="11521017" cy="936625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2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Book Antiqua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fr-FR" sz="18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8" name="Group 41"/>
          <p:cNvGrpSpPr>
            <a:grpSpLocks/>
          </p:cNvGrpSpPr>
          <p:nvPr userDrawn="1"/>
        </p:nvGrpSpPr>
        <p:grpSpPr bwMode="auto">
          <a:xfrm>
            <a:off x="334441" y="5837238"/>
            <a:ext cx="11521017" cy="792162"/>
            <a:chOff x="158" y="3677"/>
            <a:chExt cx="5443" cy="499"/>
          </a:xfrm>
        </p:grpSpPr>
        <p:grpSp>
          <p:nvGrpSpPr>
            <p:cNvPr id="9" name="Group 42"/>
            <p:cNvGrpSpPr>
              <a:grpSpLocks/>
            </p:cNvGrpSpPr>
            <p:nvPr userDrawn="1"/>
          </p:nvGrpSpPr>
          <p:grpSpPr bwMode="auto">
            <a:xfrm>
              <a:off x="158" y="3677"/>
              <a:ext cx="5443" cy="499"/>
              <a:chOff x="158" y="3677"/>
              <a:chExt cx="5443" cy="499"/>
            </a:xfrm>
          </p:grpSpPr>
          <p:sp>
            <p:nvSpPr>
              <p:cNvPr id="11" name="Rectangle 43"/>
              <p:cNvSpPr>
                <a:spLocks noChangeArrowheads="1"/>
              </p:cNvSpPr>
              <p:nvPr userDrawn="1"/>
            </p:nvSpPr>
            <p:spPr bwMode="auto">
              <a:xfrm>
                <a:off x="158" y="3677"/>
                <a:ext cx="5443" cy="499"/>
              </a:xfrm>
              <a:prstGeom prst="rect">
                <a:avLst/>
              </a:prstGeom>
              <a:solidFill>
                <a:srgbClr val="00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2"/>
                    </a:solidFill>
                    <a:latin typeface="Book Antiqua" pitchFamily="18" charset="0"/>
                    <a:cs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2"/>
                    </a:solidFill>
                    <a:latin typeface="Book Antiqua" pitchFamily="18" charset="0"/>
                    <a:cs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2"/>
                    </a:solidFill>
                    <a:latin typeface="Book Antiqua" pitchFamily="18" charset="0"/>
                    <a:cs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2"/>
                    </a:solidFill>
                    <a:latin typeface="Book Antiqua" pitchFamily="18" charset="0"/>
                    <a:cs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2"/>
                    </a:solidFill>
                    <a:latin typeface="Book Antiqua" pitchFamily="18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2"/>
                    </a:solidFill>
                    <a:latin typeface="Book Antiqua" pitchFamily="18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2"/>
                    </a:solidFill>
                    <a:latin typeface="Book Antiqua" pitchFamily="18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2"/>
                    </a:solidFill>
                    <a:latin typeface="Book Antiqua" pitchFamily="18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2"/>
                    </a:solidFill>
                    <a:latin typeface="Book Antiqua" pitchFamily="18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fr-FR" sz="18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2" name="Group 44"/>
              <p:cNvGrpSpPr>
                <a:grpSpLocks/>
              </p:cNvGrpSpPr>
              <p:nvPr userDrawn="1"/>
            </p:nvGrpSpPr>
            <p:grpSpPr bwMode="auto">
              <a:xfrm>
                <a:off x="158" y="3702"/>
                <a:ext cx="5441" cy="453"/>
                <a:chOff x="158" y="3702"/>
                <a:chExt cx="5441" cy="453"/>
              </a:xfrm>
            </p:grpSpPr>
            <p:pic>
              <p:nvPicPr>
                <p:cNvPr id="13" name="Picture 45" descr="truck"/>
                <p:cNvPicPr preferRelativeResize="0">
                  <a:picLocks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43" y="3702"/>
                  <a:ext cx="793" cy="4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46" descr="way © olly #7421689"/>
                <p:cNvPicPr preferRelativeResize="0">
                  <a:picLocks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72" y="3702"/>
                  <a:ext cx="793" cy="4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" name="Picture 47" descr="Future Sign © Rafael Ramirezooo Lee #11477676 copy"/>
                <p:cNvPicPr preferRelativeResize="0">
                  <a:picLocks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01" y="3702"/>
                  <a:ext cx="793" cy="4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48" descr="highway © olly #13933418"/>
                <p:cNvPicPr preferRelativeResize="0">
                  <a:picLocks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" y="3702"/>
                  <a:ext cx="793" cy="4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" name="Picture 49" descr="sunrising on ferry #875589 © trialartinf #875589"/>
                <p:cNvPicPr preferRelativeResize="0">
                  <a:picLocks noChangeArrowheads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0" y="3702"/>
                  <a:ext cx="793" cy="4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" name="Picture 50" descr="2250126"/>
                <p:cNvPicPr preferRelativeResize="0">
                  <a:picLocks noChangeArrowheads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6" y="3702"/>
                  <a:ext cx="793" cy="4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" name="Picture 51" descr="wheelchair"/>
                <p:cNvPicPr preferRelativeResize="0">
                  <a:picLocks noChangeArrowheads="1"/>
                </p:cNvPicPr>
                <p:nvPr userDrawn="1"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4" y="3702"/>
                  <a:ext cx="793" cy="4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" name="Rectangle 52"/>
            <p:cNvSpPr>
              <a:spLocks noChangeArrowheads="1"/>
            </p:cNvSpPr>
            <p:nvPr userDrawn="1"/>
          </p:nvSpPr>
          <p:spPr bwMode="auto">
            <a:xfrm>
              <a:off x="158" y="3702"/>
              <a:ext cx="5443" cy="453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2"/>
                  </a:solidFill>
                  <a:latin typeface="Book Antiqua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2"/>
                  </a:solidFill>
                  <a:latin typeface="Book Antiqua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2"/>
                  </a:solidFill>
                  <a:latin typeface="Book Antiqua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2"/>
                  </a:solidFill>
                  <a:latin typeface="Book Antiqua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2"/>
                  </a:solidFill>
                  <a:latin typeface="Book Antiqua" pitchFamily="18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Book Antiqua" pitchFamily="18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Book Antiqua" pitchFamily="18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Book Antiqua" pitchFamily="18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Book Antiqua" pitchFamily="18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20" name="Picture 65" descr="White-UN-logo-transp-bg"/>
          <p:cNvPicPr preferRelativeResize="0"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8"/>
          <a:stretch>
            <a:fillRect/>
          </a:stretch>
        </p:blipFill>
        <p:spPr bwMode="auto">
          <a:xfrm>
            <a:off x="488953" y="295286"/>
            <a:ext cx="1151467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36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0034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90532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8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1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D1F2-BD5D-4483-BB3D-6EF8051D30E0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7451-BE7D-49C2-9E50-A24C2A3D99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41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60637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16966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70812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87584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89766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48192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3143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35"/>
          <p:cNvGrpSpPr>
            <a:grpSpLocks/>
          </p:cNvGrpSpPr>
          <p:nvPr userDrawn="1"/>
        </p:nvGrpSpPr>
        <p:grpSpPr bwMode="auto">
          <a:xfrm>
            <a:off x="334441" y="5837238"/>
            <a:ext cx="11521017" cy="792162"/>
            <a:chOff x="158" y="3677"/>
            <a:chExt cx="5443" cy="499"/>
          </a:xfrm>
        </p:grpSpPr>
        <p:grpSp>
          <p:nvGrpSpPr>
            <p:cNvPr id="8" name="Group 34"/>
            <p:cNvGrpSpPr>
              <a:grpSpLocks/>
            </p:cNvGrpSpPr>
            <p:nvPr userDrawn="1"/>
          </p:nvGrpSpPr>
          <p:grpSpPr bwMode="auto">
            <a:xfrm>
              <a:off x="158" y="3677"/>
              <a:ext cx="5443" cy="499"/>
              <a:chOff x="158" y="3677"/>
              <a:chExt cx="5443" cy="499"/>
            </a:xfrm>
          </p:grpSpPr>
          <p:sp>
            <p:nvSpPr>
              <p:cNvPr id="10" name="Rectangle 23"/>
              <p:cNvSpPr>
                <a:spLocks noChangeArrowheads="1"/>
              </p:cNvSpPr>
              <p:nvPr userDrawn="1"/>
            </p:nvSpPr>
            <p:spPr bwMode="auto">
              <a:xfrm>
                <a:off x="158" y="3677"/>
                <a:ext cx="5443" cy="499"/>
              </a:xfrm>
              <a:prstGeom prst="rect">
                <a:avLst/>
              </a:prstGeom>
              <a:solidFill>
                <a:srgbClr val="00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2"/>
                    </a:solidFill>
                    <a:latin typeface="Book Antiqua" pitchFamily="18" charset="0"/>
                    <a:cs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2"/>
                    </a:solidFill>
                    <a:latin typeface="Book Antiqua" pitchFamily="18" charset="0"/>
                    <a:cs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2"/>
                    </a:solidFill>
                    <a:latin typeface="Book Antiqua" pitchFamily="18" charset="0"/>
                    <a:cs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2"/>
                    </a:solidFill>
                    <a:latin typeface="Book Antiqua" pitchFamily="18" charset="0"/>
                    <a:cs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2"/>
                    </a:solidFill>
                    <a:latin typeface="Book Antiqua" pitchFamily="18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2"/>
                    </a:solidFill>
                    <a:latin typeface="Book Antiqua" pitchFamily="18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2"/>
                    </a:solidFill>
                    <a:latin typeface="Book Antiqua" pitchFamily="18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2"/>
                    </a:solidFill>
                    <a:latin typeface="Book Antiqua" pitchFamily="18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2"/>
                    </a:solidFill>
                    <a:latin typeface="Book Antiqua" pitchFamily="18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fr-FR" sz="18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1" name="Group 33"/>
              <p:cNvGrpSpPr>
                <a:grpSpLocks/>
              </p:cNvGrpSpPr>
              <p:nvPr userDrawn="1"/>
            </p:nvGrpSpPr>
            <p:grpSpPr bwMode="auto">
              <a:xfrm>
                <a:off x="158" y="3702"/>
                <a:ext cx="5441" cy="453"/>
                <a:chOff x="158" y="3702"/>
                <a:chExt cx="5441" cy="453"/>
              </a:xfrm>
            </p:grpSpPr>
            <p:pic>
              <p:nvPicPr>
                <p:cNvPr id="12" name="Picture 24" descr="truck"/>
                <p:cNvPicPr preferRelativeResize="0">
                  <a:picLocks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43" y="3702"/>
                  <a:ext cx="793" cy="4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25" descr="way © olly #7421689"/>
                <p:cNvPicPr preferRelativeResize="0">
                  <a:picLocks noChangeArrowheads="1"/>
                </p:cNvPicPr>
                <p:nvPr userDrawn="1"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72" y="3702"/>
                  <a:ext cx="793" cy="4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26" descr="Future Sign © Rafael Ramirezooo Lee #11477676 copy"/>
                <p:cNvPicPr preferRelativeResize="0">
                  <a:picLocks noChangeArrowheads="1"/>
                </p:cNvPicPr>
                <p:nvPr userDrawn="1"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01" y="3702"/>
                  <a:ext cx="793" cy="4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" name="Picture 27" descr="highway © olly #13933418"/>
                <p:cNvPicPr preferRelativeResize="0">
                  <a:picLocks noChangeArrowheads="1"/>
                </p:cNvPicPr>
                <p:nvPr userDrawn="1"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" y="3702"/>
                  <a:ext cx="793" cy="4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28" descr="sunrising on ferry #875589 © trialartinf #875589"/>
                <p:cNvPicPr preferRelativeResize="0">
                  <a:picLocks noChangeArrowheads="1"/>
                </p:cNvPicPr>
                <p:nvPr userDrawn="1"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0" y="3702"/>
                  <a:ext cx="793" cy="4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" name="Picture 29" descr="2250126"/>
                <p:cNvPicPr preferRelativeResize="0">
                  <a:picLocks noChangeArrowheads="1"/>
                </p:cNvPicPr>
                <p:nvPr userDrawn="1"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6" y="3702"/>
                  <a:ext cx="793" cy="4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" name="Picture 30" descr="wheelchair"/>
                <p:cNvPicPr preferRelativeResize="0">
                  <a:picLocks noChangeArrowheads="1"/>
                </p:cNvPicPr>
                <p:nvPr userDrawn="1"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4" y="3702"/>
                  <a:ext cx="793" cy="4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Rectangle 31"/>
            <p:cNvSpPr>
              <a:spLocks noChangeArrowheads="1"/>
            </p:cNvSpPr>
            <p:nvPr userDrawn="1"/>
          </p:nvSpPr>
          <p:spPr bwMode="auto">
            <a:xfrm>
              <a:off x="158" y="3702"/>
              <a:ext cx="5443" cy="453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2"/>
                  </a:solidFill>
                  <a:latin typeface="Book Antiqua" pitchFamily="18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2"/>
                  </a:solidFill>
                  <a:latin typeface="Book Antiqua" pitchFamily="18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2"/>
                  </a:solidFill>
                  <a:latin typeface="Book Antiqua" pitchFamily="18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2"/>
                  </a:solidFill>
                  <a:latin typeface="Book Antiqua" pitchFamily="18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2"/>
                  </a:solidFill>
                  <a:latin typeface="Book Antiqua" pitchFamily="18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Book Antiqua" pitchFamily="18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Book Antiqua" pitchFamily="18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Book Antiqua" pitchFamily="18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Book Antiqua" pitchFamily="18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fr-FR">
                <a:solidFill>
                  <a:srgbClr val="000000"/>
                </a:solidFill>
              </a:endParaRPr>
            </a:p>
          </p:txBody>
        </p:sp>
      </p:grp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334441" y="188913"/>
            <a:ext cx="11521017" cy="938212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2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Book Antiqua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fr-FR" sz="18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" name="Picture 65" descr="White-UN-logo-transp-bg"/>
          <p:cNvPicPr preferRelativeResize="0"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8"/>
          <a:stretch>
            <a:fillRect/>
          </a:stretch>
        </p:blipFill>
        <p:spPr bwMode="auto">
          <a:xfrm>
            <a:off x="488953" y="295286"/>
            <a:ext cx="1151467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30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688" r:id="rId12"/>
    <p:sldLayoutId id="2147483689" r:id="rId13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ChangeArrowheads="1"/>
          </p:cNvSpPr>
          <p:nvPr/>
        </p:nvSpPr>
        <p:spPr bwMode="auto">
          <a:xfrm>
            <a:off x="11089219" y="6308728"/>
            <a:ext cx="67098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2"/>
                </a:solidFill>
                <a:latin typeface="Book Antiqua" pitchFamily="18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Book Antiqua" pitchFamily="18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Book Antiqua" pitchFamily="18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Book Antiqua" pitchFamily="18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Book Antiqua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itchFamily="18" charset="0"/>
                <a:cs typeface="Arial" pitchFamily="34" charset="0"/>
              </a:defRPr>
            </a:lvl9pPr>
          </a:lstStyle>
          <a:p>
            <a:pPr algn="r"/>
            <a:endParaRPr lang="en-GB" altLang="en-US" sz="1200" b="1">
              <a:solidFill>
                <a:srgbClr val="000066"/>
              </a:solidFill>
            </a:endParaRPr>
          </a:p>
        </p:txBody>
      </p:sp>
      <p:sp>
        <p:nvSpPr>
          <p:cNvPr id="26630" name="Rectangle 33"/>
          <p:cNvSpPr>
            <a:spLocks noChangeArrowheads="1"/>
          </p:cNvSpPr>
          <p:nvPr/>
        </p:nvSpPr>
        <p:spPr bwMode="auto">
          <a:xfrm>
            <a:off x="350379" y="1222051"/>
            <a:ext cx="11494093" cy="5447041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768"/>
            </a:stretch>
          </a:blipFill>
          <a:ln>
            <a:noFill/>
          </a:ln>
          <a:effectLst/>
          <a:ex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 prstMaterial="matte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defRPr/>
            </a:pPr>
            <a:endParaRPr lang="en-GB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GB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Amendments to the AGN Agreement</a:t>
            </a:r>
            <a:endParaRPr lang="en-GB" altLang="fr-FR" sz="14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GB" sz="2000" b="1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Sixty-first session of the UNECE </a:t>
            </a:r>
            <a:r>
              <a:rPr lang="en-GB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Working Party </a:t>
            </a:r>
            <a:br>
              <a:rPr lang="en-GB" sz="20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GB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on Intermodal Transport and Logistics (</a:t>
            </a:r>
            <a:r>
              <a:rPr lang="en-GB" sz="2000" b="1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WP.24)</a:t>
            </a:r>
            <a:br>
              <a:rPr lang="en-GB" sz="2000" b="1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</a:br>
            <a:br>
              <a:rPr lang="en-GB" sz="2000" b="1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</a:br>
            <a:r>
              <a:rPr lang="en-GB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19-21 November 2018</a:t>
            </a:r>
            <a:endParaRPr lang="fr-CH" sz="28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606" name="Rectangle 20"/>
          <p:cNvSpPr>
            <a:spLocks noChangeArrowheads="1"/>
          </p:cNvSpPr>
          <p:nvPr/>
        </p:nvSpPr>
        <p:spPr bwMode="auto">
          <a:xfrm>
            <a:off x="4756943" y="404816"/>
            <a:ext cx="71865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2"/>
                </a:solidFill>
                <a:latin typeface="Book Antiqua" pitchFamily="18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Book Antiqua" pitchFamily="18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Book Antiqua" pitchFamily="18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Book Antiqua" pitchFamily="18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Book Antiqua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UNECE SUSTAINABLE TRANSPORT DIVISION</a:t>
            </a:r>
            <a:endParaRPr lang="en-GB" altLang="en-US" sz="1200" b="1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7685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1842" y="1846605"/>
            <a:ext cx="4469311" cy="2990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</p:spPr>
        <p:txBody>
          <a:bodyPr/>
          <a:lstStyle/>
          <a:p>
            <a:fld id="{A22A3DBE-CF17-421A-9BC3-7043DAB6AD2E}" type="datetime1">
              <a:rPr lang="en-US" smtClean="0"/>
              <a:t>11/19/2018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3" b="33225"/>
          <a:stretch/>
        </p:blipFill>
        <p:spPr bwMode="auto">
          <a:xfrm>
            <a:off x="1741093" y="195943"/>
            <a:ext cx="10106923" cy="94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895" y="5199019"/>
            <a:ext cx="2290813" cy="143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8" y="5199020"/>
            <a:ext cx="2065013" cy="141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673644" y="5199019"/>
            <a:ext cx="7173912" cy="1431992"/>
            <a:chOff x="667988" y="1031414"/>
            <a:chExt cx="10708020" cy="22322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24"/>
            <a:stretch/>
          </p:blipFill>
          <p:spPr bwMode="auto">
            <a:xfrm>
              <a:off x="667988" y="1031414"/>
              <a:ext cx="2135804" cy="223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8600" y="1031414"/>
              <a:ext cx="3257408" cy="221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559" y="1031414"/>
              <a:ext cx="5510478" cy="223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354675" y="1189513"/>
            <a:ext cx="804474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7">
              <a:spcAft>
                <a:spcPts val="600"/>
              </a:spcAft>
            </a:pPr>
            <a:r>
              <a:rPr lang="en-GB" sz="2000" b="1" dirty="0" err="1">
                <a:solidFill>
                  <a:schemeClr val="accent3">
                    <a:lumMod val="50000"/>
                  </a:schemeClr>
                </a:solidFill>
              </a:rPr>
              <a:t>Wrocław</a:t>
            </a:r>
            <a:r>
              <a:rPr lang="en-GB" sz="2000" b="1" dirty="0">
                <a:solidFill>
                  <a:schemeClr val="accent3">
                    <a:lumMod val="50000"/>
                  </a:schemeClr>
                </a:solidFill>
              </a:rPr>
              <a:t>, Poland, 18-19 April 2018</a:t>
            </a:r>
          </a:p>
          <a:p>
            <a:pPr>
              <a:spcAft>
                <a:spcPts val="600"/>
              </a:spcAft>
            </a:pP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Organized jointly by UNECE and the Ministry</a:t>
            </a:r>
            <a:br>
              <a:rPr lang="en-GB" b="1" dirty="0"/>
            </a:br>
            <a:r>
              <a:rPr lang="en-GB" b="1" dirty="0"/>
              <a:t>of Maritime Economy and Inland Navigation of Poland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More than 400 participants from 24 countries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European Commission, River Commissions, </a:t>
            </a:r>
            <a:br>
              <a:rPr lang="en-GB" b="1" dirty="0"/>
            </a:br>
            <a:r>
              <a:rPr lang="en-GB" b="1" dirty="0"/>
              <a:t>international  associations and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organizations, </a:t>
            </a:r>
            <a:br>
              <a:rPr lang="en-GB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basin authorities and other key players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Ministerial plenary session and six thematic </a:t>
            </a:r>
            <a:br>
              <a:rPr lang="en-GB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panel discussions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b="1" dirty="0" err="1">
                <a:solidFill>
                  <a:schemeClr val="bg2">
                    <a:lumMod val="25000"/>
                  </a:schemeClr>
                </a:solidFill>
              </a:rPr>
              <a:t>Signing</a:t>
            </a:r>
            <a:r>
              <a:rPr lang="fr-CH" b="1" dirty="0">
                <a:solidFill>
                  <a:schemeClr val="bg2">
                    <a:lumMod val="25000"/>
                  </a:schemeClr>
                </a:solidFill>
              </a:rPr>
              <a:t> the </a:t>
            </a:r>
            <a:r>
              <a:rPr lang="fr-CH" b="1" dirty="0" err="1">
                <a:solidFill>
                  <a:schemeClr val="bg2">
                    <a:lumMod val="25000"/>
                  </a:schemeClr>
                </a:solidFill>
              </a:rPr>
              <a:t>Ministerial</a:t>
            </a:r>
            <a:r>
              <a:rPr lang="fr-CH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CH" b="1" dirty="0" err="1">
                <a:solidFill>
                  <a:schemeClr val="bg2">
                    <a:lumMod val="25000"/>
                  </a:schemeClr>
                </a:solidFill>
              </a:rPr>
              <a:t>Declaration</a:t>
            </a:r>
            <a:r>
              <a:rPr lang="fr-CH" b="1" dirty="0">
                <a:solidFill>
                  <a:schemeClr val="bg2">
                    <a:lumMod val="25000"/>
                  </a:schemeClr>
                </a:solidFill>
              </a:rPr>
              <a:t> and a poster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GB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4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Alternate Process 19"/>
          <p:cNvSpPr/>
          <p:nvPr/>
        </p:nvSpPr>
        <p:spPr>
          <a:xfrm>
            <a:off x="809898" y="5567587"/>
            <a:ext cx="10463348" cy="642278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Alternate Process 17"/>
          <p:cNvSpPr/>
          <p:nvPr/>
        </p:nvSpPr>
        <p:spPr>
          <a:xfrm>
            <a:off x="809898" y="4863277"/>
            <a:ext cx="10463348" cy="642278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Alternate Process 16"/>
          <p:cNvSpPr/>
          <p:nvPr/>
        </p:nvSpPr>
        <p:spPr>
          <a:xfrm>
            <a:off x="809898" y="4170530"/>
            <a:ext cx="10463348" cy="642278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Alternate Process 6"/>
          <p:cNvSpPr/>
          <p:nvPr/>
        </p:nvSpPr>
        <p:spPr>
          <a:xfrm>
            <a:off x="809896" y="3474724"/>
            <a:ext cx="10463349" cy="642278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3" b="33225"/>
          <a:stretch/>
        </p:blipFill>
        <p:spPr bwMode="auto">
          <a:xfrm>
            <a:off x="1741093" y="195943"/>
            <a:ext cx="10106923" cy="94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24498" y="1406224"/>
            <a:ext cx="11323519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Ministerial Declaration “Inland Navigation</a:t>
            </a:r>
            <a:br>
              <a:rPr lang="en-GB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Global Setting”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Signed  already by 17 UN member States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Open for signature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objectives till 2023: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br>
              <a:rPr lang="en-GB" sz="1600" dirty="0">
                <a:solidFill>
                  <a:schemeClr val="bg1"/>
                </a:solidFill>
              </a:rPr>
            </a:br>
            <a:endParaRPr lang="en-GB" sz="1600" dirty="0">
              <a:solidFill>
                <a:schemeClr val="bg1"/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br>
              <a:rPr lang="en-GB" sz="1600" dirty="0">
                <a:solidFill>
                  <a:schemeClr val="bg1"/>
                </a:solidFill>
              </a:rPr>
            </a:br>
            <a:endParaRPr lang="en-GB" sz="1600" dirty="0">
              <a:solidFill>
                <a:schemeClr val="bg1"/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GB" sz="16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1600" dirty="0"/>
              <a:t>	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221" y="1164460"/>
            <a:ext cx="3918863" cy="22750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16726" y="3594916"/>
            <a:ext cx="1012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To foster the role of inland water transport as safe, environmentally sound and economically efficient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3844" y="4151302"/>
            <a:ext cx="1012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To address the challenges of sustainable development of mobility, also through inland water transport, </a:t>
            </a:r>
            <a:b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by supporting intergovernmental multi-disciplinary cooperation in the field of transport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39488" y="4826471"/>
            <a:ext cx="1012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To encourage investment in the sector aimed at building and modernizing the inland waterway infrastructure, the fleet and ports as well as fostering innovation and using alternative fuels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3844" y="5536568"/>
            <a:ext cx="1012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 To promote the attractiveness of the sector to the market and transport workers and increasing</a:t>
            </a:r>
            <a:b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its competitiveness</a:t>
            </a:r>
          </a:p>
        </p:txBody>
      </p:sp>
    </p:spTree>
    <p:extLst>
      <p:ext uri="{BB962C8B-B14F-4D97-AF65-F5344CB8AC3E}">
        <p14:creationId xmlns:p14="http://schemas.microsoft.com/office/powerpoint/2010/main" val="258280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GB" sz="2400" b="1" dirty="0">
                <a:solidFill>
                  <a:schemeClr val="bg1"/>
                </a:solidFill>
              </a:rPr>
              <a:t>Amendments to AGN adopted in 2017 (ECE/TRANS/SC.3/2017/3)</a:t>
            </a:r>
            <a:br>
              <a:rPr lang="en-GB" sz="2400" dirty="0">
                <a:solidFill>
                  <a:schemeClr val="bg1"/>
                </a:solidFill>
              </a:rPr>
            </a:b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DE58-70FA-4C26-A386-1BFC8D455C09}" type="datetime1">
              <a:rPr lang="en-GB" smtClean="0"/>
              <a:t>19/11/2018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03" y="1196411"/>
            <a:ext cx="4186850" cy="437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03" y="1290273"/>
            <a:ext cx="3324316" cy="81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40"/>
          <a:stretch/>
        </p:blipFill>
        <p:spPr bwMode="auto">
          <a:xfrm>
            <a:off x="4708135" y="2107905"/>
            <a:ext cx="3449449" cy="346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584" y="1290273"/>
            <a:ext cx="3290131" cy="205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584" y="3342717"/>
            <a:ext cx="3080136" cy="248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165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453" y="326575"/>
            <a:ext cx="10560051" cy="579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spc="0" dirty="0">
                <a:solidFill>
                  <a:schemeClr val="bg1"/>
                </a:solidFill>
                <a:latin typeface="+mn-lt"/>
              </a:rPr>
              <a:t>DEVELOPMENT OF IWT INFRASTRUCTURE AND AGN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221972"/>
            <a:ext cx="6969760" cy="4583301"/>
          </a:xfrm>
        </p:spPr>
        <p:txBody>
          <a:bodyPr>
            <a:normAutofit/>
          </a:bodyPr>
          <a:lstStyle/>
          <a:p>
            <a:r>
              <a:rPr lang="en-GB" sz="1800" dirty="0">
                <a:cs typeface="Arial" panose="020B0604020202020204" pitchFamily="34" charset="0"/>
              </a:rPr>
              <a:t>European Agreement on Main Inland Waterways of International Importance (AGN), of 19 January 1996: </a:t>
            </a:r>
            <a:r>
              <a:rPr lang="en-GB" sz="1800" b="1" dirty="0">
                <a:cs typeface="Arial" panose="020B0604020202020204" pitchFamily="34" charset="0"/>
              </a:rPr>
              <a:t>19 Contracting Parties</a:t>
            </a:r>
          </a:p>
          <a:p>
            <a:r>
              <a:rPr lang="en-GB" sz="1800" dirty="0">
                <a:cs typeface="Arial" panose="020B0604020202020204" pitchFamily="34" charset="0"/>
              </a:rPr>
              <a:t>Recent amendments adopted at </a:t>
            </a:r>
            <a:r>
              <a:rPr lang="en-GB" sz="1800" b="1" dirty="0">
                <a:cs typeface="Arial" panose="020B0604020202020204" pitchFamily="34" charset="0"/>
              </a:rPr>
              <a:t>the sixty-first session of SC.3</a:t>
            </a:r>
          </a:p>
          <a:p>
            <a:r>
              <a:rPr lang="en-GB" sz="1800" dirty="0">
                <a:cs typeface="Arial" panose="020B0604020202020204" pitchFamily="34" charset="0"/>
              </a:rPr>
              <a:t>A new waterway </a:t>
            </a:r>
            <a:r>
              <a:rPr lang="en-GB" sz="1800" b="1" dirty="0">
                <a:cs typeface="Arial" panose="020B0604020202020204" pitchFamily="34" charset="0"/>
              </a:rPr>
              <a:t>E-40-01</a:t>
            </a: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endParaRPr lang="en-GB" sz="1600" dirty="0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1" b="5388"/>
          <a:stretch/>
        </p:blipFill>
        <p:spPr>
          <a:xfrm>
            <a:off x="757646" y="2702878"/>
            <a:ext cx="5502477" cy="34869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9"/>
          <a:stretch/>
        </p:blipFill>
        <p:spPr bwMode="auto">
          <a:xfrm>
            <a:off x="8602182" y="1346747"/>
            <a:ext cx="3206143" cy="237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145" y="3500845"/>
            <a:ext cx="1777232" cy="268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ictures+images for SC.3\Victoria Ivanova\iStock-5065370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182" y="3894994"/>
            <a:ext cx="3232769" cy="229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022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33846" y="293414"/>
            <a:ext cx="4593250" cy="5878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spc="50" dirty="0">
                <a:solidFill>
                  <a:schemeClr val="bg1"/>
                </a:solidFill>
                <a:latin typeface="+mn-lt"/>
              </a:rPr>
              <a:t>New waterway E 40-01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69" y="1065586"/>
            <a:ext cx="7563388" cy="469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010" y="1375872"/>
            <a:ext cx="2660644" cy="318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257010" y="4768841"/>
            <a:ext cx="2370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Entered into force </a:t>
            </a:r>
            <a:br>
              <a:rPr lang="en-GB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8 November 2018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8180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GB" sz="2800" b="1" spc="50" dirty="0">
                <a:solidFill>
                  <a:schemeClr val="bg1"/>
                </a:solidFill>
              </a:rPr>
              <a:t>Updated AGN map</a:t>
            </a:r>
            <a:br>
              <a:rPr lang="en-GB" sz="2800" b="1" spc="50" dirty="0">
                <a:solidFill>
                  <a:schemeClr val="bg1"/>
                </a:solidFill>
              </a:rPr>
            </a:b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0E75-4322-4E06-9391-F46155186476}" type="datetime1">
              <a:rPr lang="en-GB" smtClean="0"/>
              <a:t>19/11/2018</a:t>
            </a:fld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0" b="12586"/>
          <a:stretch/>
        </p:blipFill>
        <p:spPr bwMode="auto">
          <a:xfrm>
            <a:off x="2734654" y="1125678"/>
            <a:ext cx="9112670" cy="553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8983" y="1446183"/>
            <a:ext cx="19683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Available on the SC.3 website as a pdf version for printing and as an online GIS application linked to the Blue Book data</a:t>
            </a:r>
          </a:p>
        </p:txBody>
      </p:sp>
    </p:spTree>
    <p:extLst>
      <p:ext uri="{BB962C8B-B14F-4D97-AF65-F5344CB8AC3E}">
        <p14:creationId xmlns:p14="http://schemas.microsoft.com/office/powerpoint/2010/main" val="19649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752078"/>
            <a:ext cx="10566400" cy="3053194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b="1" dirty="0">
                <a:solidFill>
                  <a:srgbClr val="5757D5"/>
                </a:solidFill>
              </a:rPr>
              <a:t>Thank you for your attention!</a:t>
            </a:r>
          </a:p>
          <a:p>
            <a:pPr marL="0" indent="0">
              <a:buNone/>
            </a:pPr>
            <a:endParaRPr lang="en-GB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GB" sz="1400" dirty="0"/>
          </a:p>
          <a:p>
            <a:pPr marL="0" indent="0" algn="ctr">
              <a:buNone/>
            </a:pPr>
            <a:r>
              <a:rPr lang="en-GB" sz="1400" dirty="0"/>
              <a:t>Website: </a:t>
            </a:r>
            <a:r>
              <a:rPr lang="en-GB" sz="1400" u="sng" dirty="0">
                <a:solidFill>
                  <a:srgbClr val="0000FF"/>
                </a:solidFill>
              </a:rPr>
              <a:t>www.unece.org/trans/main/sc3/sc3.html</a:t>
            </a:r>
            <a:endParaRPr lang="en-GB" sz="1400" dirty="0">
              <a:solidFill>
                <a:srgbClr val="0000FF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212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3656</TotalTime>
  <Words>235</Words>
  <Application>Microsoft Office PowerPoint</Application>
  <PresentationFormat>Widescreen</PresentationFormat>
  <Paragraphs>56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Arial Narrow</vt:lpstr>
      <vt:lpstr>Book Antiqua</vt:lpstr>
      <vt:lpstr>Calibri</vt:lpstr>
      <vt:lpstr>Office Theme</vt:lpstr>
      <vt:lpstr>PowerPoint Presentation</vt:lpstr>
      <vt:lpstr>PowerPoint Presentation</vt:lpstr>
      <vt:lpstr>PowerPoint Presentation</vt:lpstr>
      <vt:lpstr>Amendments to AGN adopted in 2017 (ECE/TRANS/SC.3/2017/3) </vt:lpstr>
      <vt:lpstr>DEVELOPMENT OF IWT INFRASTRUCTURE AND AGN</vt:lpstr>
      <vt:lpstr>PowerPoint Presentation</vt:lpstr>
      <vt:lpstr>Updated AGN map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Coastal routes: extension of E ports network</dc:title>
  <dc:creator>Виктория</dc:creator>
  <cp:lastModifiedBy>Carole Marilley</cp:lastModifiedBy>
  <cp:revision>176</cp:revision>
  <cp:lastPrinted>2018-11-19T12:59:43Z</cp:lastPrinted>
  <dcterms:created xsi:type="dcterms:W3CDTF">2015-08-30T21:15:15Z</dcterms:created>
  <dcterms:modified xsi:type="dcterms:W3CDTF">2018-11-19T13:24:29Z</dcterms:modified>
</cp:coreProperties>
</file>