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0" r:id="rId2"/>
    <p:sldId id="281" r:id="rId3"/>
    <p:sldId id="436" r:id="rId4"/>
    <p:sldId id="437" r:id="rId5"/>
    <p:sldId id="377" r:id="rId6"/>
    <p:sldId id="454" r:id="rId7"/>
    <p:sldId id="457" r:id="rId8"/>
    <p:sldId id="458" r:id="rId9"/>
    <p:sldId id="452" r:id="rId10"/>
    <p:sldId id="453" r:id="rId11"/>
    <p:sldId id="455" r:id="rId12"/>
    <p:sldId id="456" r:id="rId13"/>
    <p:sldId id="451" r:id="rId14"/>
    <p:sldId id="459" r:id="rId15"/>
    <p:sldId id="460" r:id="rId16"/>
    <p:sldId id="442" r:id="rId17"/>
    <p:sldId id="446" r:id="rId18"/>
    <p:sldId id="438" r:id="rId19"/>
    <p:sldId id="439" r:id="rId20"/>
    <p:sldId id="440" r:id="rId21"/>
    <p:sldId id="449" r:id="rId22"/>
    <p:sldId id="444" r:id="rId23"/>
    <p:sldId id="447" r:id="rId24"/>
    <p:sldId id="441" r:id="rId25"/>
    <p:sldId id="443" r:id="rId26"/>
    <p:sldId id="330" r:id="rId27"/>
    <p:sldId id="283" r:id="rId28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478"/>
    <a:srgbClr val="78B9E5"/>
    <a:srgbClr val="142C57"/>
    <a:srgbClr val="137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2" autoAdjust="0"/>
    <p:restoredTop sz="93712" autoAdjust="0"/>
  </p:normalViewPr>
  <p:slideViewPr>
    <p:cSldViewPr>
      <p:cViewPr varScale="1">
        <p:scale>
          <a:sx n="81" d="100"/>
          <a:sy n="81" d="100"/>
        </p:scale>
        <p:origin x="13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50"/>
    </p:cViewPr>
  </p:sorterViewPr>
  <p:notesViewPr>
    <p:cSldViewPr snapToGrid="0" snapToObjects="1">
      <p:cViewPr varScale="1">
        <p:scale>
          <a:sx n="90" d="100"/>
          <a:sy n="90" d="100"/>
        </p:scale>
        <p:origin x="-2168" y="-112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08DB272-310B-3448-A6F8-BAE114D88A32}" type="datetimeFigureOut">
              <a:rPr lang="en-US"/>
              <a:pPr>
                <a:defRPr/>
              </a:pPr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315BD39-4713-FA49-BDD0-3E31DDB70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20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7CBEF9F-376C-F94D-AD8D-60EB3192B4C1}" type="datetimeFigureOut">
              <a:rPr lang="en-US"/>
              <a:pPr>
                <a:defRPr/>
              </a:pPr>
              <a:t>11/21/2018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FB65386-031D-2546-B45E-CAF4A0E0B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49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B65386-031D-2546-B45E-CAF4A0E0BC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8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65386-031D-2546-B45E-CAF4A0E0BC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7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AD6F0A-6606-48B4-8D8A-F362CF6D2CFC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SG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26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3D27E39F-0ACC-4891-9090-111A35E268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5526F1CB-FE8B-4DA7-A26C-020B3D40E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World IP Report is produced every 2 years – the last edition was published in 2015 and focused on breakthrough innovation – it features 6 case studies: antibiotics, aviation, silicon chips and 3D printing, nanotech and robotics.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Every year WIPO produces WIPO IP Facts and Figures which tracks the use of IPRs around the world.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Every year the Organization published in-depth studies on developments in each of its Services/Systems.</a:t>
            </a: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3C48830F-889D-4C78-8495-D2DAD13C2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5140B5-C52B-430F-929C-E0D4CF19761D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B65386-031D-2546-B45E-CAF4A0E0BC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6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65386-031D-2546-B45E-CAF4A0E0BC2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4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994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7EBE9-22F1-804C-990F-2B21D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5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A40C-CD0A-5145-82EE-735374DEA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6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BF63F-DC58-2342-9585-4C5523C6F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4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0D2DE-96BD-564F-B89D-FA8462C1B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9B635-468F-CD49-A220-B1CF736C5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4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20358-9E9E-884A-B6FD-BFC1DB620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5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E5028-5E06-5846-A58D-75AAC0AFE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3A5CE-3F98-AC49-BAC2-8DA6C7124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5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13D0F-9CE3-5E46-A9FB-1ECB6A14A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3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071E1-2817-0C46-B5DD-6E84D2B5D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6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Arial" charset="0"/>
              </a:defRPr>
            </a:lvl1pPr>
          </a:lstStyle>
          <a:p>
            <a:pPr>
              <a:defRPr/>
            </a:pPr>
            <a:fld id="{152983E0-5BC4-E345-889F-F59D5FD94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ulio.raffo@wipo.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about-ip/e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://www.wipo.int/treaties/en/convention/trtdocs_wo029.html" TargetMode="External"/><Relationship Id="rId4" Type="http://schemas.openxmlformats.org/officeDocument/2006/relationships/hyperlink" Target="http://www.un.org/e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85F217-1EF7-45A5-A3AE-4F6F58ED9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96" y="2564904"/>
            <a:ext cx="9108504" cy="2666727"/>
          </a:xfrm>
        </p:spPr>
        <p:txBody>
          <a:bodyPr/>
          <a:lstStyle/>
          <a:p>
            <a:pPr algn="ctr"/>
            <a:r>
              <a:rPr lang="en-GB" sz="4400" b="1" dirty="0"/>
              <a:t>Innovation ecosystem of the Railway industries</a:t>
            </a:r>
            <a:br>
              <a:rPr lang="en-GB" sz="4400" b="1" dirty="0"/>
            </a:br>
            <a:br>
              <a:rPr lang="en-GB" sz="1600" b="1" dirty="0"/>
            </a:br>
            <a:br>
              <a:rPr lang="en-GB" sz="1000" b="1" dirty="0"/>
            </a:br>
            <a:r>
              <a:rPr lang="en-US" sz="1800" b="1" i="1" dirty="0"/>
              <a:t>Workshop for the Working Party on Rail Transport (SC.2)</a:t>
            </a:r>
            <a:br>
              <a:rPr lang="en-US" sz="1800" b="1" i="1" dirty="0"/>
            </a:br>
            <a:r>
              <a:rPr lang="en-US" sz="1800" b="1" i="1" dirty="0"/>
              <a:t>Innovation in the railways: Making the railways of the future for the region</a:t>
            </a:r>
            <a:endParaRPr lang="en-US" sz="4400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14A8BF2-0AD3-4EFD-9F27-F021C86B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61" y="6093294"/>
            <a:ext cx="3590974" cy="7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>
              <a:spcBef>
                <a:spcPct val="0"/>
              </a:spcBef>
            </a:pPr>
            <a:r>
              <a:rPr lang="en-US" sz="1600" b="1" dirty="0">
                <a:solidFill>
                  <a:srgbClr val="00408C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Julio Raffo</a:t>
            </a:r>
          </a:p>
          <a:p>
            <a:pPr defTabSz="912813">
              <a:spcBef>
                <a:spcPct val="0"/>
              </a:spcBef>
            </a:pPr>
            <a:r>
              <a:rPr lang="en-US" sz="1600" b="1" dirty="0">
                <a:solidFill>
                  <a:srgbClr val="00408C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Innovation Economics Section, Head</a:t>
            </a:r>
          </a:p>
          <a:p>
            <a:pPr defTabSz="912813">
              <a:spcBef>
                <a:spcPct val="0"/>
              </a:spcBef>
            </a:pPr>
            <a:r>
              <a:rPr lang="en-US" sz="1600" b="1" dirty="0">
                <a:solidFill>
                  <a:srgbClr val="00408C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WIPO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EB7CA2E-9314-4243-B849-3F6A66715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021289"/>
            <a:ext cx="446449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defTabSz="912813">
              <a:spcBef>
                <a:spcPct val="0"/>
              </a:spcBef>
            </a:pPr>
            <a:r>
              <a:rPr lang="en-US" sz="1600" b="1" dirty="0">
                <a:solidFill>
                  <a:srgbClr val="00408C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Geneva</a:t>
            </a:r>
          </a:p>
          <a:p>
            <a:pPr algn="r" defTabSz="912813">
              <a:spcBef>
                <a:spcPct val="0"/>
              </a:spcBef>
            </a:pPr>
            <a:r>
              <a:rPr lang="en-US" sz="1600" b="1" dirty="0">
                <a:solidFill>
                  <a:srgbClr val="00408C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November 21, 2018</a:t>
            </a:r>
          </a:p>
        </p:txBody>
      </p:sp>
    </p:spTree>
    <p:extLst>
      <p:ext uri="{BB962C8B-B14F-4D97-AF65-F5344CB8AC3E}">
        <p14:creationId xmlns:p14="http://schemas.microsoft.com/office/powerpoint/2010/main" val="852377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8023F8-D4BD-4C9A-B8E3-D5B43628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7768"/>
            <a:ext cx="8435280" cy="1143000"/>
          </a:xfrm>
        </p:spPr>
        <p:txBody>
          <a:bodyPr/>
          <a:lstStyle/>
          <a:p>
            <a:r>
              <a:rPr lang="en-US" b="1" dirty="0"/>
              <a:t>Transport patents on the rise, </a:t>
            </a:r>
            <a:br>
              <a:rPr lang="en-US" b="1" dirty="0"/>
            </a:br>
            <a:r>
              <a:rPr lang="en-US" b="1" dirty="0"/>
              <a:t>but as fast as the average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B74E801-49A6-4A21-84A6-B4E195A39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412776"/>
            <a:ext cx="6638927" cy="46085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229CE3-477F-4D6B-9772-0B7BC729B071}"/>
              </a:ext>
            </a:extLst>
          </p:cNvPr>
          <p:cNvSpPr txBox="1"/>
          <p:nvPr/>
        </p:nvSpPr>
        <p:spPr>
          <a:xfrm>
            <a:off x="251520" y="6453336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WIPO Statistics Database, 2018</a:t>
            </a:r>
          </a:p>
        </p:txBody>
      </p:sp>
    </p:spTree>
    <p:extLst>
      <p:ext uri="{BB962C8B-B14F-4D97-AF65-F5344CB8AC3E}">
        <p14:creationId xmlns:p14="http://schemas.microsoft.com/office/powerpoint/2010/main" val="2841786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C6E76-0ACD-425A-91E8-CB3EE0517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23071"/>
            <a:ext cx="7772400" cy="1470025"/>
          </a:xfrm>
        </p:spPr>
        <p:txBody>
          <a:bodyPr/>
          <a:lstStyle/>
          <a:p>
            <a:pPr algn="ctr"/>
            <a:r>
              <a:rPr lang="en-US" b="1" dirty="0"/>
              <a:t>The Railway Innovation system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6CF8106-33F2-46F7-BF51-522E44552E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9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D7E0-AFD8-46FE-AB02-F5EEA572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/>
          <a:lstStyle/>
          <a:p>
            <a:pPr algn="ctr"/>
            <a:r>
              <a:rPr lang="en-US" b="1" dirty="0"/>
              <a:t>Railway technologies are about </a:t>
            </a:r>
            <a:br>
              <a:rPr lang="en-US" b="1" dirty="0"/>
            </a:br>
            <a:r>
              <a:rPr lang="en-US" b="1" dirty="0"/>
              <a:t>10-20% of transport ones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38309-4B14-4836-8676-5F652C518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5445224"/>
            <a:ext cx="8964488" cy="1080120"/>
          </a:xfrm>
        </p:spPr>
        <p:txBody>
          <a:bodyPr/>
          <a:lstStyle/>
          <a:p>
            <a:r>
              <a:rPr lang="en-US" dirty="0"/>
              <a:t>In 2011, Railways recovered almost to 1980s rates, but the crisis plummeted the rate to a new low.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6789B-45FE-40D1-BD06-116884F58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24744"/>
            <a:ext cx="6157172" cy="4255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D5338C-3A0E-4794-89A6-669878A60F91}"/>
              </a:ext>
            </a:extLst>
          </p:cNvPr>
          <p:cNvSpPr txBox="1"/>
          <p:nvPr/>
        </p:nvSpPr>
        <p:spPr>
          <a:xfrm>
            <a:off x="251520" y="6453336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WIPO Statistics Database, 2018</a:t>
            </a:r>
          </a:p>
        </p:txBody>
      </p:sp>
    </p:spTree>
    <p:extLst>
      <p:ext uri="{BB962C8B-B14F-4D97-AF65-F5344CB8AC3E}">
        <p14:creationId xmlns:p14="http://schemas.microsoft.com/office/powerpoint/2010/main" val="2993154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FFCC41-432A-4BBE-9F77-3B3AF96AA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8"/>
          <a:stretch/>
        </p:blipFill>
        <p:spPr>
          <a:xfrm>
            <a:off x="358794" y="1052736"/>
            <a:ext cx="8605694" cy="576764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6FCFFC6-B874-4103-A7A4-CAA2678D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en-US" b="1" dirty="0"/>
              <a:t>Historical trend is not encouraging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0B21C7-BA51-4CCA-AD00-94EA2F23F124}"/>
              </a:ext>
            </a:extLst>
          </p:cNvPr>
          <p:cNvSpPr/>
          <p:nvPr/>
        </p:nvSpPr>
        <p:spPr bwMode="auto">
          <a:xfrm>
            <a:off x="4860032" y="5229200"/>
            <a:ext cx="3456384" cy="159118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C6D82-E91E-4762-AAB4-D0CB5DD2A31C}"/>
              </a:ext>
            </a:extLst>
          </p:cNvPr>
          <p:cNvSpPr txBox="1"/>
          <p:nvPr/>
        </p:nvSpPr>
        <p:spPr>
          <a:xfrm>
            <a:off x="10269" y="775447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WIPO Statistics Database, 2018</a:t>
            </a:r>
          </a:p>
        </p:txBody>
      </p:sp>
    </p:spTree>
    <p:extLst>
      <p:ext uri="{BB962C8B-B14F-4D97-AF65-F5344CB8AC3E}">
        <p14:creationId xmlns:p14="http://schemas.microsoft.com/office/powerpoint/2010/main" val="3703917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FFCC41-432A-4BBE-9F77-3B3AF96AA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8"/>
          <a:stretch/>
        </p:blipFill>
        <p:spPr>
          <a:xfrm>
            <a:off x="2195736" y="2283878"/>
            <a:ext cx="6768752" cy="453650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6FCFFC6-B874-4103-A7A4-CAA2678D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/>
          <a:lstStyle/>
          <a:p>
            <a:r>
              <a:rPr lang="en-US" b="1" dirty="0"/>
              <a:t>Last 35 years have been relatively stable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0B21C7-BA51-4CCA-AD00-94EA2F23F124}"/>
              </a:ext>
            </a:extLst>
          </p:cNvPr>
          <p:cNvSpPr/>
          <p:nvPr/>
        </p:nvSpPr>
        <p:spPr bwMode="auto">
          <a:xfrm>
            <a:off x="5724128" y="5589240"/>
            <a:ext cx="2592288" cy="123114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12469E-1E2E-46B6-95C0-5ADA762E4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1" b="10526"/>
          <a:stretch/>
        </p:blipFill>
        <p:spPr>
          <a:xfrm>
            <a:off x="323528" y="1484784"/>
            <a:ext cx="6288340" cy="4392487"/>
          </a:xfrm>
          <a:ln w="28575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06128F-0BCD-42F5-9958-5BC4D4D09C9C}"/>
              </a:ext>
            </a:extLst>
          </p:cNvPr>
          <p:cNvSpPr txBox="1"/>
          <p:nvPr/>
        </p:nvSpPr>
        <p:spPr>
          <a:xfrm>
            <a:off x="35496" y="6613321"/>
            <a:ext cx="87129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Source: WIPO Statistics Database, 2018</a:t>
            </a:r>
          </a:p>
        </p:txBody>
      </p:sp>
    </p:spTree>
    <p:extLst>
      <p:ext uri="{BB962C8B-B14F-4D97-AF65-F5344CB8AC3E}">
        <p14:creationId xmlns:p14="http://schemas.microsoft.com/office/powerpoint/2010/main" val="73393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A01853-E4D5-43EA-8E63-52213CEF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Innovation main origins: </a:t>
            </a:r>
            <a:br>
              <a:rPr lang="en-US" b="1" dirty="0"/>
            </a:br>
            <a:r>
              <a:rPr lang="en-US" b="1" dirty="0"/>
              <a:t>before 1990s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3BDB2A-6DE5-4F31-9F91-B9FEE447C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r="4328"/>
          <a:stretch/>
        </p:blipFill>
        <p:spPr>
          <a:xfrm>
            <a:off x="0" y="1798488"/>
            <a:ext cx="9141292" cy="3805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90F924-43C4-4436-8CEF-32D4010E9A62}"/>
              </a:ext>
            </a:extLst>
          </p:cNvPr>
          <p:cNvSpPr txBox="1"/>
          <p:nvPr/>
        </p:nvSpPr>
        <p:spPr>
          <a:xfrm>
            <a:off x="107504" y="6453336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WIPO Statistics Database, 2018</a:t>
            </a:r>
          </a:p>
        </p:txBody>
      </p:sp>
    </p:spTree>
    <p:extLst>
      <p:ext uri="{BB962C8B-B14F-4D97-AF65-F5344CB8AC3E}">
        <p14:creationId xmlns:p14="http://schemas.microsoft.com/office/powerpoint/2010/main" val="2436081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4827D2-09B8-47D3-A75A-E3BA04F1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Innovation main origins: after 2009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26ACC3-4AC1-4B16-80FB-1A10D5F1B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r="3157"/>
          <a:stretch/>
        </p:blipFill>
        <p:spPr>
          <a:xfrm>
            <a:off x="7360" y="1772816"/>
            <a:ext cx="9157204" cy="37702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4FE56F-C55F-49DD-B863-D87BEF0462CC}"/>
              </a:ext>
            </a:extLst>
          </p:cNvPr>
          <p:cNvSpPr txBox="1"/>
          <p:nvPr/>
        </p:nvSpPr>
        <p:spPr>
          <a:xfrm>
            <a:off x="251520" y="6453336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WIPO Statistics Database, 2018</a:t>
            </a:r>
          </a:p>
        </p:txBody>
      </p:sp>
    </p:spTree>
    <p:extLst>
      <p:ext uri="{BB962C8B-B14F-4D97-AF65-F5344CB8AC3E}">
        <p14:creationId xmlns:p14="http://schemas.microsoft.com/office/powerpoint/2010/main" val="2456025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3B0323-AD97-4DFA-AF59-0D9080DCC9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" r="4921" b="8725"/>
          <a:stretch/>
        </p:blipFill>
        <p:spPr>
          <a:xfrm>
            <a:off x="251519" y="404665"/>
            <a:ext cx="8940115" cy="63161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4FD6CDB-FA05-42EA-9B76-7FA22307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Which are the main origins?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3612A8-929F-4043-BA90-B5FAC9214509}"/>
              </a:ext>
            </a:extLst>
          </p:cNvPr>
          <p:cNvSpPr txBox="1"/>
          <p:nvPr/>
        </p:nvSpPr>
        <p:spPr>
          <a:xfrm>
            <a:off x="-36512" y="6623774"/>
            <a:ext cx="8712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WIPO Statistics Database, 2018</a:t>
            </a:r>
          </a:p>
        </p:txBody>
      </p:sp>
    </p:spTree>
    <p:extLst>
      <p:ext uri="{BB962C8B-B14F-4D97-AF65-F5344CB8AC3E}">
        <p14:creationId xmlns:p14="http://schemas.microsoft.com/office/powerpoint/2010/main" val="95016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8E97FAFF-DB1A-4045-BD82-4AA545CD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b="1" dirty="0"/>
              <a:t>A company-driven innovation system</a:t>
            </a:r>
          </a:p>
        </p:txBody>
      </p:sp>
      <p:pic>
        <p:nvPicPr>
          <p:cNvPr id="51" name="Content Placeholder 50">
            <a:extLst>
              <a:ext uri="{FF2B5EF4-FFF2-40B4-BE49-F238E27FC236}">
                <a16:creationId xmlns:a16="http://schemas.microsoft.com/office/drawing/2014/main" id="{3A13E696-4D16-446B-9254-E98D325ED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" b="9026"/>
          <a:stretch/>
        </p:blipFill>
        <p:spPr>
          <a:xfrm>
            <a:off x="1115616" y="1358712"/>
            <a:ext cx="7343021" cy="5310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55825C-45B5-4A2D-8FCA-8CA0C4FE7288}"/>
              </a:ext>
            </a:extLst>
          </p:cNvPr>
          <p:cNvSpPr txBox="1"/>
          <p:nvPr/>
        </p:nvSpPr>
        <p:spPr>
          <a:xfrm>
            <a:off x="-36512" y="6623774"/>
            <a:ext cx="8712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WIPO Statistics Database, 2018</a:t>
            </a:r>
          </a:p>
        </p:txBody>
      </p:sp>
    </p:spTree>
    <p:extLst>
      <p:ext uri="{BB962C8B-B14F-4D97-AF65-F5344CB8AC3E}">
        <p14:creationId xmlns:p14="http://schemas.microsoft.com/office/powerpoint/2010/main" val="3286174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8F9535-0137-4F02-9FE5-FB0C6870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 increase of the academic share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ED233C-E83B-482B-9533-BA91E40EC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" b="9026"/>
          <a:stretch/>
        </p:blipFill>
        <p:spPr>
          <a:xfrm>
            <a:off x="1259632" y="1515079"/>
            <a:ext cx="7200800" cy="5154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C8752E-1C10-4ED2-9262-765767D652C9}"/>
              </a:ext>
            </a:extLst>
          </p:cNvPr>
          <p:cNvSpPr txBox="1"/>
          <p:nvPr/>
        </p:nvSpPr>
        <p:spPr>
          <a:xfrm>
            <a:off x="-36512" y="6623774"/>
            <a:ext cx="8712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WIPO Statistics Database, 2018</a:t>
            </a:r>
          </a:p>
        </p:txBody>
      </p:sp>
    </p:spTree>
    <p:extLst>
      <p:ext uri="{BB962C8B-B14F-4D97-AF65-F5344CB8AC3E}">
        <p14:creationId xmlns:p14="http://schemas.microsoft.com/office/powerpoint/2010/main" val="158052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412205"/>
            <a:ext cx="8077200" cy="769441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2813" eaLnBrk="1" hangingPunct="1"/>
            <a:r>
              <a:rPr lang="en-US" sz="4400" b="1" dirty="0">
                <a:latin typeface="Calibri" charset="0"/>
              </a:rPr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892480" cy="4464496"/>
          </a:xfrm>
        </p:spPr>
        <p:txBody>
          <a:bodyPr/>
          <a:lstStyle/>
          <a:p>
            <a:pPr marL="342900" defTabSz="912813"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sz="3200" dirty="0">
                <a:latin typeface="Calibri" pitchFamily="34" charset="0"/>
                <a:ea typeface="+mn-ea"/>
              </a:rPr>
              <a:t>What is WIPO?</a:t>
            </a:r>
          </a:p>
          <a:p>
            <a:pPr marL="573088" lvl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How can we describe innovation patterns with patent data?</a:t>
            </a:r>
          </a:p>
          <a:p>
            <a:pPr marL="342900" defTabSz="912813"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sz="3200" dirty="0">
                <a:latin typeface="Calibri" pitchFamily="34" charset="0"/>
                <a:ea typeface="+mn-ea"/>
              </a:rPr>
              <a:t>Analyzing the Railway innovation ecosystem</a:t>
            </a:r>
          </a:p>
          <a:p>
            <a:pPr marL="573088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From Transport to Railway innovation</a:t>
            </a:r>
          </a:p>
          <a:p>
            <a:pPr marL="573088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Main stakeholders of ecosystem</a:t>
            </a:r>
          </a:p>
          <a:p>
            <a:pPr marL="573088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Dynamics and new players</a:t>
            </a:r>
          </a:p>
          <a:p>
            <a:pPr marL="342900" lvl="0" defTabSz="912813"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sz="3200" dirty="0">
                <a:latin typeface="Calibri" pitchFamily="34" charset="0"/>
              </a:rPr>
              <a:t>Questions for the future of Railways Innovation</a:t>
            </a:r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marL="573088"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3520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FBD02E-42E3-4E86-9ED1-D81C1195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algn="ctr"/>
            <a:r>
              <a:rPr lang="en-US" b="1" dirty="0"/>
              <a:t>Different national systems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5E861F-E244-4BA5-BD20-08A6B4884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5" b="9389"/>
          <a:stretch/>
        </p:blipFill>
        <p:spPr>
          <a:xfrm>
            <a:off x="0" y="944413"/>
            <a:ext cx="9144000" cy="58689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6BC2D9-AEE5-4FB3-A31D-1679BDC61C16}"/>
              </a:ext>
            </a:extLst>
          </p:cNvPr>
          <p:cNvSpPr txBox="1"/>
          <p:nvPr/>
        </p:nvSpPr>
        <p:spPr>
          <a:xfrm>
            <a:off x="35496" y="6453336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</a:t>
            </a:r>
            <a:br>
              <a:rPr lang="en-US" sz="800" dirty="0"/>
            </a:br>
            <a:r>
              <a:rPr lang="en-US" sz="800" dirty="0"/>
              <a:t>WIPO Statistics Database, 2018</a:t>
            </a:r>
          </a:p>
        </p:txBody>
      </p:sp>
    </p:spTree>
    <p:extLst>
      <p:ext uri="{BB962C8B-B14F-4D97-AF65-F5344CB8AC3E}">
        <p14:creationId xmlns:p14="http://schemas.microsoft.com/office/powerpoint/2010/main" val="3962659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C7BF52-94CF-4953-B222-FDBA140E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 endogenous innovation system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E704FD-FE7A-4361-AF09-759DD6B4D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" r="5045" b="9026"/>
          <a:stretch/>
        </p:blipFill>
        <p:spPr>
          <a:xfrm>
            <a:off x="683568" y="1124744"/>
            <a:ext cx="8067796" cy="5623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B5A7AB-0F75-4CFB-A7B1-676FE9937FD5}"/>
              </a:ext>
            </a:extLst>
          </p:cNvPr>
          <p:cNvSpPr txBox="1"/>
          <p:nvPr/>
        </p:nvSpPr>
        <p:spPr>
          <a:xfrm>
            <a:off x="35496" y="6597352"/>
            <a:ext cx="8712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WIPO Statistics Database, 2018</a:t>
            </a:r>
          </a:p>
        </p:txBody>
      </p:sp>
    </p:spTree>
    <p:extLst>
      <p:ext uri="{BB962C8B-B14F-4D97-AF65-F5344CB8AC3E}">
        <p14:creationId xmlns:p14="http://schemas.microsoft.com/office/powerpoint/2010/main" val="3802851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47C716-22BE-4B3C-9A7A-7C240D7CB6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2" b="8947"/>
          <a:stretch/>
        </p:blipFill>
        <p:spPr>
          <a:xfrm>
            <a:off x="251520" y="266443"/>
            <a:ext cx="8630235" cy="63486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C698AE0-DAAD-4C2D-B67E-F822C013F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Limited internationalization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5E075-17E3-48E3-97B8-E68424976C59}"/>
              </a:ext>
            </a:extLst>
          </p:cNvPr>
          <p:cNvSpPr txBox="1"/>
          <p:nvPr/>
        </p:nvSpPr>
        <p:spPr>
          <a:xfrm>
            <a:off x="-36512" y="6536377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WIPO Statistics Database, 2018</a:t>
            </a:r>
          </a:p>
        </p:txBody>
      </p:sp>
    </p:spTree>
    <p:extLst>
      <p:ext uri="{BB962C8B-B14F-4D97-AF65-F5344CB8AC3E}">
        <p14:creationId xmlns:p14="http://schemas.microsoft.com/office/powerpoint/2010/main" val="1974395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73F436-8402-4A5F-81D9-FAE0CADBD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r="5045" b="9026"/>
          <a:stretch/>
        </p:blipFill>
        <p:spPr>
          <a:xfrm>
            <a:off x="194288" y="480006"/>
            <a:ext cx="8698192" cy="63779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AA8CF72-5E32-4865-9FAB-DC3CCD74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Concentration in a few offices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135F43-E838-4F1D-82CC-BCE4076F3292}"/>
              </a:ext>
            </a:extLst>
          </p:cNvPr>
          <p:cNvSpPr txBox="1"/>
          <p:nvPr/>
        </p:nvSpPr>
        <p:spPr>
          <a:xfrm>
            <a:off x="-36512" y="6446802"/>
            <a:ext cx="871296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Source: </a:t>
            </a:r>
          </a:p>
          <a:p>
            <a:r>
              <a:rPr lang="en-US" sz="700" dirty="0"/>
              <a:t>WIPO Statistics Database, 2018</a:t>
            </a:r>
          </a:p>
        </p:txBody>
      </p:sp>
    </p:spTree>
    <p:extLst>
      <p:ext uri="{BB962C8B-B14F-4D97-AF65-F5344CB8AC3E}">
        <p14:creationId xmlns:p14="http://schemas.microsoft.com/office/powerpoint/2010/main" val="597783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366DDE-5558-4500-9523-394E848C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Patent protection: Before 1990s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E6C323-833F-43F4-A69F-BC027FB3A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3626"/>
          <a:stretch/>
        </p:blipFill>
        <p:spPr>
          <a:xfrm>
            <a:off x="30505" y="1628800"/>
            <a:ext cx="9113495" cy="3769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6FB654-C930-44F2-8525-869020CE1113}"/>
              </a:ext>
            </a:extLst>
          </p:cNvPr>
          <p:cNvSpPr txBox="1"/>
          <p:nvPr/>
        </p:nvSpPr>
        <p:spPr>
          <a:xfrm>
            <a:off x="251520" y="6453336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WIPO Statistics Database, 2018</a:t>
            </a:r>
          </a:p>
        </p:txBody>
      </p:sp>
    </p:spTree>
    <p:extLst>
      <p:ext uri="{BB962C8B-B14F-4D97-AF65-F5344CB8AC3E}">
        <p14:creationId xmlns:p14="http://schemas.microsoft.com/office/powerpoint/2010/main" val="52049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B2034-8D51-4ADB-988F-13D803D6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After 2010s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D4BC01-45A3-49FD-874C-D6EA6C830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r="3354"/>
          <a:stretch/>
        </p:blipFill>
        <p:spPr>
          <a:xfrm>
            <a:off x="0" y="1628800"/>
            <a:ext cx="9144000" cy="3744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2ABDA-BBD7-449C-A738-6500E919F0F2}"/>
              </a:ext>
            </a:extLst>
          </p:cNvPr>
          <p:cNvSpPr txBox="1"/>
          <p:nvPr/>
        </p:nvSpPr>
        <p:spPr>
          <a:xfrm>
            <a:off x="251520" y="6453336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WIPO Statistics Database, 2018</a:t>
            </a:r>
          </a:p>
        </p:txBody>
      </p:sp>
    </p:spTree>
    <p:extLst>
      <p:ext uri="{BB962C8B-B14F-4D97-AF65-F5344CB8AC3E}">
        <p14:creationId xmlns:p14="http://schemas.microsoft.com/office/powerpoint/2010/main" val="2326177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19A1-E237-414C-9B99-7354859C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pPr algn="ctr"/>
            <a:r>
              <a:rPr lang="en-US" sz="3200" b="1" dirty="0"/>
              <a:t>Conclusions: Questions for the </a:t>
            </a:r>
            <a:br>
              <a:rPr lang="en-US" sz="3200" b="1" dirty="0"/>
            </a:br>
            <a:r>
              <a:rPr lang="en-US" sz="3200" b="1" dirty="0"/>
              <a:t>future of Railways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9C58F-F349-4BC3-B9A9-F7B477477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44522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70C0"/>
                </a:solidFill>
              </a:rPr>
              <a:t>Will Railways Innovation bounce-back?</a:t>
            </a:r>
            <a:endParaRPr lang="en-US" sz="2000" b="1" i="1" dirty="0">
              <a:solidFill>
                <a:srgbClr val="0070C0"/>
              </a:solidFill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Increasing at average pace for the past 30 years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Slowdown since 2011 economic crisis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70C0"/>
                </a:solidFill>
              </a:rPr>
              <a:t>Who will lead future Railways innovation?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Technologies are created and protected in a few countries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Asia is the most dynamic region followed by Europe, while North America is rather absent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70C0"/>
                </a:solidFill>
              </a:rPr>
              <a:t>How will Railways innovation ecosystems evolve?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Stakeholders are mostly companies (and many of them SOE)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There is little room for small companies and entrepreneurship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Academia has been increasing lately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70C0"/>
                </a:solidFill>
              </a:rPr>
              <a:t>Will ICT revolution finally impact Railways Innovation?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Railways are sourcing technologies mostly endogenously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44312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7510"/>
            <a:ext cx="7772400" cy="212365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2813" eaLnBrk="1" hangingPunct="1"/>
            <a:r>
              <a:rPr lang="en-US" sz="6000" b="1" dirty="0">
                <a:latin typeface="Calibri" charset="0"/>
              </a:rPr>
              <a:t>Thank you!</a:t>
            </a:r>
            <a:br>
              <a:rPr lang="en-US" sz="6000" b="1" dirty="0">
                <a:latin typeface="Calibri" charset="0"/>
              </a:rPr>
            </a:br>
            <a:br>
              <a:rPr lang="en-US" sz="2400" b="1" dirty="0">
                <a:latin typeface="Calibri" charset="0"/>
              </a:rPr>
            </a:br>
            <a:r>
              <a:rPr lang="en-US" sz="4400" i="1" dirty="0">
                <a:latin typeface="Calibri" charset="0"/>
              </a:rPr>
              <a:t>Questions?</a:t>
            </a:r>
            <a:endParaRPr lang="en-US" sz="6000" i="1" dirty="0">
              <a:latin typeface="Calibri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B4C60EA-23A6-4A0D-85D6-9B9B24E80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536" y="5517232"/>
            <a:ext cx="6400800" cy="528216"/>
          </a:xfrm>
        </p:spPr>
        <p:txBody>
          <a:bodyPr/>
          <a:lstStyle/>
          <a:p>
            <a:pPr algn="ctr"/>
            <a:r>
              <a:rPr lang="en-US" dirty="0">
                <a:hlinkClick r:id="rId3"/>
              </a:rPr>
              <a:t>julio.raffo@wipo.int</a:t>
            </a: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0E3F-C60A-4230-A416-4257E652D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74638"/>
            <a:ext cx="9073008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What is World Intellectual Property Organization (WIPO)?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6AC74-F58C-43C8-A18C-B426E41FC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536504" cy="5256584"/>
          </a:xfrm>
        </p:spPr>
        <p:txBody>
          <a:bodyPr/>
          <a:lstStyle/>
          <a:p>
            <a:r>
              <a:rPr lang="en-US" sz="2000" b="1" dirty="0"/>
              <a:t>What is WIPO?</a:t>
            </a:r>
          </a:p>
          <a:p>
            <a:pPr marL="0" indent="0">
              <a:buNone/>
            </a:pPr>
            <a:r>
              <a:rPr lang="en-US" sz="2000" dirty="0"/>
              <a:t>WIPO is the global forum for </a:t>
            </a:r>
            <a:r>
              <a:rPr lang="en-US" sz="2000" dirty="0">
                <a:hlinkClick r:id="rId3"/>
              </a:rPr>
              <a:t>intellectual property</a:t>
            </a:r>
            <a:r>
              <a:rPr lang="en-US" sz="2000" dirty="0"/>
              <a:t> services, policy, information and cooperation. We are </a:t>
            </a:r>
            <a:br>
              <a:rPr lang="en-US" sz="2000" dirty="0"/>
            </a:br>
            <a:r>
              <a:rPr lang="en-US" sz="2000" dirty="0"/>
              <a:t>a self-funding agency of the </a:t>
            </a:r>
            <a:r>
              <a:rPr lang="en-US" sz="2000" dirty="0">
                <a:hlinkClick r:id="rId4"/>
              </a:rPr>
              <a:t>United Nations</a:t>
            </a:r>
            <a:r>
              <a:rPr lang="en-US" sz="2000" dirty="0"/>
              <a:t>, with 191 member states.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Our mission is to lead the development of a balanced and effective international intellectual property (IP) system that enables innovation and creativity for the benefit of all. Our mandate, governing bodies and procedures are set out in the </a:t>
            </a:r>
            <a:r>
              <a:rPr lang="en-US" sz="2000" dirty="0">
                <a:hlinkClick r:id="rId5"/>
              </a:rPr>
              <a:t>WIPO Convention</a:t>
            </a:r>
            <a:r>
              <a:rPr lang="en-US" sz="2000" dirty="0"/>
              <a:t>, which established WIPO in 1967.</a:t>
            </a:r>
          </a:p>
        </p:txBody>
      </p:sp>
      <p:pic>
        <p:nvPicPr>
          <p:cNvPr id="9" name="Picture 2" descr="D:\Users\toscano\Downloads\27126811225_812fcf1c8a_k.jpg">
            <a:extLst>
              <a:ext uri="{FF2B5EF4-FFF2-40B4-BE49-F238E27FC236}">
                <a16:creationId xmlns:a16="http://schemas.microsoft.com/office/drawing/2014/main" id="{362171BE-743E-471E-BFDC-687774A6669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10992"/>
          <a:stretch/>
        </p:blipFill>
        <p:spPr bwMode="auto">
          <a:xfrm>
            <a:off x="4716016" y="1543117"/>
            <a:ext cx="4248472" cy="318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4410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21ED37-3537-4BB7-83F3-280F02F29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3" t="27422" r="25303" b="1"/>
          <a:stretch/>
        </p:blipFill>
        <p:spPr>
          <a:xfrm>
            <a:off x="378262" y="123338"/>
            <a:ext cx="8586226" cy="654602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E862AD-7699-42D2-B6CE-7AF7195C71BE}"/>
              </a:ext>
            </a:extLst>
          </p:cNvPr>
          <p:cNvSpPr/>
          <p:nvPr/>
        </p:nvSpPr>
        <p:spPr bwMode="auto">
          <a:xfrm>
            <a:off x="3445272" y="4305796"/>
            <a:ext cx="1872208" cy="27721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8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">
            <a:extLst>
              <a:ext uri="{FF2B5EF4-FFF2-40B4-BE49-F238E27FC236}">
                <a16:creationId xmlns:a16="http://schemas.microsoft.com/office/drawing/2014/main" id="{21246B5C-DA60-48E2-98B4-B2084897D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3" y="3334370"/>
            <a:ext cx="2123593" cy="3017520"/>
          </a:xfrm>
          <a:prstGeom prst="rect">
            <a:avLst/>
          </a:prstGeom>
          <a:noFill/>
          <a:ln>
            <a:noFill/>
          </a:ln>
          <a:effectLst>
            <a:outerShdw blurRad="76200" dist="63500" dir="2700000" sx="101000" sy="101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214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>
            <a:extLst>
              <a:ext uri="{FF2B5EF4-FFF2-40B4-BE49-F238E27FC236}">
                <a16:creationId xmlns:a16="http://schemas.microsoft.com/office/drawing/2014/main" id="{14150A90-837A-41DA-B8D1-B577D0ECF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14" y="3284984"/>
            <a:ext cx="2165099" cy="3017520"/>
          </a:xfrm>
          <a:prstGeom prst="rect">
            <a:avLst/>
          </a:prstGeom>
          <a:noFill/>
          <a:ln>
            <a:noFill/>
          </a:ln>
          <a:effectLst>
            <a:outerShdw blurRad="76200" dist="63500" dir="2700000" sx="101000" sy="101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214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3">
            <a:extLst>
              <a:ext uri="{FF2B5EF4-FFF2-40B4-BE49-F238E27FC236}">
                <a16:creationId xmlns:a16="http://schemas.microsoft.com/office/drawing/2014/main" id="{A783A62C-DA2D-460D-B96A-05BB2EB58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63" y="1196752"/>
            <a:ext cx="2127690" cy="3017520"/>
          </a:xfrm>
          <a:prstGeom prst="rect">
            <a:avLst/>
          </a:prstGeom>
          <a:noFill/>
          <a:ln>
            <a:noFill/>
          </a:ln>
          <a:effectLst>
            <a:outerShdw blurRad="76200" dist="63500" dir="2700000" sx="101000" sy="101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214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944E-2017-CaP-PRINT.2.png">
            <a:extLst>
              <a:ext uri="{FF2B5EF4-FFF2-40B4-BE49-F238E27FC236}">
                <a16:creationId xmlns:a16="http://schemas.microsoft.com/office/drawing/2014/main" id="{8E52CEFB-5A94-4212-8586-F3E009B44E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98" y="1196008"/>
            <a:ext cx="2133927" cy="3017520"/>
          </a:xfrm>
          <a:prstGeom prst="rect">
            <a:avLst/>
          </a:prstGeom>
          <a:noFill/>
          <a:ln>
            <a:noFill/>
          </a:ln>
          <a:effectLst>
            <a:outerShdw blurRad="76200" dist="63500" dir="2700000" sx="101000" sy="101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2142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4F3832-B84F-419F-BED6-B4783FCD4A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4000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WIPO Economic and Statistics publications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BAF3-DB9A-4357-BF94-0DEE5F788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51304" cy="1143000"/>
          </a:xfrm>
        </p:spPr>
        <p:txBody>
          <a:bodyPr/>
          <a:lstStyle/>
          <a:p>
            <a:r>
              <a:rPr lang="en-US" b="1" dirty="0"/>
              <a:t>Patents are policy instruments </a:t>
            </a:r>
            <a:br>
              <a:rPr lang="en-US" b="1" dirty="0"/>
            </a:br>
            <a:r>
              <a:rPr lang="en-US" b="1" dirty="0"/>
              <a:t>aiming to incentivize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9B60-B0B9-4BDF-8877-888AA638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54" y="1772816"/>
            <a:ext cx="8229600" cy="489654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Patents give the applicant </a:t>
            </a:r>
            <a:r>
              <a:rPr lang="en-US" sz="2800" b="1" dirty="0">
                <a:solidFill>
                  <a:srgbClr val="0070C0"/>
                </a:solidFill>
              </a:rPr>
              <a:t>exclusivity rights to novel invention</a:t>
            </a:r>
            <a:r>
              <a:rPr lang="en-US" sz="2800" b="1" dirty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for a limited time (up to 20 years)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In exchange of: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</a:rPr>
              <a:t>Disclosing</a:t>
            </a:r>
            <a:r>
              <a:rPr lang="en-US" dirty="0"/>
              <a:t> the invention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Defining the </a:t>
            </a:r>
            <a:r>
              <a:rPr lang="en-US" b="1" dirty="0">
                <a:solidFill>
                  <a:srgbClr val="0070C0"/>
                </a:solidFill>
              </a:rPr>
              <a:t>scope of invention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It allows </a:t>
            </a:r>
            <a:r>
              <a:rPr lang="en-US" sz="2800" dirty="0"/>
              <a:t>for </a:t>
            </a:r>
            <a:r>
              <a:rPr lang="en-US" sz="2800" b="1" dirty="0">
                <a:solidFill>
                  <a:srgbClr val="0070C0"/>
                </a:solidFill>
              </a:rPr>
              <a:t>incremental innovation, technological transfer and division of lab</a:t>
            </a:r>
            <a:r>
              <a:rPr lang="en-US" sz="2800" dirty="0">
                <a:solidFill>
                  <a:srgbClr val="000000"/>
                </a:solidFill>
              </a:rPr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5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6F21C15-B151-480E-8C7C-03DAD895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Patent #1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6F1005-8E74-4E54-86A9-F32E8989B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050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BE88C1-9C41-458A-9DC9-F5B8F4850CDB}"/>
              </a:ext>
            </a:extLst>
          </p:cNvPr>
          <p:cNvSpPr/>
          <p:nvPr/>
        </p:nvSpPr>
        <p:spPr bwMode="auto">
          <a:xfrm>
            <a:off x="1619672" y="1052736"/>
            <a:ext cx="5976664" cy="28803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CCCD0F-A4D2-4820-8074-1880C7D0F7A8}"/>
              </a:ext>
            </a:extLst>
          </p:cNvPr>
          <p:cNvSpPr/>
          <p:nvPr/>
        </p:nvSpPr>
        <p:spPr bwMode="auto">
          <a:xfrm>
            <a:off x="4682066" y="1439356"/>
            <a:ext cx="2452742" cy="28803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5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AC0DB-BA4B-4CEB-A40F-430A5CE78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5594"/>
            <a:ext cx="8229600" cy="43529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F8D34-1538-4BE7-A078-ADD556AD3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6977">
            <a:off x="499600" y="73851"/>
            <a:ext cx="3771651" cy="47137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E6611F-7880-48F8-9178-0671AC1A4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77630">
            <a:off x="5128208" y="-354732"/>
            <a:ext cx="2800541" cy="39670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A584E5-F043-4D8B-A6F8-605B36B00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3729">
            <a:off x="1563831" y="3514499"/>
            <a:ext cx="1836776" cy="4509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7908B2-2B87-49A6-88FA-A53E3A991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77630">
            <a:off x="5392200" y="2536314"/>
            <a:ext cx="2628667" cy="40884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93C654-A627-406B-AB53-D4069DE7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225138"/>
          </a:xfrm>
        </p:spPr>
        <p:txBody>
          <a:bodyPr/>
          <a:lstStyle/>
          <a:p>
            <a:pPr algn="r"/>
            <a:r>
              <a:rPr lang="en-US" b="1" dirty="0"/>
              <a:t>Patent drawings</a:t>
            </a:r>
          </a:p>
        </p:txBody>
      </p:sp>
    </p:spTree>
    <p:extLst>
      <p:ext uri="{BB962C8B-B14F-4D97-AF65-F5344CB8AC3E}">
        <p14:creationId xmlns:p14="http://schemas.microsoft.com/office/powerpoint/2010/main" val="2836348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8BDA03-55C4-45AB-907F-5C5B7E6B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66110"/>
            <a:ext cx="9108504" cy="914618"/>
          </a:xfrm>
        </p:spPr>
        <p:txBody>
          <a:bodyPr/>
          <a:lstStyle/>
          <a:p>
            <a:pPr algn="ctr"/>
            <a:r>
              <a:rPr lang="en-US" sz="3200" b="1" dirty="0"/>
              <a:t>Patents and R&amp;D follow the same trend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362CA78-16F0-435F-869D-884CF2096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6564" y="836712"/>
            <a:ext cx="7110872" cy="4752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4B2898-B4FF-4103-B13C-EA41A8FCC493}"/>
              </a:ext>
            </a:extLst>
          </p:cNvPr>
          <p:cNvSpPr txBox="1"/>
          <p:nvPr/>
        </p:nvSpPr>
        <p:spPr>
          <a:xfrm>
            <a:off x="215516" y="6429969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OECD and WIPO Statistics Database, 2018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A3E353-460E-4FFA-843C-D1A91E0B1BB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3528" y="5661248"/>
            <a:ext cx="8229600" cy="608931"/>
          </a:xfrm>
        </p:spPr>
        <p:txBody>
          <a:bodyPr/>
          <a:lstStyle/>
          <a:p>
            <a:r>
              <a:rPr lang="en-US" dirty="0"/>
              <a:t>Averaging</a:t>
            </a:r>
            <a:r>
              <a:rPr lang="en-US" baseline="0" dirty="0"/>
              <a:t> 40 million US dollars per patent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96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2855</TotalTime>
  <Words>564</Words>
  <Application>Microsoft Office PowerPoint</Application>
  <PresentationFormat>On-screen Show (4:3)</PresentationFormat>
  <Paragraphs>91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MS PGothic</vt:lpstr>
      <vt:lpstr>ヒラギノ角ゴ Pro W3</vt:lpstr>
      <vt:lpstr>Arial</vt:lpstr>
      <vt:lpstr>Calibri</vt:lpstr>
      <vt:lpstr>Wingdings</vt:lpstr>
      <vt:lpstr>template_english</vt:lpstr>
      <vt:lpstr>Innovation ecosystem of the Railway industries   Workshop for the Working Party on Rail Transport (SC.2) Innovation in the railways: Making the railways of the future for the region</vt:lpstr>
      <vt:lpstr>Outline</vt:lpstr>
      <vt:lpstr>What is World Intellectual Property Organization (WIPO)?</vt:lpstr>
      <vt:lpstr>PowerPoint Presentation</vt:lpstr>
      <vt:lpstr>WIPO Economic and Statistics publications</vt:lpstr>
      <vt:lpstr>Patents are policy instruments  aiming to incentivize innovation</vt:lpstr>
      <vt:lpstr>US Patent #1</vt:lpstr>
      <vt:lpstr>Patent drawings</vt:lpstr>
      <vt:lpstr>Patents and R&amp;D follow the same trend</vt:lpstr>
      <vt:lpstr>Transport patents on the rise,  but as fast as the average</vt:lpstr>
      <vt:lpstr>The Railway Innovation system</vt:lpstr>
      <vt:lpstr>Railway technologies are about  10-20% of transport ones</vt:lpstr>
      <vt:lpstr>Historical trend is not encouraging</vt:lpstr>
      <vt:lpstr>Last 35 years have been relatively stable</vt:lpstr>
      <vt:lpstr>Innovation main origins:  before 1990s</vt:lpstr>
      <vt:lpstr>Innovation main origins: after 2009</vt:lpstr>
      <vt:lpstr>Which are the main origins?</vt:lpstr>
      <vt:lpstr>A company-driven innovation system</vt:lpstr>
      <vt:lpstr>An increase of the academic share</vt:lpstr>
      <vt:lpstr>Different national systems</vt:lpstr>
      <vt:lpstr>An endogenous innovation system</vt:lpstr>
      <vt:lpstr>Limited internationalization</vt:lpstr>
      <vt:lpstr>Concentration in a few offices</vt:lpstr>
      <vt:lpstr>Patent protection: Before 1990s </vt:lpstr>
      <vt:lpstr>After 2010s</vt:lpstr>
      <vt:lpstr>Conclusions: Questions for the  future of Railways Innovation</vt:lpstr>
      <vt:lpstr>Thank you!  Questions?</vt:lpstr>
    </vt:vector>
  </TitlesOfParts>
  <Company>WIPO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Weissert</dc:creator>
  <cp:lastModifiedBy>Yana Brynkina</cp:lastModifiedBy>
  <cp:revision>280</cp:revision>
  <cp:lastPrinted>2015-11-10T14:53:37Z</cp:lastPrinted>
  <dcterms:created xsi:type="dcterms:W3CDTF">2010-05-03T08:02:35Z</dcterms:created>
  <dcterms:modified xsi:type="dcterms:W3CDTF">2018-11-21T08:04:35Z</dcterms:modified>
</cp:coreProperties>
</file>