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08" r:id="rId2"/>
    <p:sldId id="409" r:id="rId3"/>
    <p:sldId id="405" r:id="rId4"/>
    <p:sldId id="406" r:id="rId5"/>
    <p:sldId id="407" r:id="rId6"/>
    <p:sldId id="364" r:id="rId7"/>
    <p:sldId id="401" r:id="rId8"/>
    <p:sldId id="398" r:id="rId9"/>
    <p:sldId id="403" r:id="rId10"/>
    <p:sldId id="404" r:id="rId11"/>
    <p:sldId id="288" r:id="rId12"/>
  </p:sldIdLst>
  <p:sldSz cx="9144000" cy="5143500" type="screen16x9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355805" indent="31116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714314" indent="62232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071471" indent="94701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429981" indent="125817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1948129" algn="l" defTabSz="389626" rtl="0" eaLnBrk="1" latinLnBrk="0" hangingPunct="1">
      <a:defRPr sz="1900"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337755" algn="l" defTabSz="389626" rtl="0" eaLnBrk="1" latinLnBrk="0" hangingPunct="1">
      <a:defRPr sz="1900"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2727381" algn="l" defTabSz="389626" rtl="0" eaLnBrk="1" latinLnBrk="0" hangingPunct="1">
      <a:defRPr sz="1900"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117007" algn="l" defTabSz="389626" rtl="0" eaLnBrk="1" latinLnBrk="0" hangingPunct="1">
      <a:defRPr sz="1900"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45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  <p15:guide id="3" pos="4598">
          <p15:clr>
            <a:srgbClr val="A4A3A4"/>
          </p15:clr>
        </p15:guide>
        <p15:guide id="4" pos="884" userDrawn="1">
          <p15:clr>
            <a:srgbClr val="A4A3A4"/>
          </p15:clr>
        </p15:guide>
        <p15:guide id="5" pos="5344">
          <p15:clr>
            <a:srgbClr val="A4A3A4"/>
          </p15:clr>
        </p15:guide>
        <p15:guide id="6" pos="2833">
          <p15:clr>
            <a:srgbClr val="A4A3A4"/>
          </p15:clr>
        </p15:guide>
        <p15:guide id="7" pos="1687">
          <p15:clr>
            <a:srgbClr val="A4A3A4"/>
          </p15:clr>
        </p15:guide>
        <p15:guide id="8" pos="340" userDrawn="1">
          <p15:clr>
            <a:srgbClr val="A4A3A4"/>
          </p15:clr>
        </p15:guide>
        <p15:guide id="9" pos="2381" userDrawn="1">
          <p15:clr>
            <a:srgbClr val="A4A3A4"/>
          </p15:clr>
        </p15:guide>
        <p15:guide id="10" orient="horz" pos="8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arina Bruschek" initials="KB" lastIdx="1" clrIdx="0">
    <p:extLst/>
  </p:cmAuthor>
  <p:cmAuthor id="2" name="ÖBB" initials="Ö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1C1C1"/>
    <a:srgbClr val="E2002A"/>
    <a:srgbClr val="C5D9E6"/>
    <a:srgbClr val="000000"/>
    <a:srgbClr val="AFC8D9"/>
    <a:srgbClr val="D7E6F0"/>
    <a:srgbClr val="646464"/>
    <a:srgbClr val="ABC6E6"/>
    <a:srgbClr val="EFE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91" autoAdjust="0"/>
    <p:restoredTop sz="89884" autoAdjust="0"/>
  </p:normalViewPr>
  <p:slideViewPr>
    <p:cSldViewPr snapToObjects="1">
      <p:cViewPr varScale="1">
        <p:scale>
          <a:sx n="103" d="100"/>
          <a:sy n="103" d="100"/>
        </p:scale>
        <p:origin x="667" y="77"/>
      </p:cViewPr>
      <p:guideLst>
        <p:guide orient="horz" pos="2845"/>
        <p:guide orient="horz" pos="1620"/>
        <p:guide pos="4598"/>
        <p:guide pos="884"/>
        <p:guide pos="5344"/>
        <p:guide pos="2833"/>
        <p:guide pos="1687"/>
        <p:guide pos="340"/>
        <p:guide pos="2381"/>
        <p:guide orient="horz" pos="8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626" y="-82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783CEA89-9D83-6749-939B-85A6889A82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637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2C350E97-16E5-2E41-8C6E-20348FF3C30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172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35580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2pPr>
    <a:lvl3pPr marL="71431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3pPr>
    <a:lvl4pPr marL="1071471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4pPr>
    <a:lvl5pPr marL="1429981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5pPr>
    <a:lvl6pPr marL="1789305" algn="l" defTabSz="35786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7166" algn="l" defTabSz="35786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5027" algn="l" defTabSz="35786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2887" algn="l" defTabSz="35786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2C350E97-16E5-2E41-8C6E-20348FF3C30F}" type="slidenum">
              <a:rPr/>
              <a:pPr algn="l" rtl="0"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53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2C350E97-16E5-2E41-8C6E-20348FF3C30F}" type="slidenum">
              <a:rPr/>
              <a:pPr algn="l" rtl="0"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9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50E97-16E5-2E41-8C6E-20348FF3C30F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456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2C350E97-16E5-2E41-8C6E-20348FF3C30F}" type="slidenum">
              <a:rPr/>
              <a:pPr algn="l" rtl="0"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12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50E97-16E5-2E41-8C6E-20348FF3C30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35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2C350E97-16E5-2E41-8C6E-20348FF3C30F}" type="slidenum">
              <a:rPr/>
              <a:pPr algn="l" rtl="0"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43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grauem Hintergrun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14"/>
          <p:cNvSpPr>
            <a:spLocks noChangeArrowheads="1"/>
          </p:cNvSpPr>
          <p:nvPr userDrawn="1"/>
        </p:nvSpPr>
        <p:spPr bwMode="auto">
          <a:xfrm>
            <a:off x="0" y="0"/>
            <a:ext cx="9144000" cy="864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573" tIns="35786" rIns="71573" bIns="35786"/>
          <a:lstStyle/>
          <a:p>
            <a:endParaRPr lang="de-DE">
              <a:ea typeface="MS PGothic" charset="0"/>
              <a:cs typeface="MS PGothic" charset="0"/>
            </a:endParaRPr>
          </a:p>
        </p:txBody>
      </p:sp>
      <p:sp>
        <p:nvSpPr>
          <p:cNvPr id="31" name="Bildplatzhalter 30"/>
          <p:cNvSpPr>
            <a:spLocks noGrp="1"/>
          </p:cNvSpPr>
          <p:nvPr>
            <p:ph type="pic" sz="quarter" idx="15"/>
          </p:nvPr>
        </p:nvSpPr>
        <p:spPr>
          <a:xfrm>
            <a:off x="0" y="864000"/>
            <a:ext cx="9144000" cy="4003200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7432" y="1200516"/>
            <a:ext cx="8171609" cy="1403666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17431" y="1788189"/>
            <a:ext cx="8171610" cy="735029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Rechteck 14"/>
          <p:cNvSpPr>
            <a:spLocks noChangeArrowheads="1"/>
          </p:cNvSpPr>
          <p:nvPr userDrawn="1"/>
        </p:nvSpPr>
        <p:spPr bwMode="auto">
          <a:xfrm>
            <a:off x="0" y="4867200"/>
            <a:ext cx="9144000" cy="280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573" tIns="35786" rIns="71573" bIns="35786"/>
          <a:lstStyle/>
          <a:p>
            <a:endParaRPr lang="de-DE">
              <a:ea typeface="MS PGothic" charset="0"/>
              <a:cs typeface="MS PGothic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7432" y="4878000"/>
            <a:ext cx="8171609" cy="270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rgbClr val="646464"/>
                </a:solidFill>
              </a:defRPr>
            </a:lvl1pPr>
            <a:lvl2pPr marL="40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grpSp>
        <p:nvGrpSpPr>
          <p:cNvPr id="5" name="Gruppierung 4"/>
          <p:cNvGrpSpPr/>
          <p:nvPr userDrawn="1"/>
        </p:nvGrpSpPr>
        <p:grpSpPr>
          <a:xfrm>
            <a:off x="0" y="864000"/>
            <a:ext cx="9144000" cy="108000"/>
            <a:chOff x="0" y="864000"/>
            <a:chExt cx="9144000" cy="126000"/>
          </a:xfrm>
        </p:grpSpPr>
        <p:pic>
          <p:nvPicPr>
            <p:cNvPr id="43" name="Picture 12"/>
            <p:cNvPicPr preferRelativeResize="0">
              <a:picLocks noChangeArrowheads="1"/>
            </p:cNvPicPr>
            <p:nvPr userDrawn="1"/>
          </p:nvPicPr>
          <p:blipFill rotWithShape="1">
            <a:blip r:embed="rId2"/>
            <a:srcRect/>
            <a:stretch/>
          </p:blipFill>
          <p:spPr bwMode="auto">
            <a:xfrm>
              <a:off x="0" y="864000"/>
              <a:ext cx="9144000" cy="126000"/>
            </a:xfrm>
            <a:prstGeom prst="rect">
              <a:avLst/>
            </a:prstGeom>
            <a:gradFill flip="none" rotWithShape="1">
              <a:gsLst>
                <a:gs pos="80000">
                  <a:schemeClr val="bg1">
                    <a:alpha val="70000"/>
                  </a:schemeClr>
                </a:gs>
                <a:gs pos="0">
                  <a:srgbClr val="FFFFFF">
                    <a:alpha val="5000"/>
                  </a:srgbClr>
                </a:gs>
              </a:gsLst>
              <a:lin ang="0" scaled="1"/>
              <a:tileRect/>
            </a:gradFill>
            <a:ln>
              <a:noFill/>
            </a:ln>
            <a:extLst/>
          </p:spPr>
        </p:pic>
        <p:sp>
          <p:nvSpPr>
            <p:cNvPr id="11" name="Rechteck 10"/>
            <p:cNvSpPr/>
            <p:nvPr userDrawn="1"/>
          </p:nvSpPr>
          <p:spPr bwMode="auto">
            <a:xfrm>
              <a:off x="0" y="864000"/>
              <a:ext cx="518400" cy="126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569231" y="4878000"/>
            <a:ext cx="2625231" cy="271463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4" name="Bild 14" descr="OeBB_rgb226-0-4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500" y="295200"/>
            <a:ext cx="103924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19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1094A-8A41-401E-A9D4-53EC60752784}" type="datetime1">
              <a:rPr lang="en-US" smtClean="0"/>
              <a:t>11/19/2018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B1292-A1E7-D14C-97CA-F675562D673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Bildplatzhalter 7"/>
          <p:cNvSpPr>
            <a:spLocks noGrp="1"/>
          </p:cNvSpPr>
          <p:nvPr>
            <p:ph type="pic" sz="quarter" idx="14"/>
          </p:nvPr>
        </p:nvSpPr>
        <p:spPr>
          <a:xfrm>
            <a:off x="0" y="676800"/>
            <a:ext cx="9144000" cy="4190400"/>
          </a:xfrm>
          <a:solidFill>
            <a:srgbClr val="E6E6E6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17432" y="1079999"/>
            <a:ext cx="8171609" cy="345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6F875-5872-4FA4-BE57-B4C32A254823}" type="datetime1">
              <a:rPr lang="en-US" smtClean="0"/>
              <a:t>11/19/2018</a:t>
            </a:fld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95C8E-2CAF-D44B-9A7E-286EFCACA3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85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17432" y="1080000"/>
            <a:ext cx="3937338" cy="34560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Inhaltsplatzhalter 13"/>
          <p:cNvSpPr>
            <a:spLocks noGrp="1"/>
          </p:cNvSpPr>
          <p:nvPr>
            <p:ph sz="quarter" idx="17"/>
          </p:nvPr>
        </p:nvSpPr>
        <p:spPr>
          <a:xfrm>
            <a:off x="4572000" y="1079999"/>
            <a:ext cx="4103077" cy="34560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D8D67-A2F2-4E67-90D0-B4627761D30D}" type="datetime1">
              <a:rPr lang="en-US" smtClean="0"/>
              <a:t>11/19/2018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89B36-EDED-1143-9B20-07EE0CB1C79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79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17432" y="1440000"/>
            <a:ext cx="8171609" cy="30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17432" y="1080000"/>
            <a:ext cx="8171609" cy="334484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959595"/>
                </a:solidFill>
              </a:defRPr>
            </a:lvl1pPr>
            <a:lvl2pPr marL="408141" indent="0">
              <a:buNone/>
              <a:defRPr sz="1800" b="1"/>
            </a:lvl2pPr>
            <a:lvl3pPr marL="816281" indent="0">
              <a:buNone/>
              <a:defRPr sz="1600" b="1"/>
            </a:lvl3pPr>
            <a:lvl4pPr marL="1224421" indent="0">
              <a:buNone/>
              <a:defRPr sz="1400" b="1"/>
            </a:lvl4pPr>
            <a:lvl5pPr marL="1632562" indent="0">
              <a:buNone/>
              <a:defRPr sz="1400" b="1"/>
            </a:lvl5pPr>
            <a:lvl6pPr marL="2040703" indent="0">
              <a:buNone/>
              <a:defRPr sz="1400" b="1"/>
            </a:lvl6pPr>
            <a:lvl7pPr marL="2448843" indent="0">
              <a:buNone/>
              <a:defRPr sz="1400" b="1"/>
            </a:lvl7pPr>
            <a:lvl8pPr marL="2856982" indent="0">
              <a:buNone/>
              <a:defRPr sz="1400" b="1"/>
            </a:lvl8pPr>
            <a:lvl9pPr marL="3265122" indent="0">
              <a:buNone/>
              <a:defRPr sz="14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D1C3D-FF73-43CD-88BE-1A2E88CA386E}" type="datetime1">
              <a:rPr lang="en-US" smtClean="0"/>
              <a:t>11/19/2018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41F91-7785-B545-A160-777BD12380F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69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17431" y="1440000"/>
            <a:ext cx="3949061" cy="30960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17432" y="1080000"/>
            <a:ext cx="8171609" cy="334484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959595"/>
                </a:solidFill>
              </a:defRPr>
            </a:lvl1pPr>
            <a:lvl2pPr marL="408141" indent="0">
              <a:buNone/>
              <a:defRPr sz="1800" b="1"/>
            </a:lvl2pPr>
            <a:lvl3pPr marL="816281" indent="0">
              <a:buNone/>
              <a:defRPr sz="1600" b="1"/>
            </a:lvl3pPr>
            <a:lvl4pPr marL="1224421" indent="0">
              <a:buNone/>
              <a:defRPr sz="1400" b="1"/>
            </a:lvl4pPr>
            <a:lvl5pPr marL="1632562" indent="0">
              <a:buNone/>
              <a:defRPr sz="1400" b="1"/>
            </a:lvl5pPr>
            <a:lvl6pPr marL="2040703" indent="0">
              <a:buNone/>
              <a:defRPr sz="1400" b="1"/>
            </a:lvl6pPr>
            <a:lvl7pPr marL="2448843" indent="0">
              <a:buNone/>
              <a:defRPr sz="1400" b="1"/>
            </a:lvl7pPr>
            <a:lvl8pPr marL="2856982" indent="0">
              <a:buNone/>
              <a:defRPr sz="1400" b="1"/>
            </a:lvl8pPr>
            <a:lvl9pPr marL="3265122" indent="0">
              <a:buNone/>
              <a:defRPr sz="14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Inhaltsplatzhalter 13"/>
          <p:cNvSpPr>
            <a:spLocks noGrp="1"/>
          </p:cNvSpPr>
          <p:nvPr>
            <p:ph sz="quarter" idx="17"/>
          </p:nvPr>
        </p:nvSpPr>
        <p:spPr>
          <a:xfrm>
            <a:off x="4572554" y="1440000"/>
            <a:ext cx="4114246" cy="30960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061AD-3323-4ABB-AE2F-C87140CBE3F4}" type="datetime1">
              <a:rPr lang="en-US" smtClean="0"/>
              <a:t>11/19/2018</a:t>
            </a:fld>
            <a:endParaRPr lang="de-DE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22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E1B87-9DED-A04A-A54E-9CB683989A2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90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17433" y="1440000"/>
            <a:ext cx="3882769" cy="3096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17433" y="1080000"/>
            <a:ext cx="3893634" cy="334484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rgbClr val="959595"/>
                </a:solidFill>
              </a:defRPr>
            </a:lvl1pPr>
            <a:lvl2pPr marL="408141" indent="0">
              <a:buNone/>
              <a:defRPr sz="1800" b="1"/>
            </a:lvl2pPr>
            <a:lvl3pPr marL="816281" indent="0">
              <a:buNone/>
              <a:defRPr sz="1600" b="1"/>
            </a:lvl3pPr>
            <a:lvl4pPr marL="1224421" indent="0">
              <a:buNone/>
              <a:defRPr sz="1400" b="1"/>
            </a:lvl4pPr>
            <a:lvl5pPr marL="1632562" indent="0">
              <a:buNone/>
              <a:defRPr sz="1400" b="1"/>
            </a:lvl5pPr>
            <a:lvl6pPr marL="2040703" indent="0">
              <a:buNone/>
              <a:defRPr sz="1400" b="1"/>
            </a:lvl6pPr>
            <a:lvl7pPr marL="2448843" indent="0">
              <a:buNone/>
              <a:defRPr sz="1400" b="1"/>
            </a:lvl7pPr>
            <a:lvl8pPr marL="2856982" indent="0">
              <a:buNone/>
              <a:defRPr sz="1400" b="1"/>
            </a:lvl8pPr>
            <a:lvl9pPr marL="3265122" indent="0">
              <a:buNone/>
              <a:defRPr sz="14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4573438" y="1080000"/>
            <a:ext cx="4114828" cy="3456000"/>
          </a:xfrm>
          <a:solidFill>
            <a:srgbClr val="D6D6D6"/>
          </a:solid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D193B-5AB4-4713-998F-C31D9323A98C}" type="datetime1">
              <a:rPr lang="en-US" smtClean="0"/>
              <a:t>11/19/2018</a:t>
            </a:fld>
            <a:endParaRPr lang="de-DE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22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76690-270A-9A45-94F4-95971FD89F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51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4569070" y="1440000"/>
            <a:ext cx="4130920" cy="3096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4569069" y="1080000"/>
            <a:ext cx="4130920" cy="334484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rgbClr val="959595"/>
                </a:solidFill>
              </a:defRPr>
            </a:lvl1pPr>
            <a:lvl2pPr marL="408141" indent="0">
              <a:buNone/>
              <a:defRPr sz="1800" b="1"/>
            </a:lvl2pPr>
            <a:lvl3pPr marL="816281" indent="0">
              <a:buNone/>
              <a:defRPr sz="1600" b="1"/>
            </a:lvl3pPr>
            <a:lvl4pPr marL="1224421" indent="0">
              <a:buNone/>
              <a:defRPr sz="1400" b="1"/>
            </a:lvl4pPr>
            <a:lvl5pPr marL="1632562" indent="0">
              <a:buNone/>
              <a:defRPr sz="1400" b="1"/>
            </a:lvl5pPr>
            <a:lvl6pPr marL="2040703" indent="0">
              <a:buNone/>
              <a:defRPr sz="1400" b="1"/>
            </a:lvl6pPr>
            <a:lvl7pPr marL="2448843" indent="0">
              <a:buNone/>
              <a:defRPr sz="1400" b="1"/>
            </a:lvl7pPr>
            <a:lvl8pPr marL="2856982" indent="0">
              <a:buNone/>
              <a:defRPr sz="1400" b="1"/>
            </a:lvl8pPr>
            <a:lvl9pPr marL="3265122" indent="0">
              <a:buNone/>
              <a:defRPr sz="14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517254" y="1080000"/>
            <a:ext cx="3867177" cy="3456000"/>
          </a:xfrm>
          <a:solidFill>
            <a:srgbClr val="D6D6D6"/>
          </a:solid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DDFD4-BE43-492A-9207-32526A59C4DF}" type="datetime1">
              <a:rPr lang="en-US" smtClean="0"/>
              <a:t>11/19/2018</a:t>
            </a:fld>
            <a:endParaRPr lang="de-DE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22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76690-270A-9A45-94F4-95971FD89F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43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3D5E4-BC07-4C8A-AD9D-AD41172711A7}" type="datetime1">
              <a:rPr lang="en-US" smtClean="0"/>
              <a:t>11/19/2018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B9D2D-BDFC-E34F-B3E5-BF677FD8A5D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85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A3D3EC-331E-4440-962C-48366152146A}" type="datetime1">
              <a:rPr lang="en-US" smtClean="0"/>
              <a:t>11/19/2018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B1292-A1E7-D14C-97CA-F675562D673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Bildplatzhalter 7"/>
          <p:cNvSpPr>
            <a:spLocks noGrp="1"/>
          </p:cNvSpPr>
          <p:nvPr>
            <p:ph type="pic" sz="quarter" idx="14"/>
          </p:nvPr>
        </p:nvSpPr>
        <p:spPr>
          <a:xfrm>
            <a:off x="0" y="-4500"/>
            <a:ext cx="9144000" cy="5148000"/>
          </a:xfrm>
          <a:solidFill>
            <a:srgbClr val="E6E6E6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17431" y="627534"/>
            <a:ext cx="8171610" cy="1296144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5785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auto">
          <a:xfrm>
            <a:off x="6853605" y="4823222"/>
            <a:ext cx="1538654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15780" eaLnBrk="1" hangingPunct="1">
              <a:spcBef>
                <a:spcPct val="50000"/>
              </a:spcBef>
            </a:pPr>
            <a:endParaRPr lang="de-DE" sz="800" dirty="0">
              <a:cs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281" y="1081088"/>
            <a:ext cx="8172450" cy="34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7310770" y="4878000"/>
            <a:ext cx="801566" cy="1976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6B2E5D6E-4806-4EE7-BB48-965C59F4E6EA}" type="datetime1">
              <a:rPr lang="en-US" smtClean="0"/>
              <a:t>11/19/2018</a:t>
            </a:fld>
            <a:endParaRPr lang="de-DE" dirty="0"/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3"/>
          </p:nvPr>
        </p:nvSpPr>
        <p:spPr bwMode="auto">
          <a:xfrm>
            <a:off x="4569231" y="4878001"/>
            <a:ext cx="2625231" cy="1976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9246" y="4878000"/>
            <a:ext cx="359020" cy="19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420B1292-A1E7-D14C-97CA-F675562D673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517281" y="216000"/>
            <a:ext cx="588351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cxnSp>
        <p:nvCxnSpPr>
          <p:cNvPr id="1033" name="Gerade Verbindung 10"/>
          <p:cNvCxnSpPr>
            <a:cxnSpLocks noChangeShapeType="1"/>
          </p:cNvCxnSpPr>
          <p:nvPr/>
        </p:nvCxnSpPr>
        <p:spPr bwMode="auto">
          <a:xfrm>
            <a:off x="0" y="4860000"/>
            <a:ext cx="9144000" cy="0"/>
          </a:xfrm>
          <a:prstGeom prst="line">
            <a:avLst/>
          </a:prstGeom>
          <a:noFill/>
          <a:ln w="12700">
            <a:solidFill>
              <a:srgbClr val="C1C1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uppierung 2"/>
          <p:cNvGrpSpPr/>
          <p:nvPr/>
        </p:nvGrpSpPr>
        <p:grpSpPr>
          <a:xfrm>
            <a:off x="517281" y="4878000"/>
            <a:ext cx="3821538" cy="248325"/>
            <a:chOff x="517281" y="4824000"/>
            <a:chExt cx="3821538" cy="248325"/>
          </a:xfrm>
        </p:grpSpPr>
        <p:sp>
          <p:nvSpPr>
            <p:cNvPr id="13" name="Rectangle 15"/>
            <p:cNvSpPr>
              <a:spLocks noChangeArrowheads="1"/>
            </p:cNvSpPr>
            <p:nvPr userDrawn="1"/>
          </p:nvSpPr>
          <p:spPr bwMode="auto">
            <a:xfrm>
              <a:off x="517281" y="4824000"/>
              <a:ext cx="3821538" cy="15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815780" eaLnBrk="1" hangingPunct="1">
                <a:spcBef>
                  <a:spcPts val="0"/>
                </a:spcBef>
              </a:pPr>
              <a:r>
                <a:rPr lang="de-DE" sz="700" dirty="0">
                  <a:cs typeface="Arial" pitchFamily="34" charset="0"/>
                </a:rPr>
                <a:t>UNECE -</a:t>
              </a:r>
              <a:r>
                <a:rPr lang="de-DE" sz="700" baseline="0" dirty="0">
                  <a:cs typeface="Arial" pitchFamily="34" charset="0"/>
                </a:rPr>
                <a:t> </a:t>
              </a:r>
              <a:r>
                <a:rPr lang="de-DE" sz="700" dirty="0">
                  <a:cs typeface="Arial" pitchFamily="34" charset="0"/>
                </a:rPr>
                <a:t>Innovation in </a:t>
              </a:r>
              <a:r>
                <a:rPr lang="de-DE" sz="700" dirty="0" err="1">
                  <a:cs typeface="Arial" pitchFamily="34" charset="0"/>
                </a:rPr>
                <a:t>the</a:t>
              </a:r>
              <a:r>
                <a:rPr lang="de-DE" sz="700" dirty="0">
                  <a:cs typeface="Arial" pitchFamily="34" charset="0"/>
                </a:rPr>
                <a:t> </a:t>
              </a:r>
              <a:r>
                <a:rPr lang="de-DE" sz="700" dirty="0" err="1">
                  <a:cs typeface="Arial" pitchFamily="34" charset="0"/>
                </a:rPr>
                <a:t>railways</a:t>
              </a:r>
              <a:r>
                <a:rPr lang="de-DE" sz="700" dirty="0">
                  <a:cs typeface="Arial" pitchFamily="34" charset="0"/>
                </a:rPr>
                <a:t>, </a:t>
              </a:r>
              <a:r>
                <a:rPr lang="de-DE" sz="700" dirty="0" err="1">
                  <a:cs typeface="Arial" pitchFamily="34" charset="0"/>
                </a:rPr>
                <a:t>Geneva</a:t>
              </a:r>
              <a:r>
                <a:rPr lang="de-DE" sz="700" dirty="0">
                  <a:cs typeface="Arial" pitchFamily="34" charset="0"/>
                </a:rPr>
                <a:t>, Nov.</a:t>
              </a:r>
              <a:r>
                <a:rPr lang="de-DE" sz="700" baseline="0" dirty="0">
                  <a:cs typeface="Arial" pitchFamily="34" charset="0"/>
                </a:rPr>
                <a:t> </a:t>
              </a:r>
              <a:r>
                <a:rPr lang="de-DE" sz="700" dirty="0">
                  <a:cs typeface="Arial" pitchFamily="34" charset="0"/>
                </a:rPr>
                <a:t>2018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 userDrawn="1"/>
          </p:nvSpPr>
          <p:spPr bwMode="auto">
            <a:xfrm>
              <a:off x="517281" y="4932000"/>
              <a:ext cx="3821538" cy="14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815780" eaLnBrk="1" hangingPunct="1">
                <a:spcBef>
                  <a:spcPts val="0"/>
                </a:spcBef>
              </a:pPr>
              <a:endParaRPr lang="de-DE" sz="700">
                <a:cs typeface="Arial" pitchFamily="34" charset="0"/>
              </a:endParaRPr>
            </a:p>
          </p:txBody>
        </p:sp>
      </p:grpSp>
      <p:sp>
        <p:nvSpPr>
          <p:cNvPr id="15" name="Rechteck 14"/>
          <p:cNvSpPr/>
          <p:nvPr userDrawn="1"/>
        </p:nvSpPr>
        <p:spPr bwMode="auto">
          <a:xfrm>
            <a:off x="0" y="720001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tx1">
                  <a:alpha val="5000"/>
                </a:schemeClr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" name="Picture 146">
            <a:extLst>
              <a:ext uri="{FF2B5EF4-FFF2-40B4-BE49-F238E27FC236}">
                <a16:creationId xmlns:a16="http://schemas.microsoft.com/office/drawing/2014/main" id="{E6B558DB-3509-43DC-83D3-2003021FA2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t="28076" b="28076"/>
          <a:stretch/>
        </p:blipFill>
        <p:spPr bwMode="gray">
          <a:xfrm>
            <a:off x="7671358" y="288543"/>
            <a:ext cx="595809" cy="207067"/>
          </a:xfrm>
          <a:prstGeom prst="rect">
            <a:avLst/>
          </a:prstGeom>
          <a:solidFill>
            <a:schemeClr val="accent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9" r:id="rId7"/>
    <p:sldLayoutId id="2147483967" r:id="rId8"/>
    <p:sldLayoutId id="2147483970" r:id="rId9"/>
    <p:sldLayoutId id="2147483971" r:id="rId10"/>
  </p:sldLayoutIdLst>
  <p:hf hdr="0"/>
  <p:txStyles>
    <p:titleStyle>
      <a:lvl1pPr algn="l" defTabSz="792780" rtl="0" eaLnBrk="0" fontAlgn="base" hangingPunct="0">
        <a:spcBef>
          <a:spcPct val="0"/>
        </a:spcBef>
        <a:spcAft>
          <a:spcPct val="0"/>
        </a:spcAft>
        <a:defRPr sz="1700" b="0">
          <a:solidFill>
            <a:schemeClr val="bg2"/>
          </a:solidFill>
          <a:latin typeface="+mj-lt"/>
          <a:ea typeface="Geneva" charset="0"/>
          <a:cs typeface="Geneva" charset="0"/>
        </a:defRPr>
      </a:lvl1pPr>
      <a:lvl2pPr algn="l" defTabSz="792780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2pPr>
      <a:lvl3pPr algn="l" defTabSz="792780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3pPr>
      <a:lvl4pPr algn="l" defTabSz="792780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4pPr>
      <a:lvl5pPr algn="l" defTabSz="792780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5pPr>
      <a:lvl6pPr marL="357861" algn="l" defTabSz="795246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6pPr>
      <a:lvl7pPr marL="715722" algn="l" defTabSz="795246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7pPr>
      <a:lvl8pPr marL="1073584" algn="l" defTabSz="795246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8pPr>
      <a:lvl9pPr marL="1431444" algn="l" defTabSz="795246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66515" indent="-266515" algn="l" defTabSz="792780" rtl="0" eaLnBrk="0" fontAlgn="base" hangingPunct="0">
        <a:spcBef>
          <a:spcPts val="788"/>
        </a:spcBef>
        <a:spcAft>
          <a:spcPct val="0"/>
        </a:spcAft>
        <a:buClr>
          <a:schemeClr val="accent1"/>
        </a:buClr>
        <a:buFont typeface="Wingdings" charset="0"/>
        <a:defRPr sz="16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220518" indent="-220518" algn="l" defTabSz="792780" rtl="0" eaLnBrk="0" fontAlgn="base" hangingPunct="0">
        <a:spcBef>
          <a:spcPts val="1108"/>
        </a:spcBef>
        <a:spcAft>
          <a:spcPct val="0"/>
        </a:spcAft>
        <a:buClr>
          <a:schemeClr val="accent1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2pPr>
      <a:lvl3pPr marL="476209" indent="-251633" algn="l" defTabSz="79278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3pPr>
      <a:lvl4pPr marL="751640" indent="-260773" algn="l" defTabSz="792780" rtl="0" eaLnBrk="0" fontAlgn="base" hangingPunct="0">
        <a:spcBef>
          <a:spcPct val="20000"/>
        </a:spcBef>
        <a:spcAft>
          <a:spcPct val="0"/>
        </a:spcAft>
        <a:buSzPct val="100000"/>
        <a:buFont typeface="Symbol" charset="2"/>
        <a:buChar char="-"/>
        <a:defRPr sz="1600"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4pPr>
      <a:lvl5pPr marL="956478" indent="-231341" algn="l" defTabSz="792780" rtl="0" eaLnBrk="0" fontAlgn="base" hangingPunct="0">
        <a:spcBef>
          <a:spcPct val="20000"/>
        </a:spcBef>
        <a:spcAft>
          <a:spcPct val="0"/>
        </a:spcAft>
        <a:buClr>
          <a:srgbClr val="909090"/>
        </a:buClr>
        <a:buSzPct val="100000"/>
        <a:buChar char="-"/>
        <a:defRPr sz="1600"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5pPr>
      <a:lvl6pPr marL="2148409" indent="-198812" algn="l" defTabSz="795246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506270" indent="-198812" algn="l" defTabSz="795246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2864131" indent="-198812" algn="l" defTabSz="795246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221991" indent="-198812" algn="l" defTabSz="795246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3578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861" algn="l" defTabSz="3578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722" algn="l" defTabSz="3578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584" algn="l" defTabSz="3578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444" algn="l" defTabSz="3578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305" algn="l" defTabSz="3578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7166" algn="l" defTabSz="3578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5027" algn="l" defTabSz="3578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887" algn="l" defTabSz="3578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6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>
            <a:extLst>
              <a:ext uri="{FF2B5EF4-FFF2-40B4-BE49-F238E27FC236}">
                <a16:creationId xmlns:a16="http://schemas.microsoft.com/office/drawing/2014/main" id="{8BB94D99-D070-46A4-A059-E8A1E23AB09C}"/>
              </a:ext>
            </a:extLst>
          </p:cNvPr>
          <p:cNvPicPr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2" b="21126"/>
          <a:stretch/>
        </p:blipFill>
        <p:spPr>
          <a:xfrm>
            <a:off x="0" y="977900"/>
            <a:ext cx="9144000" cy="3868190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0" y="864001"/>
            <a:ext cx="9142534" cy="1176026"/>
          </a:xfrm>
          <a:prstGeom prst="rect">
            <a:avLst/>
          </a:prstGeom>
          <a:solidFill>
            <a:srgbClr val="0E1332">
              <a:alpha val="7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551" tIns="49775" rIns="99551" bIns="49775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endParaRPr lang="en-GB" sz="2600" kern="1200" dirty="0">
              <a:solidFill>
                <a:schemeClr val="accent1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9" name="Picture 12"/>
          <p:cNvPicPr preferRelativeResize="0">
            <a:picLocks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0" y="864000"/>
            <a:ext cx="9144000" cy="108000"/>
          </a:xfrm>
          <a:prstGeom prst="rect">
            <a:avLst/>
          </a:prstGeom>
          <a:gradFill flip="none" rotWithShape="1">
            <a:gsLst>
              <a:gs pos="80000">
                <a:schemeClr val="bg1">
                  <a:alpha val="70000"/>
                </a:schemeClr>
              </a:gs>
              <a:gs pos="0">
                <a:srgbClr val="FFFFFF">
                  <a:alpha val="5000"/>
                </a:srgbClr>
              </a:gs>
            </a:gsLst>
            <a:lin ang="0" scaled="1"/>
            <a:tileRect/>
          </a:gradFill>
          <a:ln>
            <a:noFill/>
          </a:ln>
          <a:extLst/>
        </p:spPr>
      </p:pic>
      <p:sp>
        <p:nvSpPr>
          <p:cNvPr id="2" name="Rechteck 1"/>
          <p:cNvSpPr/>
          <p:nvPr/>
        </p:nvSpPr>
        <p:spPr bwMode="auto">
          <a:xfrm>
            <a:off x="0" y="864000"/>
            <a:ext cx="518400" cy="10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17431" y="1131590"/>
            <a:ext cx="8171610" cy="735029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GB" sz="3200" b="0" i="0" u="none" spc="100" baseline="0" dirty="0" err="1">
                <a:solidFill>
                  <a:schemeClr val="bg1"/>
                </a:solidFill>
              </a:rPr>
              <a:t>Decarbonization</a:t>
            </a:r>
            <a:r>
              <a:rPr lang="en-GB" sz="3200" b="0" i="0" u="none" spc="100" baseline="0" dirty="0">
                <a:solidFill>
                  <a:schemeClr val="bg1"/>
                </a:solidFill>
              </a:rPr>
              <a:t> and Automation</a:t>
            </a:r>
          </a:p>
          <a:p>
            <a:pPr algn="l" rtl="0">
              <a:lnSpc>
                <a:spcPct val="70000"/>
              </a:lnSpc>
            </a:pPr>
            <a:r>
              <a:rPr lang="en-GB" b="0" i="0" u="none" spc="100" baseline="0" dirty="0">
                <a:solidFill>
                  <a:schemeClr val="bg1"/>
                </a:solidFill>
              </a:rPr>
              <a:t>Wolfgang Köstinger</a:t>
            </a:r>
          </a:p>
        </p:txBody>
      </p:sp>
    </p:spTree>
    <p:extLst>
      <p:ext uri="{BB962C8B-B14F-4D97-AF65-F5344CB8AC3E}">
        <p14:creationId xmlns:p14="http://schemas.microsoft.com/office/powerpoint/2010/main" val="258475768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580"/>
          <a:stretch/>
        </p:blipFill>
        <p:spPr>
          <a:xfrm>
            <a:off x="-1" y="-1"/>
            <a:ext cx="9144002" cy="514350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" y="4147286"/>
            <a:ext cx="9144000" cy="52322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lvl="0" indent="449263" algn="l" rtl="0"/>
            <a:r>
              <a:rPr lang="en-GB" sz="2800" b="1" i="0" u="none" spc="50" baseline="0" dirty="0">
                <a:ln w="0"/>
                <a:solidFill>
                  <a:schemeClr val="tx2"/>
                </a:solidFill>
              </a:rPr>
              <a:t>We need your</a:t>
            </a:r>
            <a:r>
              <a:rPr lang="en-GB" sz="2800" b="1" i="0" u="none" spc="50" dirty="0">
                <a:ln w="0"/>
                <a:solidFill>
                  <a:schemeClr val="tx2"/>
                </a:solidFill>
              </a:rPr>
              <a:t> support to achieve our goals</a:t>
            </a:r>
            <a:endParaRPr lang="en-GB" sz="2800" b="1" i="0" u="none" spc="50" baseline="0" dirty="0">
              <a:ln w="0"/>
              <a:solidFill>
                <a:schemeClr val="tx2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 bwMode="auto">
          <a:xfrm>
            <a:off x="323528" y="555526"/>
            <a:ext cx="3240360" cy="2124716"/>
          </a:xfrm>
          <a:prstGeom prst="roundRect">
            <a:avLst>
              <a:gd name="adj" fmla="val 4044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GB" sz="1800" kern="0" dirty="0">
                <a:solidFill>
                  <a:schemeClr val="bg1"/>
                </a:solidFill>
                <a:latin typeface="+mn-lt"/>
              </a:rPr>
              <a:t>Railways need to tackle increasing system complexity and rising costs per unit despite higher capacity utilization, new technology and ongoing high investments in the rail system.</a:t>
            </a:r>
            <a:endParaRPr lang="en-GB" sz="1800" b="0" i="0" u="none" kern="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DE219B-1698-4D51-A071-D9E27132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AB460B-8741-46F3-A427-44E7328AA826}" type="datetime1">
              <a:rPr lang="en-US" smtClean="0"/>
              <a:t>11/19/2018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8727B-1F76-4F83-9390-22132279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D7FAB-8765-4E80-9667-17E44FE3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B1292-A1E7-D14C-97CA-F675562D673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29472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7" descr="Amstetten_Ybbs_1-Robert Deopito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87601"/>
            <a:ext cx="9144000" cy="4183200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defRPr/>
            </a:pPr>
            <a:fld id="{F102D863-685D-4A2E-8C4C-66D8BFE1C5B4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>
              <a:defRPr/>
            </a:pP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20B1292-A1E7-D14C-97CA-F675562D6730}" type="slidenum">
              <a:rPr/>
              <a:pPr algn="r" rtl="0">
                <a:defRPr/>
              </a:pPr>
              <a:t>11</a:t>
            </a:fld>
            <a:endParaRPr lang="en-GB" dirty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517281" y="216000"/>
            <a:ext cx="5883519" cy="391716"/>
          </a:xfrm>
          <a:solidFill>
            <a:srgbClr val="FFFFFF"/>
          </a:solidFill>
        </p:spPr>
        <p:txBody>
          <a:bodyPr/>
          <a:lstStyle/>
          <a:p>
            <a:r>
              <a:rPr lang="de-AT" dirty="0" err="1"/>
              <a:t>Thank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/>
              <a:t>attention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172954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20000"/>
            <a:ext cx="9144000" cy="41580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b="0" i="0" u="none" baseline="0" dirty="0"/>
              <a:t>ÖBB </a:t>
            </a:r>
            <a:r>
              <a:rPr lang="en-GB" dirty="0"/>
              <a:t>plays</a:t>
            </a:r>
            <a:r>
              <a:rPr lang="en-GB" b="0" i="0" u="none" baseline="0" dirty="0"/>
              <a:t> an important economic role</a:t>
            </a:r>
            <a:r>
              <a:rPr lang="en-GB" b="0" i="0" u="none" dirty="0"/>
              <a:t> </a:t>
            </a:r>
            <a:r>
              <a:rPr lang="en-GB" b="0" i="0" u="none" baseline="0" dirty="0"/>
              <a:t>in Austria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defRPr/>
            </a:pPr>
            <a:fld id="{A6C0ED64-483B-481C-B77F-AE16494EBE45}" type="datetime1">
              <a:rPr lang="en-US" smtClean="0"/>
              <a:t>11/19/2018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20B1292-A1E7-D14C-97CA-F675562D6730}" type="slidenum">
              <a:rPr/>
              <a:pPr algn="r" rtl="0">
                <a:defRPr/>
              </a:pPr>
              <a:t>2</a:t>
            </a:fld>
            <a:endParaRPr lang="en-GB"/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494217" y="1072305"/>
            <a:ext cx="3202558" cy="1842359"/>
          </a:xfrm>
          <a:prstGeom prst="roundRect">
            <a:avLst>
              <a:gd name="adj" fmla="val 4044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GB" sz="1800" b="0" i="0" u="none" kern="0" baseline="0" dirty="0">
                <a:solidFill>
                  <a:schemeClr val="bg1"/>
                </a:solidFill>
                <a:latin typeface="+mn-lt"/>
              </a:rPr>
              <a:t>With annual investments amounting to around EUR 2.5 billion, ÖBB is one of the country’s biggest contracting authorities and an important economic factor</a:t>
            </a: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5683084" y="2248466"/>
            <a:ext cx="3204000" cy="995289"/>
          </a:xfrm>
          <a:prstGeom prst="roundRect">
            <a:avLst>
              <a:gd name="adj" fmla="val 4044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GB" sz="1800" b="0" i="0" u="none" kern="0" baseline="0" dirty="0">
                <a:solidFill>
                  <a:schemeClr val="bg1"/>
                </a:solidFill>
                <a:latin typeface="+mn-lt"/>
              </a:rPr>
              <a:t>ÖBB is one of the biggest employers in Austria with around 41’000 employees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042322" y="4305235"/>
            <a:ext cx="6677182" cy="42240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>
              <a:defRPr sz="1800" b="0" i="0" u="none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We create value for generations with our infrastructure projects </a:t>
            </a:r>
          </a:p>
        </p:txBody>
      </p:sp>
      <p:sp>
        <p:nvSpPr>
          <p:cNvPr id="20" name="Abgerundetes Rechteck 19"/>
          <p:cNvSpPr/>
          <p:nvPr/>
        </p:nvSpPr>
        <p:spPr bwMode="auto">
          <a:xfrm>
            <a:off x="5004048" y="957702"/>
            <a:ext cx="3204000" cy="430575"/>
          </a:xfrm>
          <a:prstGeom prst="roundRect">
            <a:avLst>
              <a:gd name="adj" fmla="val 4044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800" kern="0" dirty="0">
                <a:solidFill>
                  <a:schemeClr val="bg1"/>
                </a:solidFill>
                <a:latin typeface="+mn-lt"/>
              </a:rPr>
              <a:t>4,826 rail network </a:t>
            </a:r>
            <a:r>
              <a:rPr lang="en-GB" sz="1800" kern="0" dirty="0" err="1">
                <a:solidFill>
                  <a:schemeClr val="bg1"/>
                </a:solidFill>
                <a:latin typeface="+mn-lt"/>
              </a:rPr>
              <a:t>kilometers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5346490" y="1583107"/>
            <a:ext cx="3479552" cy="430575"/>
          </a:xfrm>
          <a:prstGeom prst="roundRect">
            <a:avLst>
              <a:gd name="adj" fmla="val 4044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800" kern="0" dirty="0">
                <a:solidFill>
                  <a:schemeClr val="bg1"/>
                </a:solidFill>
                <a:latin typeface="+mn-lt"/>
              </a:rPr>
              <a:t>459 million passengers per year</a:t>
            </a: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175166" y="3216772"/>
            <a:ext cx="3204000" cy="712932"/>
          </a:xfrm>
          <a:prstGeom prst="roundRect">
            <a:avLst>
              <a:gd name="adj" fmla="val 4044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800" kern="0" dirty="0">
                <a:solidFill>
                  <a:schemeClr val="bg1"/>
                </a:solidFill>
                <a:latin typeface="+mn-lt"/>
              </a:rPr>
              <a:t>115 million </a:t>
            </a:r>
            <a:r>
              <a:rPr lang="en-US" sz="1800" kern="0" dirty="0">
                <a:solidFill>
                  <a:schemeClr val="bg1"/>
                </a:solidFill>
              </a:rPr>
              <a:t>net </a:t>
            </a:r>
            <a:r>
              <a:rPr lang="en-US" sz="1800" kern="0" dirty="0" err="1">
                <a:solidFill>
                  <a:schemeClr val="bg1"/>
                </a:solidFill>
              </a:rPr>
              <a:t>tonnes</a:t>
            </a:r>
            <a:r>
              <a:rPr lang="en-US" sz="1800" kern="0" dirty="0">
                <a:solidFill>
                  <a:schemeClr val="bg1"/>
                </a:solidFill>
              </a:rPr>
              <a:t> of </a:t>
            </a:r>
            <a:r>
              <a:rPr lang="en-GB" sz="1800" kern="0" dirty="0">
                <a:solidFill>
                  <a:schemeClr val="bg1"/>
                </a:solidFill>
                <a:latin typeface="+mn-lt"/>
              </a:rPr>
              <a:t>t</a:t>
            </a:r>
            <a:r>
              <a:rPr lang="en-US" sz="1800" kern="0" dirty="0" err="1">
                <a:solidFill>
                  <a:schemeClr val="bg1"/>
                </a:solidFill>
                <a:latin typeface="+mn-lt"/>
              </a:rPr>
              <a:t>ransported</a:t>
            </a:r>
            <a:r>
              <a:rPr lang="en-US" sz="1800" kern="0" dirty="0">
                <a:solidFill>
                  <a:schemeClr val="bg1"/>
                </a:solidFill>
                <a:latin typeface="+mn-lt"/>
              </a:rPr>
              <a:t> goods per year</a:t>
            </a:r>
          </a:p>
        </p:txBody>
      </p:sp>
      <p:sp>
        <p:nvSpPr>
          <p:cNvPr id="23" name="Abgerundetes Rechteck 22"/>
          <p:cNvSpPr/>
          <p:nvPr/>
        </p:nvSpPr>
        <p:spPr bwMode="auto">
          <a:xfrm>
            <a:off x="6198372" y="3560844"/>
            <a:ext cx="2627670" cy="430575"/>
          </a:xfrm>
          <a:prstGeom prst="roundRect">
            <a:avLst>
              <a:gd name="adj" fmla="val 4044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800" kern="0" dirty="0">
                <a:solidFill>
                  <a:schemeClr val="bg1"/>
                </a:solidFill>
                <a:latin typeface="+mn-lt"/>
              </a:rPr>
              <a:t>EUR 5.5 billion revenue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025489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rafik 86">
            <a:extLst>
              <a:ext uri="{FF2B5EF4-FFF2-40B4-BE49-F238E27FC236}">
                <a16:creationId xmlns:a16="http://schemas.microsoft.com/office/drawing/2014/main" id="{BE7B2BE4-CE25-495D-AE7C-44839FABDAF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2931" r="18719"/>
          <a:stretch/>
        </p:blipFill>
        <p:spPr>
          <a:xfrm>
            <a:off x="4491849" y="961594"/>
            <a:ext cx="3798683" cy="3662384"/>
          </a:xfrm>
          <a:prstGeom prst="rect">
            <a:avLst/>
          </a:prstGeom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DBE92880-B549-461A-9B34-4F5C8A622A9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3000" r="42143"/>
          <a:stretch/>
        </p:blipFill>
        <p:spPr>
          <a:xfrm>
            <a:off x="857250" y="961594"/>
            <a:ext cx="3798683" cy="3662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281" y="216000"/>
            <a:ext cx="6189421" cy="391716"/>
          </a:xfrm>
        </p:spPr>
        <p:txBody>
          <a:bodyPr/>
          <a:lstStyle/>
          <a:p>
            <a:r>
              <a:rPr lang="de-AT" dirty="0" err="1"/>
              <a:t>Despite</a:t>
            </a:r>
            <a:r>
              <a:rPr lang="de-AT" dirty="0"/>
              <a:t> </a:t>
            </a:r>
            <a:r>
              <a:rPr lang="de-AT" dirty="0" err="1"/>
              <a:t>our</a:t>
            </a:r>
            <a:r>
              <a:rPr lang="de-AT" dirty="0"/>
              <a:t> </a:t>
            </a:r>
            <a:r>
              <a:rPr lang="de-AT" dirty="0" err="1"/>
              <a:t>size</a:t>
            </a:r>
            <a:r>
              <a:rPr lang="de-AT" dirty="0"/>
              <a:t>,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challenges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rail</a:t>
            </a:r>
            <a:r>
              <a:rPr lang="de-AT" dirty="0"/>
              <a:t> </a:t>
            </a:r>
            <a:r>
              <a:rPr lang="de-AT" dirty="0" err="1"/>
              <a:t>system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imminent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21E636-27C5-433B-A869-9CA59D5984B1}" type="datetime1">
              <a:rPr lang="en-US" smtClean="0"/>
              <a:t>11/19/2018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B9D2D-BDFC-E34F-B3E5-BF677FD8A5D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E8B749A-3293-4C0B-A104-AE584F7763AD}"/>
              </a:ext>
            </a:extLst>
          </p:cNvPr>
          <p:cNvGrpSpPr/>
          <p:nvPr/>
        </p:nvGrpSpPr>
        <p:grpSpPr>
          <a:xfrm>
            <a:off x="5724128" y="2571750"/>
            <a:ext cx="982574" cy="965094"/>
            <a:chOff x="1745902" y="1349670"/>
            <a:chExt cx="1193706" cy="1193706"/>
          </a:xfrm>
          <a:solidFill>
            <a:schemeClr val="accent1"/>
          </a:solidFill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E7FCB03C-3E20-4540-88CA-901FDA6D279A}"/>
                </a:ext>
              </a:extLst>
            </p:cNvPr>
            <p:cNvSpPr/>
            <p:nvPr/>
          </p:nvSpPr>
          <p:spPr bwMode="auto">
            <a:xfrm>
              <a:off x="1745902" y="1349670"/>
              <a:ext cx="1193706" cy="119370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584439"/>
              <a:endParaRPr lang="de-AT" sz="1275">
                <a:ea typeface="ヒラギノ角ゴ Pro W3" pitchFamily="28" charset="-128"/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106B42BA-5EAD-460F-AD31-EC9F7612A07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204935" y="1468299"/>
              <a:ext cx="159244" cy="140855"/>
            </a:xfrm>
            <a:custGeom>
              <a:avLst/>
              <a:gdLst/>
              <a:ahLst/>
              <a:cxnLst>
                <a:cxn ang="0">
                  <a:pos x="196" y="267"/>
                </a:cxn>
                <a:cxn ang="0">
                  <a:pos x="156" y="307"/>
                </a:cxn>
                <a:cxn ang="0">
                  <a:pos x="196" y="347"/>
                </a:cxn>
                <a:cxn ang="0">
                  <a:pos x="236" y="307"/>
                </a:cxn>
                <a:cxn ang="0">
                  <a:pos x="196" y="267"/>
                </a:cxn>
                <a:cxn ang="0">
                  <a:pos x="112" y="222"/>
                </a:cxn>
                <a:cxn ang="0">
                  <a:pos x="140" y="250"/>
                </a:cxn>
                <a:cxn ang="0">
                  <a:pos x="252" y="250"/>
                </a:cxn>
                <a:cxn ang="0">
                  <a:pos x="280" y="222"/>
                </a:cxn>
                <a:cxn ang="0">
                  <a:pos x="112" y="222"/>
                </a:cxn>
                <a:cxn ang="0">
                  <a:pos x="56" y="166"/>
                </a:cxn>
                <a:cxn ang="0">
                  <a:pos x="84" y="194"/>
                </a:cxn>
                <a:cxn ang="0">
                  <a:pos x="308" y="194"/>
                </a:cxn>
                <a:cxn ang="0">
                  <a:pos x="336" y="166"/>
                </a:cxn>
                <a:cxn ang="0">
                  <a:pos x="56" y="166"/>
                </a:cxn>
                <a:cxn ang="0">
                  <a:pos x="0" y="109"/>
                </a:cxn>
                <a:cxn ang="0">
                  <a:pos x="28" y="137"/>
                </a:cxn>
                <a:cxn ang="0">
                  <a:pos x="364" y="137"/>
                </a:cxn>
                <a:cxn ang="0">
                  <a:pos x="392" y="109"/>
                </a:cxn>
                <a:cxn ang="0">
                  <a:pos x="0" y="109"/>
                </a:cxn>
              </a:cxnLst>
              <a:rect l="0" t="0" r="r" b="b"/>
              <a:pathLst>
                <a:path w="392" h="347">
                  <a:moveTo>
                    <a:pt x="196" y="267"/>
                  </a:moveTo>
                  <a:cubicBezTo>
                    <a:pt x="174" y="267"/>
                    <a:pt x="156" y="285"/>
                    <a:pt x="156" y="307"/>
                  </a:cubicBezTo>
                  <a:cubicBezTo>
                    <a:pt x="156" y="329"/>
                    <a:pt x="174" y="347"/>
                    <a:pt x="196" y="347"/>
                  </a:cubicBezTo>
                  <a:cubicBezTo>
                    <a:pt x="218" y="347"/>
                    <a:pt x="236" y="329"/>
                    <a:pt x="236" y="307"/>
                  </a:cubicBezTo>
                  <a:cubicBezTo>
                    <a:pt x="236" y="285"/>
                    <a:pt x="218" y="267"/>
                    <a:pt x="196" y="267"/>
                  </a:cubicBezTo>
                  <a:close/>
                  <a:moveTo>
                    <a:pt x="112" y="222"/>
                  </a:moveTo>
                  <a:cubicBezTo>
                    <a:pt x="140" y="250"/>
                    <a:pt x="140" y="250"/>
                    <a:pt x="140" y="250"/>
                  </a:cubicBezTo>
                  <a:cubicBezTo>
                    <a:pt x="171" y="219"/>
                    <a:pt x="221" y="219"/>
                    <a:pt x="252" y="250"/>
                  </a:cubicBezTo>
                  <a:cubicBezTo>
                    <a:pt x="280" y="222"/>
                    <a:pt x="280" y="222"/>
                    <a:pt x="280" y="222"/>
                  </a:cubicBezTo>
                  <a:cubicBezTo>
                    <a:pt x="234" y="175"/>
                    <a:pt x="158" y="175"/>
                    <a:pt x="112" y="222"/>
                  </a:cubicBezTo>
                  <a:close/>
                  <a:moveTo>
                    <a:pt x="56" y="166"/>
                  </a:moveTo>
                  <a:cubicBezTo>
                    <a:pt x="84" y="194"/>
                    <a:pt x="84" y="194"/>
                    <a:pt x="84" y="194"/>
                  </a:cubicBezTo>
                  <a:cubicBezTo>
                    <a:pt x="146" y="131"/>
                    <a:pt x="246" y="131"/>
                    <a:pt x="308" y="194"/>
                  </a:cubicBezTo>
                  <a:cubicBezTo>
                    <a:pt x="336" y="166"/>
                    <a:pt x="336" y="166"/>
                    <a:pt x="336" y="166"/>
                  </a:cubicBezTo>
                  <a:cubicBezTo>
                    <a:pt x="259" y="87"/>
                    <a:pt x="133" y="87"/>
                    <a:pt x="56" y="166"/>
                  </a:cubicBezTo>
                  <a:close/>
                  <a:moveTo>
                    <a:pt x="0" y="109"/>
                  </a:moveTo>
                  <a:cubicBezTo>
                    <a:pt x="28" y="137"/>
                    <a:pt x="28" y="137"/>
                    <a:pt x="28" y="137"/>
                  </a:cubicBezTo>
                  <a:cubicBezTo>
                    <a:pt x="121" y="44"/>
                    <a:pt x="271" y="44"/>
                    <a:pt x="364" y="137"/>
                  </a:cubicBezTo>
                  <a:cubicBezTo>
                    <a:pt x="392" y="109"/>
                    <a:pt x="392" y="109"/>
                    <a:pt x="392" y="109"/>
                  </a:cubicBezTo>
                  <a:cubicBezTo>
                    <a:pt x="284" y="0"/>
                    <a:pt x="108" y="0"/>
                    <a:pt x="0" y="10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25" dirty="0"/>
            </a:p>
          </p:txBody>
        </p:sp>
        <p:sp>
          <p:nvSpPr>
            <p:cNvPr id="25" name="Richtungspfeil 24">
              <a:extLst>
                <a:ext uri="{FF2B5EF4-FFF2-40B4-BE49-F238E27FC236}">
                  <a16:creationId xmlns:a16="http://schemas.microsoft.com/office/drawing/2014/main" id="{D2BBF9F0-A5FE-4594-9049-5DAD51F8560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980217" y="1646389"/>
              <a:ext cx="763401" cy="599575"/>
            </a:xfrm>
            <a:prstGeom prst="homePlat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de-DE" sz="1050" b="1" dirty="0">
                  <a:solidFill>
                    <a:srgbClr val="FFFFFF"/>
                  </a:solidFill>
                  <a:ea typeface="ヒラギノ角ゴ Pro W3" charset="-128"/>
                  <a:cs typeface="ヒラギノ角ゴ Pro W3" charset="-128"/>
                </a:rPr>
                <a:t>Other </a:t>
              </a:r>
              <a:br>
                <a:rPr lang="de-DE" sz="1050" b="1" dirty="0">
                  <a:solidFill>
                    <a:srgbClr val="FFFFFF"/>
                  </a:solidFill>
                  <a:ea typeface="ヒラギノ角ゴ Pro W3" charset="-128"/>
                  <a:cs typeface="ヒラギノ角ゴ Pro W3" charset="-128"/>
                </a:rPr>
              </a:br>
              <a:r>
                <a:rPr lang="de-DE" sz="1050" b="1" dirty="0" err="1">
                  <a:solidFill>
                    <a:srgbClr val="FFFFFF"/>
                  </a:solidFill>
                  <a:ea typeface="ヒラギノ角ゴ Pro W3" charset="-128"/>
                  <a:cs typeface="ヒラギノ角ゴ Pro W3" charset="-128"/>
                </a:rPr>
                <a:t>transport</a:t>
              </a:r>
              <a:r>
                <a:rPr lang="de-DE" sz="1050" b="1" dirty="0">
                  <a:solidFill>
                    <a:srgbClr val="FFFFFF"/>
                  </a:solidFill>
                  <a:ea typeface="ヒラギノ角ゴ Pro W3" charset="-128"/>
                  <a:cs typeface="ヒラギノ角ゴ Pro W3" charset="-128"/>
                </a:rPr>
                <a:t> </a:t>
              </a:r>
              <a:br>
                <a:rPr lang="de-DE" sz="1050" b="1" dirty="0">
                  <a:solidFill>
                    <a:srgbClr val="FFFFFF"/>
                  </a:solidFill>
                  <a:ea typeface="ヒラギノ角ゴ Pro W3" charset="-128"/>
                  <a:cs typeface="ヒラギノ角ゴ Pro W3" charset="-128"/>
                </a:rPr>
              </a:br>
              <a:r>
                <a:rPr lang="de-DE" sz="1050" b="1" dirty="0" err="1">
                  <a:solidFill>
                    <a:srgbClr val="FFFFFF"/>
                  </a:solidFill>
                  <a:ea typeface="ヒラギノ角ゴ Pro W3" charset="-128"/>
                  <a:cs typeface="ヒラギノ角ゴ Pro W3" charset="-128"/>
                </a:rPr>
                <a:t>modes</a:t>
              </a:r>
              <a:endParaRPr lang="de-DE" sz="1050" b="1" dirty="0">
                <a:solidFill>
                  <a:srgbClr val="FFFFFF"/>
                </a:solidFill>
                <a:ea typeface="ヒラギノ角ゴ Pro W3" charset="-128"/>
                <a:cs typeface="ヒラギノ角ゴ Pro W3" charset="-128"/>
              </a:endParaRP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380200A-7ACE-483D-888A-A00CD95359E6}"/>
              </a:ext>
            </a:extLst>
          </p:cNvPr>
          <p:cNvGrpSpPr/>
          <p:nvPr/>
        </p:nvGrpSpPr>
        <p:grpSpPr>
          <a:xfrm>
            <a:off x="1270966" y="1374449"/>
            <a:ext cx="920700" cy="790186"/>
            <a:chOff x="307975" y="3968579"/>
            <a:chExt cx="1193706" cy="1193706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6C677F31-E93D-49EA-9CCF-98FB44FBDA22}"/>
                </a:ext>
              </a:extLst>
            </p:cNvPr>
            <p:cNvSpPr/>
            <p:nvPr/>
          </p:nvSpPr>
          <p:spPr bwMode="auto">
            <a:xfrm>
              <a:off x="307975" y="3968579"/>
              <a:ext cx="1193706" cy="1193706"/>
            </a:xfrm>
            <a:prstGeom prst="ellipse">
              <a:avLst/>
            </a:prstGeom>
            <a:solidFill>
              <a:srgbClr val="E200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584439"/>
              <a:endParaRPr lang="de-AT" sz="1275">
                <a:ea typeface="ヒラギノ角ゴ Pro W3" pitchFamily="28" charset="-128"/>
              </a:endParaRPr>
            </a:p>
          </p:txBody>
        </p:sp>
        <p:sp>
          <p:nvSpPr>
            <p:cNvPr id="30" name="Richtungspfeil 13">
              <a:extLst>
                <a:ext uri="{FF2B5EF4-FFF2-40B4-BE49-F238E27FC236}">
                  <a16:creationId xmlns:a16="http://schemas.microsoft.com/office/drawing/2014/main" id="{3A6373A8-6F3B-4963-AADB-0B136EB4ECA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94986" y="4224735"/>
              <a:ext cx="640124" cy="732292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383"/>
                </a:spcBef>
                <a:spcAft>
                  <a:spcPts val="0"/>
                </a:spcAft>
                <a:buClr>
                  <a:schemeClr val="accent1">
                    <a:lumMod val="50000"/>
                  </a:schemeClr>
                </a:buClr>
                <a:buSzPct val="100000"/>
                <a:defRPr/>
              </a:pPr>
              <a:r>
                <a:rPr lang="de-AT" sz="105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Benefit</a:t>
              </a:r>
              <a:r>
                <a:rPr lang="de-AT" sz="105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br>
                <a:rPr lang="de-AT" sz="1050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de-AT" sz="105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cost</a:t>
              </a:r>
              <a:r>
                <a:rPr lang="de-AT" sz="105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br>
                <a:rPr lang="de-AT" sz="1050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de-AT" sz="105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ratio</a:t>
              </a:r>
              <a:endParaRPr lang="de-AT" sz="105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7E12D31D-11CE-4C77-946B-EAA33ABE6A4E}"/>
              </a:ext>
            </a:extLst>
          </p:cNvPr>
          <p:cNvGrpSpPr/>
          <p:nvPr/>
        </p:nvGrpSpPr>
        <p:grpSpPr>
          <a:xfrm>
            <a:off x="3115251" y="1038065"/>
            <a:ext cx="884464" cy="790186"/>
            <a:chOff x="5986102" y="2108430"/>
            <a:chExt cx="1193706" cy="1193706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593F5509-E7E0-4B7E-B320-D117AF2ED046}"/>
                </a:ext>
              </a:extLst>
            </p:cNvPr>
            <p:cNvSpPr/>
            <p:nvPr/>
          </p:nvSpPr>
          <p:spPr bwMode="auto">
            <a:xfrm>
              <a:off x="5986102" y="2108430"/>
              <a:ext cx="1193706" cy="119370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584439"/>
              <a:endParaRPr lang="de-AT" sz="1275">
                <a:ea typeface="ヒラギノ角ゴ Pro W3" pitchFamily="28" charset="-128"/>
              </a:endParaRPr>
            </a:p>
          </p:txBody>
        </p:sp>
        <p:sp>
          <p:nvSpPr>
            <p:cNvPr id="40" name="Richtungspfeil 13">
              <a:extLst>
                <a:ext uri="{FF2B5EF4-FFF2-40B4-BE49-F238E27FC236}">
                  <a16:creationId xmlns:a16="http://schemas.microsoft.com/office/drawing/2014/main" id="{5C245839-C7AE-4CE7-A8E2-3BDCACD21E6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206108" y="2548133"/>
              <a:ext cx="759380" cy="244098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50000"/>
                  </a:schemeClr>
                </a:buClr>
                <a:buSzPct val="100000"/>
                <a:defRPr/>
              </a:pPr>
              <a:r>
                <a:rPr lang="de-AT" sz="105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Capacity</a:t>
              </a:r>
              <a:endParaRPr lang="de-AT" sz="9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6700B950-E92C-4A98-AA9E-EAEF9A0D8375}"/>
              </a:ext>
            </a:extLst>
          </p:cNvPr>
          <p:cNvGrpSpPr/>
          <p:nvPr/>
        </p:nvGrpSpPr>
        <p:grpSpPr>
          <a:xfrm>
            <a:off x="4913599" y="1516962"/>
            <a:ext cx="883769" cy="790186"/>
            <a:chOff x="8368164" y="2526085"/>
            <a:chExt cx="1193706" cy="1193706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AD030382-109A-489C-815A-F07B89F5BA8D}"/>
                </a:ext>
              </a:extLst>
            </p:cNvPr>
            <p:cNvSpPr/>
            <p:nvPr/>
          </p:nvSpPr>
          <p:spPr bwMode="auto">
            <a:xfrm>
              <a:off x="8368164" y="2526085"/>
              <a:ext cx="1193706" cy="1193706"/>
            </a:xfrm>
            <a:prstGeom prst="ellipse">
              <a:avLst/>
            </a:prstGeom>
            <a:solidFill>
              <a:srgbClr val="E200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584439"/>
              <a:endParaRPr lang="de-AT" sz="1275" b="1">
                <a:ea typeface="ヒラギノ角ゴ Pro W3" pitchFamily="28" charset="-128"/>
              </a:endParaRPr>
            </a:p>
          </p:txBody>
        </p:sp>
        <p:sp>
          <p:nvSpPr>
            <p:cNvPr id="47" name="Richtungspfeil 13">
              <a:extLst>
                <a:ext uri="{FF2B5EF4-FFF2-40B4-BE49-F238E27FC236}">
                  <a16:creationId xmlns:a16="http://schemas.microsoft.com/office/drawing/2014/main" id="{FE8790E1-6154-4E11-8CC0-0BAF6CCF1AA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488151" y="2817612"/>
              <a:ext cx="950511" cy="488194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50000"/>
                  </a:schemeClr>
                </a:buClr>
                <a:buSzPct val="100000"/>
                <a:defRPr/>
              </a:pPr>
              <a:r>
                <a:rPr lang="en-US" sz="1050" b="1" dirty="0">
                  <a:solidFill>
                    <a:schemeClr val="bg1"/>
                  </a:solidFill>
                  <a:cs typeface="Arial" panose="020B0604020202020204" pitchFamily="34" charset="0"/>
                </a:rPr>
                <a:t>System </a:t>
              </a:r>
              <a:br>
                <a:rPr lang="en-US" sz="1050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en-US" sz="105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complexity</a:t>
              </a:r>
              <a:endParaRPr lang="en-US" sz="9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521C2248-8CF8-4755-B3BC-E85CBA936A9C}"/>
              </a:ext>
            </a:extLst>
          </p:cNvPr>
          <p:cNvGrpSpPr/>
          <p:nvPr/>
        </p:nvGrpSpPr>
        <p:grpSpPr>
          <a:xfrm>
            <a:off x="3168620" y="2409732"/>
            <a:ext cx="887428" cy="790186"/>
            <a:chOff x="7905949" y="4736957"/>
            <a:chExt cx="1251936" cy="1193706"/>
          </a:xfrm>
        </p:grpSpPr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5137070D-F301-4812-96F0-5626C871218F}"/>
                </a:ext>
              </a:extLst>
            </p:cNvPr>
            <p:cNvSpPr/>
            <p:nvPr/>
          </p:nvSpPr>
          <p:spPr bwMode="auto">
            <a:xfrm>
              <a:off x="7964179" y="4736957"/>
              <a:ext cx="1193706" cy="119370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584439"/>
              <a:endParaRPr lang="de-AT" sz="1275" b="1">
                <a:ea typeface="ヒラギノ角ゴ Pro W3" pitchFamily="28" charset="-128"/>
              </a:endParaRPr>
            </a:p>
          </p:txBody>
        </p:sp>
        <p:sp>
          <p:nvSpPr>
            <p:cNvPr id="67" name="Richtungspfeil 13">
              <a:extLst>
                <a:ext uri="{FF2B5EF4-FFF2-40B4-BE49-F238E27FC236}">
                  <a16:creationId xmlns:a16="http://schemas.microsoft.com/office/drawing/2014/main" id="{4979E4ED-9F50-44BE-90C5-CB76E2CA4F3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905949" y="5002280"/>
              <a:ext cx="1228010" cy="564912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81000" tIns="0" rIns="0" bIns="0" anchor="t"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50000"/>
                  </a:schemeClr>
                </a:buClr>
                <a:buSzPct val="100000"/>
                <a:defRPr/>
              </a:pPr>
              <a:r>
                <a:rPr lang="de-AT" sz="900" b="1" dirty="0">
                  <a:solidFill>
                    <a:schemeClr val="tx1"/>
                  </a:solidFill>
                  <a:cs typeface="Arial" panose="020B0604020202020204" pitchFamily="34" charset="0"/>
                </a:rPr>
                <a:t>Expensive</a:t>
              </a:r>
              <a:br>
                <a:rPr lang="de-AT" sz="900" b="1" dirty="0">
                  <a:solidFill>
                    <a:schemeClr val="tx1"/>
                  </a:solidFill>
                  <a:cs typeface="Arial" panose="020B0604020202020204" pitchFamily="34" charset="0"/>
                </a:rPr>
              </a:br>
              <a:r>
                <a:rPr lang="de-AT" sz="900" b="1" dirty="0" err="1">
                  <a:solidFill>
                    <a:schemeClr val="tx1"/>
                  </a:solidFill>
                  <a:cs typeface="Arial" panose="020B0604020202020204" pitchFamily="34" charset="0"/>
                </a:rPr>
                <a:t>infrastructure</a:t>
              </a:r>
              <a:br>
                <a:rPr lang="de-AT" sz="900" b="1" dirty="0">
                  <a:solidFill>
                    <a:schemeClr val="tx1"/>
                  </a:solidFill>
                  <a:cs typeface="Arial" panose="020B0604020202020204" pitchFamily="34" charset="0"/>
                </a:rPr>
              </a:br>
              <a:r>
                <a:rPr lang="de-AT" sz="900" b="1" dirty="0" err="1">
                  <a:solidFill>
                    <a:schemeClr val="tx1"/>
                  </a:solidFill>
                  <a:cs typeface="Arial" panose="020B0604020202020204" pitchFamily="34" charset="0"/>
                </a:rPr>
                <a:t>developments</a:t>
              </a:r>
              <a:endParaRPr lang="de-AT" sz="900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97F9722C-C35B-498B-A040-C4692498A468}"/>
              </a:ext>
            </a:extLst>
          </p:cNvPr>
          <p:cNvGrpSpPr/>
          <p:nvPr/>
        </p:nvGrpSpPr>
        <p:grpSpPr>
          <a:xfrm>
            <a:off x="7211795" y="2441093"/>
            <a:ext cx="835476" cy="790186"/>
            <a:chOff x="3081478" y="5219550"/>
            <a:chExt cx="1193706" cy="1193706"/>
          </a:xfrm>
        </p:grpSpPr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EDBEA190-3B7F-43E3-9C74-D79775501E6F}"/>
                </a:ext>
              </a:extLst>
            </p:cNvPr>
            <p:cNvSpPr/>
            <p:nvPr/>
          </p:nvSpPr>
          <p:spPr bwMode="auto">
            <a:xfrm>
              <a:off x="3081478" y="5219550"/>
              <a:ext cx="1193706" cy="119370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584439"/>
              <a:endParaRPr lang="de-AT" sz="1275">
                <a:ea typeface="ヒラギノ角ゴ Pro W3" pitchFamily="28" charset="-128"/>
              </a:endParaRPr>
            </a:p>
          </p:txBody>
        </p:sp>
        <p:sp>
          <p:nvSpPr>
            <p:cNvPr id="70" name="Richtungspfeil 13">
              <a:extLst>
                <a:ext uri="{FF2B5EF4-FFF2-40B4-BE49-F238E27FC236}">
                  <a16:creationId xmlns:a16="http://schemas.microsoft.com/office/drawing/2014/main" id="{79FA533A-D786-4EA2-96D9-003A2B64192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342618" y="5627751"/>
              <a:ext cx="705421" cy="390555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t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50000"/>
                  </a:schemeClr>
                </a:buClr>
                <a:buSzPct val="100000"/>
                <a:defRPr/>
              </a:pPr>
              <a:r>
                <a:rPr lang="de-AT" sz="1050" b="1" dirty="0">
                  <a:solidFill>
                    <a:srgbClr val="000000"/>
                  </a:solidFill>
                  <a:cs typeface="Arial" panose="020B0604020202020204" pitchFamily="34" charset="0"/>
                </a:rPr>
                <a:t>Source </a:t>
              </a:r>
              <a:br>
                <a:rPr lang="de-AT" sz="1050" b="1" dirty="0">
                  <a:solidFill>
                    <a:srgbClr val="000000"/>
                  </a:solidFill>
                  <a:cs typeface="Arial" panose="020B0604020202020204" pitchFamily="34" charset="0"/>
                </a:rPr>
              </a:br>
              <a:r>
                <a:rPr lang="de-AT" sz="1050" b="1" dirty="0">
                  <a:solidFill>
                    <a:srgbClr val="000000"/>
                  </a:solidFill>
                  <a:cs typeface="Arial" panose="020B0604020202020204" pitchFamily="34" charset="0"/>
                </a:rPr>
                <a:t>Code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7E12D31D-11CE-4C77-946B-EAA33ABE6A4E}"/>
              </a:ext>
            </a:extLst>
          </p:cNvPr>
          <p:cNvGrpSpPr/>
          <p:nvPr/>
        </p:nvGrpSpPr>
        <p:grpSpPr>
          <a:xfrm>
            <a:off x="4551878" y="3365740"/>
            <a:ext cx="884212" cy="790186"/>
            <a:chOff x="5954208" y="2091398"/>
            <a:chExt cx="1193706" cy="1193706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593F5509-E7E0-4B7E-B320-D117AF2ED046}"/>
                </a:ext>
              </a:extLst>
            </p:cNvPr>
            <p:cNvSpPr/>
            <p:nvPr/>
          </p:nvSpPr>
          <p:spPr bwMode="auto">
            <a:xfrm>
              <a:off x="5954208" y="2091398"/>
              <a:ext cx="1193706" cy="119370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584439"/>
              <a:endParaRPr lang="de-AT" sz="1275">
                <a:ea typeface="ヒラギノ角ゴ Pro W3" pitchFamily="28" charset="-128"/>
              </a:endParaRPr>
            </a:p>
          </p:txBody>
        </p:sp>
        <p:sp>
          <p:nvSpPr>
            <p:cNvPr id="75" name="Richtungspfeil 13">
              <a:extLst>
                <a:ext uri="{FF2B5EF4-FFF2-40B4-BE49-F238E27FC236}">
                  <a16:creationId xmlns:a16="http://schemas.microsoft.com/office/drawing/2014/main" id="{5C245839-C7AE-4CE7-A8E2-3BDCACD21E6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111434" y="2323288"/>
              <a:ext cx="908917" cy="732292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50000"/>
                  </a:schemeClr>
                </a:buClr>
                <a:buSzPct val="100000"/>
                <a:defRPr/>
              </a:pPr>
              <a:r>
                <a:rPr lang="de-AT" sz="1050" b="1" dirty="0" err="1">
                  <a:solidFill>
                    <a:schemeClr val="tx1"/>
                  </a:solidFill>
                  <a:cs typeface="Arial" panose="020B0604020202020204" pitchFamily="34" charset="0"/>
                </a:rPr>
                <a:t>Increasing</a:t>
              </a:r>
              <a:br>
                <a:rPr lang="de-AT" sz="1050" b="1" dirty="0">
                  <a:solidFill>
                    <a:schemeClr val="tx1"/>
                  </a:solidFill>
                  <a:cs typeface="Arial" panose="020B0604020202020204" pitchFamily="34" charset="0"/>
                </a:rPr>
              </a:br>
              <a:r>
                <a:rPr lang="de-AT" sz="1050" b="1" dirty="0" err="1">
                  <a:solidFill>
                    <a:schemeClr val="tx1"/>
                  </a:solidFill>
                  <a:cs typeface="Arial" panose="020B0604020202020204" pitchFamily="34" charset="0"/>
                </a:rPr>
                <a:t>cost</a:t>
              </a:r>
              <a:r>
                <a:rPr lang="de-AT" sz="1050" b="1" dirty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br>
                <a:rPr lang="de-AT" sz="1050" b="1" dirty="0">
                  <a:solidFill>
                    <a:schemeClr val="tx1"/>
                  </a:solidFill>
                  <a:cs typeface="Arial" panose="020B0604020202020204" pitchFamily="34" charset="0"/>
                </a:rPr>
              </a:br>
              <a:r>
                <a:rPr lang="de-AT" sz="1050" b="1" dirty="0" err="1">
                  <a:solidFill>
                    <a:schemeClr val="tx1"/>
                  </a:solidFill>
                  <a:cs typeface="Arial" panose="020B0604020202020204" pitchFamily="34" charset="0"/>
                </a:rPr>
                <a:t>pressure</a:t>
              </a:r>
              <a:endParaRPr lang="de-AT" sz="1050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56388FCC-6362-4655-AD18-ED847E4C6A14}"/>
              </a:ext>
            </a:extLst>
          </p:cNvPr>
          <p:cNvGrpSpPr/>
          <p:nvPr/>
        </p:nvGrpSpPr>
        <p:grpSpPr>
          <a:xfrm>
            <a:off x="1125019" y="3293732"/>
            <a:ext cx="918103" cy="790186"/>
            <a:chOff x="2830122" y="3235701"/>
            <a:chExt cx="1193706" cy="1193706"/>
          </a:xfrm>
          <a:solidFill>
            <a:schemeClr val="bg2"/>
          </a:solidFill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7338E3EF-7DE9-4665-9D55-5CBAD5957331}"/>
                </a:ext>
              </a:extLst>
            </p:cNvPr>
            <p:cNvSpPr/>
            <p:nvPr/>
          </p:nvSpPr>
          <p:spPr bwMode="auto">
            <a:xfrm>
              <a:off x="2830122" y="3235701"/>
              <a:ext cx="1193706" cy="119370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584439"/>
              <a:endParaRPr lang="de-AT" sz="1275">
                <a:ea typeface="ヒラギノ角ゴ Pro W3" pitchFamily="28" charset="-128"/>
              </a:endParaRPr>
            </a:p>
          </p:txBody>
        </p:sp>
        <p:sp>
          <p:nvSpPr>
            <p:cNvPr id="78" name="Richtungspfeil 13">
              <a:extLst>
                <a:ext uri="{FF2B5EF4-FFF2-40B4-BE49-F238E27FC236}">
                  <a16:creationId xmlns:a16="http://schemas.microsoft.com/office/drawing/2014/main" id="{A99E2949-384B-493C-97C1-CC7E6D3CCCA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871971" y="3586214"/>
              <a:ext cx="1102455" cy="418453"/>
            </a:xfrm>
            <a:prstGeom prst="homePlat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50000"/>
                  </a:schemeClr>
                </a:buClr>
                <a:buSzPct val="100000"/>
                <a:defRPr/>
              </a:pPr>
              <a:r>
                <a:rPr lang="de-AT" sz="900" b="1" dirty="0" err="1">
                  <a:solidFill>
                    <a:schemeClr val="tx1"/>
                  </a:solidFill>
                  <a:cs typeface="Arial" panose="020B0604020202020204" pitchFamily="34" charset="0"/>
                </a:rPr>
                <a:t>Energy</a:t>
              </a:r>
              <a:r>
                <a:rPr lang="de-AT" sz="900" b="1" dirty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r>
                <a:rPr lang="de-AT" sz="900" b="1" dirty="0" err="1">
                  <a:solidFill>
                    <a:schemeClr val="tx1"/>
                  </a:solidFill>
                  <a:cs typeface="Arial" panose="020B0604020202020204" pitchFamily="34" charset="0"/>
                </a:rPr>
                <a:t>consumption</a:t>
              </a:r>
              <a:endParaRPr lang="de-AT" sz="900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6700B950-E92C-4A98-AA9E-EAEF9A0D8375}"/>
              </a:ext>
            </a:extLst>
          </p:cNvPr>
          <p:cNvGrpSpPr/>
          <p:nvPr/>
        </p:nvGrpSpPr>
        <p:grpSpPr>
          <a:xfrm>
            <a:off x="6365600" y="1226616"/>
            <a:ext cx="883770" cy="790186"/>
            <a:chOff x="8368164" y="2526085"/>
            <a:chExt cx="1193706" cy="1193706"/>
          </a:xfrm>
          <a:solidFill>
            <a:srgbClr val="92D050"/>
          </a:solidFill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AD030382-109A-489C-815A-F07B89F5BA8D}"/>
                </a:ext>
              </a:extLst>
            </p:cNvPr>
            <p:cNvSpPr/>
            <p:nvPr/>
          </p:nvSpPr>
          <p:spPr bwMode="auto">
            <a:xfrm>
              <a:off x="8368164" y="2526085"/>
              <a:ext cx="1193706" cy="119370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584439"/>
              <a:endParaRPr lang="de-AT" sz="1275" b="1">
                <a:ea typeface="ヒラギノ角ゴ Pro W3" pitchFamily="28" charset="-128"/>
              </a:endParaRPr>
            </a:p>
          </p:txBody>
        </p:sp>
        <p:sp>
          <p:nvSpPr>
            <p:cNvPr id="34" name="Richtungspfeil 13">
              <a:extLst>
                <a:ext uri="{FF2B5EF4-FFF2-40B4-BE49-F238E27FC236}">
                  <a16:creationId xmlns:a16="http://schemas.microsoft.com/office/drawing/2014/main" id="{FE8790E1-6154-4E11-8CC0-0BAF6CCF1AA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523791" y="2866124"/>
              <a:ext cx="900711" cy="488194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50000"/>
                  </a:schemeClr>
                </a:buClr>
                <a:buSzPct val="100000"/>
                <a:defRPr/>
              </a:pPr>
              <a:r>
                <a:rPr lang="en-US" sz="105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Decarbon</a:t>
              </a:r>
              <a:r>
                <a:rPr lang="en-US" sz="1050" b="1" dirty="0">
                  <a:solidFill>
                    <a:schemeClr val="bg1"/>
                  </a:solidFill>
                  <a:cs typeface="Arial" panose="020B0604020202020204" pitchFamily="34" charset="0"/>
                </a:rPr>
                <a:t>-</a:t>
              </a:r>
              <a:br>
                <a:rPr lang="en-US" sz="1050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en-US" sz="105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ization</a:t>
              </a:r>
              <a:endParaRPr lang="en-US" sz="9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E12D31D-11CE-4C77-946B-EAA33ABE6A4E}"/>
              </a:ext>
            </a:extLst>
          </p:cNvPr>
          <p:cNvGrpSpPr/>
          <p:nvPr/>
        </p:nvGrpSpPr>
        <p:grpSpPr>
          <a:xfrm>
            <a:off x="3394941" y="3620106"/>
            <a:ext cx="884464" cy="790186"/>
            <a:chOff x="5986102" y="2108430"/>
            <a:chExt cx="1193706" cy="1193706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593F5509-E7E0-4B7E-B320-D117AF2ED046}"/>
                </a:ext>
              </a:extLst>
            </p:cNvPr>
            <p:cNvSpPr/>
            <p:nvPr/>
          </p:nvSpPr>
          <p:spPr bwMode="auto">
            <a:xfrm>
              <a:off x="5986102" y="2108430"/>
              <a:ext cx="1193706" cy="119370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584439"/>
              <a:endParaRPr lang="de-AT" sz="1275">
                <a:ea typeface="ヒラギノ角ゴ Pro W3" pitchFamily="28" charset="-128"/>
              </a:endParaRPr>
            </a:p>
          </p:txBody>
        </p:sp>
        <p:sp>
          <p:nvSpPr>
            <p:cNvPr id="41" name="Richtungspfeil 13">
              <a:extLst>
                <a:ext uri="{FF2B5EF4-FFF2-40B4-BE49-F238E27FC236}">
                  <a16:creationId xmlns:a16="http://schemas.microsoft.com/office/drawing/2014/main" id="{5C245839-C7AE-4CE7-A8E2-3BDCACD21E6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299325" y="2482881"/>
              <a:ext cx="631734" cy="418453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50000"/>
                  </a:schemeClr>
                </a:buClr>
                <a:buSzPct val="100000"/>
                <a:defRPr/>
              </a:pPr>
              <a:r>
                <a:rPr lang="de-AT" sz="900" b="1" dirty="0">
                  <a:solidFill>
                    <a:schemeClr val="bg1"/>
                  </a:solidFill>
                  <a:cs typeface="Arial" panose="020B0604020202020204" pitchFamily="34" charset="0"/>
                </a:rPr>
                <a:t>Level </a:t>
              </a:r>
              <a:r>
                <a:rPr lang="de-AT" sz="9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of</a:t>
              </a:r>
              <a:r>
                <a:rPr lang="de-AT" sz="9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br>
                <a:rPr lang="de-AT" sz="900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de-AT" sz="9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maturity</a:t>
              </a:r>
              <a:endParaRPr lang="de-AT" sz="9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7E12D31D-11CE-4C77-946B-EAA33ABE6A4E}"/>
              </a:ext>
            </a:extLst>
          </p:cNvPr>
          <p:cNvGrpSpPr/>
          <p:nvPr/>
        </p:nvGrpSpPr>
        <p:grpSpPr>
          <a:xfrm>
            <a:off x="7095032" y="3684935"/>
            <a:ext cx="884464" cy="790186"/>
            <a:chOff x="5986102" y="2108430"/>
            <a:chExt cx="1193706" cy="1193706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93F5509-E7E0-4B7E-B320-D117AF2ED046}"/>
                </a:ext>
              </a:extLst>
            </p:cNvPr>
            <p:cNvSpPr/>
            <p:nvPr/>
          </p:nvSpPr>
          <p:spPr bwMode="auto">
            <a:xfrm>
              <a:off x="5986102" y="2108430"/>
              <a:ext cx="1193706" cy="119370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584439"/>
              <a:endParaRPr lang="de-AT" sz="1275">
                <a:ea typeface="ヒラギノ角ゴ Pro W3" pitchFamily="28" charset="-128"/>
              </a:endParaRPr>
            </a:p>
          </p:txBody>
        </p:sp>
        <p:sp>
          <p:nvSpPr>
            <p:cNvPr id="44" name="Richtungspfeil 13">
              <a:extLst>
                <a:ext uri="{FF2B5EF4-FFF2-40B4-BE49-F238E27FC236}">
                  <a16:creationId xmlns:a16="http://schemas.microsoft.com/office/drawing/2014/main" id="{5C245839-C7AE-4CE7-A8E2-3BDCACD21E6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141385" y="2448011"/>
              <a:ext cx="947600" cy="488194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50000"/>
                  </a:schemeClr>
                </a:buClr>
                <a:buSzPct val="100000"/>
                <a:defRPr/>
              </a:pPr>
              <a:r>
                <a:rPr lang="de-AT" sz="1050" b="1" dirty="0">
                  <a:solidFill>
                    <a:schemeClr val="bg1"/>
                  </a:solidFill>
                  <a:cs typeface="Arial" panose="020B0604020202020204" pitchFamily="34" charset="0"/>
                </a:rPr>
                <a:t>Innovative </a:t>
              </a:r>
              <a:br>
                <a:rPr lang="de-AT" sz="1050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de-AT" sz="105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capacity</a:t>
              </a:r>
              <a:endParaRPr lang="de-AT" sz="9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D124B-D6D3-4696-B168-2C52C410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50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de-AT" dirty="0"/>
              <a:t>ÖBB-</a:t>
            </a:r>
            <a:r>
              <a:rPr lang="de-AT" dirty="0" err="1"/>
              <a:t>Climate</a:t>
            </a:r>
            <a:r>
              <a:rPr lang="de-AT" dirty="0"/>
              <a:t> </a:t>
            </a:r>
            <a:r>
              <a:rPr lang="de-AT" dirty="0" err="1"/>
              <a:t>Strategy</a:t>
            </a:r>
            <a:r>
              <a:rPr lang="de-AT" dirty="0"/>
              <a:t> 2030 will </a:t>
            </a:r>
            <a:r>
              <a:rPr lang="de-AT" dirty="0" err="1"/>
              <a:t>contribute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reduce</a:t>
            </a:r>
            <a:r>
              <a:rPr lang="de-AT" dirty="0"/>
              <a:t> </a:t>
            </a:r>
            <a:r>
              <a:rPr lang="de-AT" sz="1800" dirty="0"/>
              <a:t>CO</a:t>
            </a:r>
            <a:r>
              <a:rPr lang="de-AT" sz="1800" baseline="-25000" dirty="0"/>
              <a:t>2</a:t>
            </a:r>
            <a:r>
              <a:rPr lang="de-AT" sz="1800" dirty="0"/>
              <a:t> </a:t>
            </a:r>
            <a:r>
              <a:rPr lang="de-AT" sz="1800" dirty="0" err="1"/>
              <a:t>emissions</a:t>
            </a:r>
            <a:r>
              <a:rPr lang="de-AT" sz="1800" dirty="0"/>
              <a:t> </a:t>
            </a:r>
            <a:r>
              <a:rPr lang="de-AT" sz="1800" dirty="0" err="1"/>
              <a:t>massively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8164C60-45EB-449C-8B31-DE23ACCA48F3}" type="datetime1">
              <a:rPr lang="en-US" smtClean="0"/>
              <a:t>11/19/2018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FA95C8E-2CAF-D44B-9A7E-286EFCACA34A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251733" y="850815"/>
            <a:ext cx="3601435" cy="3890180"/>
            <a:chOff x="200472" y="1196752"/>
            <a:chExt cx="3601435" cy="3890180"/>
          </a:xfrm>
        </p:grpSpPr>
        <p:sp>
          <p:nvSpPr>
            <p:cNvPr id="12" name="Rectangle 26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0472" y="2494540"/>
              <a:ext cx="1802261" cy="1294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3A93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200">
                  <a:solidFill>
                    <a:srgbClr val="000000"/>
                  </a:solidFill>
                  <a:latin typeface="DB Office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9pPr>
            </a:lstStyle>
            <a:p>
              <a:pPr algn="ctr"/>
              <a:r>
                <a:rPr lang="de-DE" altLang="de-DE" b="1" dirty="0">
                  <a:latin typeface="Calibri" panose="020F0502020204030204" pitchFamily="34" charset="0"/>
                </a:rPr>
                <a:t>3.</a:t>
              </a:r>
              <a:br>
                <a:rPr lang="de-DE" altLang="de-DE" b="1" dirty="0">
                  <a:latin typeface="Calibri" panose="020F0502020204030204" pitchFamily="34" charset="0"/>
                </a:rPr>
              </a:br>
              <a:r>
                <a:rPr lang="de-AT" b="1" dirty="0"/>
                <a:t>Alternative Fuel </a:t>
              </a:r>
              <a:r>
                <a:rPr lang="de-AT" b="1" dirty="0" err="1"/>
                <a:t>Vehicles</a:t>
              </a:r>
              <a:endParaRPr lang="de-DE" altLang="de-DE" b="1" dirty="0">
                <a:latin typeface="Calibri" panose="020F0502020204030204" pitchFamily="34" charset="0"/>
              </a:endParaRPr>
            </a:p>
          </p:txBody>
        </p:sp>
        <p:sp>
          <p:nvSpPr>
            <p:cNvPr id="13" name="Rectangle 2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01707" y="3788732"/>
              <a:ext cx="1800200" cy="1298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3A93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200">
                  <a:solidFill>
                    <a:srgbClr val="000000"/>
                  </a:solidFill>
                  <a:latin typeface="DB Office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b="1" dirty="0">
                  <a:latin typeface="Calibri" panose="020F0502020204030204" pitchFamily="34" charset="0"/>
                </a:rPr>
                <a:t>6.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b="1" dirty="0">
                  <a:latin typeface="Calibri" panose="020F0502020204030204" pitchFamily="34" charset="0"/>
                </a:rPr>
                <a:t>Modal </a:t>
              </a:r>
              <a:r>
                <a:rPr lang="de-DE" altLang="de-DE" b="1" dirty="0" err="1">
                  <a:latin typeface="Calibri" panose="020F0502020204030204" pitchFamily="34" charset="0"/>
                </a:rPr>
                <a:t>Shift</a:t>
              </a:r>
              <a:endParaRPr lang="de-DE" altLang="de-DE" b="1" dirty="0">
                <a:latin typeface="Calibri" panose="020F0502020204030204" pitchFamily="34" charset="0"/>
              </a:endParaRPr>
            </a:p>
          </p:txBody>
        </p:sp>
        <p:sp>
          <p:nvSpPr>
            <p:cNvPr id="14" name="Rectangle 3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01707" y="1196752"/>
              <a:ext cx="1800200" cy="1298200"/>
            </a:xfrm>
            <a:prstGeom prst="rect">
              <a:avLst/>
            </a:prstGeom>
            <a:noFill/>
            <a:ln w="9525">
              <a:solidFill>
                <a:srgbClr val="93A932"/>
              </a:solidFill>
              <a:miter lim="800000"/>
              <a:headEnd/>
              <a:tailEnd/>
            </a:ln>
            <a:effectLst/>
            <a:extLst/>
          </p:spPr>
          <p:txBody>
            <a:bodyPr anchor="ctr"/>
            <a:lstStyle>
              <a:lvl1pPr>
                <a:defRPr sz="1200">
                  <a:solidFill>
                    <a:srgbClr val="000000"/>
                  </a:solidFill>
                  <a:latin typeface="DB Office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2.</a:t>
              </a:r>
              <a:br>
                <a:rPr lang="de-DE" altLang="de-DE" b="1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de-DE" altLang="de-DE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Bi-Mode Trains</a:t>
              </a:r>
            </a:p>
          </p:txBody>
        </p:sp>
        <p:sp>
          <p:nvSpPr>
            <p:cNvPr id="15" name="Oval 104"/>
            <p:cNvSpPr>
              <a:spLocks noChangeArrowheads="1"/>
            </p:cNvSpPr>
            <p:nvPr/>
          </p:nvSpPr>
          <p:spPr bwMode="auto">
            <a:xfrm>
              <a:off x="1781045" y="2904859"/>
              <a:ext cx="352737" cy="369491"/>
            </a:xfrm>
            <a:prstGeom prst="ellipse">
              <a:avLst/>
            </a:prstGeom>
            <a:noFill/>
            <a:ln w="9525">
              <a:solidFill>
                <a:srgbClr val="93A93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200">
                  <a:solidFill>
                    <a:srgbClr val="000000"/>
                  </a:solidFill>
                  <a:latin typeface="DB Office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6" name="Rectangle 2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0472" y="1196752"/>
              <a:ext cx="1802261" cy="1298200"/>
            </a:xfrm>
            <a:prstGeom prst="rect">
              <a:avLst/>
            </a:prstGeom>
            <a:noFill/>
            <a:ln w="9525">
              <a:solidFill>
                <a:srgbClr val="93A932"/>
              </a:solidFill>
              <a:miter lim="800000"/>
              <a:headEnd/>
              <a:tailEnd/>
            </a:ln>
            <a:effectLst/>
            <a:ex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200" b="1" dirty="0">
                  <a:latin typeface="Calibri" panose="020F0502020204030204" pitchFamily="34" charset="0"/>
                </a:rPr>
                <a:t>1.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200" b="1" dirty="0" err="1">
                  <a:latin typeface="Calibri" panose="020F0502020204030204" pitchFamily="34" charset="0"/>
                </a:rPr>
                <a:t>Railway</a:t>
              </a:r>
              <a:r>
                <a:rPr lang="de-DE" altLang="de-DE" sz="1200" b="1" dirty="0">
                  <a:latin typeface="Calibri" panose="020F0502020204030204" pitchFamily="34" charset="0"/>
                </a:rPr>
                <a:t> </a:t>
              </a:r>
              <a:br>
                <a:rPr lang="de-DE" altLang="de-DE" sz="1200" b="1" dirty="0">
                  <a:latin typeface="Calibri" panose="020F0502020204030204" pitchFamily="34" charset="0"/>
                </a:rPr>
              </a:br>
              <a:r>
                <a:rPr lang="de-DE" altLang="de-DE" sz="1200" b="1" dirty="0" err="1">
                  <a:latin typeface="Calibri" panose="020F0502020204030204" pitchFamily="34" charset="0"/>
                </a:rPr>
                <a:t>Electrification</a:t>
              </a:r>
              <a:endParaRPr lang="de-DE" altLang="de-DE" sz="1200" b="1" dirty="0">
                <a:latin typeface="Calibri" panose="020F0502020204030204" pitchFamily="34" charset="0"/>
              </a:endParaRPr>
            </a:p>
          </p:txBody>
        </p:sp>
        <p:sp>
          <p:nvSpPr>
            <p:cNvPr id="17" name="Oval 41"/>
            <p:cNvSpPr>
              <a:spLocks noChangeArrowheads="1"/>
            </p:cNvSpPr>
            <p:nvPr/>
          </p:nvSpPr>
          <p:spPr bwMode="auto">
            <a:xfrm rot="16200000">
              <a:off x="720999" y="2347258"/>
              <a:ext cx="355548" cy="366713"/>
            </a:xfrm>
            <a:prstGeom prst="ellipse">
              <a:avLst/>
            </a:prstGeom>
            <a:noFill/>
            <a:ln w="9525">
              <a:solidFill>
                <a:srgbClr val="93A93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val 42"/>
            <p:cNvSpPr>
              <a:spLocks noChangeArrowheads="1"/>
            </p:cNvSpPr>
            <p:nvPr/>
          </p:nvSpPr>
          <p:spPr bwMode="auto">
            <a:xfrm rot="16200000">
              <a:off x="786809" y="2225580"/>
              <a:ext cx="230448" cy="4191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62"/>
            <p:cNvSpPr>
              <a:spLocks noChangeArrowheads="1"/>
            </p:cNvSpPr>
            <p:nvPr/>
          </p:nvSpPr>
          <p:spPr bwMode="auto">
            <a:xfrm>
              <a:off x="1781045" y="1602234"/>
              <a:ext cx="352737" cy="368102"/>
            </a:xfrm>
            <a:prstGeom prst="ellipse">
              <a:avLst/>
            </a:prstGeom>
            <a:noFill/>
            <a:ln w="9525">
              <a:solidFill>
                <a:srgbClr val="93A932"/>
              </a:solidFill>
              <a:round/>
              <a:headEnd/>
              <a:tailEnd/>
            </a:ln>
            <a:effectLst/>
            <a:extLst/>
          </p:spPr>
          <p:txBody>
            <a:bodyPr anchor="ctr"/>
            <a:lstStyle>
              <a:lvl1pPr>
                <a:defRPr sz="1200">
                  <a:solidFill>
                    <a:srgbClr val="000000"/>
                  </a:solidFill>
                  <a:latin typeface="DB Office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0" name="Oval 63"/>
            <p:cNvSpPr>
              <a:spLocks noChangeArrowheads="1"/>
            </p:cNvSpPr>
            <p:nvPr/>
          </p:nvSpPr>
          <p:spPr bwMode="auto">
            <a:xfrm>
              <a:off x="1950881" y="1579225"/>
              <a:ext cx="228626" cy="4206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>
              <a:lvl1pPr>
                <a:defRPr sz="1200">
                  <a:solidFill>
                    <a:srgbClr val="000000"/>
                  </a:solidFill>
                  <a:latin typeface="DB Office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0472" y="3788732"/>
              <a:ext cx="1802261" cy="1298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3A93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200">
                  <a:solidFill>
                    <a:srgbClr val="000000"/>
                  </a:solidFill>
                  <a:latin typeface="DB Office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b="1" dirty="0">
                  <a:latin typeface="Calibri" panose="020F0502020204030204" pitchFamily="34" charset="0"/>
                </a:rPr>
                <a:t>5.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b="1" dirty="0" err="1">
                  <a:latin typeface="Calibri" panose="020F0502020204030204" pitchFamily="34" charset="0"/>
                </a:rPr>
                <a:t>Energy</a:t>
              </a:r>
              <a:r>
                <a:rPr lang="de-DE" altLang="de-DE" b="1" dirty="0">
                  <a:latin typeface="Calibri" panose="020F0502020204030204" pitchFamily="34" charset="0"/>
                </a:rPr>
                <a:t> Efficiency</a:t>
              </a:r>
            </a:p>
          </p:txBody>
        </p:sp>
        <p:sp>
          <p:nvSpPr>
            <p:cNvPr id="22" name="Oval 47"/>
            <p:cNvSpPr>
              <a:spLocks noChangeArrowheads="1"/>
            </p:cNvSpPr>
            <p:nvPr/>
          </p:nvSpPr>
          <p:spPr bwMode="auto">
            <a:xfrm rot="16200000">
              <a:off x="721000" y="3651439"/>
              <a:ext cx="355548" cy="3667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93A93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200">
                  <a:solidFill>
                    <a:srgbClr val="000000"/>
                  </a:solidFill>
                  <a:latin typeface="DB Office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3" name="Oval 48"/>
            <p:cNvSpPr>
              <a:spLocks noChangeArrowheads="1"/>
            </p:cNvSpPr>
            <p:nvPr/>
          </p:nvSpPr>
          <p:spPr bwMode="auto">
            <a:xfrm rot="16200000">
              <a:off x="790098" y="3516606"/>
              <a:ext cx="230447" cy="419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200">
                  <a:solidFill>
                    <a:srgbClr val="000000"/>
                  </a:solidFill>
                  <a:latin typeface="DB Office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4" name="Oval 110"/>
            <p:cNvSpPr>
              <a:spLocks noChangeArrowheads="1"/>
            </p:cNvSpPr>
            <p:nvPr/>
          </p:nvSpPr>
          <p:spPr bwMode="auto">
            <a:xfrm rot="10800000">
              <a:off x="1868045" y="4178785"/>
              <a:ext cx="352737" cy="36810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93A93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200">
                  <a:solidFill>
                    <a:srgbClr val="000000"/>
                  </a:solidFill>
                  <a:latin typeface="DB Office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5" name="Oval 111"/>
            <p:cNvSpPr>
              <a:spLocks noChangeArrowheads="1"/>
            </p:cNvSpPr>
            <p:nvPr/>
          </p:nvSpPr>
          <p:spPr bwMode="auto">
            <a:xfrm rot="10800000">
              <a:off x="1822320" y="4145919"/>
              <a:ext cx="228626" cy="420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200">
                  <a:solidFill>
                    <a:srgbClr val="000000"/>
                  </a:solidFill>
                  <a:latin typeface="DB Office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6" name="Rectangle 3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01707" y="2494540"/>
              <a:ext cx="1800200" cy="1294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3A93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200" b="1" dirty="0">
                  <a:latin typeface="Calibri" panose="020F0502020204030204" pitchFamily="34" charset="0"/>
                  <a:sym typeface="Wingdings"/>
                </a:rPr>
                <a:t>4. </a:t>
              </a:r>
              <a:br>
                <a:rPr lang="de-DE" altLang="de-DE" sz="1200" b="1" dirty="0">
                  <a:latin typeface="Calibri" panose="020F0502020204030204" pitchFamily="34" charset="0"/>
                  <a:sym typeface="Wingdings"/>
                </a:rPr>
              </a:br>
              <a:r>
                <a:rPr lang="de-DE" altLang="de-DE" sz="1200" b="1" dirty="0" err="1">
                  <a:latin typeface="Calibri" panose="020F0502020204030204" pitchFamily="34" charset="0"/>
                  <a:sym typeface="Wingdings"/>
                </a:rPr>
                <a:t>Renewable</a:t>
              </a:r>
              <a:r>
                <a:rPr lang="de-DE" altLang="de-DE" sz="1200" b="1" dirty="0">
                  <a:latin typeface="Calibri" panose="020F0502020204030204" pitchFamily="34" charset="0"/>
                  <a:sym typeface="Wingdings"/>
                </a:rPr>
                <a:t> </a:t>
              </a:r>
              <a:br>
                <a:rPr lang="de-DE" altLang="de-DE" sz="1200" b="1" dirty="0">
                  <a:latin typeface="Calibri" panose="020F0502020204030204" pitchFamily="34" charset="0"/>
                  <a:sym typeface="Wingdings"/>
                </a:rPr>
              </a:br>
              <a:r>
                <a:rPr lang="de-DE" altLang="de-DE" sz="1200" b="1" dirty="0" err="1">
                  <a:latin typeface="Calibri" panose="020F0502020204030204" pitchFamily="34" charset="0"/>
                  <a:sym typeface="Wingdings"/>
                </a:rPr>
                <a:t>Energy</a:t>
              </a:r>
              <a:endParaRPr lang="de-DE" altLang="de-DE" sz="1200" b="1" dirty="0">
                <a:latin typeface="Calibri" panose="020F0502020204030204" pitchFamily="34" charset="0"/>
                <a:sym typeface="Wingdings"/>
              </a:endParaRPr>
            </a:p>
          </p:txBody>
        </p:sp>
        <p:sp>
          <p:nvSpPr>
            <p:cNvPr id="27" name="Oval 92"/>
            <p:cNvSpPr>
              <a:spLocks noChangeArrowheads="1"/>
            </p:cNvSpPr>
            <p:nvPr/>
          </p:nvSpPr>
          <p:spPr bwMode="auto">
            <a:xfrm rot="5400000" flipV="1">
              <a:off x="2513529" y="3567944"/>
              <a:ext cx="355548" cy="3653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93A93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200">
                  <a:solidFill>
                    <a:srgbClr val="000000"/>
                  </a:solidFill>
                  <a:latin typeface="DB Office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8" name="Oval 93"/>
            <p:cNvSpPr>
              <a:spLocks noChangeArrowheads="1"/>
            </p:cNvSpPr>
            <p:nvPr/>
          </p:nvSpPr>
          <p:spPr bwMode="auto">
            <a:xfrm rot="5400000" flipV="1">
              <a:off x="2582602" y="3650489"/>
              <a:ext cx="230447" cy="4175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200">
                  <a:solidFill>
                    <a:srgbClr val="000000"/>
                  </a:solidFill>
                  <a:latin typeface="DB Office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9" name="Oval 86"/>
            <p:cNvSpPr>
              <a:spLocks noChangeArrowheads="1"/>
            </p:cNvSpPr>
            <p:nvPr/>
          </p:nvSpPr>
          <p:spPr bwMode="auto">
            <a:xfrm rot="5400000" flipV="1">
              <a:off x="2513528" y="2266938"/>
              <a:ext cx="355548" cy="3653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93A93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200">
                  <a:solidFill>
                    <a:srgbClr val="000000"/>
                  </a:solidFill>
                  <a:latin typeface="DB Office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0" name="Oval 87"/>
            <p:cNvSpPr>
              <a:spLocks noChangeArrowheads="1"/>
            </p:cNvSpPr>
            <p:nvPr/>
          </p:nvSpPr>
          <p:spPr bwMode="auto">
            <a:xfrm rot="5400000" flipV="1">
              <a:off x="2582602" y="2349483"/>
              <a:ext cx="230448" cy="41751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200">
                  <a:solidFill>
                    <a:srgbClr val="000000"/>
                  </a:solidFill>
                  <a:latin typeface="DB Office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1" name="Oval 105"/>
            <p:cNvSpPr>
              <a:spLocks noChangeArrowheads="1"/>
            </p:cNvSpPr>
            <p:nvPr/>
          </p:nvSpPr>
          <p:spPr bwMode="auto">
            <a:xfrm>
              <a:off x="1950881" y="2885065"/>
              <a:ext cx="228626" cy="422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>
              <a:lvl1pPr>
                <a:defRPr sz="1200">
                  <a:solidFill>
                    <a:srgbClr val="000000"/>
                  </a:solidFill>
                  <a:latin typeface="DB Office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DB Offic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Wingdings" pitchFamily="2" charset="2"/>
                <a:defRPr sz="1200">
                  <a:solidFill>
                    <a:srgbClr val="000000"/>
                  </a:solidFill>
                  <a:latin typeface="DB Office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sp>
        <p:nvSpPr>
          <p:cNvPr id="11" name="Rechteck 10"/>
          <p:cNvSpPr/>
          <p:nvPr/>
        </p:nvSpPr>
        <p:spPr bwMode="auto">
          <a:xfrm>
            <a:off x="3919783" y="840181"/>
            <a:ext cx="5116713" cy="41764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1" i="0" u="none" strike="noStrike" cap="none" normalizeH="0" baseline="0" dirty="0">
                <a:ln>
                  <a:noFill/>
                </a:ln>
                <a:solidFill>
                  <a:srgbClr val="93A932"/>
                </a:solidFill>
                <a:effectLst/>
                <a:ea typeface="ＭＳ Ｐゴシック" charset="-128"/>
                <a:cs typeface="ＭＳ Ｐゴシック" charset="-128"/>
              </a:rPr>
              <a:t>ÖBB-</a:t>
            </a:r>
            <a:r>
              <a:rPr kumimoji="0" lang="de-AT" sz="1200" b="1" i="0" u="none" strike="noStrike" cap="none" normalizeH="0" baseline="0" dirty="0" err="1">
                <a:ln>
                  <a:noFill/>
                </a:ln>
                <a:solidFill>
                  <a:srgbClr val="93A932"/>
                </a:solidFill>
                <a:effectLst/>
                <a:ea typeface="ＭＳ Ｐゴシック" charset="-128"/>
                <a:cs typeface="ＭＳ Ｐゴシック" charset="-128"/>
              </a:rPr>
              <a:t>Climate</a:t>
            </a:r>
            <a:r>
              <a:rPr kumimoji="0" lang="de-AT" sz="1200" b="1" i="0" u="none" strike="noStrike" cap="none" normalizeH="0" baseline="0" dirty="0">
                <a:ln>
                  <a:noFill/>
                </a:ln>
                <a:solidFill>
                  <a:srgbClr val="93A932"/>
                </a:solidFill>
                <a:effectLst/>
                <a:ea typeface="ＭＳ Ｐゴシック" charset="-128"/>
                <a:cs typeface="ＭＳ Ｐゴシック" charset="-128"/>
              </a:rPr>
              <a:t> </a:t>
            </a:r>
            <a:r>
              <a:rPr kumimoji="0" lang="de-AT" sz="1200" b="1" i="0" u="none" strike="noStrike" cap="none" normalizeH="0" baseline="0" dirty="0" err="1">
                <a:ln>
                  <a:noFill/>
                </a:ln>
                <a:solidFill>
                  <a:srgbClr val="93A932"/>
                </a:solidFill>
                <a:effectLst/>
                <a:ea typeface="ＭＳ Ｐゴシック" charset="-128"/>
                <a:cs typeface="ＭＳ Ｐゴシック" charset="-128"/>
              </a:rPr>
              <a:t>Strategy</a:t>
            </a:r>
            <a:r>
              <a:rPr kumimoji="0" lang="de-AT" sz="1200" b="1" i="0" u="none" strike="noStrike" cap="none" normalizeH="0" baseline="0" dirty="0">
                <a:ln>
                  <a:noFill/>
                </a:ln>
                <a:solidFill>
                  <a:srgbClr val="93A932"/>
                </a:solidFill>
                <a:effectLst/>
                <a:ea typeface="ＭＳ Ｐゴシック" charset="-128"/>
                <a:cs typeface="ＭＳ Ｐゴシック" charset="-128"/>
              </a:rPr>
              <a:t> 2030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AT" sz="700" dirty="0">
              <a:ea typeface="ＭＳ Ｐゴシック" charset="-128"/>
              <a:cs typeface="ＭＳ Ｐゴシック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de-AT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Railway </a:t>
            </a:r>
            <a:r>
              <a:rPr kumimoji="0" lang="de-AT" sz="105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Electrification</a:t>
            </a:r>
            <a:br>
              <a:rPr kumimoji="0" lang="de-AT" sz="105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</a:br>
            <a:r>
              <a:rPr kumimoji="0" lang="de-AT" sz="105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Currently</a:t>
            </a:r>
            <a:r>
              <a:rPr kumimoji="0" lang="de-AT" sz="105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, 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73%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of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the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ÖBB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rail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network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is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electrified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. ÖBB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plans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to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electrify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85%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of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its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network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by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2030 and 89%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by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2035.</a:t>
            </a:r>
            <a:endParaRPr kumimoji="0" lang="de-AT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de-AT" sz="1050" dirty="0">
              <a:ea typeface="ＭＳ Ｐゴシック" charset="-128"/>
              <a:cs typeface="ＭＳ Ｐゴシック" charset="-128"/>
            </a:endParaRPr>
          </a:p>
          <a:p>
            <a:pPr marL="228600" indent="-228600">
              <a:buFontTx/>
              <a:buAutoNum type="arabicPeriod"/>
            </a:pPr>
            <a:r>
              <a:rPr lang="de-AT" sz="1050" b="1" dirty="0">
                <a:ea typeface="ＭＳ Ｐゴシック" charset="-128"/>
                <a:cs typeface="ＭＳ Ｐゴシック" charset="-128"/>
              </a:rPr>
              <a:t>Bi-Mode Trains</a:t>
            </a:r>
            <a:br>
              <a:rPr lang="de-AT" sz="1050" i="1" dirty="0">
                <a:ea typeface="ＭＳ Ｐゴシック" charset="-128"/>
                <a:cs typeface="ＭＳ Ｐゴシック" charset="-128"/>
              </a:rPr>
            </a:br>
            <a:r>
              <a:rPr lang="de-AT" sz="1050" dirty="0" err="1">
                <a:ea typeface="ＭＳ Ｐゴシック" charset="-128"/>
                <a:cs typeface="ＭＳ Ｐゴシック" charset="-128"/>
              </a:rPr>
              <a:t>For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the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remaining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11%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of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the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network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ÖBB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plans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to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use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alternative clean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energy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solutions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. Bi-Mode Trains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are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one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option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among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others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.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de-AT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  <a:p>
            <a:pPr marL="228600" indent="-228600">
              <a:buFontTx/>
              <a:buAutoNum type="arabicPeriod"/>
            </a:pPr>
            <a:r>
              <a:rPr lang="de-AT" sz="1050" b="1" dirty="0">
                <a:ea typeface="ＭＳ Ｐゴシック" charset="-128"/>
                <a:cs typeface="ＭＳ Ｐゴシック" charset="-128"/>
              </a:rPr>
              <a:t>Alternative Fuel </a:t>
            </a:r>
            <a:r>
              <a:rPr lang="de-AT" sz="1050" b="1" dirty="0" err="1">
                <a:ea typeface="ＭＳ Ｐゴシック" charset="-128"/>
                <a:cs typeface="ＭＳ Ｐゴシック" charset="-128"/>
              </a:rPr>
              <a:t>Vehicles</a:t>
            </a:r>
            <a:br>
              <a:rPr kumimoji="0" lang="de-AT" sz="10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</a:br>
            <a:r>
              <a:rPr lang="de-AT" sz="1050" dirty="0">
                <a:ea typeface="ＭＳ Ｐゴシック" charset="-128"/>
                <a:cs typeface="ＭＳ Ｐゴシック" charset="-128"/>
              </a:rPr>
              <a:t>A</a:t>
            </a:r>
            <a:r>
              <a:rPr kumimoji="0" lang="de-AT" sz="105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lternative clean </a:t>
            </a:r>
            <a:r>
              <a:rPr kumimoji="0" lang="de-AT" sz="105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energy</a:t>
            </a:r>
            <a:r>
              <a:rPr kumimoji="0" lang="de-AT" sz="105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 </a:t>
            </a:r>
            <a:r>
              <a:rPr kumimoji="0" lang="de-AT" sz="105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solutions</a:t>
            </a:r>
            <a:r>
              <a:rPr kumimoji="0" lang="de-AT" sz="105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 </a:t>
            </a:r>
            <a:r>
              <a:rPr kumimoji="0" lang="de-AT" sz="105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are</a:t>
            </a:r>
            <a:r>
              <a:rPr kumimoji="0" lang="de-AT" sz="105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 also in </a:t>
            </a:r>
            <a:r>
              <a:rPr kumimoji="0" lang="de-AT" sz="105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scope</a:t>
            </a:r>
            <a:r>
              <a:rPr kumimoji="0" lang="de-AT" sz="105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 </a:t>
            </a:r>
            <a:r>
              <a:rPr kumimoji="0" lang="de-AT" sz="1050" b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for</a:t>
            </a:r>
            <a:r>
              <a:rPr kumimoji="0" lang="de-AT" sz="105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 ÖBB </a:t>
            </a:r>
            <a:r>
              <a:rPr kumimoji="0" lang="de-AT" sz="1050" b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road</a:t>
            </a:r>
            <a:r>
              <a:rPr kumimoji="0" lang="de-AT" sz="105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 </a:t>
            </a:r>
            <a:r>
              <a:rPr kumimoji="0" lang="de-AT" sz="1050" b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vehicles</a:t>
            </a:r>
            <a:r>
              <a:rPr kumimoji="0" lang="de-AT" sz="105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.</a:t>
            </a:r>
            <a:endParaRPr kumimoji="0" lang="de-AT" sz="105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de-AT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  <a:p>
            <a:pPr marL="228600" indent="-228600">
              <a:buFontTx/>
              <a:buAutoNum type="arabicPeriod"/>
            </a:pPr>
            <a:r>
              <a:rPr kumimoji="0" lang="de-AT" sz="105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Renewable</a:t>
            </a:r>
            <a:r>
              <a:rPr kumimoji="0" lang="de-AT" sz="105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 Energy</a:t>
            </a:r>
            <a:br>
              <a:rPr kumimoji="0" lang="de-AT" sz="105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</a:br>
            <a:r>
              <a:rPr kumimoji="0" lang="de-AT" sz="1050" b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Since</a:t>
            </a:r>
            <a:r>
              <a:rPr kumimoji="0" lang="de-AT" sz="105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 2018 </a:t>
            </a:r>
            <a:r>
              <a:rPr lang="en-US" sz="1050" dirty="0">
                <a:ea typeface="ＭＳ Ｐゴシック" charset="-128"/>
                <a:cs typeface="ＭＳ Ｐゴシック" charset="-128"/>
              </a:rPr>
              <a:t>100% of traction energy </a:t>
            </a:r>
            <a:r>
              <a:rPr lang="en-US" sz="1050" dirty="0" err="1">
                <a:ea typeface="ＭＳ Ｐゴシック" charset="-128"/>
                <a:cs typeface="ＭＳ Ｐゴシック" charset="-128"/>
              </a:rPr>
              <a:t>ib</a:t>
            </a:r>
            <a:r>
              <a:rPr lang="en-US" sz="1050" dirty="0">
                <a:ea typeface="ＭＳ Ｐゴシック" charset="-128"/>
                <a:cs typeface="ＭＳ Ｐゴシック" charset="-128"/>
              </a:rPr>
              <a:t> obtained by renewables</a:t>
            </a:r>
            <a:r>
              <a:rPr lang="de-AT" sz="1050" dirty="0"/>
              <a:t>.</a:t>
            </a:r>
            <a:endParaRPr kumimoji="0" lang="de-AT" sz="1050" b="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de-AT" sz="1050" baseline="0" dirty="0">
              <a:ea typeface="ＭＳ Ｐゴシック" charset="-128"/>
              <a:cs typeface="ＭＳ Ｐゴシック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de-AT" sz="1050" b="1" baseline="0" dirty="0">
                <a:ea typeface="ＭＳ Ｐゴシック" charset="-128"/>
                <a:cs typeface="ＭＳ Ｐゴシック" charset="-128"/>
              </a:rPr>
              <a:t>Energy Efficiency</a:t>
            </a:r>
            <a:br>
              <a:rPr lang="de-AT" sz="1050" i="1" baseline="0" dirty="0">
                <a:ea typeface="ＭＳ Ｐゴシック" charset="-128"/>
                <a:cs typeface="ＭＳ Ｐゴシック" charset="-128"/>
              </a:rPr>
            </a:br>
            <a:r>
              <a:rPr lang="de-AT" sz="1050" baseline="0" dirty="0">
                <a:ea typeface="ＭＳ Ｐゴシック" charset="-128"/>
                <a:cs typeface="ＭＳ Ｐゴシック" charset="-128"/>
              </a:rPr>
              <a:t>ÖBB will also </a:t>
            </a:r>
            <a:r>
              <a:rPr lang="de-AT" sz="1050" baseline="0" dirty="0" err="1">
                <a:ea typeface="ＭＳ Ｐゴシック" charset="-128"/>
                <a:cs typeface="ＭＳ Ｐゴシック" charset="-128"/>
              </a:rPr>
              <a:t>improve</a:t>
            </a:r>
            <a:r>
              <a:rPr lang="de-AT" sz="1050" baseline="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050" baseline="0" dirty="0" err="1">
                <a:ea typeface="ＭＳ Ｐゴシック" charset="-128"/>
                <a:cs typeface="ＭＳ Ｐゴシック" charset="-128"/>
              </a:rPr>
              <a:t>its</a:t>
            </a:r>
            <a:r>
              <a:rPr lang="de-AT" sz="1050" baseline="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050" baseline="0" dirty="0" err="1">
                <a:ea typeface="ＭＳ Ｐゴシック" charset="-128"/>
                <a:cs typeface="ＭＳ Ｐゴシック" charset="-128"/>
              </a:rPr>
              <a:t>energy</a:t>
            </a:r>
            <a:r>
              <a:rPr lang="de-AT" sz="1050" baseline="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050" baseline="0" dirty="0" err="1">
                <a:ea typeface="ＭＳ Ｐゴシック" charset="-128"/>
                <a:cs typeface="ＭＳ Ｐゴシック" charset="-128"/>
              </a:rPr>
              <a:t>efficiency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, not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only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of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its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rail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operations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but also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of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its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stations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 and </a:t>
            </a:r>
            <a:r>
              <a:rPr lang="de-AT" sz="1050" dirty="0" err="1">
                <a:ea typeface="ＭＳ Ｐゴシック" charset="-128"/>
                <a:cs typeface="ＭＳ Ｐゴシック" charset="-128"/>
              </a:rPr>
              <a:t>buildings</a:t>
            </a:r>
            <a:r>
              <a:rPr lang="de-AT" sz="1050" dirty="0">
                <a:ea typeface="ＭＳ Ｐゴシック" charset="-128"/>
                <a:cs typeface="ＭＳ Ｐゴシック" charset="-128"/>
              </a:rPr>
              <a:t>.</a:t>
            </a:r>
            <a:endParaRPr lang="de-AT" sz="1050" i="1" baseline="0" dirty="0">
              <a:ea typeface="ＭＳ Ｐゴシック" charset="-128"/>
              <a:cs typeface="ＭＳ Ｐゴシック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de-AT" sz="105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  <a:p>
            <a:pPr marL="228600" indent="-228600">
              <a:buFontTx/>
              <a:buAutoNum type="arabicPeriod"/>
            </a:pPr>
            <a:r>
              <a:rPr kumimoji="0" lang="de-AT" sz="105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Rail </a:t>
            </a:r>
            <a:r>
              <a:rPr kumimoji="0" lang="de-AT" sz="105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Relocation</a:t>
            </a:r>
            <a:r>
              <a:rPr kumimoji="0" lang="de-AT" sz="105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 </a:t>
            </a:r>
            <a:r>
              <a:rPr kumimoji="0" lang="de-AT" sz="105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of</a:t>
            </a:r>
            <a:r>
              <a:rPr kumimoji="0" lang="de-AT" sz="105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 Traffic</a:t>
            </a:r>
            <a:br>
              <a:rPr kumimoji="0" lang="de-AT" sz="105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</a:br>
            <a:r>
              <a:rPr lang="en-US" sz="1050" dirty="0">
                <a:ea typeface="ＭＳ Ｐゴシック" charset="-128"/>
                <a:cs typeface="ＭＳ Ｐゴシック" charset="-128"/>
              </a:rPr>
              <a:t>In order to achieve an efficient modal shift to the rail system, ÖBB will ensure to offer competitive solutions.</a:t>
            </a:r>
          </a:p>
        </p:txBody>
      </p:sp>
      <p:sp>
        <p:nvSpPr>
          <p:cNvPr id="32" name="Rechteck 41"/>
          <p:cNvSpPr>
            <a:spLocks noChangeArrowheads="1"/>
          </p:cNvSpPr>
          <p:nvPr/>
        </p:nvSpPr>
        <p:spPr bwMode="auto">
          <a:xfrm>
            <a:off x="3376570" y="2699453"/>
            <a:ext cx="30956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ct val="30000"/>
              </a:spcAft>
              <a:buFont typeface="Wingdings" pitchFamily="2" charset="2"/>
              <a:buNone/>
            </a:pPr>
            <a:r>
              <a:rPr lang="en-GB" sz="3600" b="1" dirty="0">
                <a:solidFill>
                  <a:srgbClr val="00B050"/>
                </a:solidFill>
                <a:sym typeface="Wingdings" pitchFamily="2" charset="2"/>
              </a:rPr>
              <a:t></a:t>
            </a:r>
            <a:endParaRPr lang="en-GB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5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42" y="827434"/>
            <a:ext cx="7107805" cy="389196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de-AT" dirty="0"/>
              <a:t>ÖBB will </a:t>
            </a:r>
            <a:r>
              <a:rPr lang="de-AT" dirty="0" err="1"/>
              <a:t>continue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electrify</a:t>
            </a:r>
            <a:r>
              <a:rPr lang="de-AT" dirty="0"/>
              <a:t> </a:t>
            </a:r>
            <a:r>
              <a:rPr lang="de-AT" dirty="0" err="1"/>
              <a:t>its</a:t>
            </a:r>
            <a:r>
              <a:rPr lang="de-AT" dirty="0"/>
              <a:t> </a:t>
            </a:r>
            <a:r>
              <a:rPr lang="de-AT" dirty="0" err="1"/>
              <a:t>rail</a:t>
            </a:r>
            <a:r>
              <a:rPr lang="de-AT" dirty="0"/>
              <a:t> network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F7B20AA-65A3-49F4-8F9B-DEC721C18A09}" type="datetime1">
              <a:rPr lang="en-US" smtClean="0"/>
              <a:t>11/19/2018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FA95C8E-2CAF-D44B-9A7E-286EFCACA34A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398807" y="3430910"/>
            <a:ext cx="475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2021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104822" y="2083507"/>
            <a:ext cx="475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2028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455387" y="4190568"/>
            <a:ext cx="475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2019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055835" y="2413413"/>
            <a:ext cx="475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2027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531542" y="2072149"/>
            <a:ext cx="475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2028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887524" y="2639891"/>
            <a:ext cx="475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2025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365579" y="2514195"/>
            <a:ext cx="475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2024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061552" y="2074607"/>
            <a:ext cx="475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2025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8191047" y="2233361"/>
            <a:ext cx="475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2022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8449389" y="2036028"/>
            <a:ext cx="475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2020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846707" y="2918070"/>
            <a:ext cx="475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2026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7299496" y="3782397"/>
            <a:ext cx="475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2027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443621" y="3959736"/>
            <a:ext cx="475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2023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983152" y="2924292"/>
            <a:ext cx="475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2019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6887524" y="4131390"/>
            <a:ext cx="475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2025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20456" y="1059582"/>
            <a:ext cx="23250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de-AT" sz="1400" b="1" dirty="0"/>
              <a:t>ÖBB </a:t>
            </a:r>
            <a:r>
              <a:rPr lang="de-AT" sz="1400" b="1" dirty="0" err="1"/>
              <a:t>Electrified</a:t>
            </a:r>
            <a:r>
              <a:rPr lang="de-AT" sz="1400" b="1" dirty="0"/>
              <a:t> Network*</a:t>
            </a:r>
          </a:p>
          <a:p>
            <a:pPr marL="182563" indent="-182563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AT" sz="1400" dirty="0" err="1"/>
              <a:t>Existing</a:t>
            </a:r>
            <a:r>
              <a:rPr lang="de-AT" sz="1400" dirty="0"/>
              <a:t> </a:t>
            </a:r>
            <a:r>
              <a:rPr lang="de-AT" sz="1400" dirty="0" err="1"/>
              <a:t>electrified</a:t>
            </a:r>
            <a:r>
              <a:rPr lang="de-AT" sz="1400" dirty="0"/>
              <a:t> </a:t>
            </a:r>
            <a:r>
              <a:rPr lang="de-AT" sz="1400" dirty="0" err="1"/>
              <a:t>network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73% in 2018</a:t>
            </a:r>
          </a:p>
          <a:p>
            <a:pPr marL="182563" indent="-182563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AT" sz="1400" dirty="0" err="1"/>
              <a:t>Electrified</a:t>
            </a:r>
            <a:r>
              <a:rPr lang="de-AT" sz="1400" dirty="0"/>
              <a:t> </a:t>
            </a:r>
            <a:r>
              <a:rPr lang="de-AT" sz="1400" dirty="0" err="1"/>
              <a:t>network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85% </a:t>
            </a:r>
            <a:r>
              <a:rPr lang="de-AT" sz="1400" dirty="0" err="1"/>
              <a:t>by</a:t>
            </a:r>
            <a:r>
              <a:rPr lang="de-AT" sz="1400" dirty="0"/>
              <a:t> 2030</a:t>
            </a:r>
          </a:p>
          <a:p>
            <a:pPr marL="182563" indent="-182563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AT" sz="1400" dirty="0" err="1"/>
              <a:t>Electrified</a:t>
            </a:r>
            <a:r>
              <a:rPr lang="de-AT" sz="1400" dirty="0"/>
              <a:t> </a:t>
            </a:r>
            <a:r>
              <a:rPr lang="de-AT" sz="1400" dirty="0" err="1"/>
              <a:t>network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89% </a:t>
            </a:r>
            <a:r>
              <a:rPr lang="de-AT" sz="1400" dirty="0" err="1"/>
              <a:t>by</a:t>
            </a:r>
            <a:r>
              <a:rPr lang="de-AT" sz="1400" dirty="0"/>
              <a:t> 2035</a:t>
            </a:r>
          </a:p>
          <a:p>
            <a:pPr marL="182563" indent="-182563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AT" sz="1400" dirty="0">
                <a:ea typeface="ＭＳ Ｐゴシック" charset="-128"/>
                <a:cs typeface="ＭＳ Ｐゴシック" charset="-128"/>
              </a:rPr>
              <a:t>Alternative clean </a:t>
            </a:r>
            <a:br>
              <a:rPr lang="de-AT" sz="1400" dirty="0">
                <a:ea typeface="ＭＳ Ｐゴシック" charset="-128"/>
                <a:cs typeface="ＭＳ Ｐゴシック" charset="-128"/>
              </a:rPr>
            </a:br>
            <a:r>
              <a:rPr lang="de-AT" sz="1400" dirty="0" err="1">
                <a:ea typeface="ＭＳ Ｐゴシック" charset="-128"/>
                <a:cs typeface="ＭＳ Ｐゴシック" charset="-128"/>
              </a:rPr>
              <a:t>energy</a:t>
            </a:r>
            <a:r>
              <a:rPr lang="de-AT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400" dirty="0" err="1">
                <a:ea typeface="ＭＳ Ｐゴシック" charset="-128"/>
                <a:cs typeface="ＭＳ Ｐゴシック" charset="-128"/>
              </a:rPr>
              <a:t>solutions</a:t>
            </a:r>
            <a:r>
              <a:rPr lang="de-AT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400" dirty="0" err="1">
                <a:ea typeface="ＭＳ Ｐゴシック" charset="-128"/>
                <a:cs typeface="ＭＳ Ｐゴシック" charset="-128"/>
              </a:rPr>
              <a:t>for</a:t>
            </a:r>
            <a:r>
              <a:rPr lang="de-AT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400" dirty="0" err="1">
                <a:ea typeface="ＭＳ Ｐゴシック" charset="-128"/>
                <a:cs typeface="ＭＳ Ｐゴシック" charset="-128"/>
              </a:rPr>
              <a:t>remaining</a:t>
            </a:r>
            <a:r>
              <a:rPr lang="de-AT" sz="1400" dirty="0">
                <a:ea typeface="ＭＳ Ｐゴシック" charset="-128"/>
                <a:cs typeface="ＭＳ Ｐゴシック" charset="-128"/>
              </a:rPr>
              <a:t> </a:t>
            </a:r>
            <a:r>
              <a:rPr lang="de-AT" sz="1400" dirty="0"/>
              <a:t>11%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051931" y="4878001"/>
            <a:ext cx="1400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/>
              <a:t>*</a:t>
            </a:r>
            <a:r>
              <a:rPr lang="de-AT" sz="800" dirty="0" err="1"/>
              <a:t>Planned</a:t>
            </a:r>
            <a:r>
              <a:rPr lang="de-AT" sz="800" dirty="0"/>
              <a:t> </a:t>
            </a:r>
            <a:r>
              <a:rPr lang="de-AT" sz="800" dirty="0" err="1"/>
              <a:t>as</a:t>
            </a:r>
            <a:r>
              <a:rPr lang="de-AT" sz="800" dirty="0"/>
              <a:t> </a:t>
            </a:r>
            <a:r>
              <a:rPr lang="de-AT" sz="800" dirty="0" err="1"/>
              <a:t>of</a:t>
            </a:r>
            <a:r>
              <a:rPr lang="de-AT" sz="800" dirty="0"/>
              <a:t> Nov. 2018</a:t>
            </a:r>
          </a:p>
        </p:txBody>
      </p:sp>
    </p:spTree>
    <p:extLst>
      <p:ext uri="{BB962C8B-B14F-4D97-AF65-F5344CB8AC3E}">
        <p14:creationId xmlns:p14="http://schemas.microsoft.com/office/powerpoint/2010/main" val="105001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defRPr/>
            </a:pPr>
            <a:fld id="{FE2786D0-D7AF-4BE6-AEB8-65D200FE1AC3}" type="datetime1">
              <a:rPr lang="en-US" smtClean="0"/>
              <a:t>11/19/2018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20B1292-A1E7-D14C-97CA-F675562D6730}" type="slidenum">
              <a:rPr/>
              <a:pPr algn="r" rtl="0">
                <a:defRPr/>
              </a:pPr>
              <a:t>6</a:t>
            </a:fld>
            <a:endParaRPr lang="en-GB"/>
          </a:p>
        </p:txBody>
      </p:sp>
      <p:sp>
        <p:nvSpPr>
          <p:cNvPr id="25" name="Rechteck 24"/>
          <p:cNvSpPr/>
          <p:nvPr/>
        </p:nvSpPr>
        <p:spPr>
          <a:xfrm>
            <a:off x="518400" y="988029"/>
            <a:ext cx="4572000" cy="1554272"/>
          </a:xfrm>
          <a:prstGeom prst="rect">
            <a:avLst/>
          </a:prstGeom>
        </p:spPr>
        <p:txBody>
          <a:bodyPr lIns="0">
            <a:spAutoFit/>
          </a:bodyPr>
          <a:lstStyle/>
          <a:p>
            <a:pPr lvl="0" algn="l" rtl="0"/>
            <a:r>
              <a:rPr lang="en-GB" b="0" i="0" u="none" baseline="0">
                <a:solidFill>
                  <a:schemeClr val="bg1"/>
                </a:solidFill>
              </a:rPr>
              <a:t>The Rail Cargo Group operates between the North Sea, Mediterranean Sea and Black Sea – with subsidiaries and partner networks in Europe and beyond.</a:t>
            </a:r>
          </a:p>
        </p:txBody>
      </p:sp>
      <p:sp>
        <p:nvSpPr>
          <p:cNvPr id="33" name="Rechteck 32"/>
          <p:cNvSpPr/>
          <p:nvPr/>
        </p:nvSpPr>
        <p:spPr>
          <a:xfrm>
            <a:off x="518400" y="2283718"/>
            <a:ext cx="4572000" cy="384721"/>
          </a:xfrm>
          <a:prstGeom prst="rect">
            <a:avLst/>
          </a:prstGeom>
        </p:spPr>
        <p:txBody>
          <a:bodyPr lIns="0">
            <a:sp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518400" y="1013123"/>
            <a:ext cx="4572000" cy="1261884"/>
          </a:xfrm>
          <a:prstGeom prst="rect">
            <a:avLst/>
          </a:prstGeom>
        </p:spPr>
        <p:txBody>
          <a:bodyPr lIns="0">
            <a:spAutoFit/>
          </a:bodyPr>
          <a:lstStyle/>
          <a:p>
            <a:pPr algn="l" rtl="0"/>
            <a:r>
              <a:rPr lang="en-GB" b="0" i="0" u="none" baseline="0">
                <a:solidFill>
                  <a:schemeClr val="bg1"/>
                </a:solidFill>
              </a:rPr>
              <a:t>ÖBB is one of Europe’s most punctual and reliable rail operators. Overall punctuality </a:t>
            </a:r>
          </a:p>
          <a:p>
            <a:pPr algn="l" rtl="0"/>
            <a:r>
              <a:rPr lang="en-GB" b="0" i="0" u="none" baseline="0">
                <a:solidFill>
                  <a:schemeClr val="bg1"/>
                </a:solidFill>
              </a:rPr>
              <a:t>is 96.3%.</a:t>
            </a:r>
          </a:p>
        </p:txBody>
      </p:sp>
      <p:grpSp>
        <p:nvGrpSpPr>
          <p:cNvPr id="36" name="Gruppieren 35"/>
          <p:cNvGrpSpPr>
            <a:grpSpLocks noChangeAspect="1"/>
          </p:cNvGrpSpPr>
          <p:nvPr/>
        </p:nvGrpSpPr>
        <p:grpSpPr bwMode="gray">
          <a:xfrm>
            <a:off x="7324803" y="3627505"/>
            <a:ext cx="531428" cy="633044"/>
            <a:chOff x="15964391" y="1586012"/>
            <a:chExt cx="614363" cy="731838"/>
          </a:xfrm>
          <a:solidFill>
            <a:schemeClr val="bg1"/>
          </a:solidFill>
        </p:grpSpPr>
        <p:sp>
          <p:nvSpPr>
            <p:cNvPr id="37" name="Freeform 163"/>
            <p:cNvSpPr>
              <a:spLocks/>
            </p:cNvSpPr>
            <p:nvPr/>
          </p:nvSpPr>
          <p:spPr bwMode="gray">
            <a:xfrm>
              <a:off x="15964391" y="2130525"/>
              <a:ext cx="190500" cy="187325"/>
            </a:xfrm>
            <a:custGeom>
              <a:avLst/>
              <a:gdLst>
                <a:gd name="T0" fmla="*/ 4 w 51"/>
                <a:gd name="T1" fmla="*/ 29 h 50"/>
                <a:gd name="T2" fmla="*/ 7 w 51"/>
                <a:gd name="T3" fmla="*/ 46 h 50"/>
                <a:gd name="T4" fmla="*/ 24 w 51"/>
                <a:gd name="T5" fmla="*/ 42 h 50"/>
                <a:gd name="T6" fmla="*/ 51 w 51"/>
                <a:gd name="T7" fmla="*/ 0 h 50"/>
                <a:gd name="T8" fmla="*/ 22 w 51"/>
                <a:gd name="T9" fmla="*/ 0 h 50"/>
                <a:gd name="T10" fmla="*/ 4 w 51"/>
                <a:gd name="T11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0">
                  <a:moveTo>
                    <a:pt x="4" y="29"/>
                  </a:moveTo>
                  <a:cubicBezTo>
                    <a:pt x="0" y="35"/>
                    <a:pt x="2" y="43"/>
                    <a:pt x="7" y="46"/>
                  </a:cubicBezTo>
                  <a:cubicBezTo>
                    <a:pt x="13" y="50"/>
                    <a:pt x="20" y="48"/>
                    <a:pt x="24" y="4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64"/>
            <p:cNvSpPr>
              <a:spLocks/>
            </p:cNvSpPr>
            <p:nvPr/>
          </p:nvSpPr>
          <p:spPr bwMode="gray">
            <a:xfrm>
              <a:off x="16386666" y="2130525"/>
              <a:ext cx="192088" cy="187325"/>
            </a:xfrm>
            <a:custGeom>
              <a:avLst/>
              <a:gdLst>
                <a:gd name="T0" fmla="*/ 28 w 51"/>
                <a:gd name="T1" fmla="*/ 42 h 50"/>
                <a:gd name="T2" fmla="*/ 44 w 51"/>
                <a:gd name="T3" fmla="*/ 46 h 50"/>
                <a:gd name="T4" fmla="*/ 48 w 51"/>
                <a:gd name="T5" fmla="*/ 29 h 50"/>
                <a:gd name="T6" fmla="*/ 29 w 51"/>
                <a:gd name="T7" fmla="*/ 0 h 50"/>
                <a:gd name="T8" fmla="*/ 0 w 51"/>
                <a:gd name="T9" fmla="*/ 0 h 50"/>
                <a:gd name="T10" fmla="*/ 28 w 51"/>
                <a:gd name="T11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0">
                  <a:moveTo>
                    <a:pt x="28" y="42"/>
                  </a:moveTo>
                  <a:cubicBezTo>
                    <a:pt x="31" y="48"/>
                    <a:pt x="39" y="50"/>
                    <a:pt x="44" y="46"/>
                  </a:cubicBezTo>
                  <a:cubicBezTo>
                    <a:pt x="50" y="43"/>
                    <a:pt x="51" y="35"/>
                    <a:pt x="48" y="2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8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65"/>
            <p:cNvSpPr>
              <a:spLocks noEditPoints="1"/>
            </p:cNvSpPr>
            <p:nvPr/>
          </p:nvSpPr>
          <p:spPr bwMode="gray">
            <a:xfrm>
              <a:off x="16000903" y="1586012"/>
              <a:ext cx="539750" cy="500063"/>
            </a:xfrm>
            <a:custGeom>
              <a:avLst/>
              <a:gdLst>
                <a:gd name="T0" fmla="*/ 113 w 144"/>
                <a:gd name="T1" fmla="*/ 0 h 133"/>
                <a:gd name="T2" fmla="*/ 32 w 144"/>
                <a:gd name="T3" fmla="*/ 0 h 133"/>
                <a:gd name="T4" fmla="*/ 0 w 144"/>
                <a:gd name="T5" fmla="*/ 32 h 133"/>
                <a:gd name="T6" fmla="*/ 0 w 144"/>
                <a:gd name="T7" fmla="*/ 101 h 133"/>
                <a:gd name="T8" fmla="*/ 32 w 144"/>
                <a:gd name="T9" fmla="*/ 133 h 133"/>
                <a:gd name="T10" fmla="*/ 113 w 144"/>
                <a:gd name="T11" fmla="*/ 133 h 133"/>
                <a:gd name="T12" fmla="*/ 144 w 144"/>
                <a:gd name="T13" fmla="*/ 101 h 133"/>
                <a:gd name="T14" fmla="*/ 144 w 144"/>
                <a:gd name="T15" fmla="*/ 32 h 133"/>
                <a:gd name="T16" fmla="*/ 113 w 144"/>
                <a:gd name="T17" fmla="*/ 0 h 133"/>
                <a:gd name="T18" fmla="*/ 36 w 144"/>
                <a:gd name="T19" fmla="*/ 121 h 133"/>
                <a:gd name="T20" fmla="*/ 24 w 144"/>
                <a:gd name="T21" fmla="*/ 109 h 133"/>
                <a:gd name="T22" fmla="*/ 36 w 144"/>
                <a:gd name="T23" fmla="*/ 97 h 133"/>
                <a:gd name="T24" fmla="*/ 48 w 144"/>
                <a:gd name="T25" fmla="*/ 109 h 133"/>
                <a:gd name="T26" fmla="*/ 36 w 144"/>
                <a:gd name="T27" fmla="*/ 121 h 133"/>
                <a:gd name="T28" fmla="*/ 108 w 144"/>
                <a:gd name="T29" fmla="*/ 121 h 133"/>
                <a:gd name="T30" fmla="*/ 96 w 144"/>
                <a:gd name="T31" fmla="*/ 109 h 133"/>
                <a:gd name="T32" fmla="*/ 108 w 144"/>
                <a:gd name="T33" fmla="*/ 97 h 133"/>
                <a:gd name="T34" fmla="*/ 120 w 144"/>
                <a:gd name="T35" fmla="*/ 109 h 133"/>
                <a:gd name="T36" fmla="*/ 108 w 144"/>
                <a:gd name="T37" fmla="*/ 121 h 133"/>
                <a:gd name="T38" fmla="*/ 120 w 144"/>
                <a:gd name="T39" fmla="*/ 77 h 133"/>
                <a:gd name="T40" fmla="*/ 113 w 144"/>
                <a:gd name="T41" fmla="*/ 85 h 133"/>
                <a:gd name="T42" fmla="*/ 32 w 144"/>
                <a:gd name="T43" fmla="*/ 85 h 133"/>
                <a:gd name="T44" fmla="*/ 24 w 144"/>
                <a:gd name="T45" fmla="*/ 77 h 133"/>
                <a:gd name="T46" fmla="*/ 24 w 144"/>
                <a:gd name="T47" fmla="*/ 32 h 133"/>
                <a:gd name="T48" fmla="*/ 32 w 144"/>
                <a:gd name="T49" fmla="*/ 24 h 133"/>
                <a:gd name="T50" fmla="*/ 113 w 144"/>
                <a:gd name="T51" fmla="*/ 24 h 133"/>
                <a:gd name="T52" fmla="*/ 120 w 144"/>
                <a:gd name="T53" fmla="*/ 32 h 133"/>
                <a:gd name="T54" fmla="*/ 120 w 144"/>
                <a:gd name="T55" fmla="*/ 7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133">
                  <a:moveTo>
                    <a:pt x="113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9"/>
                    <a:pt x="14" y="133"/>
                    <a:pt x="32" y="133"/>
                  </a:cubicBezTo>
                  <a:cubicBezTo>
                    <a:pt x="113" y="133"/>
                    <a:pt x="113" y="133"/>
                    <a:pt x="113" y="133"/>
                  </a:cubicBezTo>
                  <a:cubicBezTo>
                    <a:pt x="130" y="133"/>
                    <a:pt x="144" y="119"/>
                    <a:pt x="144" y="101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44" y="14"/>
                    <a:pt x="130" y="0"/>
                    <a:pt x="113" y="0"/>
                  </a:cubicBezTo>
                  <a:close/>
                  <a:moveTo>
                    <a:pt x="36" y="121"/>
                  </a:moveTo>
                  <a:cubicBezTo>
                    <a:pt x="29" y="121"/>
                    <a:pt x="24" y="115"/>
                    <a:pt x="24" y="109"/>
                  </a:cubicBezTo>
                  <a:cubicBezTo>
                    <a:pt x="24" y="102"/>
                    <a:pt x="29" y="97"/>
                    <a:pt x="36" y="97"/>
                  </a:cubicBezTo>
                  <a:cubicBezTo>
                    <a:pt x="43" y="97"/>
                    <a:pt x="48" y="102"/>
                    <a:pt x="48" y="109"/>
                  </a:cubicBezTo>
                  <a:cubicBezTo>
                    <a:pt x="48" y="115"/>
                    <a:pt x="43" y="121"/>
                    <a:pt x="36" y="121"/>
                  </a:cubicBezTo>
                  <a:close/>
                  <a:moveTo>
                    <a:pt x="108" y="121"/>
                  </a:moveTo>
                  <a:cubicBezTo>
                    <a:pt x="102" y="121"/>
                    <a:pt x="96" y="115"/>
                    <a:pt x="96" y="109"/>
                  </a:cubicBezTo>
                  <a:cubicBezTo>
                    <a:pt x="96" y="102"/>
                    <a:pt x="102" y="97"/>
                    <a:pt x="108" y="97"/>
                  </a:cubicBezTo>
                  <a:cubicBezTo>
                    <a:pt x="115" y="97"/>
                    <a:pt x="120" y="102"/>
                    <a:pt x="120" y="109"/>
                  </a:cubicBezTo>
                  <a:cubicBezTo>
                    <a:pt x="120" y="115"/>
                    <a:pt x="115" y="121"/>
                    <a:pt x="108" y="121"/>
                  </a:cubicBezTo>
                  <a:close/>
                  <a:moveTo>
                    <a:pt x="120" y="77"/>
                  </a:moveTo>
                  <a:cubicBezTo>
                    <a:pt x="120" y="81"/>
                    <a:pt x="117" y="85"/>
                    <a:pt x="113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7" y="85"/>
                    <a:pt x="24" y="81"/>
                    <a:pt x="24" y="77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7" y="24"/>
                    <a:pt x="32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7" y="24"/>
                    <a:pt x="120" y="28"/>
                    <a:pt x="120" y="32"/>
                  </a:cubicBezTo>
                  <a:lnTo>
                    <a:pt x="12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0" name="Freeform 2411"/>
          <p:cNvSpPr>
            <a:spLocks/>
          </p:cNvSpPr>
          <p:nvPr/>
        </p:nvSpPr>
        <p:spPr bwMode="gray">
          <a:xfrm>
            <a:off x="8138684" y="3581482"/>
            <a:ext cx="224022" cy="175585"/>
          </a:xfrm>
          <a:custGeom>
            <a:avLst/>
            <a:gdLst>
              <a:gd name="T0" fmla="*/ 45 w 47"/>
              <a:gd name="T1" fmla="*/ 13 h 37"/>
              <a:gd name="T2" fmla="*/ 24 w 47"/>
              <a:gd name="T3" fmla="*/ 34 h 37"/>
              <a:gd name="T4" fmla="*/ 13 w 47"/>
              <a:gd name="T5" fmla="*/ 34 h 37"/>
              <a:gd name="T6" fmla="*/ 3 w 47"/>
              <a:gd name="T7" fmla="*/ 24 h 37"/>
              <a:gd name="T8" fmla="*/ 3 w 47"/>
              <a:gd name="T9" fmla="*/ 13 h 37"/>
              <a:gd name="T10" fmla="*/ 13 w 47"/>
              <a:gd name="T11" fmla="*/ 13 h 37"/>
              <a:gd name="T12" fmla="*/ 19 w 47"/>
              <a:gd name="T13" fmla="*/ 18 h 37"/>
              <a:gd name="T14" fmla="*/ 34 w 47"/>
              <a:gd name="T15" fmla="*/ 3 h 37"/>
              <a:gd name="T16" fmla="*/ 45 w 47"/>
              <a:gd name="T17" fmla="*/ 3 h 37"/>
              <a:gd name="T18" fmla="*/ 45 w 47"/>
              <a:gd name="T19" fmla="*/ 1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37">
                <a:moveTo>
                  <a:pt x="45" y="13"/>
                </a:moveTo>
                <a:cubicBezTo>
                  <a:pt x="24" y="34"/>
                  <a:pt x="24" y="34"/>
                  <a:pt x="24" y="34"/>
                </a:cubicBezTo>
                <a:cubicBezTo>
                  <a:pt x="21" y="37"/>
                  <a:pt x="16" y="37"/>
                  <a:pt x="13" y="34"/>
                </a:cubicBezTo>
                <a:cubicBezTo>
                  <a:pt x="3" y="24"/>
                  <a:pt x="3" y="24"/>
                  <a:pt x="3" y="24"/>
                </a:cubicBezTo>
                <a:cubicBezTo>
                  <a:pt x="0" y="21"/>
                  <a:pt x="0" y="16"/>
                  <a:pt x="3" y="13"/>
                </a:cubicBezTo>
                <a:cubicBezTo>
                  <a:pt x="6" y="10"/>
                  <a:pt x="10" y="10"/>
                  <a:pt x="13" y="13"/>
                </a:cubicBezTo>
                <a:cubicBezTo>
                  <a:pt x="19" y="18"/>
                  <a:pt x="19" y="18"/>
                  <a:pt x="19" y="18"/>
                </a:cubicBezTo>
                <a:cubicBezTo>
                  <a:pt x="34" y="3"/>
                  <a:pt x="34" y="3"/>
                  <a:pt x="34" y="3"/>
                </a:cubicBezTo>
                <a:cubicBezTo>
                  <a:pt x="37" y="0"/>
                  <a:pt x="42" y="0"/>
                  <a:pt x="45" y="3"/>
                </a:cubicBezTo>
                <a:cubicBezTo>
                  <a:pt x="47" y="6"/>
                  <a:pt x="47" y="10"/>
                  <a:pt x="45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1" name="Group 16"/>
          <p:cNvGrpSpPr/>
          <p:nvPr/>
        </p:nvGrpSpPr>
        <p:grpSpPr>
          <a:xfrm>
            <a:off x="7880601" y="3510354"/>
            <a:ext cx="236480" cy="344488"/>
            <a:chOff x="7902575" y="3140075"/>
            <a:chExt cx="330200" cy="481013"/>
          </a:xfrm>
          <a:solidFill>
            <a:schemeClr val="bg1"/>
          </a:solidFill>
        </p:grpSpPr>
        <p:sp>
          <p:nvSpPr>
            <p:cNvPr id="42" name="Oval 339"/>
            <p:cNvSpPr>
              <a:spLocks noChangeArrowheads="1"/>
            </p:cNvSpPr>
            <p:nvPr/>
          </p:nvSpPr>
          <p:spPr bwMode="auto">
            <a:xfrm>
              <a:off x="8037513" y="3275013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Oval 340"/>
            <p:cNvSpPr>
              <a:spLocks noChangeArrowheads="1"/>
            </p:cNvSpPr>
            <p:nvPr/>
          </p:nvSpPr>
          <p:spPr bwMode="auto">
            <a:xfrm>
              <a:off x="8037513" y="3454400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41"/>
            <p:cNvSpPr>
              <a:spLocks noChangeArrowheads="1"/>
            </p:cNvSpPr>
            <p:nvPr/>
          </p:nvSpPr>
          <p:spPr bwMode="auto">
            <a:xfrm>
              <a:off x="7947025" y="3365500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Oval 342"/>
            <p:cNvSpPr>
              <a:spLocks noChangeArrowheads="1"/>
            </p:cNvSpPr>
            <p:nvPr/>
          </p:nvSpPr>
          <p:spPr bwMode="auto">
            <a:xfrm>
              <a:off x="8128000" y="3365500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3"/>
            <p:cNvSpPr>
              <a:spLocks/>
            </p:cNvSpPr>
            <p:nvPr/>
          </p:nvSpPr>
          <p:spPr bwMode="auto">
            <a:xfrm>
              <a:off x="7974013" y="3429000"/>
              <a:ext cx="30163" cy="30163"/>
            </a:xfrm>
            <a:custGeom>
              <a:avLst/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44"/>
            <p:cNvSpPr>
              <a:spLocks/>
            </p:cNvSpPr>
            <p:nvPr/>
          </p:nvSpPr>
          <p:spPr bwMode="auto">
            <a:xfrm>
              <a:off x="7974013" y="3300413"/>
              <a:ext cx="30163" cy="30163"/>
            </a:xfrm>
            <a:custGeom>
              <a:avLst/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45"/>
            <p:cNvSpPr>
              <a:spLocks/>
            </p:cNvSpPr>
            <p:nvPr/>
          </p:nvSpPr>
          <p:spPr bwMode="auto">
            <a:xfrm>
              <a:off x="8101013" y="3429000"/>
              <a:ext cx="30163" cy="30163"/>
            </a:xfrm>
            <a:custGeom>
              <a:avLst/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46"/>
            <p:cNvSpPr>
              <a:spLocks noEditPoints="1"/>
            </p:cNvSpPr>
            <p:nvPr/>
          </p:nvSpPr>
          <p:spPr bwMode="auto">
            <a:xfrm>
              <a:off x="7902575" y="3140075"/>
              <a:ext cx="330200" cy="481013"/>
            </a:xfrm>
            <a:custGeom>
              <a:avLst/>
              <a:gdLst>
                <a:gd name="T0" fmla="*/ 80 w 88"/>
                <a:gd name="T1" fmla="*/ 56 h 128"/>
                <a:gd name="T2" fmla="*/ 79 w 88"/>
                <a:gd name="T3" fmla="*/ 56 h 128"/>
                <a:gd name="T4" fmla="*/ 70 w 88"/>
                <a:gd name="T5" fmla="*/ 38 h 128"/>
                <a:gd name="T6" fmla="*/ 64 w 88"/>
                <a:gd name="T7" fmla="*/ 7 h 128"/>
                <a:gd name="T8" fmla="*/ 56 w 88"/>
                <a:gd name="T9" fmla="*/ 0 h 128"/>
                <a:gd name="T10" fmla="*/ 24 w 88"/>
                <a:gd name="T11" fmla="*/ 0 h 128"/>
                <a:gd name="T12" fmla="*/ 17 w 88"/>
                <a:gd name="T13" fmla="*/ 7 h 128"/>
                <a:gd name="T14" fmla="*/ 11 w 88"/>
                <a:gd name="T15" fmla="*/ 37 h 128"/>
                <a:gd name="T16" fmla="*/ 0 w 88"/>
                <a:gd name="T17" fmla="*/ 64 h 128"/>
                <a:gd name="T18" fmla="*/ 10 w 88"/>
                <a:gd name="T19" fmla="*/ 91 h 128"/>
                <a:gd name="T20" fmla="*/ 16 w 88"/>
                <a:gd name="T21" fmla="*/ 121 h 128"/>
                <a:gd name="T22" fmla="*/ 24 w 88"/>
                <a:gd name="T23" fmla="*/ 128 h 128"/>
                <a:gd name="T24" fmla="*/ 56 w 88"/>
                <a:gd name="T25" fmla="*/ 128 h 128"/>
                <a:gd name="T26" fmla="*/ 64 w 88"/>
                <a:gd name="T27" fmla="*/ 121 h 128"/>
                <a:gd name="T28" fmla="*/ 70 w 88"/>
                <a:gd name="T29" fmla="*/ 91 h 128"/>
                <a:gd name="T30" fmla="*/ 79 w 88"/>
                <a:gd name="T31" fmla="*/ 72 h 128"/>
                <a:gd name="T32" fmla="*/ 80 w 88"/>
                <a:gd name="T33" fmla="*/ 72 h 128"/>
                <a:gd name="T34" fmla="*/ 88 w 88"/>
                <a:gd name="T35" fmla="*/ 64 h 128"/>
                <a:gd name="T36" fmla="*/ 80 w 88"/>
                <a:gd name="T37" fmla="*/ 56 h 128"/>
                <a:gd name="T38" fmla="*/ 24 w 88"/>
                <a:gd name="T39" fmla="*/ 8 h 128"/>
                <a:gd name="T40" fmla="*/ 56 w 88"/>
                <a:gd name="T41" fmla="*/ 8 h 128"/>
                <a:gd name="T42" fmla="*/ 60 w 88"/>
                <a:gd name="T43" fmla="*/ 30 h 128"/>
                <a:gd name="T44" fmla="*/ 40 w 88"/>
                <a:gd name="T45" fmla="*/ 24 h 128"/>
                <a:gd name="T46" fmla="*/ 20 w 88"/>
                <a:gd name="T47" fmla="*/ 30 h 128"/>
                <a:gd name="T48" fmla="*/ 24 w 88"/>
                <a:gd name="T49" fmla="*/ 8 h 128"/>
                <a:gd name="T50" fmla="*/ 56 w 88"/>
                <a:gd name="T51" fmla="*/ 120 h 128"/>
                <a:gd name="T52" fmla="*/ 24 w 88"/>
                <a:gd name="T53" fmla="*/ 120 h 128"/>
                <a:gd name="T54" fmla="*/ 20 w 88"/>
                <a:gd name="T55" fmla="*/ 98 h 128"/>
                <a:gd name="T56" fmla="*/ 40 w 88"/>
                <a:gd name="T57" fmla="*/ 104 h 128"/>
                <a:gd name="T58" fmla="*/ 60 w 88"/>
                <a:gd name="T59" fmla="*/ 98 h 128"/>
                <a:gd name="T60" fmla="*/ 56 w 88"/>
                <a:gd name="T61" fmla="*/ 120 h 128"/>
                <a:gd name="T62" fmla="*/ 40 w 88"/>
                <a:gd name="T63" fmla="*/ 96 h 128"/>
                <a:gd name="T64" fmla="*/ 8 w 88"/>
                <a:gd name="T65" fmla="*/ 64 h 128"/>
                <a:gd name="T66" fmla="*/ 40 w 88"/>
                <a:gd name="T67" fmla="*/ 32 h 128"/>
                <a:gd name="T68" fmla="*/ 72 w 88"/>
                <a:gd name="T69" fmla="*/ 64 h 128"/>
                <a:gd name="T70" fmla="*/ 40 w 88"/>
                <a:gd name="T71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128">
                  <a:moveTo>
                    <a:pt x="80" y="56"/>
                  </a:moveTo>
                  <a:cubicBezTo>
                    <a:pt x="80" y="56"/>
                    <a:pt x="79" y="56"/>
                    <a:pt x="79" y="56"/>
                  </a:cubicBezTo>
                  <a:cubicBezTo>
                    <a:pt x="78" y="49"/>
                    <a:pt x="75" y="43"/>
                    <a:pt x="70" y="3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3"/>
                    <a:pt x="60" y="0"/>
                    <a:pt x="5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17" y="3"/>
                    <a:pt x="17" y="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4" y="44"/>
                    <a:pt x="0" y="53"/>
                    <a:pt x="0" y="64"/>
                  </a:cubicBezTo>
                  <a:cubicBezTo>
                    <a:pt x="0" y="74"/>
                    <a:pt x="4" y="84"/>
                    <a:pt x="10" y="9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7" y="125"/>
                    <a:pt x="20" y="128"/>
                    <a:pt x="24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60" y="128"/>
                    <a:pt x="63" y="125"/>
                    <a:pt x="64" y="12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5"/>
                    <a:pt x="78" y="79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4" y="72"/>
                    <a:pt x="88" y="68"/>
                    <a:pt x="88" y="64"/>
                  </a:cubicBezTo>
                  <a:cubicBezTo>
                    <a:pt x="88" y="60"/>
                    <a:pt x="84" y="56"/>
                    <a:pt x="80" y="56"/>
                  </a:cubicBezTo>
                  <a:close/>
                  <a:moveTo>
                    <a:pt x="24" y="8"/>
                  </a:moveTo>
                  <a:cubicBezTo>
                    <a:pt x="56" y="8"/>
                    <a:pt x="56" y="8"/>
                    <a:pt x="56" y="8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5" y="26"/>
                    <a:pt x="48" y="24"/>
                    <a:pt x="40" y="24"/>
                  </a:cubicBezTo>
                  <a:cubicBezTo>
                    <a:pt x="33" y="24"/>
                    <a:pt x="26" y="26"/>
                    <a:pt x="20" y="30"/>
                  </a:cubicBezTo>
                  <a:lnTo>
                    <a:pt x="24" y="8"/>
                  </a:lnTo>
                  <a:close/>
                  <a:moveTo>
                    <a:pt x="56" y="120"/>
                  </a:moveTo>
                  <a:cubicBezTo>
                    <a:pt x="24" y="120"/>
                    <a:pt x="24" y="120"/>
                    <a:pt x="24" y="120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6" y="102"/>
                    <a:pt x="33" y="104"/>
                    <a:pt x="40" y="104"/>
                  </a:cubicBezTo>
                  <a:cubicBezTo>
                    <a:pt x="47" y="104"/>
                    <a:pt x="54" y="102"/>
                    <a:pt x="60" y="98"/>
                  </a:cubicBezTo>
                  <a:lnTo>
                    <a:pt x="56" y="120"/>
                  </a:lnTo>
                  <a:close/>
                  <a:moveTo>
                    <a:pt x="40" y="96"/>
                  </a:moveTo>
                  <a:cubicBezTo>
                    <a:pt x="22" y="96"/>
                    <a:pt x="8" y="82"/>
                    <a:pt x="8" y="64"/>
                  </a:cubicBezTo>
                  <a:cubicBezTo>
                    <a:pt x="8" y="46"/>
                    <a:pt x="22" y="32"/>
                    <a:pt x="40" y="32"/>
                  </a:cubicBezTo>
                  <a:cubicBezTo>
                    <a:pt x="58" y="32"/>
                    <a:pt x="72" y="46"/>
                    <a:pt x="72" y="64"/>
                  </a:cubicBezTo>
                  <a:cubicBezTo>
                    <a:pt x="72" y="82"/>
                    <a:pt x="58" y="96"/>
                    <a:pt x="4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47"/>
            <p:cNvSpPr>
              <a:spLocks/>
            </p:cNvSpPr>
            <p:nvPr/>
          </p:nvSpPr>
          <p:spPr bwMode="auto">
            <a:xfrm>
              <a:off x="8037513" y="3305175"/>
              <a:ext cx="90488" cy="90488"/>
            </a:xfrm>
            <a:custGeom>
              <a:avLst/>
              <a:gdLst>
                <a:gd name="T0" fmla="*/ 24 w 24"/>
                <a:gd name="T1" fmla="*/ 0 h 24"/>
                <a:gd name="T2" fmla="*/ 22 w 24"/>
                <a:gd name="T3" fmla="*/ 0 h 24"/>
                <a:gd name="T4" fmla="*/ 1 w 24"/>
                <a:gd name="T5" fmla="*/ 17 h 24"/>
                <a:gd name="T6" fmla="*/ 0 w 24"/>
                <a:gd name="T7" fmla="*/ 20 h 24"/>
                <a:gd name="T8" fmla="*/ 1 w 24"/>
                <a:gd name="T9" fmla="*/ 23 h 24"/>
                <a:gd name="T10" fmla="*/ 4 w 24"/>
                <a:gd name="T11" fmla="*/ 24 h 24"/>
                <a:gd name="T12" fmla="*/ 7 w 24"/>
                <a:gd name="T13" fmla="*/ 23 h 24"/>
                <a:gd name="T14" fmla="*/ 14 w 24"/>
                <a:gd name="T15" fmla="*/ 14 h 24"/>
                <a:gd name="T16" fmla="*/ 24 w 24"/>
                <a:gd name="T17" fmla="*/ 2 h 24"/>
                <a:gd name="T18" fmla="*/ 24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cubicBezTo>
                    <a:pt x="23" y="0"/>
                    <a:pt x="23" y="0"/>
                    <a:pt x="22" y="0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6" y="24"/>
                    <a:pt x="7" y="2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" name="Titel 1"/>
          <p:cNvSpPr>
            <a:spLocks noGrp="1"/>
          </p:cNvSpPr>
          <p:nvPr>
            <p:ph type="title"/>
          </p:nvPr>
        </p:nvSpPr>
        <p:spPr>
          <a:xfrm>
            <a:off x="517281" y="216000"/>
            <a:ext cx="5883519" cy="391716"/>
          </a:xfrm>
        </p:spPr>
        <p:txBody>
          <a:bodyPr/>
          <a:lstStyle/>
          <a:p>
            <a:pPr algn="l" rtl="0"/>
            <a:r>
              <a:rPr lang="en-GB" sz="1800" b="0" i="0" u="none" baseline="0" dirty="0"/>
              <a:t>Nature loves train users: ÖBB already uses 100 percent of clean energy</a:t>
            </a:r>
            <a:endParaRPr lang="en-GB" sz="1700" dirty="0"/>
          </a:p>
        </p:txBody>
      </p:sp>
      <p:sp>
        <p:nvSpPr>
          <p:cNvPr id="48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4569231" y="4878000"/>
            <a:ext cx="2625231" cy="271463"/>
          </a:xfrm>
          <a:prstGeom prst="rect">
            <a:avLst/>
          </a:prstGeom>
        </p:spPr>
        <p:txBody>
          <a:bodyPr/>
          <a:lstStyle/>
          <a:p>
            <a:pPr algn="l" rtl="0">
              <a:defRPr/>
            </a:pPr>
            <a:endParaRPr lang="en-GB" sz="700"/>
          </a:p>
        </p:txBody>
      </p:sp>
      <p:pic>
        <p:nvPicPr>
          <p:cNvPr id="59" name="Bildplatzhalt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75539"/>
            <a:ext cx="9144000" cy="4199206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30" name="Abgerundetes Rechteck 29"/>
          <p:cNvSpPr/>
          <p:nvPr/>
        </p:nvSpPr>
        <p:spPr bwMode="auto">
          <a:xfrm>
            <a:off x="517280" y="1227772"/>
            <a:ext cx="3478656" cy="1560002"/>
          </a:xfrm>
          <a:prstGeom prst="roundRect">
            <a:avLst>
              <a:gd name="adj" fmla="val 4044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en-GB" sz="1800" b="0" i="0" u="none" kern="0" baseline="0" dirty="0">
                <a:solidFill>
                  <a:schemeClr val="bg1"/>
                </a:solidFill>
              </a:rPr>
              <a:t>100 percent of the traction energy is obtained from renewables – </a:t>
            </a:r>
            <a:br>
              <a:rPr lang="en-GB" sz="1800" kern="0" dirty="0">
                <a:solidFill>
                  <a:schemeClr val="bg1"/>
                </a:solidFill>
              </a:rPr>
            </a:br>
            <a:r>
              <a:rPr lang="en-GB" sz="1800" b="0" i="0" u="none" kern="0" baseline="0" dirty="0">
                <a:solidFill>
                  <a:schemeClr val="bg1"/>
                </a:solidFill>
              </a:rPr>
              <a:t>including the use of</a:t>
            </a:r>
            <a:r>
              <a:rPr lang="en-GB" sz="1800" b="0" i="0" u="none" kern="0" dirty="0">
                <a:solidFill>
                  <a:schemeClr val="bg1"/>
                </a:solidFill>
              </a:rPr>
              <a:t> </a:t>
            </a:r>
            <a:r>
              <a:rPr lang="en-GB" sz="1800" b="0" i="0" u="none" kern="0" baseline="0" dirty="0">
                <a:solidFill>
                  <a:schemeClr val="bg1"/>
                </a:solidFill>
              </a:rPr>
              <a:t>eight ÖBB’s own hydroelectric power plants</a:t>
            </a:r>
          </a:p>
        </p:txBody>
      </p:sp>
      <p:sp>
        <p:nvSpPr>
          <p:cNvPr id="29" name="Ellipse 28"/>
          <p:cNvSpPr/>
          <p:nvPr/>
        </p:nvSpPr>
        <p:spPr bwMode="auto">
          <a:xfrm>
            <a:off x="5831248" y="1203598"/>
            <a:ext cx="1765088" cy="1765088"/>
          </a:xfrm>
          <a:prstGeom prst="ellipse">
            <a:avLst/>
          </a:prstGeom>
          <a:solidFill>
            <a:srgbClr val="E200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Reduction of</a:t>
            </a:r>
            <a:br>
              <a:rPr kumimoji="0" lang="en-GB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</a:br>
            <a:r>
              <a:rPr kumimoji="0" lang="en-GB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2.3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million </a:t>
            </a:r>
            <a:r>
              <a:rPr lang="en-GB" sz="1100" b="1" i="0" u="none" baseline="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tonnes</a:t>
            </a:r>
            <a:endParaRPr kumimoji="0" lang="en-GB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Gleichschenkliges Dreieck 30"/>
          <p:cNvSpPr/>
          <p:nvPr/>
        </p:nvSpPr>
        <p:spPr bwMode="auto">
          <a:xfrm rot="15625160">
            <a:off x="5439715" y="1825199"/>
            <a:ext cx="543620" cy="468638"/>
          </a:xfrm>
          <a:prstGeom prst="triangle">
            <a:avLst>
              <a:gd name="adj" fmla="val 70224"/>
            </a:avLst>
          </a:prstGeom>
          <a:solidFill>
            <a:srgbClr val="E200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578"/>
          <a:stretch/>
        </p:blipFill>
        <p:spPr>
          <a:xfrm>
            <a:off x="6549584" y="2363470"/>
            <a:ext cx="542696" cy="424304"/>
          </a:xfrm>
          <a:prstGeom prst="rect">
            <a:avLst/>
          </a:prstGeom>
        </p:spPr>
      </p:pic>
      <p:grpSp>
        <p:nvGrpSpPr>
          <p:cNvPr id="35" name="Gruppieren 34"/>
          <p:cNvGrpSpPr>
            <a:grpSpLocks noChangeAspect="1"/>
          </p:cNvGrpSpPr>
          <p:nvPr/>
        </p:nvGrpSpPr>
        <p:grpSpPr bwMode="gray">
          <a:xfrm>
            <a:off x="6519049" y="2066417"/>
            <a:ext cx="476284" cy="264370"/>
            <a:chOff x="9116942" y="7796364"/>
            <a:chExt cx="540545" cy="300038"/>
          </a:xfrm>
          <a:solidFill>
            <a:srgbClr val="B2C72D"/>
          </a:solidFill>
        </p:grpSpPr>
        <p:sp>
          <p:nvSpPr>
            <p:cNvPr id="47" name="Freeform 253"/>
            <p:cNvSpPr>
              <a:spLocks/>
            </p:cNvSpPr>
            <p:nvPr/>
          </p:nvSpPr>
          <p:spPr bwMode="gray">
            <a:xfrm>
              <a:off x="9116942" y="7796364"/>
              <a:ext cx="208360" cy="223838"/>
            </a:xfrm>
            <a:custGeom>
              <a:avLst/>
              <a:gdLst>
                <a:gd name="T0" fmla="*/ 53 w 74"/>
                <a:gd name="T1" fmla="*/ 47 h 79"/>
                <a:gd name="T2" fmla="*/ 74 w 74"/>
                <a:gd name="T3" fmla="*/ 53 h 79"/>
                <a:gd name="T4" fmla="*/ 68 w 74"/>
                <a:gd name="T5" fmla="*/ 67 h 79"/>
                <a:gd name="T6" fmla="*/ 56 w 74"/>
                <a:gd name="T7" fmla="*/ 76 h 79"/>
                <a:gd name="T8" fmla="*/ 39 w 74"/>
                <a:gd name="T9" fmla="*/ 79 h 79"/>
                <a:gd name="T10" fmla="*/ 19 w 74"/>
                <a:gd name="T11" fmla="*/ 76 h 79"/>
                <a:gd name="T12" fmla="*/ 5 w 74"/>
                <a:gd name="T13" fmla="*/ 63 h 79"/>
                <a:gd name="T14" fmla="*/ 0 w 74"/>
                <a:gd name="T15" fmla="*/ 39 h 79"/>
                <a:gd name="T16" fmla="*/ 10 w 74"/>
                <a:gd name="T17" fmla="*/ 10 h 79"/>
                <a:gd name="T18" fmla="*/ 38 w 74"/>
                <a:gd name="T19" fmla="*/ 0 h 79"/>
                <a:gd name="T20" fmla="*/ 61 w 74"/>
                <a:gd name="T21" fmla="*/ 6 h 79"/>
                <a:gd name="T22" fmla="*/ 74 w 74"/>
                <a:gd name="T23" fmla="*/ 24 h 79"/>
                <a:gd name="T24" fmla="*/ 53 w 74"/>
                <a:gd name="T25" fmla="*/ 28 h 79"/>
                <a:gd name="T26" fmla="*/ 50 w 74"/>
                <a:gd name="T27" fmla="*/ 23 h 79"/>
                <a:gd name="T28" fmla="*/ 45 w 74"/>
                <a:gd name="T29" fmla="*/ 19 h 79"/>
                <a:gd name="T30" fmla="*/ 39 w 74"/>
                <a:gd name="T31" fmla="*/ 18 h 79"/>
                <a:gd name="T32" fmla="*/ 27 w 74"/>
                <a:gd name="T33" fmla="*/ 24 h 79"/>
                <a:gd name="T34" fmla="*/ 23 w 74"/>
                <a:gd name="T35" fmla="*/ 39 h 79"/>
                <a:gd name="T36" fmla="*/ 27 w 74"/>
                <a:gd name="T37" fmla="*/ 57 h 79"/>
                <a:gd name="T38" fmla="*/ 38 w 74"/>
                <a:gd name="T39" fmla="*/ 62 h 79"/>
                <a:gd name="T40" fmla="*/ 48 w 74"/>
                <a:gd name="T41" fmla="*/ 58 h 79"/>
                <a:gd name="T42" fmla="*/ 53 w 74"/>
                <a:gd name="T43" fmla="*/ 4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79">
                  <a:moveTo>
                    <a:pt x="53" y="47"/>
                  </a:moveTo>
                  <a:cubicBezTo>
                    <a:pt x="74" y="53"/>
                    <a:pt x="74" y="53"/>
                    <a:pt x="74" y="53"/>
                  </a:cubicBezTo>
                  <a:cubicBezTo>
                    <a:pt x="73" y="59"/>
                    <a:pt x="71" y="64"/>
                    <a:pt x="68" y="67"/>
                  </a:cubicBezTo>
                  <a:cubicBezTo>
                    <a:pt x="65" y="71"/>
                    <a:pt x="61" y="74"/>
                    <a:pt x="56" y="76"/>
                  </a:cubicBezTo>
                  <a:cubicBezTo>
                    <a:pt x="52" y="78"/>
                    <a:pt x="46" y="79"/>
                    <a:pt x="39" y="79"/>
                  </a:cubicBezTo>
                  <a:cubicBezTo>
                    <a:pt x="31" y="79"/>
                    <a:pt x="24" y="78"/>
                    <a:pt x="19" y="76"/>
                  </a:cubicBezTo>
                  <a:cubicBezTo>
                    <a:pt x="14" y="73"/>
                    <a:pt x="9" y="69"/>
                    <a:pt x="5" y="63"/>
                  </a:cubicBezTo>
                  <a:cubicBezTo>
                    <a:pt x="1" y="57"/>
                    <a:pt x="0" y="49"/>
                    <a:pt x="0" y="39"/>
                  </a:cubicBezTo>
                  <a:cubicBezTo>
                    <a:pt x="0" y="27"/>
                    <a:pt x="3" y="17"/>
                    <a:pt x="10" y="10"/>
                  </a:cubicBezTo>
                  <a:cubicBezTo>
                    <a:pt x="16" y="3"/>
                    <a:pt x="26" y="0"/>
                    <a:pt x="38" y="0"/>
                  </a:cubicBezTo>
                  <a:cubicBezTo>
                    <a:pt x="48" y="0"/>
                    <a:pt x="56" y="2"/>
                    <a:pt x="61" y="6"/>
                  </a:cubicBezTo>
                  <a:cubicBezTo>
                    <a:pt x="67" y="10"/>
                    <a:pt x="71" y="16"/>
                    <a:pt x="74" y="24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2" y="26"/>
                    <a:pt x="51" y="24"/>
                    <a:pt x="50" y="23"/>
                  </a:cubicBezTo>
                  <a:cubicBezTo>
                    <a:pt x="49" y="22"/>
                    <a:pt x="47" y="20"/>
                    <a:pt x="45" y="19"/>
                  </a:cubicBezTo>
                  <a:cubicBezTo>
                    <a:pt x="43" y="18"/>
                    <a:pt x="41" y="18"/>
                    <a:pt x="39" y="18"/>
                  </a:cubicBezTo>
                  <a:cubicBezTo>
                    <a:pt x="34" y="18"/>
                    <a:pt x="29" y="20"/>
                    <a:pt x="27" y="24"/>
                  </a:cubicBezTo>
                  <a:cubicBezTo>
                    <a:pt x="24" y="27"/>
                    <a:pt x="23" y="32"/>
                    <a:pt x="23" y="39"/>
                  </a:cubicBezTo>
                  <a:cubicBezTo>
                    <a:pt x="23" y="48"/>
                    <a:pt x="25" y="54"/>
                    <a:pt x="27" y="57"/>
                  </a:cubicBezTo>
                  <a:cubicBezTo>
                    <a:pt x="30" y="60"/>
                    <a:pt x="33" y="62"/>
                    <a:pt x="38" y="62"/>
                  </a:cubicBezTo>
                  <a:cubicBezTo>
                    <a:pt x="43" y="62"/>
                    <a:pt x="46" y="60"/>
                    <a:pt x="48" y="58"/>
                  </a:cubicBezTo>
                  <a:cubicBezTo>
                    <a:pt x="51" y="55"/>
                    <a:pt x="52" y="51"/>
                    <a:pt x="53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54"/>
            <p:cNvSpPr>
              <a:spLocks noEditPoints="1"/>
            </p:cNvSpPr>
            <p:nvPr/>
          </p:nvSpPr>
          <p:spPr bwMode="gray">
            <a:xfrm>
              <a:off x="9350305" y="7796364"/>
              <a:ext cx="222647" cy="223838"/>
            </a:xfrm>
            <a:custGeom>
              <a:avLst/>
              <a:gdLst>
                <a:gd name="T0" fmla="*/ 0 w 79"/>
                <a:gd name="T1" fmla="*/ 40 h 79"/>
                <a:gd name="T2" fmla="*/ 10 w 79"/>
                <a:gd name="T3" fmla="*/ 10 h 79"/>
                <a:gd name="T4" fmla="*/ 39 w 79"/>
                <a:gd name="T5" fmla="*/ 0 h 79"/>
                <a:gd name="T6" fmla="*/ 69 w 79"/>
                <a:gd name="T7" fmla="*/ 10 h 79"/>
                <a:gd name="T8" fmla="*/ 79 w 79"/>
                <a:gd name="T9" fmla="*/ 39 h 79"/>
                <a:gd name="T10" fmla="*/ 75 w 79"/>
                <a:gd name="T11" fmla="*/ 61 h 79"/>
                <a:gd name="T12" fmla="*/ 62 w 79"/>
                <a:gd name="T13" fmla="*/ 75 h 79"/>
                <a:gd name="T14" fmla="*/ 40 w 79"/>
                <a:gd name="T15" fmla="*/ 79 h 79"/>
                <a:gd name="T16" fmla="*/ 19 w 79"/>
                <a:gd name="T17" fmla="*/ 75 h 79"/>
                <a:gd name="T18" fmla="*/ 5 w 79"/>
                <a:gd name="T19" fmla="*/ 62 h 79"/>
                <a:gd name="T20" fmla="*/ 0 w 79"/>
                <a:gd name="T21" fmla="*/ 40 h 79"/>
                <a:gd name="T22" fmla="*/ 24 w 79"/>
                <a:gd name="T23" fmla="*/ 40 h 79"/>
                <a:gd name="T24" fmla="*/ 28 w 79"/>
                <a:gd name="T25" fmla="*/ 57 h 79"/>
                <a:gd name="T26" fmla="*/ 40 w 79"/>
                <a:gd name="T27" fmla="*/ 62 h 79"/>
                <a:gd name="T28" fmla="*/ 51 w 79"/>
                <a:gd name="T29" fmla="*/ 57 h 79"/>
                <a:gd name="T30" fmla="*/ 56 w 79"/>
                <a:gd name="T31" fmla="*/ 39 h 79"/>
                <a:gd name="T32" fmla="*/ 51 w 79"/>
                <a:gd name="T33" fmla="*/ 23 h 79"/>
                <a:gd name="T34" fmla="*/ 39 w 79"/>
                <a:gd name="T35" fmla="*/ 18 h 79"/>
                <a:gd name="T36" fmla="*/ 28 w 79"/>
                <a:gd name="T37" fmla="*/ 23 h 79"/>
                <a:gd name="T38" fmla="*/ 24 w 79"/>
                <a:gd name="T39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79">
                  <a:moveTo>
                    <a:pt x="0" y="40"/>
                  </a:moveTo>
                  <a:cubicBezTo>
                    <a:pt x="0" y="27"/>
                    <a:pt x="3" y="17"/>
                    <a:pt x="10" y="10"/>
                  </a:cubicBezTo>
                  <a:cubicBezTo>
                    <a:pt x="17" y="3"/>
                    <a:pt x="27" y="0"/>
                    <a:pt x="39" y="0"/>
                  </a:cubicBezTo>
                  <a:cubicBezTo>
                    <a:pt x="52" y="0"/>
                    <a:pt x="62" y="3"/>
                    <a:pt x="69" y="10"/>
                  </a:cubicBezTo>
                  <a:cubicBezTo>
                    <a:pt x="76" y="17"/>
                    <a:pt x="79" y="27"/>
                    <a:pt x="79" y="39"/>
                  </a:cubicBezTo>
                  <a:cubicBezTo>
                    <a:pt x="79" y="48"/>
                    <a:pt x="78" y="55"/>
                    <a:pt x="75" y="61"/>
                  </a:cubicBezTo>
                  <a:cubicBezTo>
                    <a:pt x="72" y="67"/>
                    <a:pt x="67" y="71"/>
                    <a:pt x="62" y="75"/>
                  </a:cubicBezTo>
                  <a:cubicBezTo>
                    <a:pt x="56" y="78"/>
                    <a:pt x="49" y="79"/>
                    <a:pt x="40" y="79"/>
                  </a:cubicBezTo>
                  <a:cubicBezTo>
                    <a:pt x="32" y="79"/>
                    <a:pt x="25" y="78"/>
                    <a:pt x="19" y="75"/>
                  </a:cubicBezTo>
                  <a:cubicBezTo>
                    <a:pt x="13" y="72"/>
                    <a:pt x="9" y="68"/>
                    <a:pt x="5" y="62"/>
                  </a:cubicBezTo>
                  <a:cubicBezTo>
                    <a:pt x="2" y="56"/>
                    <a:pt x="0" y="49"/>
                    <a:pt x="0" y="40"/>
                  </a:cubicBezTo>
                  <a:close/>
                  <a:moveTo>
                    <a:pt x="24" y="40"/>
                  </a:moveTo>
                  <a:cubicBezTo>
                    <a:pt x="24" y="48"/>
                    <a:pt x="25" y="53"/>
                    <a:pt x="28" y="57"/>
                  </a:cubicBezTo>
                  <a:cubicBezTo>
                    <a:pt x="31" y="60"/>
                    <a:pt x="35" y="62"/>
                    <a:pt x="40" y="62"/>
                  </a:cubicBezTo>
                  <a:cubicBezTo>
                    <a:pt x="45" y="62"/>
                    <a:pt x="49" y="60"/>
                    <a:pt x="51" y="57"/>
                  </a:cubicBezTo>
                  <a:cubicBezTo>
                    <a:pt x="54" y="53"/>
                    <a:pt x="56" y="47"/>
                    <a:pt x="56" y="39"/>
                  </a:cubicBezTo>
                  <a:cubicBezTo>
                    <a:pt x="56" y="32"/>
                    <a:pt x="54" y="26"/>
                    <a:pt x="51" y="23"/>
                  </a:cubicBezTo>
                  <a:cubicBezTo>
                    <a:pt x="48" y="20"/>
                    <a:pt x="44" y="18"/>
                    <a:pt x="39" y="18"/>
                  </a:cubicBezTo>
                  <a:cubicBezTo>
                    <a:pt x="35" y="18"/>
                    <a:pt x="31" y="20"/>
                    <a:pt x="28" y="23"/>
                  </a:cubicBezTo>
                  <a:cubicBezTo>
                    <a:pt x="25" y="26"/>
                    <a:pt x="24" y="32"/>
                    <a:pt x="24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0" name="Freeform 255"/>
            <p:cNvSpPr>
              <a:spLocks/>
            </p:cNvSpPr>
            <p:nvPr/>
          </p:nvSpPr>
          <p:spPr bwMode="gray">
            <a:xfrm>
              <a:off x="9558665" y="7974958"/>
              <a:ext cx="98822" cy="121444"/>
            </a:xfrm>
            <a:custGeom>
              <a:avLst/>
              <a:gdLst>
                <a:gd name="T0" fmla="*/ 35 w 35"/>
                <a:gd name="T1" fmla="*/ 43 h 43"/>
                <a:gd name="T2" fmla="*/ 0 w 35"/>
                <a:gd name="T3" fmla="*/ 43 h 43"/>
                <a:gd name="T4" fmla="*/ 4 w 35"/>
                <a:gd name="T5" fmla="*/ 33 h 43"/>
                <a:gd name="T6" fmla="*/ 15 w 35"/>
                <a:gd name="T7" fmla="*/ 22 h 43"/>
                <a:gd name="T8" fmla="*/ 22 w 35"/>
                <a:gd name="T9" fmla="*/ 16 h 43"/>
                <a:gd name="T10" fmla="*/ 23 w 35"/>
                <a:gd name="T11" fmla="*/ 13 h 43"/>
                <a:gd name="T12" fmla="*/ 22 w 35"/>
                <a:gd name="T13" fmla="*/ 9 h 43"/>
                <a:gd name="T14" fmla="*/ 18 w 35"/>
                <a:gd name="T15" fmla="*/ 8 h 43"/>
                <a:gd name="T16" fmla="*/ 15 w 35"/>
                <a:gd name="T17" fmla="*/ 9 h 43"/>
                <a:gd name="T18" fmla="*/ 13 w 35"/>
                <a:gd name="T19" fmla="*/ 14 h 43"/>
                <a:gd name="T20" fmla="*/ 1 w 35"/>
                <a:gd name="T21" fmla="*/ 13 h 43"/>
                <a:gd name="T22" fmla="*/ 4 w 35"/>
                <a:gd name="T23" fmla="*/ 6 h 43"/>
                <a:gd name="T24" fmla="*/ 9 w 35"/>
                <a:gd name="T25" fmla="*/ 1 h 43"/>
                <a:gd name="T26" fmla="*/ 18 w 35"/>
                <a:gd name="T27" fmla="*/ 0 h 43"/>
                <a:gd name="T28" fmla="*/ 28 w 35"/>
                <a:gd name="T29" fmla="*/ 1 h 43"/>
                <a:gd name="T30" fmla="*/ 33 w 35"/>
                <a:gd name="T31" fmla="*/ 6 h 43"/>
                <a:gd name="T32" fmla="*/ 35 w 35"/>
                <a:gd name="T33" fmla="*/ 12 h 43"/>
                <a:gd name="T34" fmla="*/ 33 w 35"/>
                <a:gd name="T35" fmla="*/ 20 h 43"/>
                <a:gd name="T36" fmla="*/ 25 w 35"/>
                <a:gd name="T37" fmla="*/ 27 h 43"/>
                <a:gd name="T38" fmla="*/ 20 w 35"/>
                <a:gd name="T39" fmla="*/ 31 h 43"/>
                <a:gd name="T40" fmla="*/ 17 w 35"/>
                <a:gd name="T41" fmla="*/ 33 h 43"/>
                <a:gd name="T42" fmla="*/ 35 w 35"/>
                <a:gd name="T43" fmla="*/ 33 h 43"/>
                <a:gd name="T44" fmla="*/ 35 w 35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3">
                  <a:moveTo>
                    <a:pt x="35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39"/>
                    <a:pt x="2" y="36"/>
                    <a:pt x="4" y="33"/>
                  </a:cubicBezTo>
                  <a:cubicBezTo>
                    <a:pt x="6" y="30"/>
                    <a:pt x="10" y="26"/>
                    <a:pt x="15" y="22"/>
                  </a:cubicBezTo>
                  <a:cubicBezTo>
                    <a:pt x="19" y="20"/>
                    <a:pt x="21" y="18"/>
                    <a:pt x="22" y="16"/>
                  </a:cubicBezTo>
                  <a:cubicBezTo>
                    <a:pt x="23" y="15"/>
                    <a:pt x="23" y="14"/>
                    <a:pt x="23" y="13"/>
                  </a:cubicBezTo>
                  <a:cubicBezTo>
                    <a:pt x="23" y="11"/>
                    <a:pt x="23" y="10"/>
                    <a:pt x="22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7" y="8"/>
                    <a:pt x="16" y="8"/>
                    <a:pt x="15" y="9"/>
                  </a:cubicBezTo>
                  <a:cubicBezTo>
                    <a:pt x="14" y="10"/>
                    <a:pt x="13" y="12"/>
                    <a:pt x="13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0"/>
                    <a:pt x="2" y="8"/>
                    <a:pt x="4" y="6"/>
                  </a:cubicBezTo>
                  <a:cubicBezTo>
                    <a:pt x="5" y="4"/>
                    <a:pt x="7" y="2"/>
                    <a:pt x="9" y="1"/>
                  </a:cubicBezTo>
                  <a:cubicBezTo>
                    <a:pt x="11" y="0"/>
                    <a:pt x="14" y="0"/>
                    <a:pt x="18" y="0"/>
                  </a:cubicBezTo>
                  <a:cubicBezTo>
                    <a:pt x="22" y="0"/>
                    <a:pt x="25" y="0"/>
                    <a:pt x="28" y="1"/>
                  </a:cubicBezTo>
                  <a:cubicBezTo>
                    <a:pt x="30" y="2"/>
                    <a:pt x="32" y="4"/>
                    <a:pt x="33" y="6"/>
                  </a:cubicBezTo>
                  <a:cubicBezTo>
                    <a:pt x="34" y="8"/>
                    <a:pt x="35" y="10"/>
                    <a:pt x="35" y="12"/>
                  </a:cubicBezTo>
                  <a:cubicBezTo>
                    <a:pt x="35" y="15"/>
                    <a:pt x="34" y="17"/>
                    <a:pt x="33" y="20"/>
                  </a:cubicBezTo>
                  <a:cubicBezTo>
                    <a:pt x="31" y="22"/>
                    <a:pt x="28" y="24"/>
                    <a:pt x="25" y="27"/>
                  </a:cubicBezTo>
                  <a:cubicBezTo>
                    <a:pt x="22" y="29"/>
                    <a:pt x="21" y="30"/>
                    <a:pt x="20" y="31"/>
                  </a:cubicBezTo>
                  <a:cubicBezTo>
                    <a:pt x="19" y="31"/>
                    <a:pt x="18" y="32"/>
                    <a:pt x="17" y="33"/>
                  </a:cubicBezTo>
                  <a:cubicBezTo>
                    <a:pt x="35" y="33"/>
                    <a:pt x="35" y="33"/>
                    <a:pt x="35" y="33"/>
                  </a:cubicBezTo>
                  <a:lnTo>
                    <a:pt x="35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707928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ÖBB </a:t>
            </a:r>
            <a:r>
              <a:rPr lang="de-AT" dirty="0" err="1"/>
              <a:t>Cityjet</a:t>
            </a:r>
            <a:r>
              <a:rPr lang="de-AT" dirty="0"/>
              <a:t> ECO 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prototype </a:t>
            </a:r>
            <a:r>
              <a:rPr lang="de-AT" dirty="0" err="1"/>
              <a:t>for</a:t>
            </a:r>
            <a:r>
              <a:rPr lang="de-AT" dirty="0"/>
              <a:t> a </a:t>
            </a:r>
            <a:r>
              <a:rPr lang="de-AT" dirty="0" err="1"/>
              <a:t>battery</a:t>
            </a:r>
            <a:r>
              <a:rPr lang="de-AT" dirty="0"/>
              <a:t> </a:t>
            </a:r>
            <a:r>
              <a:rPr lang="de-AT" dirty="0" err="1"/>
              <a:t>powered</a:t>
            </a:r>
            <a:r>
              <a:rPr lang="de-AT" dirty="0"/>
              <a:t> bi-mode </a:t>
            </a:r>
            <a:r>
              <a:rPr lang="de-AT" dirty="0" err="1"/>
              <a:t>train</a:t>
            </a:r>
            <a:r>
              <a:rPr lang="de-AT" dirty="0"/>
              <a:t>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77D963-26ED-4FAC-A6A6-AA3B7087EA2C}" type="datetime1">
              <a:rPr lang="en-US" smtClean="0"/>
              <a:t>11/19/2018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B9D2D-BDFC-E34F-B3E5-BF677FD8A5D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80" y="1171302"/>
            <a:ext cx="2982686" cy="2244226"/>
          </a:xfrm>
          <a:prstGeom prst="rect">
            <a:avLst/>
          </a:prstGeom>
        </p:spPr>
      </p:pic>
      <p:sp>
        <p:nvSpPr>
          <p:cNvPr id="23" name="Gleichschenkliges Dreieck 22"/>
          <p:cNvSpPr/>
          <p:nvPr/>
        </p:nvSpPr>
        <p:spPr bwMode="auto">
          <a:xfrm rot="5400000">
            <a:off x="2764436" y="2890670"/>
            <a:ext cx="2376264" cy="188373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de-AT" sz="18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4355976" y="1437576"/>
            <a:ext cx="3991417" cy="3294414"/>
          </a:xfrm>
          <a:prstGeom prst="rect">
            <a:avLst/>
          </a:prstGeom>
          <a:solidFill>
            <a:srgbClr val="E7E4D8"/>
          </a:solidFill>
          <a:ln w="9525">
            <a:noFill/>
            <a:miter lim="800000"/>
            <a:headEnd/>
            <a:tailEnd/>
          </a:ln>
          <a:effectLst/>
        </p:spPr>
        <p:txBody>
          <a:bodyPr lIns="27000" tIns="81000" rIns="27000" bIns="27000" anchor="t" anchorCtr="0">
            <a:normAutofit fontScale="92500"/>
          </a:bodyPr>
          <a:lstStyle>
            <a:defPPr>
              <a:defRPr lang="de-DE"/>
            </a:defPPr>
            <a:lvl1pPr marL="176213" indent="-176213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</a:defRPr>
            </a:lvl1pPr>
          </a:lstStyle>
          <a:p>
            <a:pPr>
              <a:spcBef>
                <a:spcPts val="600"/>
              </a:spcBef>
            </a:pPr>
            <a:r>
              <a:rPr lang="de-AT" sz="1200" dirty="0">
                <a:solidFill>
                  <a:schemeClr val="tx1"/>
                </a:solidFill>
              </a:rPr>
              <a:t>ÖBB </a:t>
            </a:r>
            <a:r>
              <a:rPr lang="de-AT" sz="1200" dirty="0" err="1">
                <a:solidFill>
                  <a:schemeClr val="tx1"/>
                </a:solidFill>
              </a:rPr>
              <a:t>Desiro</a:t>
            </a:r>
            <a:r>
              <a:rPr lang="de-AT" sz="1200" dirty="0">
                <a:solidFill>
                  <a:schemeClr val="tx1"/>
                </a:solidFill>
              </a:rPr>
              <a:t> ML 3-car </a:t>
            </a:r>
            <a:r>
              <a:rPr lang="de-AT" sz="1200" dirty="0" err="1">
                <a:solidFill>
                  <a:schemeClr val="tx1"/>
                </a:solidFill>
              </a:rPr>
              <a:t>Cityjet</a:t>
            </a:r>
            <a:r>
              <a:rPr lang="de-AT" sz="1200" dirty="0">
                <a:solidFill>
                  <a:schemeClr val="tx1"/>
                </a:solidFill>
              </a:rPr>
              <a:t> EMU </a:t>
            </a:r>
            <a:r>
              <a:rPr lang="de-AT" sz="1200" dirty="0" err="1">
                <a:solidFill>
                  <a:schemeClr val="tx1"/>
                </a:solidFill>
              </a:rPr>
              <a:t>equipped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  <a:r>
              <a:rPr lang="de-AT" sz="1200" dirty="0" err="1">
                <a:solidFill>
                  <a:schemeClr val="tx1"/>
                </a:solidFill>
              </a:rPr>
              <a:t>with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  <a:r>
              <a:rPr lang="de-AT" sz="1200" b="1" dirty="0">
                <a:solidFill>
                  <a:schemeClr val="tx1"/>
                </a:solidFill>
              </a:rPr>
              <a:t>additional </a:t>
            </a:r>
            <a:r>
              <a:rPr lang="de-AT" sz="1200" b="1" dirty="0" err="1">
                <a:solidFill>
                  <a:schemeClr val="tx1"/>
                </a:solidFill>
              </a:rPr>
              <a:t>battery</a:t>
            </a:r>
            <a:r>
              <a:rPr lang="de-AT" sz="1200" b="1" dirty="0">
                <a:solidFill>
                  <a:schemeClr val="tx1"/>
                </a:solidFill>
              </a:rPr>
              <a:t> power</a:t>
            </a:r>
          </a:p>
          <a:p>
            <a:pPr>
              <a:spcBef>
                <a:spcPts val="600"/>
              </a:spcBef>
            </a:pPr>
            <a:r>
              <a:rPr lang="de-AT" sz="1200" dirty="0" err="1">
                <a:solidFill>
                  <a:schemeClr val="tx1"/>
                </a:solidFill>
              </a:rPr>
              <a:t>Branded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  <a:r>
              <a:rPr lang="de-AT" sz="1200" dirty="0" err="1">
                <a:solidFill>
                  <a:schemeClr val="tx1"/>
                </a:solidFill>
              </a:rPr>
              <a:t>as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  <a:r>
              <a:rPr lang="de-AT" sz="1200" b="1" dirty="0">
                <a:solidFill>
                  <a:schemeClr val="tx1"/>
                </a:solidFill>
              </a:rPr>
              <a:t>CITYJET ECO,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  <a:r>
              <a:rPr lang="de-AT" sz="1200" dirty="0" err="1">
                <a:solidFill>
                  <a:schemeClr val="tx1"/>
                </a:solidFill>
              </a:rPr>
              <a:t>used</a:t>
            </a:r>
            <a:r>
              <a:rPr lang="de-AT" sz="1200" dirty="0">
                <a:solidFill>
                  <a:schemeClr val="tx1"/>
                </a:solidFill>
              </a:rPr>
              <a:t> on passenger </a:t>
            </a:r>
            <a:r>
              <a:rPr lang="de-AT" sz="1200" dirty="0" err="1">
                <a:solidFill>
                  <a:schemeClr val="tx1"/>
                </a:solidFill>
              </a:rPr>
              <a:t>services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  <a:r>
              <a:rPr lang="de-AT" sz="1200" b="1" dirty="0" err="1">
                <a:solidFill>
                  <a:schemeClr val="tx1"/>
                </a:solidFill>
              </a:rPr>
              <a:t>extending</a:t>
            </a:r>
            <a:r>
              <a:rPr lang="de-AT" sz="1200" b="1" dirty="0">
                <a:solidFill>
                  <a:schemeClr val="tx1"/>
                </a:solidFill>
              </a:rPr>
              <a:t> </a:t>
            </a:r>
            <a:r>
              <a:rPr lang="de-AT" sz="1200" b="1" dirty="0" err="1">
                <a:solidFill>
                  <a:schemeClr val="tx1"/>
                </a:solidFill>
              </a:rPr>
              <a:t>from</a:t>
            </a:r>
            <a:r>
              <a:rPr lang="de-AT" sz="1200" b="1" dirty="0">
                <a:solidFill>
                  <a:schemeClr val="tx1"/>
                </a:solidFill>
              </a:rPr>
              <a:t> </a:t>
            </a:r>
            <a:r>
              <a:rPr lang="de-AT" sz="1200" b="1" dirty="0" err="1">
                <a:solidFill>
                  <a:schemeClr val="tx1"/>
                </a:solidFill>
              </a:rPr>
              <a:t>electrified</a:t>
            </a:r>
            <a:r>
              <a:rPr lang="de-AT" sz="1200" b="1" dirty="0">
                <a:solidFill>
                  <a:schemeClr val="tx1"/>
                </a:solidFill>
              </a:rPr>
              <a:t> </a:t>
            </a:r>
            <a:r>
              <a:rPr lang="de-AT" sz="1200" b="1" dirty="0" err="1">
                <a:solidFill>
                  <a:schemeClr val="tx1"/>
                </a:solidFill>
              </a:rPr>
              <a:t>to</a:t>
            </a:r>
            <a:r>
              <a:rPr lang="de-AT" sz="1200" b="1" dirty="0">
                <a:solidFill>
                  <a:schemeClr val="tx1"/>
                </a:solidFill>
              </a:rPr>
              <a:t> non-</a:t>
            </a:r>
            <a:r>
              <a:rPr lang="de-AT" sz="1200" b="1" dirty="0" err="1">
                <a:solidFill>
                  <a:schemeClr val="tx1"/>
                </a:solidFill>
              </a:rPr>
              <a:t>electrified</a:t>
            </a:r>
            <a:r>
              <a:rPr lang="de-AT" sz="1200" b="1" dirty="0">
                <a:solidFill>
                  <a:schemeClr val="tx1"/>
                </a:solidFill>
              </a:rPr>
              <a:t> </a:t>
            </a:r>
            <a:r>
              <a:rPr lang="de-AT" sz="1200" b="1" dirty="0" err="1">
                <a:solidFill>
                  <a:schemeClr val="tx1"/>
                </a:solidFill>
              </a:rPr>
              <a:t>lines</a:t>
            </a:r>
            <a:endParaRPr lang="de-AT" sz="12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de-AT" sz="1200" b="1" dirty="0" err="1">
                <a:solidFill>
                  <a:schemeClr val="tx1"/>
                </a:solidFill>
              </a:rPr>
              <a:t>Three</a:t>
            </a:r>
            <a:r>
              <a:rPr lang="de-AT" sz="1200" b="1" dirty="0">
                <a:solidFill>
                  <a:schemeClr val="tx1"/>
                </a:solidFill>
              </a:rPr>
              <a:t> </a:t>
            </a:r>
            <a:r>
              <a:rPr lang="de-AT" sz="1200" b="1" dirty="0" err="1">
                <a:solidFill>
                  <a:schemeClr val="tx1"/>
                </a:solidFill>
              </a:rPr>
              <a:t>battery</a:t>
            </a:r>
            <a:r>
              <a:rPr lang="de-AT" sz="1200" b="1" dirty="0">
                <a:solidFill>
                  <a:schemeClr val="tx1"/>
                </a:solidFill>
              </a:rPr>
              <a:t> </a:t>
            </a:r>
            <a:r>
              <a:rPr lang="de-AT" sz="1200" b="1" dirty="0" err="1">
                <a:solidFill>
                  <a:schemeClr val="tx1"/>
                </a:solidFill>
              </a:rPr>
              <a:t>blocks</a:t>
            </a:r>
            <a:r>
              <a:rPr lang="de-AT" sz="1200" b="1" dirty="0">
                <a:solidFill>
                  <a:schemeClr val="tx1"/>
                </a:solidFill>
              </a:rPr>
              <a:t> </a:t>
            </a:r>
            <a:r>
              <a:rPr lang="de-AT" sz="1200" dirty="0" err="1">
                <a:solidFill>
                  <a:schemeClr val="tx1"/>
                </a:solidFill>
              </a:rPr>
              <a:t>with</a:t>
            </a:r>
            <a:r>
              <a:rPr lang="de-AT" sz="1200" dirty="0">
                <a:solidFill>
                  <a:schemeClr val="tx1"/>
                </a:solidFill>
              </a:rPr>
              <a:t> a total </a:t>
            </a:r>
            <a:r>
              <a:rPr lang="de-AT" sz="1200" dirty="0" err="1">
                <a:solidFill>
                  <a:schemeClr val="tx1"/>
                </a:solidFill>
              </a:rPr>
              <a:t>capacity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  <a:r>
              <a:rPr lang="de-AT" sz="1200" dirty="0" err="1">
                <a:solidFill>
                  <a:schemeClr val="tx1"/>
                </a:solidFill>
              </a:rPr>
              <a:t>of</a:t>
            </a:r>
            <a:r>
              <a:rPr lang="de-AT" sz="1200" dirty="0">
                <a:solidFill>
                  <a:schemeClr val="tx1"/>
                </a:solidFill>
              </a:rPr>
              <a:t> 528kWh</a:t>
            </a:r>
          </a:p>
          <a:p>
            <a:pPr>
              <a:spcBef>
                <a:spcPts val="600"/>
              </a:spcBef>
            </a:pPr>
            <a:r>
              <a:rPr lang="de-AT" sz="1200" dirty="0" err="1">
                <a:solidFill>
                  <a:schemeClr val="tx1"/>
                </a:solidFill>
              </a:rPr>
              <a:t>Expected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  <a:r>
              <a:rPr lang="de-AT" sz="1200" b="1" dirty="0" err="1">
                <a:solidFill>
                  <a:schemeClr val="tx1"/>
                </a:solidFill>
              </a:rPr>
              <a:t>range</a:t>
            </a:r>
            <a:r>
              <a:rPr lang="de-AT" sz="1200" b="1" dirty="0">
                <a:solidFill>
                  <a:schemeClr val="tx1"/>
                </a:solidFill>
              </a:rPr>
              <a:t> </a:t>
            </a:r>
            <a:r>
              <a:rPr lang="de-AT" sz="1200" dirty="0">
                <a:solidFill>
                  <a:schemeClr val="tx1"/>
                </a:solidFill>
              </a:rPr>
              <a:t>on non-</a:t>
            </a:r>
            <a:r>
              <a:rPr lang="de-AT" sz="1200" dirty="0" err="1">
                <a:solidFill>
                  <a:schemeClr val="tx1"/>
                </a:solidFill>
              </a:rPr>
              <a:t>electrified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  <a:r>
              <a:rPr lang="de-AT" sz="1200" dirty="0" err="1">
                <a:solidFill>
                  <a:schemeClr val="tx1"/>
                </a:solidFill>
              </a:rPr>
              <a:t>lines</a:t>
            </a:r>
            <a:r>
              <a:rPr lang="de-AT" sz="1200" dirty="0">
                <a:solidFill>
                  <a:schemeClr val="tx1"/>
                </a:solidFill>
              </a:rPr>
              <a:t>: </a:t>
            </a:r>
            <a:r>
              <a:rPr lang="de-AT" sz="1200" b="1" dirty="0">
                <a:solidFill>
                  <a:schemeClr val="tx1"/>
                </a:solidFill>
              </a:rPr>
              <a:t>80km</a:t>
            </a:r>
          </a:p>
          <a:p>
            <a:pPr>
              <a:spcBef>
                <a:spcPts val="600"/>
              </a:spcBef>
            </a:pPr>
            <a:r>
              <a:rPr lang="de-AT" sz="1200" b="1" dirty="0">
                <a:solidFill>
                  <a:schemeClr val="tx1"/>
                </a:solidFill>
              </a:rPr>
              <a:t>Prototype </a:t>
            </a:r>
            <a:r>
              <a:rPr lang="de-AT" sz="1200" b="1" dirty="0" err="1">
                <a:solidFill>
                  <a:schemeClr val="tx1"/>
                </a:solidFill>
              </a:rPr>
              <a:t>testing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  <a:r>
              <a:rPr lang="de-AT" sz="1200" dirty="0" err="1">
                <a:solidFill>
                  <a:schemeClr val="tx1"/>
                </a:solidFill>
              </a:rPr>
              <a:t>of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  <a:r>
              <a:rPr lang="de-AT" sz="1200" dirty="0" err="1">
                <a:solidFill>
                  <a:schemeClr val="tx1"/>
                </a:solidFill>
              </a:rPr>
              <a:t>Citjet</a:t>
            </a:r>
            <a:r>
              <a:rPr lang="de-AT" sz="1200" dirty="0">
                <a:solidFill>
                  <a:schemeClr val="tx1"/>
                </a:solidFill>
              </a:rPr>
              <a:t> ECO </a:t>
            </a:r>
            <a:r>
              <a:rPr lang="de-AT" sz="1200" dirty="0" err="1">
                <a:solidFill>
                  <a:schemeClr val="tx1"/>
                </a:solidFill>
              </a:rPr>
              <a:t>under</a:t>
            </a:r>
            <a:r>
              <a:rPr lang="de-AT" sz="1200" dirty="0">
                <a:solidFill>
                  <a:schemeClr val="tx1"/>
                </a:solidFill>
              </a:rPr>
              <a:t> real </a:t>
            </a:r>
            <a:r>
              <a:rPr lang="de-AT" sz="1200" dirty="0" err="1">
                <a:solidFill>
                  <a:schemeClr val="tx1"/>
                </a:solidFill>
              </a:rPr>
              <a:t>conditions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  <a:r>
              <a:rPr lang="de-AT" sz="1200" dirty="0" err="1">
                <a:solidFill>
                  <a:schemeClr val="tx1"/>
                </a:solidFill>
              </a:rPr>
              <a:t>during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  <a:r>
              <a:rPr lang="de-AT" sz="1200" b="1" dirty="0">
                <a:solidFill>
                  <a:schemeClr val="tx1"/>
                </a:solidFill>
              </a:rPr>
              <a:t>2018/19</a:t>
            </a:r>
          </a:p>
          <a:p>
            <a:pPr>
              <a:spcBef>
                <a:spcPts val="600"/>
              </a:spcBef>
            </a:pPr>
            <a:r>
              <a:rPr lang="de-AT" sz="1200" dirty="0" err="1">
                <a:solidFill>
                  <a:schemeClr val="tx1"/>
                </a:solidFill>
              </a:rPr>
              <a:t>Subject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  <a:r>
              <a:rPr lang="de-AT" sz="1200" dirty="0" err="1">
                <a:solidFill>
                  <a:schemeClr val="tx1"/>
                </a:solidFill>
              </a:rPr>
              <a:t>to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  <a:r>
              <a:rPr lang="de-AT" sz="1200" dirty="0" err="1">
                <a:solidFill>
                  <a:schemeClr val="tx1"/>
                </a:solidFill>
              </a:rPr>
              <a:t>successful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  <a:r>
              <a:rPr lang="de-AT" sz="1200" dirty="0" err="1">
                <a:solidFill>
                  <a:schemeClr val="tx1"/>
                </a:solidFill>
              </a:rPr>
              <a:t>testing</a:t>
            </a:r>
            <a:r>
              <a:rPr lang="de-AT" sz="1200" dirty="0">
                <a:solidFill>
                  <a:schemeClr val="tx1"/>
                </a:solidFill>
              </a:rPr>
              <a:t>, ÖBB </a:t>
            </a:r>
            <a:r>
              <a:rPr lang="de-AT" sz="1200" dirty="0" err="1">
                <a:solidFill>
                  <a:schemeClr val="tx1"/>
                </a:solidFill>
              </a:rPr>
              <a:t>plans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  <a:r>
              <a:rPr lang="de-AT" sz="1200" dirty="0" err="1">
                <a:solidFill>
                  <a:schemeClr val="tx1"/>
                </a:solidFill>
              </a:rPr>
              <a:t>to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  <a:r>
              <a:rPr lang="de-AT" sz="1200" dirty="0" err="1">
                <a:solidFill>
                  <a:schemeClr val="tx1"/>
                </a:solidFill>
              </a:rPr>
              <a:t>introduce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  <a:r>
              <a:rPr lang="de-AT" sz="1200" dirty="0" err="1">
                <a:solidFill>
                  <a:schemeClr val="tx1"/>
                </a:solidFill>
              </a:rPr>
              <a:t>Cityjet</a:t>
            </a:r>
            <a:r>
              <a:rPr lang="de-AT" sz="1200" dirty="0">
                <a:solidFill>
                  <a:schemeClr val="tx1"/>
                </a:solidFill>
              </a:rPr>
              <a:t> ECO on </a:t>
            </a:r>
            <a:r>
              <a:rPr lang="de-AT" sz="1200" b="1" dirty="0" err="1">
                <a:solidFill>
                  <a:schemeClr val="tx1"/>
                </a:solidFill>
              </a:rPr>
              <a:t>two</a:t>
            </a:r>
            <a:r>
              <a:rPr lang="de-AT" sz="1200" b="1" dirty="0">
                <a:solidFill>
                  <a:schemeClr val="tx1"/>
                </a:solidFill>
              </a:rPr>
              <a:t> passenger </a:t>
            </a:r>
            <a:r>
              <a:rPr lang="de-AT" sz="1200" b="1" dirty="0" err="1">
                <a:solidFill>
                  <a:schemeClr val="tx1"/>
                </a:solidFill>
              </a:rPr>
              <a:t>lines</a:t>
            </a:r>
            <a:r>
              <a:rPr lang="de-AT" sz="1200" b="1" dirty="0">
                <a:solidFill>
                  <a:schemeClr val="tx1"/>
                </a:solidFill>
              </a:rPr>
              <a:t> in a </a:t>
            </a:r>
            <a:r>
              <a:rPr lang="de-AT" sz="1200" b="1" dirty="0" err="1">
                <a:solidFill>
                  <a:schemeClr val="tx1"/>
                </a:solidFill>
              </a:rPr>
              <a:t>first</a:t>
            </a:r>
            <a:r>
              <a:rPr lang="de-AT" sz="1200" b="1" dirty="0">
                <a:solidFill>
                  <a:schemeClr val="tx1"/>
                </a:solidFill>
              </a:rPr>
              <a:t> </a:t>
            </a:r>
            <a:r>
              <a:rPr lang="de-AT" sz="1200" b="1" dirty="0" err="1">
                <a:solidFill>
                  <a:schemeClr val="tx1"/>
                </a:solidFill>
              </a:rPr>
              <a:t>step</a:t>
            </a:r>
            <a:endParaRPr lang="de-AT" sz="1200" b="1" dirty="0">
              <a:solidFill>
                <a:schemeClr val="tx1"/>
              </a:solidFill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55975" y="918321"/>
            <a:ext cx="3991417" cy="432000"/>
          </a:xfrm>
          <a:prstGeom prst="rect">
            <a:avLst/>
          </a:prstGeom>
          <a:solidFill>
            <a:srgbClr val="E2002A"/>
          </a:solidFill>
          <a:ln w="9525">
            <a:noFill/>
            <a:miter lim="800000"/>
            <a:headEnd/>
            <a:tailEnd/>
          </a:ln>
          <a:effectLst/>
        </p:spPr>
        <p:txBody>
          <a:bodyPr lIns="27000" tIns="13500" rIns="27000" bIns="27000" anchor="ctr" anchorCtr="1">
            <a:normAutofit/>
          </a:bodyPr>
          <a:lstStyle/>
          <a:p>
            <a:pPr>
              <a:defRPr/>
            </a:pPr>
            <a:r>
              <a:rPr lang="de-DE" sz="1575" dirty="0">
                <a:solidFill>
                  <a:srgbClr val="FFFFFF"/>
                </a:solidFill>
                <a:ea typeface="ヒラギノ角ゴ Pro W3" charset="-128"/>
                <a:cs typeface="ヒラギノ角ゴ Pro W3" charset="-128"/>
              </a:rPr>
              <a:t>Facts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568580" y="918321"/>
            <a:ext cx="2983305" cy="432000"/>
          </a:xfrm>
          <a:prstGeom prst="rect">
            <a:avLst/>
          </a:prstGeom>
          <a:solidFill>
            <a:srgbClr val="E2002A"/>
          </a:solidFill>
          <a:ln w="9525">
            <a:noFill/>
            <a:miter lim="800000"/>
            <a:headEnd/>
            <a:tailEnd/>
          </a:ln>
          <a:effectLst/>
        </p:spPr>
        <p:txBody>
          <a:bodyPr lIns="27000" tIns="13500" rIns="27000" bIns="27000" anchor="ctr" anchorCtr="1">
            <a:normAutofit/>
          </a:bodyPr>
          <a:lstStyle/>
          <a:p>
            <a:pPr>
              <a:defRPr/>
            </a:pPr>
            <a:r>
              <a:rPr lang="de-DE" sz="1575" dirty="0" err="1">
                <a:solidFill>
                  <a:srgbClr val="FFFFFF"/>
                </a:solidFill>
                <a:ea typeface="ヒラギノ角ゴ Pro W3" charset="-128"/>
                <a:cs typeface="ヒラギノ角ゴ Pro W3" charset="-128"/>
              </a:rPr>
              <a:t>Cityjet</a:t>
            </a:r>
            <a:r>
              <a:rPr lang="de-DE" sz="1575" dirty="0">
                <a:solidFill>
                  <a:srgbClr val="FFFFFF"/>
                </a:solidFill>
                <a:ea typeface="ヒラギノ角ゴ Pro W3" charset="-128"/>
                <a:cs typeface="ヒラギノ角ゴ Pro W3" charset="-128"/>
              </a:rPr>
              <a:t> ECO @ Innotrans 2018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80" y="2740729"/>
            <a:ext cx="2982686" cy="207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2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de-AT" dirty="0" err="1"/>
              <a:t>Use</a:t>
            </a:r>
            <a:r>
              <a:rPr lang="de-AT" dirty="0"/>
              <a:t> </a:t>
            </a:r>
            <a:r>
              <a:rPr lang="de-AT" dirty="0" err="1"/>
              <a:t>case</a:t>
            </a:r>
            <a:r>
              <a:rPr lang="de-AT" dirty="0"/>
              <a:t> </a:t>
            </a:r>
            <a:r>
              <a:rPr lang="de-AT" dirty="0" err="1"/>
              <a:t>orientation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automation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ÖBB‘s</a:t>
            </a:r>
            <a:r>
              <a:rPr lang="de-AT" dirty="0"/>
              <a:t> </a:t>
            </a:r>
            <a:r>
              <a:rPr lang="de-AT" dirty="0" err="1"/>
              <a:t>rail</a:t>
            </a:r>
            <a:r>
              <a:rPr lang="de-AT" dirty="0"/>
              <a:t> </a:t>
            </a:r>
            <a:r>
              <a:rPr lang="de-AT" dirty="0" err="1"/>
              <a:t>network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8353A2A-585A-476B-9C39-6D962E7AE00B}" type="datetime1">
              <a:rPr lang="en-US" smtClean="0"/>
              <a:t>11/19/2018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FA95C8E-2CAF-D44B-9A7E-286EFCACA34A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42351"/>
              </p:ext>
            </p:extLst>
          </p:nvPr>
        </p:nvGraphicFramePr>
        <p:xfrm>
          <a:off x="532023" y="915566"/>
          <a:ext cx="7566634" cy="3215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6634">
                  <a:extLst>
                    <a:ext uri="{9D8B030D-6E8A-4147-A177-3AD203B41FA5}">
                      <a16:colId xmlns:a16="http://schemas.microsoft.com/office/drawing/2014/main" val="1808594666"/>
                    </a:ext>
                  </a:extLst>
                </a:gridCol>
              </a:tblGrid>
              <a:tr h="316889">
                <a:tc>
                  <a:txBody>
                    <a:bodyPr/>
                    <a:lstStyle/>
                    <a:p>
                      <a:r>
                        <a:rPr lang="de-AT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Use Cases</a:t>
                      </a:r>
                    </a:p>
                  </a:txBody>
                  <a:tcPr marL="68580" marR="68580" marT="34290" marB="3429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958808"/>
                  </a:ext>
                </a:extLst>
              </a:tr>
              <a:tr h="329111">
                <a:tc>
                  <a:txBody>
                    <a:bodyPr/>
                    <a:lstStyle/>
                    <a:p>
                      <a:r>
                        <a:rPr lang="de-AT" sz="1000" i="1" dirty="0" err="1"/>
                        <a:t>Use</a:t>
                      </a:r>
                      <a:r>
                        <a:rPr lang="de-AT" sz="1000" i="1" dirty="0"/>
                        <a:t> Case 1</a:t>
                      </a:r>
                      <a:r>
                        <a:rPr lang="de-AT" sz="1000" dirty="0"/>
                        <a:t>: </a:t>
                      </a:r>
                      <a:r>
                        <a:rPr lang="en-US" sz="1000" i="0" dirty="0"/>
                        <a:t>Enhance the </a:t>
                      </a:r>
                      <a:r>
                        <a:rPr lang="en-US" sz="1000" b="1" i="0" dirty="0"/>
                        <a:t>utilization of</a:t>
                      </a:r>
                      <a:r>
                        <a:rPr lang="en-US" sz="1000" b="1" i="0" baseline="0" dirty="0"/>
                        <a:t> </a:t>
                      </a:r>
                      <a:r>
                        <a:rPr lang="en-US" sz="1000" b="1" i="0" dirty="0"/>
                        <a:t>infrastructure capacity</a:t>
                      </a:r>
                      <a:endParaRPr lang="de-AT" sz="1000" b="1" i="0" dirty="0"/>
                    </a:p>
                  </a:txBody>
                  <a:tcPr marL="68580" marR="68580" marT="27000" marB="3429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27874309"/>
                  </a:ext>
                </a:extLst>
              </a:tr>
              <a:tr h="290104">
                <a:tc>
                  <a:txBody>
                    <a:bodyPr/>
                    <a:lstStyle/>
                    <a:p>
                      <a:r>
                        <a:rPr lang="de-AT" sz="1000" i="1" dirty="0"/>
                        <a:t>Use Case 2: </a:t>
                      </a:r>
                      <a:r>
                        <a:rPr lang="en-US" sz="1000" i="0" dirty="0"/>
                        <a:t>Steer a freight train in a path with the goal to o</a:t>
                      </a:r>
                      <a:r>
                        <a:rPr lang="de-AT" sz="1000" i="0" dirty="0" err="1"/>
                        <a:t>ptimize</a:t>
                      </a:r>
                      <a:r>
                        <a:rPr lang="de-AT" sz="1000" i="0" dirty="0"/>
                        <a:t> </a:t>
                      </a:r>
                      <a:r>
                        <a:rPr lang="de-AT" sz="1000" i="0" dirty="0" err="1"/>
                        <a:t>the</a:t>
                      </a:r>
                      <a:r>
                        <a:rPr lang="de-AT" sz="1000" i="0" dirty="0"/>
                        <a:t> </a:t>
                      </a:r>
                      <a:r>
                        <a:rPr lang="de-AT" sz="1000" b="1" i="0" dirty="0" err="1"/>
                        <a:t>capacity</a:t>
                      </a:r>
                      <a:r>
                        <a:rPr lang="de-AT" sz="1000" b="1" i="0" dirty="0"/>
                        <a:t> </a:t>
                      </a:r>
                      <a:r>
                        <a:rPr lang="de-AT" sz="1000" b="1" i="0" dirty="0" err="1"/>
                        <a:t>of</a:t>
                      </a:r>
                      <a:r>
                        <a:rPr lang="de-AT" sz="1000" b="1" i="0" dirty="0"/>
                        <a:t> </a:t>
                      </a:r>
                      <a:r>
                        <a:rPr lang="de-AT" sz="1000" b="1" i="0" dirty="0" err="1"/>
                        <a:t>infrastructure</a:t>
                      </a:r>
                      <a:r>
                        <a:rPr lang="de-AT" sz="1000" b="1" i="0" dirty="0"/>
                        <a:t> </a:t>
                      </a:r>
                      <a:r>
                        <a:rPr lang="de-AT" sz="1000" b="1" i="0" dirty="0" err="1"/>
                        <a:t>bottlenecks</a:t>
                      </a:r>
                      <a:endParaRPr lang="de-AT" sz="1000" b="1" i="0" dirty="0"/>
                    </a:p>
                  </a:txBody>
                  <a:tcPr marL="68580" marR="68580" marT="27000" marB="34290"/>
                </a:tc>
                <a:extLst>
                  <a:ext uri="{0D108BD9-81ED-4DB2-BD59-A6C34878D82A}">
                    <a16:rowId xmlns:a16="http://schemas.microsoft.com/office/drawing/2014/main" val="2718258927"/>
                  </a:ext>
                </a:extLst>
              </a:tr>
              <a:tr h="329111">
                <a:tc>
                  <a:txBody>
                    <a:bodyPr/>
                    <a:lstStyle/>
                    <a:p>
                      <a:r>
                        <a:rPr lang="de-AT" sz="1000" i="1" dirty="0"/>
                        <a:t>Use Case 3: </a:t>
                      </a:r>
                      <a:r>
                        <a:rPr lang="de-AT" sz="1000" b="1" i="0" dirty="0" err="1"/>
                        <a:t>Reduce</a:t>
                      </a:r>
                      <a:r>
                        <a:rPr lang="de-AT" sz="1000" b="1" i="0" dirty="0"/>
                        <a:t> </a:t>
                      </a:r>
                      <a:r>
                        <a:rPr lang="de-AT" sz="1000" b="1" i="0" dirty="0" err="1"/>
                        <a:t>energy</a:t>
                      </a:r>
                      <a:r>
                        <a:rPr lang="de-AT" sz="1000" b="1" i="0" dirty="0"/>
                        <a:t> </a:t>
                      </a:r>
                      <a:r>
                        <a:rPr lang="de-AT" sz="1000" b="1" i="0" dirty="0" err="1"/>
                        <a:t>consumption</a:t>
                      </a:r>
                      <a:r>
                        <a:rPr lang="de-AT" sz="1000" b="1" i="0" baseline="0" dirty="0"/>
                        <a:t> </a:t>
                      </a:r>
                      <a:r>
                        <a:rPr lang="de-AT" sz="1000" i="0" baseline="0" dirty="0" err="1"/>
                        <a:t>along</a:t>
                      </a:r>
                      <a:r>
                        <a:rPr lang="de-AT" sz="1000" i="0" baseline="0" dirty="0"/>
                        <a:t> a </a:t>
                      </a:r>
                      <a:r>
                        <a:rPr lang="de-AT" sz="1000" i="0" baseline="0" dirty="0" err="1"/>
                        <a:t>rail</a:t>
                      </a:r>
                      <a:r>
                        <a:rPr lang="de-AT" sz="1000" i="0" baseline="0" dirty="0"/>
                        <a:t> </a:t>
                      </a:r>
                      <a:r>
                        <a:rPr lang="de-AT" sz="1000" i="0" baseline="0" dirty="0" err="1"/>
                        <a:t>freight</a:t>
                      </a:r>
                      <a:r>
                        <a:rPr lang="de-AT" sz="1000" i="0" baseline="0" dirty="0"/>
                        <a:t> </a:t>
                      </a:r>
                      <a:r>
                        <a:rPr lang="de-AT" sz="1000" i="0" baseline="0" dirty="0" err="1"/>
                        <a:t>corridor</a:t>
                      </a:r>
                      <a:endParaRPr lang="de-AT" sz="1000" b="1" i="0" dirty="0"/>
                    </a:p>
                  </a:txBody>
                  <a:tcPr marL="68580" marR="68580" marT="27000" marB="34290"/>
                </a:tc>
                <a:extLst>
                  <a:ext uri="{0D108BD9-81ED-4DB2-BD59-A6C34878D82A}">
                    <a16:rowId xmlns:a16="http://schemas.microsoft.com/office/drawing/2014/main" val="146188742"/>
                  </a:ext>
                </a:extLst>
              </a:tr>
              <a:tr h="314966">
                <a:tc>
                  <a:txBody>
                    <a:bodyPr/>
                    <a:lstStyle/>
                    <a:p>
                      <a:r>
                        <a:rPr lang="de-AT" sz="1000" dirty="0"/>
                        <a:t>Use Case 4: </a:t>
                      </a:r>
                      <a:r>
                        <a:rPr lang="de-DE" sz="1000" b="1" dirty="0" err="1"/>
                        <a:t>Reduce</a:t>
                      </a:r>
                      <a:r>
                        <a:rPr lang="de-DE" sz="1000" b="1" dirty="0"/>
                        <a:t> </a:t>
                      </a:r>
                      <a:r>
                        <a:rPr lang="de-DE" sz="1000" b="1" dirty="0" err="1"/>
                        <a:t>ride</a:t>
                      </a:r>
                      <a:r>
                        <a:rPr lang="de-DE" sz="1000" b="1" baseline="0" dirty="0"/>
                        <a:t> time </a:t>
                      </a:r>
                      <a:r>
                        <a:rPr lang="de-DE" sz="1000" b="1" baseline="0" dirty="0" err="1"/>
                        <a:t>reserves</a:t>
                      </a:r>
                      <a:r>
                        <a:rPr lang="de-DE" sz="1000" b="1" baseline="0" dirty="0"/>
                        <a:t> </a:t>
                      </a:r>
                      <a:r>
                        <a:rPr lang="de-DE" sz="1000" dirty="0"/>
                        <a:t>due </a:t>
                      </a:r>
                      <a:r>
                        <a:rPr lang="de-DE" sz="1000" dirty="0" err="1"/>
                        <a:t>to</a:t>
                      </a:r>
                      <a:r>
                        <a:rPr lang="de-DE" sz="1000" dirty="0"/>
                        <a:t> </a:t>
                      </a:r>
                      <a:r>
                        <a:rPr lang="de-DE" sz="1000" b="1" dirty="0" err="1"/>
                        <a:t>optimized</a:t>
                      </a:r>
                      <a:r>
                        <a:rPr lang="de-DE" sz="1000" b="1" baseline="0" dirty="0"/>
                        <a:t> </a:t>
                      </a:r>
                      <a:r>
                        <a:rPr lang="de-DE" sz="1000" b="1" baseline="0" dirty="0" err="1"/>
                        <a:t>operating</a:t>
                      </a:r>
                      <a:r>
                        <a:rPr lang="de-DE" sz="1000" b="1" baseline="0" dirty="0"/>
                        <a:t> </a:t>
                      </a:r>
                      <a:r>
                        <a:rPr lang="de-DE" sz="1000" b="1" baseline="0" dirty="0" err="1"/>
                        <a:t>quality</a:t>
                      </a:r>
                      <a:endParaRPr lang="de-DE" sz="1000" b="1" dirty="0"/>
                    </a:p>
                  </a:txBody>
                  <a:tcPr marL="68580" marR="68580" marT="27000" marB="34290"/>
                </a:tc>
                <a:extLst>
                  <a:ext uri="{0D108BD9-81ED-4DB2-BD59-A6C34878D82A}">
                    <a16:rowId xmlns:a16="http://schemas.microsoft.com/office/drawing/2014/main" val="1207517507"/>
                  </a:ext>
                </a:extLst>
              </a:tr>
              <a:tr h="339288">
                <a:tc>
                  <a:txBody>
                    <a:bodyPr/>
                    <a:lstStyle/>
                    <a:p>
                      <a:r>
                        <a:rPr lang="de-AT" sz="1000" i="1" dirty="0"/>
                        <a:t>Use Case 5: </a:t>
                      </a:r>
                      <a:r>
                        <a:rPr lang="de-AT" sz="1000" dirty="0" err="1"/>
                        <a:t>Automatic</a:t>
                      </a:r>
                      <a:r>
                        <a:rPr lang="de-AT" sz="1000" dirty="0"/>
                        <a:t> </a:t>
                      </a:r>
                      <a:r>
                        <a:rPr lang="de-AT" sz="1000" dirty="0" err="1"/>
                        <a:t>handling</a:t>
                      </a:r>
                      <a:r>
                        <a:rPr lang="de-AT" sz="1000" dirty="0"/>
                        <a:t> </a:t>
                      </a:r>
                      <a:r>
                        <a:rPr lang="de-AT" sz="1000" dirty="0" err="1"/>
                        <a:t>of</a:t>
                      </a:r>
                      <a:r>
                        <a:rPr lang="de-AT" sz="1000" dirty="0"/>
                        <a:t> </a:t>
                      </a:r>
                      <a:r>
                        <a:rPr lang="de-AT" sz="1000" b="1" dirty="0"/>
                        <a:t>passenger</a:t>
                      </a:r>
                      <a:r>
                        <a:rPr lang="de-AT" sz="1000" b="1" baseline="0" dirty="0"/>
                        <a:t> </a:t>
                      </a:r>
                      <a:r>
                        <a:rPr lang="de-AT" sz="1000" b="1" baseline="0" dirty="0" err="1"/>
                        <a:t>traffic</a:t>
                      </a:r>
                      <a:r>
                        <a:rPr lang="de-AT" sz="1000" b="1" baseline="0" dirty="0"/>
                        <a:t> on rural </a:t>
                      </a:r>
                      <a:r>
                        <a:rPr lang="de-AT" sz="1000" b="1" baseline="0" dirty="0" err="1"/>
                        <a:t>lines</a:t>
                      </a:r>
                      <a:endParaRPr lang="de-AT" sz="1000" b="1" dirty="0"/>
                    </a:p>
                  </a:txBody>
                  <a:tcPr marL="68580" marR="68580" marT="27000" marB="34290"/>
                </a:tc>
                <a:extLst>
                  <a:ext uri="{0D108BD9-81ED-4DB2-BD59-A6C34878D82A}">
                    <a16:rowId xmlns:a16="http://schemas.microsoft.com/office/drawing/2014/main" val="2102414341"/>
                  </a:ext>
                </a:extLst>
              </a:tr>
              <a:tr h="329111">
                <a:tc>
                  <a:txBody>
                    <a:bodyPr/>
                    <a:lstStyle/>
                    <a:p>
                      <a:r>
                        <a:rPr lang="de-AT" sz="1000" i="1" dirty="0" err="1"/>
                        <a:t>Use</a:t>
                      </a:r>
                      <a:r>
                        <a:rPr lang="de-AT" sz="1000" i="1" dirty="0"/>
                        <a:t> Case 6: </a:t>
                      </a:r>
                      <a:r>
                        <a:rPr lang="de-AT" sz="1000" dirty="0" err="1"/>
                        <a:t>Automatic</a:t>
                      </a:r>
                      <a:r>
                        <a:rPr lang="de-AT" sz="1000" dirty="0"/>
                        <a:t> </a:t>
                      </a:r>
                      <a:r>
                        <a:rPr lang="de-AT" sz="1000" dirty="0" err="1"/>
                        <a:t>handling</a:t>
                      </a:r>
                      <a:r>
                        <a:rPr lang="de-AT" sz="1000" dirty="0"/>
                        <a:t> </a:t>
                      </a:r>
                      <a:r>
                        <a:rPr lang="de-AT" sz="1000" dirty="0" err="1"/>
                        <a:t>of</a:t>
                      </a:r>
                      <a:r>
                        <a:rPr lang="de-AT" sz="1000" dirty="0"/>
                        <a:t> </a:t>
                      </a:r>
                      <a:r>
                        <a:rPr lang="de-AT" sz="1000" b="1" dirty="0" err="1"/>
                        <a:t>cargo</a:t>
                      </a:r>
                      <a:r>
                        <a:rPr lang="de-AT" sz="1000" b="1" dirty="0"/>
                        <a:t> </a:t>
                      </a:r>
                      <a:r>
                        <a:rPr lang="de-AT" sz="1000" b="1" dirty="0" err="1"/>
                        <a:t>traffic</a:t>
                      </a:r>
                      <a:r>
                        <a:rPr lang="de-AT" sz="1000" b="1" dirty="0"/>
                        <a:t> </a:t>
                      </a:r>
                      <a:r>
                        <a:rPr lang="de-AT" sz="1000" dirty="0"/>
                        <a:t>on </a:t>
                      </a:r>
                      <a:r>
                        <a:rPr lang="de-AT" sz="1000" b="1" dirty="0"/>
                        <a:t>last </a:t>
                      </a:r>
                      <a:r>
                        <a:rPr lang="de-AT" sz="1000" b="1" dirty="0" err="1"/>
                        <a:t>mile</a:t>
                      </a:r>
                      <a:r>
                        <a:rPr lang="de-AT" sz="1000" b="1" dirty="0"/>
                        <a:t> rural </a:t>
                      </a:r>
                      <a:r>
                        <a:rPr lang="de-AT" sz="1000" b="1" dirty="0" err="1"/>
                        <a:t>lines</a:t>
                      </a:r>
                      <a:endParaRPr lang="de-AT" sz="1000" b="1" dirty="0"/>
                    </a:p>
                  </a:txBody>
                  <a:tcPr marL="68580" marR="68580" marT="27000" marB="34290"/>
                </a:tc>
                <a:extLst>
                  <a:ext uri="{0D108BD9-81ED-4DB2-BD59-A6C34878D82A}">
                    <a16:rowId xmlns:a16="http://schemas.microsoft.com/office/drawing/2014/main" val="1981354599"/>
                  </a:ext>
                </a:extLst>
              </a:tr>
              <a:tr h="314966">
                <a:tc>
                  <a:txBody>
                    <a:bodyPr/>
                    <a:lstStyle/>
                    <a:p>
                      <a:r>
                        <a:rPr lang="de-AT" sz="1000" i="1" dirty="0"/>
                        <a:t>Use Case 7</a:t>
                      </a:r>
                      <a:r>
                        <a:rPr lang="de-AT" sz="1000" dirty="0"/>
                        <a:t>: </a:t>
                      </a:r>
                      <a:r>
                        <a:rPr lang="en-US" sz="1000" b="1" dirty="0"/>
                        <a:t>Flexible </a:t>
                      </a:r>
                      <a:r>
                        <a:rPr lang="en-US" sz="1000" b="0" dirty="0"/>
                        <a:t>and</a:t>
                      </a:r>
                      <a:r>
                        <a:rPr lang="en-US" sz="1000" b="1" dirty="0"/>
                        <a:t> cost effective shunting</a:t>
                      </a:r>
                      <a:endParaRPr lang="de-AT" sz="1000" dirty="0"/>
                    </a:p>
                  </a:txBody>
                  <a:tcPr marL="68580" marR="68580" marT="27000" marB="34290"/>
                </a:tc>
                <a:extLst>
                  <a:ext uri="{0D108BD9-81ED-4DB2-BD59-A6C34878D82A}">
                    <a16:rowId xmlns:a16="http://schemas.microsoft.com/office/drawing/2014/main" val="1648569105"/>
                  </a:ext>
                </a:extLst>
              </a:tr>
              <a:tr h="329111">
                <a:tc>
                  <a:txBody>
                    <a:bodyPr/>
                    <a:lstStyle/>
                    <a:p>
                      <a:r>
                        <a:rPr lang="de-AT" sz="1000" b="0" i="1" dirty="0" err="1"/>
                        <a:t>Use</a:t>
                      </a:r>
                      <a:r>
                        <a:rPr lang="de-AT" sz="1000" b="0" i="1" dirty="0"/>
                        <a:t> Case 8</a:t>
                      </a:r>
                      <a:r>
                        <a:rPr lang="de-AT" sz="1000" b="1" dirty="0"/>
                        <a:t>: </a:t>
                      </a:r>
                      <a:r>
                        <a:rPr lang="de-AT" sz="1000" b="0" dirty="0" err="1"/>
                        <a:t>Automatic</a:t>
                      </a:r>
                      <a:r>
                        <a:rPr lang="de-AT" sz="1000" b="0" baseline="0" dirty="0"/>
                        <a:t> </a:t>
                      </a:r>
                      <a:r>
                        <a:rPr lang="de-AT" sz="1000" b="0" baseline="0" dirty="0" err="1"/>
                        <a:t>handling</a:t>
                      </a:r>
                      <a:r>
                        <a:rPr lang="de-AT" sz="1000" b="0" baseline="0" dirty="0"/>
                        <a:t> </a:t>
                      </a:r>
                      <a:r>
                        <a:rPr lang="de-AT" sz="1000" b="0" baseline="0" dirty="0" err="1"/>
                        <a:t>of</a:t>
                      </a:r>
                      <a:r>
                        <a:rPr lang="de-AT" sz="1000" b="1" baseline="0" dirty="0"/>
                        <a:t> </a:t>
                      </a:r>
                      <a:r>
                        <a:rPr lang="en-US" sz="1000" b="1" dirty="0"/>
                        <a:t>empty rolling stock from a station to the depot and back</a:t>
                      </a:r>
                      <a:endParaRPr lang="de-AT" sz="1000" dirty="0"/>
                    </a:p>
                  </a:txBody>
                  <a:tcPr marL="68580" marR="68580" marT="27000" marB="34290"/>
                </a:tc>
                <a:extLst>
                  <a:ext uri="{0D108BD9-81ED-4DB2-BD59-A6C34878D82A}">
                    <a16:rowId xmlns:a16="http://schemas.microsoft.com/office/drawing/2014/main" val="702661466"/>
                  </a:ext>
                </a:extLst>
              </a:tr>
              <a:tr h="322956">
                <a:tc>
                  <a:txBody>
                    <a:bodyPr/>
                    <a:lstStyle/>
                    <a:p>
                      <a:r>
                        <a:rPr lang="de-DE" sz="1000" i="1" dirty="0"/>
                        <a:t>Use Case 9: </a:t>
                      </a:r>
                      <a:r>
                        <a:rPr lang="de-DE" sz="1000" b="0" dirty="0" err="1"/>
                        <a:t>Automatic</a:t>
                      </a:r>
                      <a:r>
                        <a:rPr lang="de-DE" sz="1000" b="1" dirty="0"/>
                        <a:t> </a:t>
                      </a:r>
                      <a:r>
                        <a:rPr lang="de-DE" sz="1000" b="1" dirty="0" err="1"/>
                        <a:t>train</a:t>
                      </a:r>
                      <a:r>
                        <a:rPr lang="de-DE" sz="1000" b="1" dirty="0"/>
                        <a:t> </a:t>
                      </a:r>
                      <a:r>
                        <a:rPr lang="de-DE" sz="1000" b="1" dirty="0" err="1"/>
                        <a:t>preparation</a:t>
                      </a:r>
                      <a:endParaRPr lang="de-DE" sz="1000" b="1" dirty="0"/>
                    </a:p>
                  </a:txBody>
                  <a:tcPr marL="68580" marR="68580" marT="27000" marB="34290"/>
                </a:tc>
                <a:extLst>
                  <a:ext uri="{0D108BD9-81ED-4DB2-BD59-A6C34878D82A}">
                    <a16:rowId xmlns:a16="http://schemas.microsoft.com/office/drawing/2014/main" val="474429098"/>
                  </a:ext>
                </a:extLst>
              </a:tr>
            </a:tbl>
          </a:graphicData>
        </a:graphic>
      </p:graphicFrame>
      <p:sp>
        <p:nvSpPr>
          <p:cNvPr id="10" name="Abgerundetes Rechteck 585"/>
          <p:cNvSpPr>
            <a:spLocks noChangeArrowheads="1"/>
          </p:cNvSpPr>
          <p:nvPr/>
        </p:nvSpPr>
        <p:spPr bwMode="auto">
          <a:xfrm>
            <a:off x="532024" y="4327360"/>
            <a:ext cx="7566634" cy="455891"/>
          </a:xfrm>
          <a:prstGeom prst="roundRect">
            <a:avLst>
              <a:gd name="adj" fmla="val 16667"/>
            </a:avLst>
          </a:prstGeom>
          <a:solidFill>
            <a:srgbClr val="646464"/>
          </a:solidFill>
          <a:ln w="9525" algn="ctr">
            <a:noFill/>
            <a:round/>
            <a:headEnd/>
            <a:tailEnd/>
          </a:ln>
          <a:effectLst/>
        </p:spPr>
        <p:txBody>
          <a:bodyPr lIns="72000" rIns="72000" anchor="ctr">
            <a:normAutofit/>
          </a:bodyPr>
          <a:lstStyle/>
          <a:p>
            <a:pPr algn="ctr" eaLnBrk="0" hangingPunct="0"/>
            <a:r>
              <a:rPr lang="de-DE" sz="1400" b="1" dirty="0" err="1">
                <a:solidFill>
                  <a:srgbClr val="FFFFFF"/>
                </a:solidFill>
              </a:rPr>
              <a:t>For</a:t>
            </a:r>
            <a:r>
              <a:rPr lang="de-DE" sz="1400" b="1" dirty="0">
                <a:solidFill>
                  <a:srgbClr val="FFFFFF"/>
                </a:solidFill>
              </a:rPr>
              <a:t> ÖBB </a:t>
            </a:r>
            <a:r>
              <a:rPr lang="de-DE" sz="1400" b="1" dirty="0" err="1">
                <a:solidFill>
                  <a:srgbClr val="FFFFFF"/>
                </a:solidFill>
              </a:rPr>
              <a:t>it</a:t>
            </a:r>
            <a:r>
              <a:rPr lang="de-DE" sz="1400" b="1" dirty="0">
                <a:solidFill>
                  <a:srgbClr val="FFFFFF"/>
                </a:solidFill>
              </a:rPr>
              <a:t> </a:t>
            </a:r>
            <a:r>
              <a:rPr lang="de-DE" sz="1400" b="1" dirty="0" err="1">
                <a:solidFill>
                  <a:srgbClr val="FFFFFF"/>
                </a:solidFill>
              </a:rPr>
              <a:t>is</a:t>
            </a:r>
            <a:r>
              <a:rPr lang="de-DE" sz="1400" b="1" dirty="0">
                <a:solidFill>
                  <a:srgbClr val="FFFFFF"/>
                </a:solidFill>
              </a:rPr>
              <a:t> </a:t>
            </a:r>
            <a:r>
              <a:rPr lang="de-DE" sz="1400" b="1" dirty="0" err="1">
                <a:solidFill>
                  <a:srgbClr val="FFFFFF"/>
                </a:solidFill>
              </a:rPr>
              <a:t>crucial</a:t>
            </a:r>
            <a:r>
              <a:rPr lang="de-DE" sz="1400" b="1" dirty="0">
                <a:solidFill>
                  <a:srgbClr val="FFFFFF"/>
                </a:solidFill>
              </a:rPr>
              <a:t> </a:t>
            </a:r>
            <a:r>
              <a:rPr lang="de-DE" sz="1400" b="1" dirty="0" err="1">
                <a:solidFill>
                  <a:srgbClr val="FFFFFF"/>
                </a:solidFill>
              </a:rPr>
              <a:t>to</a:t>
            </a:r>
            <a:r>
              <a:rPr lang="de-DE" sz="1400" b="1" dirty="0">
                <a:solidFill>
                  <a:srgbClr val="FFFFFF"/>
                </a:solidFill>
              </a:rPr>
              <a:t> </a:t>
            </a:r>
            <a:r>
              <a:rPr lang="de-DE" sz="1400" b="1" dirty="0" err="1">
                <a:solidFill>
                  <a:srgbClr val="FFFFFF"/>
                </a:solidFill>
              </a:rPr>
              <a:t>define</a:t>
            </a:r>
            <a:r>
              <a:rPr lang="de-DE" sz="1400" b="1" dirty="0">
                <a:solidFill>
                  <a:srgbClr val="FFFFFF"/>
                </a:solidFill>
              </a:rPr>
              <a:t> </a:t>
            </a:r>
            <a:r>
              <a:rPr lang="de-DE" sz="1400" b="1" dirty="0" err="1">
                <a:solidFill>
                  <a:srgbClr val="FFFFFF"/>
                </a:solidFill>
              </a:rPr>
              <a:t>to</a:t>
            </a:r>
            <a:r>
              <a:rPr lang="de-DE" sz="1400" b="1" dirty="0">
                <a:solidFill>
                  <a:srgbClr val="FFFFFF"/>
                </a:solidFill>
              </a:rPr>
              <a:t> </a:t>
            </a:r>
            <a:r>
              <a:rPr lang="de-DE" sz="1400" b="1" dirty="0" err="1">
                <a:solidFill>
                  <a:srgbClr val="FFFFFF"/>
                </a:solidFill>
              </a:rPr>
              <a:t>right</a:t>
            </a:r>
            <a:r>
              <a:rPr lang="de-DE" sz="1400" b="1" dirty="0">
                <a:solidFill>
                  <a:srgbClr val="FFFFFF"/>
                </a:solidFill>
              </a:rPr>
              <a:t> </a:t>
            </a:r>
            <a:r>
              <a:rPr lang="de-DE" sz="1400" b="1" dirty="0" err="1">
                <a:solidFill>
                  <a:srgbClr val="FFFFFF"/>
                </a:solidFill>
              </a:rPr>
              <a:t>level</a:t>
            </a:r>
            <a:r>
              <a:rPr lang="de-DE" sz="1400" b="1" dirty="0">
                <a:solidFill>
                  <a:srgbClr val="FFFFFF"/>
                </a:solidFill>
              </a:rPr>
              <a:t> </a:t>
            </a:r>
            <a:r>
              <a:rPr lang="de-DE" sz="1400" b="1" dirty="0" err="1">
                <a:solidFill>
                  <a:srgbClr val="FFFFFF"/>
                </a:solidFill>
              </a:rPr>
              <a:t>of</a:t>
            </a:r>
            <a:r>
              <a:rPr lang="de-DE" sz="1400" b="1" dirty="0">
                <a:solidFill>
                  <a:srgbClr val="FFFFFF"/>
                </a:solidFill>
              </a:rPr>
              <a:t> </a:t>
            </a:r>
            <a:r>
              <a:rPr lang="de-DE" sz="1400" b="1" dirty="0" err="1">
                <a:solidFill>
                  <a:srgbClr val="FFFFFF"/>
                </a:solidFill>
              </a:rPr>
              <a:t>automation</a:t>
            </a:r>
            <a:endParaRPr lang="de-DE" sz="1400" b="1" dirty="0">
              <a:solidFill>
                <a:srgbClr val="FFFFF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2856318"/>
            <a:ext cx="304975" cy="28803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2520132"/>
            <a:ext cx="304975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0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achieve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automation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rail</a:t>
            </a:r>
            <a:r>
              <a:rPr lang="de-AT" dirty="0"/>
              <a:t> </a:t>
            </a:r>
            <a:r>
              <a:rPr lang="de-AT" dirty="0" err="1"/>
              <a:t>network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ECABA3-C126-4DF2-AA5D-5755B6E60B85}" type="datetime1">
              <a:rPr lang="en-US" smtClean="0"/>
              <a:t>11/19/2018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B9D2D-BDFC-E34F-B3E5-BF677FD8A5D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6" name="Picture 2" descr="Dart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17281" y="1491220"/>
            <a:ext cx="2097168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ieren 7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310912" y="1203269"/>
            <a:ext cx="4051788" cy="2029072"/>
            <a:chOff x="3203848" y="1513766"/>
            <a:chExt cx="5616575" cy="2186981"/>
          </a:xfrm>
          <a:solidFill>
            <a:schemeClr val="accent4"/>
          </a:solidFill>
        </p:grpSpPr>
        <p:sp>
          <p:nvSpPr>
            <p:cNvPr id="15" name="Rechteck 14"/>
            <p:cNvSpPr/>
            <p:nvPr>
              <p:custDataLst>
                <p:tags r:id="rId11"/>
              </p:custDataLst>
            </p:nvPr>
          </p:nvSpPr>
          <p:spPr>
            <a:xfrm>
              <a:off x="3203848" y="1539991"/>
              <a:ext cx="5616575" cy="216075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0" rIns="0" bIns="0" anchor="ctr"/>
            <a:lstStyle/>
            <a:p>
              <a:pPr defTabSz="778688" fontAlgn="auto">
                <a:spcBef>
                  <a:spcPts val="0"/>
                </a:spcBef>
                <a:spcAft>
                  <a:spcPts val="0"/>
                </a:spcAft>
              </a:pPr>
              <a:endParaRPr lang="en-US" sz="4600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  <p:sp>
          <p:nvSpPr>
            <p:cNvPr id="16" name="Textfeld 1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48310" y="1513766"/>
              <a:ext cx="5327651" cy="214215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57188" indent="-357188" eaLnBrk="0" hangingPunct="0">
                <a:defRPr sz="1000">
                  <a:solidFill>
                    <a:schemeClr val="tx1"/>
                  </a:solidFill>
                  <a:latin typeface="Arial" charset="0"/>
                  <a:ea typeface="Geneva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indent="0" eaLnBrk="1" hangingPunct="1">
                <a:spcBef>
                  <a:spcPts val="600"/>
                </a:spcBef>
              </a:pPr>
              <a:r>
                <a:rPr lang="de-AT" sz="1500" b="1" dirty="0">
                  <a:solidFill>
                    <a:schemeClr val="bg1"/>
                  </a:solidFill>
                  <a:latin typeface="+mn-lt"/>
                </a:rPr>
                <a:t>System </a:t>
              </a:r>
              <a:r>
                <a:rPr lang="de-AT" sz="1500" b="1" dirty="0" err="1">
                  <a:solidFill>
                    <a:schemeClr val="bg1"/>
                  </a:solidFill>
                  <a:latin typeface="+mn-lt"/>
                </a:rPr>
                <a:t>tuning</a:t>
              </a:r>
              <a:endParaRPr lang="de-AT" sz="1500" b="1" dirty="0">
                <a:solidFill>
                  <a:schemeClr val="bg1"/>
                </a:solidFill>
                <a:latin typeface="+mn-lt"/>
              </a:endParaRPr>
            </a:p>
            <a:p>
              <a:pPr marL="177800" indent="-177800" eaLnBrk="1" hangingPunct="1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de-AT" sz="1500" b="1" dirty="0" err="1">
                  <a:solidFill>
                    <a:schemeClr val="bg1"/>
                  </a:solidFill>
                  <a:latin typeface="+mn-lt"/>
                </a:rPr>
                <a:t>Increase</a:t>
              </a:r>
              <a:r>
                <a:rPr lang="de-AT" sz="15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de-AT" sz="1500" b="1" dirty="0" err="1">
                  <a:solidFill>
                    <a:schemeClr val="bg1"/>
                  </a:solidFill>
                  <a:latin typeface="+mn-lt"/>
                </a:rPr>
                <a:t>usage</a:t>
              </a:r>
              <a:r>
                <a:rPr lang="de-AT" sz="15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de-AT" sz="1500" b="1" dirty="0" err="1">
                  <a:solidFill>
                    <a:schemeClr val="bg1"/>
                  </a:solidFill>
                  <a:latin typeface="+mn-lt"/>
                </a:rPr>
                <a:t>of</a:t>
              </a:r>
              <a:r>
                <a:rPr lang="de-AT" sz="15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de-AT" sz="1500" b="1" dirty="0" err="1">
                  <a:solidFill>
                    <a:schemeClr val="bg1"/>
                  </a:solidFill>
                  <a:latin typeface="+mn-lt"/>
                </a:rPr>
                <a:t>infrastructure</a:t>
              </a:r>
              <a:endParaRPr lang="de-AT" sz="1500" b="1" dirty="0">
                <a:solidFill>
                  <a:schemeClr val="bg1"/>
                </a:solidFill>
                <a:latin typeface="+mn-lt"/>
              </a:endParaRPr>
            </a:p>
            <a:p>
              <a:pPr marL="177800" indent="-177800" eaLnBrk="1" hangingPunct="1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de-AT" sz="1500" b="1" dirty="0" err="1">
                  <a:solidFill>
                    <a:schemeClr val="bg1"/>
                  </a:solidFill>
                  <a:latin typeface="+mn-lt"/>
                </a:rPr>
                <a:t>Increase</a:t>
              </a:r>
              <a:r>
                <a:rPr lang="de-AT" sz="15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de-AT" sz="1500" b="1" dirty="0" err="1">
                  <a:solidFill>
                    <a:schemeClr val="bg1"/>
                  </a:solidFill>
                  <a:latin typeface="+mn-lt"/>
                </a:rPr>
                <a:t>capacity</a:t>
              </a:r>
              <a:endParaRPr lang="de-AT" sz="1500" b="1" dirty="0">
                <a:solidFill>
                  <a:schemeClr val="bg1"/>
                </a:solidFill>
                <a:latin typeface="+mn-lt"/>
              </a:endParaRPr>
            </a:p>
            <a:p>
              <a:pPr marL="177800" indent="-177800" eaLnBrk="1" hangingPunct="1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de-AT" sz="1500" b="1" dirty="0" err="1">
                  <a:solidFill>
                    <a:schemeClr val="bg1"/>
                  </a:solidFill>
                  <a:latin typeface="+mn-lt"/>
                </a:rPr>
                <a:t>Reduce</a:t>
              </a:r>
              <a:r>
                <a:rPr lang="de-AT" sz="15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de-AT" sz="1500" b="1" dirty="0" err="1">
                  <a:solidFill>
                    <a:schemeClr val="bg1"/>
                  </a:solidFill>
                  <a:latin typeface="+mn-lt"/>
                </a:rPr>
                <a:t>energy</a:t>
              </a:r>
              <a:endParaRPr lang="de-AT" sz="1500" b="1" dirty="0">
                <a:solidFill>
                  <a:schemeClr val="bg1"/>
                </a:solidFill>
                <a:latin typeface="+mn-lt"/>
              </a:endParaRPr>
            </a:p>
            <a:p>
              <a:pPr marL="177800" indent="-177800" eaLnBrk="1" hangingPunct="1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de-AT" sz="1500" b="1" dirty="0" err="1">
                  <a:solidFill>
                    <a:schemeClr val="bg1"/>
                  </a:solidFill>
                  <a:latin typeface="+mn-lt"/>
                </a:rPr>
                <a:t>Optimize</a:t>
              </a:r>
              <a:r>
                <a:rPr lang="de-AT" sz="15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de-AT" sz="1500" b="1" dirty="0" err="1">
                  <a:solidFill>
                    <a:schemeClr val="bg1"/>
                  </a:solidFill>
                  <a:latin typeface="+mn-lt"/>
                </a:rPr>
                <a:t>operating</a:t>
              </a:r>
              <a:r>
                <a:rPr lang="de-AT" sz="15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de-AT" sz="1500" b="1" dirty="0" err="1">
                  <a:solidFill>
                    <a:schemeClr val="bg1"/>
                  </a:solidFill>
                  <a:latin typeface="+mn-lt"/>
                </a:rPr>
                <a:t>quality</a:t>
              </a:r>
              <a:endParaRPr lang="de-AT" sz="1500" b="1" dirty="0">
                <a:solidFill>
                  <a:schemeClr val="bg1"/>
                </a:solidFill>
                <a:latin typeface="+mn-lt"/>
              </a:endParaRPr>
            </a:p>
            <a:p>
              <a:pPr marL="177800" indent="-177800" eaLnBrk="1" hangingPunct="1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de-AT" sz="1500" b="1" dirty="0" err="1">
                  <a:solidFill>
                    <a:schemeClr val="bg1"/>
                  </a:solidFill>
                  <a:latin typeface="+mn-lt"/>
                </a:rPr>
                <a:t>Smoothing</a:t>
              </a:r>
              <a:r>
                <a:rPr lang="de-AT" sz="15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de-AT" sz="1500" b="1" dirty="0" err="1">
                  <a:solidFill>
                    <a:schemeClr val="bg1"/>
                  </a:solidFill>
                  <a:latin typeface="+mn-lt"/>
                </a:rPr>
                <a:t>of</a:t>
              </a:r>
              <a:r>
                <a:rPr lang="de-AT" sz="15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de-AT" sz="1500" b="1" dirty="0" err="1">
                  <a:solidFill>
                    <a:schemeClr val="bg1"/>
                  </a:solidFill>
                  <a:latin typeface="+mn-lt"/>
                </a:rPr>
                <a:t>train</a:t>
              </a:r>
              <a:r>
                <a:rPr lang="de-AT" sz="15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de-AT" sz="1500" b="1" dirty="0" err="1">
                  <a:solidFill>
                    <a:schemeClr val="bg1"/>
                  </a:solidFill>
                  <a:latin typeface="+mn-lt"/>
                </a:rPr>
                <a:t>speed</a:t>
              </a:r>
              <a:r>
                <a:rPr lang="de-AT" sz="15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de-AT" sz="1500" b="1" dirty="0" err="1">
                  <a:solidFill>
                    <a:schemeClr val="bg1"/>
                  </a:solidFill>
                  <a:latin typeface="+mn-lt"/>
                </a:rPr>
                <a:t>curve</a:t>
              </a:r>
              <a:endParaRPr lang="de-AT" sz="15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9" name="Gruppieren 7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310912" y="3328353"/>
            <a:ext cx="4051788" cy="490538"/>
            <a:chOff x="3203848" y="4099648"/>
            <a:chExt cx="5616575" cy="653864"/>
          </a:xfrm>
          <a:solidFill>
            <a:schemeClr val="accent5"/>
          </a:solidFill>
        </p:grpSpPr>
        <p:sp>
          <p:nvSpPr>
            <p:cNvPr id="13" name="Rechteck 12"/>
            <p:cNvSpPr/>
            <p:nvPr>
              <p:custDataLst>
                <p:tags r:id="rId9"/>
              </p:custDataLst>
            </p:nvPr>
          </p:nvSpPr>
          <p:spPr>
            <a:xfrm>
              <a:off x="3203848" y="4099648"/>
              <a:ext cx="5616575" cy="65386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0" rIns="0" bIns="0" anchor="ctr"/>
            <a:lstStyle/>
            <a:p>
              <a:pPr defTabSz="778688" fontAlgn="auto">
                <a:spcBef>
                  <a:spcPts val="0"/>
                </a:spcBef>
                <a:spcAft>
                  <a:spcPts val="0"/>
                </a:spcAft>
              </a:pPr>
              <a:endParaRPr lang="en-US" sz="4600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feld 3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8310" y="4272592"/>
              <a:ext cx="5327650" cy="3079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57188" indent="-357188" eaLnBrk="0" hangingPunct="0">
                <a:defRPr sz="1000">
                  <a:solidFill>
                    <a:schemeClr val="tx1"/>
                  </a:solidFill>
                  <a:latin typeface="Arial" charset="0"/>
                  <a:ea typeface="Geneva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indent="0" eaLnBrk="1" hangingPunct="1"/>
              <a:r>
                <a:rPr lang="de-AT" sz="1500" b="1" dirty="0" err="1">
                  <a:solidFill>
                    <a:schemeClr val="bg1"/>
                  </a:solidFill>
                  <a:latin typeface="+mn-lt"/>
                </a:rPr>
                <a:t>Gain</a:t>
              </a:r>
              <a:r>
                <a:rPr lang="de-AT" sz="15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de-AT" sz="1500" b="1" dirty="0" err="1">
                  <a:solidFill>
                    <a:schemeClr val="bg1"/>
                  </a:solidFill>
                  <a:latin typeface="+mn-lt"/>
                </a:rPr>
                <a:t>experience</a:t>
              </a:r>
              <a:r>
                <a:rPr lang="de-AT" sz="15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de-AT" sz="1500" b="1" dirty="0" err="1">
                  <a:solidFill>
                    <a:schemeClr val="bg1"/>
                  </a:solidFill>
                  <a:latin typeface="+mn-lt"/>
                </a:rPr>
                <a:t>with</a:t>
              </a:r>
              <a:r>
                <a:rPr lang="de-AT" sz="15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de-AT" sz="1500" b="1" dirty="0" err="1">
                  <a:solidFill>
                    <a:schemeClr val="bg1"/>
                  </a:solidFill>
                  <a:latin typeface="+mn-lt"/>
                </a:rPr>
                <a:t>piloting</a:t>
              </a:r>
              <a:endParaRPr lang="de-AT" sz="15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0" name="Gruppieren 8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310912" y="3914902"/>
            <a:ext cx="4205304" cy="490538"/>
            <a:chOff x="3203848" y="5136779"/>
            <a:chExt cx="5829378" cy="653864"/>
          </a:xfrm>
          <a:solidFill>
            <a:schemeClr val="accent5"/>
          </a:solidFill>
        </p:grpSpPr>
        <p:sp>
          <p:nvSpPr>
            <p:cNvPr id="11" name="Rechteck 10"/>
            <p:cNvSpPr/>
            <p:nvPr>
              <p:custDataLst>
                <p:tags r:id="rId7"/>
              </p:custDataLst>
            </p:nvPr>
          </p:nvSpPr>
          <p:spPr>
            <a:xfrm>
              <a:off x="3203848" y="5136779"/>
              <a:ext cx="5616575" cy="65386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0" rIns="0" bIns="0" anchor="ctr"/>
            <a:lstStyle/>
            <a:p>
              <a:pPr defTabSz="778688" fontAlgn="auto">
                <a:spcBef>
                  <a:spcPts val="0"/>
                </a:spcBef>
                <a:spcAft>
                  <a:spcPts val="0"/>
                </a:spcAft>
              </a:pPr>
              <a:endParaRPr lang="en-US" sz="4600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  <p:sp>
          <p:nvSpPr>
            <p:cNvPr id="12" name="Textfeld 4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8309" y="5300844"/>
              <a:ext cx="5684917" cy="30638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57188" indent="-357188" eaLnBrk="0" hangingPunct="0">
                <a:defRPr sz="1000">
                  <a:solidFill>
                    <a:schemeClr val="tx1"/>
                  </a:solidFill>
                  <a:latin typeface="Arial" charset="0"/>
                  <a:ea typeface="Geneva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indent="0" eaLnBrk="1" hangingPunct="1"/>
              <a:r>
                <a:rPr lang="de-AT" sz="1500" b="1" dirty="0">
                  <a:solidFill>
                    <a:schemeClr val="bg1"/>
                  </a:solidFill>
                  <a:latin typeface="+mn-lt"/>
                </a:rPr>
                <a:t>Next Generation Train </a:t>
              </a:r>
              <a:r>
                <a:rPr lang="de-AT" sz="1500" b="1" dirty="0" err="1">
                  <a:solidFill>
                    <a:schemeClr val="bg1"/>
                  </a:solidFill>
                  <a:latin typeface="+mn-lt"/>
                </a:rPr>
                <a:t>Protection</a:t>
              </a:r>
              <a:r>
                <a:rPr lang="de-AT" sz="1500" b="1" dirty="0">
                  <a:solidFill>
                    <a:schemeClr val="bg1"/>
                  </a:solidFill>
                  <a:latin typeface="+mn-lt"/>
                </a:rPr>
                <a:t> System</a:t>
              </a:r>
              <a:endParaRPr lang="de-AT" sz="1500" dirty="0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17" name="Gerade Verbindung 26"/>
          <p:cNvCxnSpPr/>
          <p:nvPr>
            <p:custDataLst>
              <p:tags r:id="rId5"/>
            </p:custDataLst>
          </p:nvPr>
        </p:nvCxnSpPr>
        <p:spPr>
          <a:xfrm>
            <a:off x="2324628" y="1131590"/>
            <a:ext cx="4038073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20"/>
          <p:cNvCxnSpPr/>
          <p:nvPr>
            <p:custDataLst>
              <p:tags r:id="rId6"/>
            </p:custDataLst>
          </p:nvPr>
        </p:nvCxnSpPr>
        <p:spPr>
          <a:xfrm>
            <a:off x="2324628" y="4501452"/>
            <a:ext cx="4038073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2295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Tfpru_kq0Sy23fdQ4xYy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Tfpru_kq0Sy23fdQ4xYy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Tfpru_kq0Sy23fdQ4xYy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z4SMwfHEyOSZ8HSmrRE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cTQG9mGC0WEZtXH6NjLj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o4pENfpFkK81.LhRK29V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pWhsfY30WZKfmkDFJSn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8FbIwDrUky8aakl32muc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KW.uGCGkqnysxSK8F1x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r4_WQmuU6JVrajiMPNu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z5bcc1nkuhUBSbryMHD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Tfpru_kq0Sy23fdQ4xY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oGy8zWL0CE75vlSuuKV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nv5Cp7.0uOtJuQbnpkE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YgyFC4ZEOwstfin2Q.Y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YgyFC4ZEOwstfin2Q.Y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42ObGpDUGiULFVHslPn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.sLXAjslEm_mCyJ3IxcT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aqjFRyy02x7V3glnV0T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Lw7wC3Q0eVKdjI8qWUJ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hYzaCOdUGchmt1oIlK4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0tLQbwC0yIbT4A7PSdM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Tfpru_kq0Sy23fdQ4xY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Tfpru_kq0Sy23fdQ4xYy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Tfpru_kq0Sy23fdQ4xYy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Tfpru_kq0Sy23fdQ4xY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Tfpru_kq0Sy23fdQ4xYy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Tfpru_kq0Sy23fdQ4xYy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Tfpru_kq0Sy23fdQ4xYyw"/>
</p:tagLst>
</file>

<file path=ppt/theme/theme1.xml><?xml version="1.0" encoding="utf-8"?>
<a:theme xmlns:a="http://schemas.openxmlformats.org/drawingml/2006/main" name="Leere Präsentation">
  <a:themeElements>
    <a:clrScheme name="Benutzerdefiniert 27">
      <a:dk1>
        <a:srgbClr val="000000"/>
      </a:dk1>
      <a:lt1>
        <a:srgbClr val="FFFFFF"/>
      </a:lt1>
      <a:dk2>
        <a:srgbClr val="646464"/>
      </a:dk2>
      <a:lt2>
        <a:srgbClr val="959595"/>
      </a:lt2>
      <a:accent1>
        <a:srgbClr val="E2002A"/>
      </a:accent1>
      <a:accent2>
        <a:srgbClr val="ABABAB"/>
      </a:accent2>
      <a:accent3>
        <a:srgbClr val="7D7D7D"/>
      </a:accent3>
      <a:accent4>
        <a:srgbClr val="C1C1C1"/>
      </a:accent4>
      <a:accent5>
        <a:srgbClr val="D6D6D6"/>
      </a:accent5>
      <a:accent6>
        <a:srgbClr val="7B0E07"/>
      </a:accent6>
      <a:hlink>
        <a:srgbClr val="E2002A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603</Words>
  <Application>Microsoft Office PowerPoint</Application>
  <PresentationFormat>On-screen Show (16:9)</PresentationFormat>
  <Paragraphs>134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DB Office</vt:lpstr>
      <vt:lpstr>Geneva</vt:lpstr>
      <vt:lpstr>ＭＳ Ｐゴシック</vt:lpstr>
      <vt:lpstr>ＭＳ Ｐゴシック</vt:lpstr>
      <vt:lpstr>ヒラギノ角ゴ Pro W3</vt:lpstr>
      <vt:lpstr>Arial</vt:lpstr>
      <vt:lpstr>Calibri</vt:lpstr>
      <vt:lpstr>Symbol</vt:lpstr>
      <vt:lpstr>Wingdings</vt:lpstr>
      <vt:lpstr>Leere Präsentation</vt:lpstr>
      <vt:lpstr>PowerPoint Presentation</vt:lpstr>
      <vt:lpstr>ÖBB plays an important economic role in Austria</vt:lpstr>
      <vt:lpstr>Despite our size, the challenges for the rail system are imminent</vt:lpstr>
      <vt:lpstr>ÖBB-Climate Strategy 2030 will contribute to reduce CO2 emissions massively</vt:lpstr>
      <vt:lpstr>ÖBB will continue to electrify its rail network</vt:lpstr>
      <vt:lpstr>Nature loves train users: ÖBB already uses 100 percent of clean energy</vt:lpstr>
      <vt:lpstr>ÖBB Cityjet ECO as the prototype for a battery powered bi-mode train </vt:lpstr>
      <vt:lpstr>Use case orientation for automation of ÖBB‘s rail network</vt:lpstr>
      <vt:lpstr>What we want to achieve with automation of the rail network</vt:lpstr>
      <vt:lpstr>PowerPoint Presentation</vt:lpstr>
      <vt:lpstr>Thank you for your attention</vt:lpstr>
    </vt:vector>
  </TitlesOfParts>
  <Company>Lukas L.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ÖBB Konzernpräsentation</dc:title>
  <dc:subject>ÖBB Konzernpräsentation</dc:subject>
  <dc:creator>Berger Vanessa (Holding)</dc:creator>
  <cp:lastModifiedBy>Yana Brynkina</cp:lastModifiedBy>
  <cp:revision>1026</cp:revision>
  <cp:lastPrinted>2017-07-20T06:43:34Z</cp:lastPrinted>
  <dcterms:created xsi:type="dcterms:W3CDTF">2010-01-20T08:32:51Z</dcterms:created>
  <dcterms:modified xsi:type="dcterms:W3CDTF">2018-11-19T15:34:49Z</dcterms:modified>
</cp:coreProperties>
</file>