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5" r:id="rId4"/>
    <p:sldId id="298" r:id="rId5"/>
    <p:sldId id="306" r:id="rId6"/>
    <p:sldId id="300" r:id="rId7"/>
    <p:sldId id="301" r:id="rId8"/>
    <p:sldId id="287" r:id="rId9"/>
    <p:sldId id="282" r:id="rId10"/>
    <p:sldId id="292" r:id="rId11"/>
    <p:sldId id="302" r:id="rId12"/>
    <p:sldId id="303" r:id="rId13"/>
    <p:sldId id="304" r:id="rId14"/>
    <p:sldId id="305" r:id="rId15"/>
    <p:sldId id="262" r:id="rId1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E49A4-A125-4BAB-95F7-FC581DDAEF00}" v="165" dt="2018-11-15T21:39:32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 snapToGrid="0" snapToObjects="1">
      <p:cViewPr varScale="1">
        <p:scale>
          <a:sx n="82" d="100"/>
          <a:sy n="82" d="100"/>
        </p:scale>
        <p:origin x="147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10" d="100"/>
          <a:sy n="110" d="100"/>
        </p:scale>
        <p:origin x="-141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Airlines</c:v>
                </c:pt>
                <c:pt idx="1">
                  <c:v>New cars</c:v>
                </c:pt>
                <c:pt idx="2">
                  <c:v>Postal services</c:v>
                </c:pt>
                <c:pt idx="3">
                  <c:v>Water supply</c:v>
                </c:pt>
                <c:pt idx="4">
                  <c:v>Car rental</c:v>
                </c:pt>
                <c:pt idx="5">
                  <c:v>Mobile telephony</c:v>
                </c:pt>
                <c:pt idx="6">
                  <c:v>Electricity</c:v>
                </c:pt>
                <c:pt idx="7">
                  <c:v>Banks</c:v>
                </c:pt>
                <c:pt idx="8">
                  <c:v>Train services</c:v>
                </c:pt>
                <c:pt idx="9">
                  <c:v>Local transport</c:v>
                </c:pt>
                <c:pt idx="10">
                  <c:v>2nd-hand Cars</c:v>
                </c:pt>
                <c:pt idx="11">
                  <c:v>Real estate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C-45D8-B12A-BE6598E4EC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Airlines</c:v>
                </c:pt>
                <c:pt idx="1">
                  <c:v>New cars</c:v>
                </c:pt>
                <c:pt idx="2">
                  <c:v>Postal services</c:v>
                </c:pt>
                <c:pt idx="3">
                  <c:v>Water supply</c:v>
                </c:pt>
                <c:pt idx="4">
                  <c:v>Car rental</c:v>
                </c:pt>
                <c:pt idx="5">
                  <c:v>Mobile telephony</c:v>
                </c:pt>
                <c:pt idx="6">
                  <c:v>Electricity</c:v>
                </c:pt>
                <c:pt idx="7">
                  <c:v>Banks</c:v>
                </c:pt>
                <c:pt idx="8">
                  <c:v>Train services</c:v>
                </c:pt>
                <c:pt idx="9">
                  <c:v>Local transport</c:v>
                </c:pt>
                <c:pt idx="10">
                  <c:v>2nd-hand Cars</c:v>
                </c:pt>
                <c:pt idx="11">
                  <c:v>Real estate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</c:v>
                </c:pt>
                <c:pt idx="1">
                  <c:v>26</c:v>
                </c:pt>
                <c:pt idx="2">
                  <c:v>28</c:v>
                </c:pt>
                <c:pt idx="3">
                  <c:v>26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31</c:v>
                </c:pt>
                <c:pt idx="8">
                  <c:v>31</c:v>
                </c:pt>
                <c:pt idx="9">
                  <c:v>32</c:v>
                </c:pt>
                <c:pt idx="10">
                  <c:v>34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C-45D8-B12A-BE6598E4EC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Airlines</c:v>
                </c:pt>
                <c:pt idx="1">
                  <c:v>New cars</c:v>
                </c:pt>
                <c:pt idx="2">
                  <c:v>Postal services</c:v>
                </c:pt>
                <c:pt idx="3">
                  <c:v>Water supply</c:v>
                </c:pt>
                <c:pt idx="4">
                  <c:v>Car rental</c:v>
                </c:pt>
                <c:pt idx="5">
                  <c:v>Mobile telephony</c:v>
                </c:pt>
                <c:pt idx="6">
                  <c:v>Electricity</c:v>
                </c:pt>
                <c:pt idx="7">
                  <c:v>Banks</c:v>
                </c:pt>
                <c:pt idx="8">
                  <c:v>Train services</c:v>
                </c:pt>
                <c:pt idx="9">
                  <c:v>Local transport</c:v>
                </c:pt>
                <c:pt idx="10">
                  <c:v>2nd-hand Cars</c:v>
                </c:pt>
                <c:pt idx="11">
                  <c:v>Real estate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71</c:v>
                </c:pt>
                <c:pt idx="1">
                  <c:v>69</c:v>
                </c:pt>
                <c:pt idx="2">
                  <c:v>67</c:v>
                </c:pt>
                <c:pt idx="3">
                  <c:v>68</c:v>
                </c:pt>
                <c:pt idx="4">
                  <c:v>68</c:v>
                </c:pt>
                <c:pt idx="5">
                  <c:v>66</c:v>
                </c:pt>
                <c:pt idx="6">
                  <c:v>65</c:v>
                </c:pt>
                <c:pt idx="7">
                  <c:v>63</c:v>
                </c:pt>
                <c:pt idx="8">
                  <c:v>61</c:v>
                </c:pt>
                <c:pt idx="9">
                  <c:v>61</c:v>
                </c:pt>
                <c:pt idx="10">
                  <c:v>59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C-45D8-B12A-BE6598E4EC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135424"/>
        <c:axId val="205329152"/>
        <c:axId val="0"/>
      </c:bar3DChart>
      <c:catAx>
        <c:axId val="2041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5329152"/>
        <c:crosses val="autoZero"/>
        <c:auto val="1"/>
        <c:lblAlgn val="ctr"/>
        <c:lblOffset val="100"/>
        <c:noMultiLvlLbl val="0"/>
      </c:catAx>
      <c:valAx>
        <c:axId val="205329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135424"/>
        <c:crosses val="autoZero"/>
        <c:crossBetween val="between"/>
      </c:valAx>
    </c:plotArea>
    <c:legend>
      <c:legendPos val="r"/>
      <c:overlay val="0"/>
      <c:spPr>
        <a:solidFill>
          <a:srgbClr val="00B050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800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8994-4EE6-84CB-1DD9886904CD}"/>
              </c:ext>
            </c:extLst>
          </c:dPt>
          <c:dPt>
            <c:idx val="1"/>
            <c:bubble3D val="0"/>
            <c:spPr>
              <a:solidFill>
                <a:srgbClr val="6600FF"/>
              </a:solidFill>
            </c:spPr>
            <c:extLst>
              <c:ext xmlns:c16="http://schemas.microsoft.com/office/drawing/2014/chart" uri="{C3380CC4-5D6E-409C-BE32-E72D297353CC}">
                <c16:uniqueId val="{00000003-8994-4EE6-84CB-1DD9886904C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8994-4EE6-84CB-1DD9886904CD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8994-4EE6-84CB-1DD9886904CD}"/>
              </c:ext>
            </c:extLst>
          </c:dPt>
          <c:dPt>
            <c:idx val="7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9-8994-4EE6-84CB-1DD9886904C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Sheet1!$A$1:$A$8</c:f>
              <c:strCache>
                <c:ptCount val="8"/>
                <c:pt idx="0">
                  <c:v>Performance &amp; Reliability</c:v>
                </c:pt>
                <c:pt idx="1">
                  <c:v>Cleanliness</c:v>
                </c:pt>
                <c:pt idx="2">
                  <c:v>Journey duration</c:v>
                </c:pt>
                <c:pt idx="3">
                  <c:v>Rating of train</c:v>
                </c:pt>
                <c:pt idx="4">
                  <c:v>Frequency</c:v>
                </c:pt>
                <c:pt idx="5">
                  <c:v>Space to sit/stand</c:v>
                </c:pt>
                <c:pt idx="6">
                  <c:v>Station environment</c:v>
                </c:pt>
                <c:pt idx="7">
                  <c:v>Other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48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94-4EE6-84CB-1DD988690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7EE-4658-B749-339379F106E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7EE-4658-B749-339379F106E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A7EE-4658-B749-339379F106E0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7-A7EE-4658-B749-339379F106E0}"/>
              </c:ext>
            </c:extLst>
          </c:dPt>
          <c:cat>
            <c:strRef>
              <c:f>Sheet1!$A$1:$A$5</c:f>
              <c:strCache>
                <c:ptCount val="5"/>
                <c:pt idx="0">
                  <c:v>Handling of delays</c:v>
                </c:pt>
                <c:pt idx="1">
                  <c:v>Performance &amp; Reliability</c:v>
                </c:pt>
                <c:pt idx="2">
                  <c:v>Journey time</c:v>
                </c:pt>
                <c:pt idx="3">
                  <c:v>Space to sit/stand</c:v>
                </c:pt>
                <c:pt idx="4">
                  <c:v>Other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56</c:v>
                </c:pt>
                <c:pt idx="1">
                  <c:v>18</c:v>
                </c:pt>
                <c:pt idx="2">
                  <c:v>6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EE-4658-B749-339379F1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B18D6-0CBC-4AC5-A295-DBF0DB523C83}" type="datetimeFigureOut">
              <a:rPr lang="de-DE" smtClean="0"/>
              <a:pPr/>
              <a:t>19.11.2018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3558-761D-4C36-AC18-6475B2EB8B9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9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3558-761D-4C36-AC18-6475B2EB8B9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0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0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of this slide is to show that air sector doing well when compared with land transport modes – in top quartile for passenger satisfaction.  </a:t>
            </a:r>
            <a:r>
              <a:rPr lang="en-GB" dirty="0" err="1"/>
              <a:t>Nb</a:t>
            </a:r>
            <a:r>
              <a:rPr lang="en-GB" dirty="0"/>
              <a:t>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9536-A6B0-4A1C-9BBD-6E5170E471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7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3558-761D-4C36-AC18-6475B2EB8B9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3558-761D-4C36-AC18-6475B2EB8B9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9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5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D3558-761D-4C36-AC18-6475B2EB8B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1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887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15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241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33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603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6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29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805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280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80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559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0" y="1430338"/>
            <a:ext cx="423863" cy="399732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5427663"/>
            <a:ext cx="423863" cy="14303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4" name="Bild 69" descr="EPF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85050" y="327025"/>
            <a:ext cx="160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47700" y="352425"/>
            <a:ext cx="13922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›</a:t>
            </a: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004888" y="361950"/>
            <a:ext cx="5900737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3175" y="0"/>
            <a:ext cx="423863" cy="1387475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794" y="1387476"/>
            <a:ext cx="423863" cy="40401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5427663"/>
            <a:ext cx="423863" cy="14303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4" name="Bild 6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3943" y="327025"/>
            <a:ext cx="135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47700" y="352425"/>
            <a:ext cx="13922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›</a:t>
            </a: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004888" y="361950"/>
            <a:ext cx="5900737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</p:txBody>
      </p:sp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794" y="0"/>
            <a:ext cx="423863" cy="1387475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nevada/death-valley-national-park/roadway-through-the-desert-death-valley-national-park-nevada.jpg.ph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8625" y="1431235"/>
            <a:ext cx="8715375" cy="39855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4888" y="282575"/>
            <a:ext cx="5900737" cy="83185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100" b="1" dirty="0">
                <a:solidFill>
                  <a:schemeClr val="tx2"/>
                </a:solidFill>
              </a:rPr>
              <a:t>UN ECE: Working Party on Rail Transport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GB" sz="4200" dirty="0">
                <a:solidFill>
                  <a:schemeClr val="tx2"/>
                </a:solidFill>
              </a:rPr>
              <a:t>Geneva, 21st November 2018</a:t>
            </a:r>
          </a:p>
        </p:txBody>
      </p:sp>
      <p:sp>
        <p:nvSpPr>
          <p:cNvPr id="13319" name="Textfeld 9"/>
          <p:cNvSpPr txBox="1">
            <a:spLocks noChangeArrowheads="1"/>
          </p:cNvSpPr>
          <p:nvPr/>
        </p:nvSpPr>
        <p:spPr bwMode="auto">
          <a:xfrm>
            <a:off x="763588" y="2659063"/>
            <a:ext cx="1389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FFFF"/>
                </a:solidFill>
                <a:latin typeface="Calibri" pitchFamily="34" charset="0"/>
              </a:rPr>
              <a:t>01.11.2012, Hamm</a:t>
            </a:r>
          </a:p>
        </p:txBody>
      </p:sp>
      <p:sp>
        <p:nvSpPr>
          <p:cNvPr id="13320" name="Untertitel 2_"/>
          <p:cNvSpPr txBox="1">
            <a:spLocks/>
          </p:cNvSpPr>
          <p:nvPr/>
        </p:nvSpPr>
        <p:spPr bwMode="auto">
          <a:xfrm>
            <a:off x="1004888" y="5556460"/>
            <a:ext cx="7941089" cy="101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Christopher Irwin // </a:t>
            </a:r>
            <a:r>
              <a:rPr lang="de-DE" sz="2400" b="1" dirty="0">
                <a:solidFill>
                  <a:schemeClr val="tx2"/>
                </a:solidFill>
                <a:latin typeface="Calibri" pitchFamily="34" charset="0"/>
              </a:rPr>
              <a:t>EUROPEAN PASSENGERS‘ FEDERATION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www.epf.eu</a:t>
            </a:r>
          </a:p>
        </p:txBody>
      </p:sp>
      <p:sp>
        <p:nvSpPr>
          <p:cNvPr id="13315" name="Titel 1"/>
          <p:cNvSpPr>
            <a:spLocks noGrp="1"/>
          </p:cNvSpPr>
          <p:nvPr>
            <p:ph type="ctrTitle"/>
          </p:nvPr>
        </p:nvSpPr>
        <p:spPr bwMode="auto">
          <a:xfrm>
            <a:off x="685800" y="1669774"/>
            <a:ext cx="8021638" cy="3071191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160" b="1" i="1" dirty="0">
                <a:solidFill>
                  <a:schemeClr val="bg1"/>
                </a:solidFill>
              </a:rPr>
              <a:t>Innovation for passenger </a:t>
            </a:r>
            <a:br>
              <a:rPr lang="en-GB" sz="4160" b="1" i="1" dirty="0">
                <a:solidFill>
                  <a:schemeClr val="bg1"/>
                </a:solidFill>
              </a:rPr>
            </a:br>
            <a:r>
              <a:rPr lang="en-GB" sz="4160" b="1" i="1" dirty="0">
                <a:solidFill>
                  <a:schemeClr val="bg1"/>
                </a:solidFill>
              </a:rPr>
              <a:t>rail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0" y="163774"/>
            <a:ext cx="6226939" cy="668739"/>
          </a:xfrm>
        </p:spPr>
        <p:txBody>
          <a:bodyPr/>
          <a:lstStyle/>
          <a:p>
            <a:r>
              <a:rPr lang="en-GB" sz="2600" dirty="0">
                <a:solidFill>
                  <a:srgbClr val="7F7F7F"/>
                </a:solidFill>
              </a:rPr>
              <a:t>Rail passengers’ priorities for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F2601-E956-4861-9771-BDD5B49C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95691"/>
            <a:ext cx="8686802" cy="49846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C17D-46FE-43ED-8092-FD2599036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-447260"/>
            <a:ext cx="8368750" cy="6598360"/>
          </a:xfrm>
        </p:spPr>
        <p:txBody>
          <a:bodyPr/>
          <a:lstStyle/>
          <a:p>
            <a:endParaRPr lang="en-GB" sz="2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098A1D6-C1A6-4EC9-BCC3-3FF874DB4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val="288960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74561" y="1395252"/>
            <a:ext cx="8704163" cy="3996000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Better value (more for less)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Capacity (a seat when they want to travel)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Punctuality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Minimal disruption (reliability)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Dependability (</a:t>
            </a:r>
            <a:r>
              <a:rPr lang="en-GB" sz="2600">
                <a:solidFill>
                  <a:prstClr val="white"/>
                </a:solidFill>
                <a:latin typeface="Calibri"/>
              </a:rPr>
              <a:t>fulfilled promise)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Improved asset reliability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Keeping passengers informed: better and usefully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Securing passenger safety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The key challenges for innovators: </a:t>
            </a:r>
            <a:br>
              <a:rPr lang="en-GB" sz="2600" b="1" dirty="0">
                <a:solidFill>
                  <a:srgbClr val="7F7F7F"/>
                </a:solidFill>
              </a:rPr>
            </a:br>
            <a:r>
              <a:rPr lang="en-GB" sz="2600" b="1" dirty="0">
                <a:solidFill>
                  <a:srgbClr val="7F7F7F"/>
                </a:solidFill>
              </a:rPr>
              <a:t>what passengers want</a:t>
            </a:r>
          </a:p>
        </p:txBody>
      </p:sp>
    </p:spTree>
    <p:extLst>
      <p:ext uri="{BB962C8B-B14F-4D97-AF65-F5344CB8AC3E}">
        <p14:creationId xmlns:p14="http://schemas.microsoft.com/office/powerpoint/2010/main" val="143966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74561" y="1395252"/>
            <a:ext cx="8704163" cy="5462748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More for less: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standardisation, low-cost solutions, intelligent vehicles, smart infrastructure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Capacity: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automation, digitalisation, TMS, adaptable assets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Punctuality: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capacity, asset reliability, discipline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Minimise disruption: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advanced control systems, diversionary capacity 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Improved asset reliability: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Real-time health monitoring, low-cost short-life plug and play assets, smart technologies, mechatronics’ applications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Keeping passengers informed, better and usefully: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real-time personalised information, open data access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User-centred: </a:t>
            </a:r>
            <a:r>
              <a:rPr lang="en-GB" sz="2600" i="1" dirty="0">
                <a:solidFill>
                  <a:prstClr val="white"/>
                </a:solidFill>
                <a:latin typeface="Calibri"/>
              </a:rPr>
              <a:t>focus on systems’ interfaces, integrated cross-modal telematics; non-invasive security measures</a:t>
            </a: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The key enablers – some examples</a:t>
            </a:r>
          </a:p>
        </p:txBody>
      </p:sp>
    </p:spTree>
    <p:extLst>
      <p:ext uri="{BB962C8B-B14F-4D97-AF65-F5344CB8AC3E}">
        <p14:creationId xmlns:p14="http://schemas.microsoft.com/office/powerpoint/2010/main" val="280068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74561" y="1395252"/>
            <a:ext cx="8704163" cy="3996000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200" dirty="0">
                <a:solidFill>
                  <a:prstClr val="white"/>
                </a:solidFill>
                <a:latin typeface="Calibri"/>
              </a:rPr>
              <a:t>What’s in it for the passenger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200" dirty="0">
                <a:solidFill>
                  <a:prstClr val="white"/>
                </a:solidFill>
                <a:latin typeface="Calibri"/>
              </a:rPr>
              <a:t>    (and the tax-payer)?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The key question</a:t>
            </a:r>
          </a:p>
        </p:txBody>
      </p:sp>
    </p:spTree>
    <p:extLst>
      <p:ext uri="{BB962C8B-B14F-4D97-AF65-F5344CB8AC3E}">
        <p14:creationId xmlns:p14="http://schemas.microsoft.com/office/powerpoint/2010/main" val="215430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/>
          </p:cNvSpPr>
          <p:nvPr/>
        </p:nvSpPr>
        <p:spPr bwMode="auto">
          <a:xfrm>
            <a:off x="1008063" y="127000"/>
            <a:ext cx="5199062" cy="920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tx2"/>
                </a:solidFill>
                <a:cs typeface="Calibri"/>
              </a:rPr>
              <a:t>Thank you for your attention!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b="1" u="sng" dirty="0">
                <a:solidFill>
                  <a:schemeClr val="tx2"/>
                </a:solidFill>
                <a:cs typeface="Calibri"/>
              </a:rPr>
              <a:t>www.epf.eu</a:t>
            </a:r>
            <a:r>
              <a:rPr lang="en-GB" sz="2600" b="1" dirty="0">
                <a:solidFill>
                  <a:schemeClr val="tx2"/>
                </a:solidFill>
                <a:cs typeface="Calibri"/>
              </a:rPr>
              <a:t> </a:t>
            </a:r>
            <a:endParaRPr lang="en-GB" sz="2600" b="1" dirty="0">
              <a:solidFill>
                <a:schemeClr val="tx2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2263" y="2634018"/>
            <a:ext cx="8447963" cy="337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D67C58A0-F2B1-4819-AE6C-46F87FC2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31" t="-21370" r="13417" b="21370"/>
          <a:stretch/>
        </p:blipFill>
        <p:spPr>
          <a:xfrm>
            <a:off x="94326" y="2781389"/>
            <a:ext cx="8961120" cy="2989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el 1"/>
          <p:cNvSpPr>
            <a:spLocks noGrp="1"/>
          </p:cNvSpPr>
          <p:nvPr>
            <p:ph type="ctrTitle"/>
          </p:nvPr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European Passengers’ Federation </a:t>
            </a:r>
            <a:br>
              <a:rPr lang="en-GB" sz="2600" b="1" dirty="0">
                <a:solidFill>
                  <a:srgbClr val="7F7F7F"/>
                </a:solidFill>
              </a:rPr>
            </a:br>
            <a:r>
              <a:rPr lang="en-GB" sz="2600" dirty="0">
                <a:solidFill>
                  <a:srgbClr val="7F7F7F"/>
                </a:solidFill>
              </a:rPr>
              <a:t>2018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933417" y="1900799"/>
            <a:ext cx="2843453" cy="17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marR="0" lvl="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38 member &amp; associate organisations</a:t>
            </a:r>
          </a:p>
          <a:p>
            <a:pPr marR="0" lvl="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21 countries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600" dirty="0">
              <a:solidFill>
                <a:srgbClr val="1F497D"/>
              </a:solidFill>
              <a:latin typeface="Calibri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Independent voice for public transport users on Europe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842"/>
          <a:stretch/>
        </p:blipFill>
        <p:spPr>
          <a:xfrm>
            <a:off x="2436315" y="1430338"/>
            <a:ext cx="6707685" cy="54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1" y="163774"/>
            <a:ext cx="5950424" cy="668739"/>
          </a:xfrm>
        </p:spPr>
        <p:txBody>
          <a:bodyPr/>
          <a:lstStyle/>
          <a:p>
            <a:r>
              <a:rPr lang="en-GB" sz="2600" dirty="0">
                <a:solidFill>
                  <a:srgbClr val="7F7F7F"/>
                </a:solidFill>
              </a:rPr>
              <a:t>From innovation to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C17D-46FE-43ED-8092-FD2599036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1435100"/>
            <a:ext cx="7670428" cy="582543"/>
          </a:xfrm>
        </p:spPr>
        <p:txBody>
          <a:bodyPr/>
          <a:lstStyle/>
          <a:p>
            <a:r>
              <a:rPr lang="en-GB" sz="2600" dirty="0"/>
              <a:t>                               Navigating the Valley of Death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098A1D6-C1A6-4EC9-BCC3-3FF874DB4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ECDB1-58F0-4C26-8F7E-C9D1ADB9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9626" y="2017643"/>
            <a:ext cx="6588000" cy="439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467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97565" y="1395252"/>
            <a:ext cx="8781159" cy="3960000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Responding to public policy challenges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Meeting end-users’ needs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Drivers of demand-led innovation</a:t>
            </a:r>
          </a:p>
        </p:txBody>
      </p:sp>
    </p:spTree>
    <p:extLst>
      <p:ext uri="{BB962C8B-B14F-4D97-AF65-F5344CB8AC3E}">
        <p14:creationId xmlns:p14="http://schemas.microsoft.com/office/powerpoint/2010/main" val="11547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87626" y="1351723"/>
            <a:ext cx="8791099" cy="4032000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Responding to emerging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priorities, e.g.: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More for less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Decarbonisation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Addressing public health concerns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More efficient land use/ relieving congestion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Addressing demographic change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Synchro-mobility and modal shift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Market levers and public policy</a:t>
            </a:r>
          </a:p>
        </p:txBody>
      </p:sp>
    </p:spTree>
    <p:extLst>
      <p:ext uri="{BB962C8B-B14F-4D97-AF65-F5344CB8AC3E}">
        <p14:creationId xmlns:p14="http://schemas.microsoft.com/office/powerpoint/2010/main" val="343478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97565" y="1395251"/>
            <a:ext cx="8781159" cy="4032000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600" dirty="0">
              <a:solidFill>
                <a:prstClr val="white"/>
              </a:solidFill>
              <a:latin typeface="Calibri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Meeting end-users’ needs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e.g.: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Identifying passengers’ priorities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End-to-end journeys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Mobility as a service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Understanding the drivers of satisfaction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Passenger satisfaction</a:t>
            </a:r>
          </a:p>
          <a:p>
            <a:pPr marL="1371600" lvl="2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From distress purchase to mode of choice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From transport to mobility</a:t>
            </a:r>
          </a:p>
        </p:txBody>
      </p:sp>
    </p:spTree>
    <p:extLst>
      <p:ext uri="{BB962C8B-B14F-4D97-AF65-F5344CB8AC3E}">
        <p14:creationId xmlns:p14="http://schemas.microsoft.com/office/powerpoint/2010/main" val="129387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8625" y="1390806"/>
            <a:ext cx="8715375" cy="5427662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6"/>
            <a:ext cx="6238898" cy="105361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Poor comparative user satisfaction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000" b="1" i="1" dirty="0">
                <a:solidFill>
                  <a:srgbClr val="7F7F7F"/>
                </a:solidFill>
              </a:rPr>
              <a:t>EU Consumer Markets Scoreboard, 2018 </a:t>
            </a:r>
            <a:r>
              <a:rPr lang="en-GB" sz="2000" i="1" dirty="0">
                <a:solidFill>
                  <a:srgbClr val="7F7F7F"/>
                </a:solidFill>
              </a:rPr>
              <a:t>– ‘To what extent did services/products offered live up to expectations?’</a:t>
            </a:r>
            <a:endParaRPr lang="en-GB" sz="2000" b="1" dirty="0">
              <a:solidFill>
                <a:srgbClr val="7F7F7F"/>
              </a:solidFill>
            </a:endParaRP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15193" y="1900237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endParaRPr lang="en-GB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24208233"/>
              </p:ext>
            </p:extLst>
          </p:nvPr>
        </p:nvGraphicFramePr>
        <p:xfrm>
          <a:off x="866204" y="1895040"/>
          <a:ext cx="7893155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own Arrow 6"/>
          <p:cNvSpPr/>
          <p:nvPr/>
        </p:nvSpPr>
        <p:spPr>
          <a:xfrm>
            <a:off x="5547600" y="1475640"/>
            <a:ext cx="396000" cy="43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45920" y="1475640"/>
            <a:ext cx="396000" cy="432000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0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546653" y="206513"/>
            <a:ext cx="6768548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Drivers of passenger satisfaction:</a:t>
            </a:r>
            <a:br>
              <a:rPr lang="en-GB" sz="3200" b="1" dirty="0">
                <a:solidFill>
                  <a:srgbClr val="7F7F7F"/>
                </a:solidFill>
              </a:rPr>
            </a:br>
            <a:r>
              <a:rPr lang="en-GB" sz="2600" b="1" i="1" dirty="0">
                <a:solidFill>
                  <a:srgbClr val="7F7F7F"/>
                </a:solidFill>
              </a:rPr>
              <a:t>National Passenger Survey, Transport Focus, GB</a:t>
            </a:r>
            <a:endParaRPr lang="en-GB" sz="2600" b="1" dirty="0">
              <a:solidFill>
                <a:srgbClr val="7F7F7F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CCD4F21-D162-447F-A6A8-808B14CB9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590600"/>
              </p:ext>
            </p:extLst>
          </p:nvPr>
        </p:nvGraphicFramePr>
        <p:xfrm>
          <a:off x="956297" y="1376570"/>
          <a:ext cx="7981246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12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590309" y="126999"/>
            <a:ext cx="6774587" cy="105575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600" b="1" dirty="0">
                <a:solidFill>
                  <a:srgbClr val="7F7F7F"/>
                </a:solidFill>
              </a:rPr>
              <a:t>Drivers of passenger dissatisfaction:</a:t>
            </a:r>
            <a:br>
              <a:rPr lang="en-GB" sz="3200" b="1" dirty="0">
                <a:solidFill>
                  <a:schemeClr val="tx2"/>
                </a:solidFill>
              </a:rPr>
            </a:br>
            <a:r>
              <a:rPr lang="en-GB" sz="2600" b="1" i="1" dirty="0">
                <a:solidFill>
                  <a:srgbClr val="7F7F7F"/>
                </a:solidFill>
              </a:rPr>
              <a:t>National Passenger Survey, Transport Focus, GB</a:t>
            </a:r>
            <a:endParaRPr lang="en-GB" sz="2600" b="1" dirty="0">
              <a:solidFill>
                <a:srgbClr val="7F7F7F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F577AD84-B834-4718-BC89-8D33ADD5F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327690"/>
              </p:ext>
            </p:extLst>
          </p:nvPr>
        </p:nvGraphicFramePr>
        <p:xfrm>
          <a:off x="590309" y="1469985"/>
          <a:ext cx="8019991" cy="508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03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375</Words>
  <Application>Microsoft Office PowerPoint</Application>
  <PresentationFormat>On-screen Show (4:3)</PresentationFormat>
  <Paragraphs>93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Office-Design</vt:lpstr>
      <vt:lpstr>1_Office-Design</vt:lpstr>
      <vt:lpstr>Innovation for passenger  rail services</vt:lpstr>
      <vt:lpstr>European Passengers’ Federation  2018</vt:lpstr>
      <vt:lpstr>From innovation to implementation</vt:lpstr>
      <vt:lpstr>Drivers of demand-led innovation</vt:lpstr>
      <vt:lpstr>Market levers and public policy</vt:lpstr>
      <vt:lpstr>From transport to mobility</vt:lpstr>
      <vt:lpstr>Poor comparative user satisfaction EU Consumer Markets Scoreboard, 2018 – ‘To what extent did services/products offered live up to expectations?’</vt:lpstr>
      <vt:lpstr>Drivers of passenger satisfaction: National Passenger Survey, Transport Focus, GB</vt:lpstr>
      <vt:lpstr>Drivers of passenger dissatisfaction: National Passenger Survey, Transport Focus, GB</vt:lpstr>
      <vt:lpstr>Rail passengers’ priorities for improvement</vt:lpstr>
      <vt:lpstr>The key challenges for innovators:  what passengers want</vt:lpstr>
      <vt:lpstr>The key enablers – some examples</vt:lpstr>
      <vt:lpstr>The key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</dc:title>
  <dc:creator>EPF Josef Schnenider</dc:creator>
  <cp:lastModifiedBy>Yana Brynkina</cp:lastModifiedBy>
  <cp:revision>77</cp:revision>
  <dcterms:created xsi:type="dcterms:W3CDTF">2012-11-26T18:30:12Z</dcterms:created>
  <dcterms:modified xsi:type="dcterms:W3CDTF">2018-11-19T07:50:11Z</dcterms:modified>
</cp:coreProperties>
</file>