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8"/>
  </p:notesMasterIdLst>
  <p:sldIdLst>
    <p:sldId id="311" r:id="rId3"/>
    <p:sldId id="440" r:id="rId4"/>
    <p:sldId id="447" r:id="rId5"/>
    <p:sldId id="446" r:id="rId6"/>
    <p:sldId id="408" r:id="rId7"/>
    <p:sldId id="453" r:id="rId8"/>
    <p:sldId id="449" r:id="rId9"/>
    <p:sldId id="429" r:id="rId10"/>
    <p:sldId id="430" r:id="rId11"/>
    <p:sldId id="445" r:id="rId12"/>
    <p:sldId id="452" r:id="rId13"/>
    <p:sldId id="448" r:id="rId14"/>
    <p:sldId id="450" r:id="rId15"/>
    <p:sldId id="451" r:id="rId16"/>
    <p:sldId id="322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A69"/>
    <a:srgbClr val="2F8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0" autoAdjust="0"/>
    <p:restoredTop sz="96395" autoAdjust="0"/>
  </p:normalViewPr>
  <p:slideViewPr>
    <p:cSldViewPr snapToGrid="0">
      <p:cViewPr varScale="1">
        <p:scale>
          <a:sx n="83" d="100"/>
          <a:sy n="83" d="100"/>
        </p:scale>
        <p:origin x="662" y="48"/>
      </p:cViewPr>
      <p:guideLst/>
    </p:cSldViewPr>
  </p:slideViewPr>
  <p:outlineViewPr>
    <p:cViewPr>
      <p:scale>
        <a:sx n="33" d="100"/>
        <a:sy n="33" d="100"/>
      </p:scale>
      <p:origin x="0" y="-160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327958676143257E-5"/>
          <c:y val="1.0972783650819427E-3"/>
          <c:w val="0.93124164122411157"/>
          <c:h val="0.7336180239232676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IKOP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>
              <a:outerShdw blurRad="88900" sx="102000" sy="102000" algn="ctr" rotWithShape="0">
                <a:prstClr val="black">
                  <a:alpha val="1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8 Founding Members</c:v>
                </c:pt>
                <c:pt idx="1">
                  <c:v>19 Associated Members</c:v>
                </c:pt>
                <c:pt idx="2">
                  <c:v>Open Calls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277.10000000000002</c:v>
                </c:pt>
                <c:pt idx="1">
                  <c:v>226.9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C2-4FAB-93F6-5626A43D3F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co-funding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88900" sx="102000" sy="102000" algn="ctr" rotWithShape="0">
                <a:prstClr val="black">
                  <a:alpha val="1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8 Founding Members</c:v>
                </c:pt>
                <c:pt idx="1">
                  <c:v>19 Associated Members</c:v>
                </c:pt>
                <c:pt idx="2">
                  <c:v>Open Calls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173.6</c:v>
                </c:pt>
                <c:pt idx="1">
                  <c:v>130.4</c:v>
                </c:pt>
                <c:pt idx="2">
                  <c:v>132.5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C2-4FAB-93F6-5626A43D3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930879"/>
        <c:axId val="42921311"/>
        <c:axId val="0"/>
      </c:bar3DChart>
      <c:catAx>
        <c:axId val="429308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21311"/>
        <c:crosses val="autoZero"/>
        <c:auto val="1"/>
        <c:lblAlgn val="ctr"/>
        <c:lblOffset val="100"/>
        <c:noMultiLvlLbl val="0"/>
      </c:catAx>
      <c:valAx>
        <c:axId val="42921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30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2F9AB-12EF-F74E-A081-0035D63AA08C}" type="datetimeFigureOut">
              <a:rPr lang="en-US" smtClean="0"/>
              <a:t>11/20/2018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BFFD6-39F2-834D-8020-00E8E6080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2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BFFD6-39F2-834D-8020-00E8E60807D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38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8350" y="657225"/>
            <a:ext cx="5832475" cy="3281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74F16-EAB9-2C4B-BD63-D097506D81D4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092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BFFD6-39F2-834D-8020-00E8E60807D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78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1B4A69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F8FA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8428-404B-4C1D-BA3F-173BDBFE7401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b="31877"/>
          <a:stretch/>
        </p:blipFill>
        <p:spPr>
          <a:xfrm>
            <a:off x="4978400" y="3509963"/>
            <a:ext cx="7213600" cy="434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81268" r="25834" b="-4784"/>
          <a:stretch/>
        </p:blipFill>
        <p:spPr>
          <a:xfrm>
            <a:off x="8585200" y="5358634"/>
            <a:ext cx="3784600" cy="14993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5796643"/>
            <a:ext cx="24511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10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23394" y="908720"/>
            <a:ext cx="11041225" cy="4896544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rgbClr val="1E1D64"/>
                </a:solidFill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627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23396" y="1052736"/>
            <a:ext cx="11041225" cy="1512168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rgbClr val="1E1D64"/>
                </a:solidFill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3393" y="3068638"/>
            <a:ext cx="11041227" cy="122396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 typeface="Arial"/>
              <a:buNone/>
              <a:defRPr sz="3200">
                <a:solidFill>
                  <a:srgbClr val="0092D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l-BE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24781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4420" y="1835870"/>
            <a:ext cx="11040533" cy="25193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BE" dirty="0"/>
              <a:t>Click to edit</a:t>
            </a:r>
          </a:p>
          <a:p>
            <a:pPr lvl="0"/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417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41258" y="1844824"/>
            <a:ext cx="5024967" cy="490020"/>
          </a:xfrm>
          <a:prstGeom prst="rect">
            <a:avLst/>
          </a:prstGeom>
        </p:spPr>
        <p:txBody>
          <a:bodyPr/>
          <a:lstStyle>
            <a:lvl1pPr>
              <a:defRPr sz="2200" baseline="0">
                <a:solidFill>
                  <a:srgbClr val="44C8F5"/>
                </a:solidFill>
                <a:latin typeface="Calibri"/>
                <a:cs typeface="Calibri"/>
              </a:defRPr>
            </a:lvl1pPr>
            <a:lvl4pPr marL="0" indent="0">
              <a:buFontTx/>
              <a:buNone/>
              <a:defRPr>
                <a:solidFill>
                  <a:srgbClr val="004B8C"/>
                </a:solidFill>
                <a:latin typeface="Trebuchet MS"/>
                <a:cs typeface="Trebuchet MS"/>
              </a:defRPr>
            </a:lvl4pPr>
          </a:lstStyle>
          <a:p>
            <a:pPr lvl="0"/>
            <a:r>
              <a:rPr lang="nl-BE" dirty="0"/>
              <a:t>Click to edit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41255" y="2470308"/>
            <a:ext cx="5029200" cy="3048000"/>
          </a:xfrm>
          <a:prstGeom prst="rect">
            <a:avLst/>
          </a:prstGeom>
        </p:spPr>
        <p:txBody>
          <a:bodyPr>
            <a:noAutofit/>
          </a:bodyPr>
          <a:lstStyle>
            <a:lvl1pPr marL="285744" indent="-285744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ct val="80000"/>
              <a:buFont typeface="Arial"/>
              <a:buChar char="•"/>
              <a:defRPr sz="1600" baseline="0">
                <a:solidFill>
                  <a:srgbClr val="004B8C"/>
                </a:solidFill>
                <a:latin typeface="Calibri"/>
                <a:cs typeface="Calibri"/>
              </a:defRPr>
            </a:lvl1pPr>
            <a:lvl2pPr marL="572386" indent="-285744">
              <a:spcBef>
                <a:spcPts val="351"/>
              </a:spcBef>
              <a:buSzPct val="80000"/>
              <a:buFont typeface="Arial"/>
              <a:buChar char="•"/>
              <a:defRPr sz="1400" kern="1200" spc="0" baseline="0">
                <a:solidFill>
                  <a:srgbClr val="004B8C"/>
                </a:solidFill>
                <a:latin typeface="Calibri"/>
                <a:cs typeface="Calibri"/>
              </a:defRPr>
            </a:lvl2pPr>
            <a:lvl3pPr marL="896378" indent="-285744">
              <a:buSzPct val="80000"/>
              <a:buFont typeface="Arial"/>
              <a:buChar char="•"/>
              <a:defRPr sz="1400" baseline="0">
                <a:solidFill>
                  <a:srgbClr val="004B8C">
                    <a:alpha val="80000"/>
                  </a:srgbClr>
                </a:solidFill>
                <a:latin typeface="Calibri"/>
                <a:cs typeface="Calibri"/>
              </a:defRPr>
            </a:lvl3pPr>
            <a:lvl4pPr marL="285744" indent="-285744" algn="l">
              <a:spcBef>
                <a:spcPts val="600"/>
              </a:spcBef>
              <a:buSzPct val="90000"/>
              <a:buFont typeface="Arial"/>
              <a:buChar char="•"/>
              <a:defRPr sz="1400" baseline="0">
                <a:solidFill>
                  <a:srgbClr val="004B8C"/>
                </a:solidFill>
                <a:latin typeface="Trebuchet MS"/>
              </a:defRPr>
            </a:lvl4pPr>
            <a:lvl5pPr marL="285744" indent="-285744">
              <a:spcBef>
                <a:spcPts val="0"/>
              </a:spcBef>
              <a:buSzPct val="80000"/>
              <a:buFontTx/>
              <a:buBlip>
                <a:blip r:embed="rId2"/>
              </a:buBlip>
              <a:defRPr sz="1600" baseline="0">
                <a:solidFill>
                  <a:srgbClr val="004B8C"/>
                </a:solidFill>
                <a:latin typeface="Trebuchet MS"/>
              </a:defRPr>
            </a:lvl5pPr>
            <a:lvl6pPr marL="0" indent="-228594">
              <a:buSzPct val="80000"/>
              <a:buFontTx/>
              <a:buBlip>
                <a:blip r:embed="rId3"/>
              </a:buBlip>
              <a:defRPr sz="1600" baseline="0">
                <a:solidFill>
                  <a:srgbClr val="004B8C"/>
                </a:solidFill>
                <a:latin typeface="Trebuchet MS"/>
              </a:defRPr>
            </a:lvl6pPr>
            <a:lvl7pPr marL="285744" indent="-285744">
              <a:buSzPct val="90000"/>
              <a:buFont typeface="Arial"/>
              <a:buChar char="•"/>
              <a:defRPr sz="1400" baseline="0">
                <a:solidFill>
                  <a:srgbClr val="004B8C"/>
                </a:solidFill>
              </a:defRPr>
            </a:lvl7pPr>
            <a:lvl8pPr>
              <a:defRPr sz="2000"/>
            </a:lvl8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49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4420" y="1835870"/>
            <a:ext cx="11040533" cy="3825378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402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4420" y="2564904"/>
            <a:ext cx="11040533" cy="3168352"/>
          </a:xfrm>
          <a:prstGeom prst="rect">
            <a:avLst/>
          </a:prstGeom>
        </p:spPr>
        <p:txBody>
          <a:bodyPr vert="horz"/>
          <a:lstStyle>
            <a:lvl1pPr marL="285744" indent="-285744" algn="l">
              <a:lnSpc>
                <a:spcPct val="100000"/>
              </a:lnSpc>
              <a:buFont typeface="Arial"/>
              <a:buChar char="•"/>
              <a:defRPr sz="1800"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23391" y="1844824"/>
            <a:ext cx="11041228" cy="72008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44C8F5"/>
                </a:solidFill>
                <a:latin typeface="Calibri"/>
                <a:cs typeface="Calibri"/>
              </a:defRPr>
            </a:lvl1pPr>
            <a:lvl4pPr marL="0" indent="0">
              <a:buFontTx/>
              <a:buNone/>
              <a:defRPr>
                <a:solidFill>
                  <a:srgbClr val="004B8C"/>
                </a:solidFill>
                <a:latin typeface="Trebuchet MS"/>
                <a:cs typeface="Trebuchet MS"/>
              </a:defRPr>
            </a:lvl4pPr>
          </a:lstStyle>
          <a:p>
            <a:pPr lvl="0"/>
            <a:r>
              <a:rPr lang="nl-BE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08884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88021" y="1844824"/>
            <a:ext cx="5376928" cy="3888432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41255" y="1844824"/>
            <a:ext cx="5376928" cy="3888432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5346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41255" y="1844828"/>
            <a:ext cx="5376928" cy="3888433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88288" y="1844677"/>
            <a:ext cx="5376333" cy="388858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7258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88021" y="1844828"/>
            <a:ext cx="5376928" cy="3888433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00000"/>
              </a:lnSpc>
              <a:buNone/>
              <a:defRPr sz="1800"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4417" y="1844677"/>
            <a:ext cx="5376333" cy="388858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00332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4420" y="1844677"/>
            <a:ext cx="11040201" cy="388858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5229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7BFD-7C29-4765-B282-D9835A0CACFB}" type="datetimeFigureOut">
              <a:rPr lang="pl-PL" smtClean="0"/>
              <a:t>2018-11-20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8428-404B-4C1D-BA3F-173BDBFE7401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b="31877"/>
          <a:stretch/>
        </p:blipFill>
        <p:spPr>
          <a:xfrm>
            <a:off x="7501577" y="4661310"/>
            <a:ext cx="4690423" cy="2824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81268" r="25834" b="-4784"/>
          <a:stretch/>
        </p:blipFill>
        <p:spPr>
          <a:xfrm>
            <a:off x="9956800" y="5770249"/>
            <a:ext cx="2451100" cy="9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29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8" name="Table Placeholder 6"/>
          <p:cNvSpPr>
            <a:spLocks noGrp="1"/>
          </p:cNvSpPr>
          <p:nvPr>
            <p:ph type="tbl" sz="quarter" idx="12"/>
          </p:nvPr>
        </p:nvSpPr>
        <p:spPr>
          <a:xfrm>
            <a:off x="624420" y="1844824"/>
            <a:ext cx="11040533" cy="3888432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8849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41255" y="1844824"/>
            <a:ext cx="5376928" cy="3888432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10" name="SmartArt Placeholder 8"/>
          <p:cNvSpPr>
            <a:spLocks noGrp="1"/>
          </p:cNvSpPr>
          <p:nvPr>
            <p:ph type="dgm" sz="quarter" idx="14"/>
          </p:nvPr>
        </p:nvSpPr>
        <p:spPr>
          <a:xfrm>
            <a:off x="6288024" y="1844824"/>
            <a:ext cx="5376597" cy="3888432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6608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87692" y="1844824"/>
            <a:ext cx="5376928" cy="3888432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SmartArt Placeholder 8"/>
          <p:cNvSpPr>
            <a:spLocks noGrp="1"/>
          </p:cNvSpPr>
          <p:nvPr>
            <p:ph type="dgm" sz="quarter" idx="14"/>
          </p:nvPr>
        </p:nvSpPr>
        <p:spPr>
          <a:xfrm>
            <a:off x="641256" y="1844824"/>
            <a:ext cx="5376597" cy="3888432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62194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383340" y="1851027"/>
          <a:ext cx="4683125" cy="3897313"/>
        </p:xfrm>
        <a:graphic>
          <a:graphicData uri="http://schemas.openxmlformats.org/drawingml/2006/table">
            <a:tbl>
              <a:tblPr/>
              <a:tblGrid>
                <a:gridCol w="869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5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9AA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9AA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9AA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9AA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9A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85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85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310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6188" marR="106188" marT="39817" marB="398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41255" y="1844824"/>
            <a:ext cx="5376928" cy="390369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7800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24027" y="3789363"/>
          <a:ext cx="8856663" cy="1828800"/>
        </p:xfrm>
        <a:graphic>
          <a:graphicData uri="http://schemas.openxmlformats.org/drawingml/2006/table">
            <a:tbl>
              <a:tblPr/>
              <a:tblGrid>
                <a:gridCol w="251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5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5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9AA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9AA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9AA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9AA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9A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6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6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6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6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801" marR="97801" marT="36675" marB="3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88021" y="1844824"/>
            <a:ext cx="5376928" cy="1728192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41256" y="908720"/>
            <a:ext cx="11023365" cy="92697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1E1D64"/>
                </a:solidFill>
                <a:latin typeface="Calibri"/>
                <a:cs typeface="Calibri"/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41255" y="1844824"/>
            <a:ext cx="5376928" cy="1728192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1E1D64"/>
                </a:solidFill>
              </a:defRPr>
            </a:lvl1pPr>
            <a:lvl2pPr>
              <a:defRPr>
                <a:solidFill>
                  <a:srgbClr val="1E1D64"/>
                </a:solidFill>
              </a:defRPr>
            </a:lvl2pPr>
            <a:lvl3pPr>
              <a:defRPr>
                <a:solidFill>
                  <a:srgbClr val="1E1D64"/>
                </a:solidFill>
              </a:defRPr>
            </a:lvl3pPr>
            <a:lvl4pPr>
              <a:defRPr>
                <a:solidFill>
                  <a:srgbClr val="1E1D64"/>
                </a:solidFill>
              </a:defRPr>
            </a:lvl4pPr>
            <a:lvl5pPr>
              <a:defRPr>
                <a:solidFill>
                  <a:srgbClr val="1E1D64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604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536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1709738"/>
            <a:ext cx="8305800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981200" y="4152901"/>
            <a:ext cx="8305800" cy="106920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F8FA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8428-404B-4C1D-BA3F-173BDBFE7401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b="31877"/>
          <a:stretch/>
        </p:blipFill>
        <p:spPr>
          <a:xfrm>
            <a:off x="4978400" y="3509963"/>
            <a:ext cx="7213600" cy="434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81268" r="25834" b="-4784"/>
          <a:stretch/>
        </p:blipFill>
        <p:spPr>
          <a:xfrm>
            <a:off x="8585200" y="5358634"/>
            <a:ext cx="3784600" cy="149936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42900" y="5821049"/>
            <a:ext cx="267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F8FA9"/>
                </a:solidFill>
                <a:latin typeface="Gotham Book" charset="0"/>
                <a:ea typeface="Gotham Book" charset="0"/>
                <a:cs typeface="Gotham Book" charset="0"/>
              </a:rPr>
              <a:t>@</a:t>
            </a:r>
            <a:r>
              <a:rPr lang="en-US" sz="2000" b="1" dirty="0">
                <a:solidFill>
                  <a:srgbClr val="1B4A69"/>
                </a:solidFill>
                <a:latin typeface="Gotham Book" charset="0"/>
                <a:ea typeface="Gotham Book" charset="0"/>
                <a:cs typeface="Gotham Book" charset="0"/>
              </a:rPr>
              <a:t>Shift2Rail_JU</a:t>
            </a:r>
          </a:p>
          <a:p>
            <a:r>
              <a:rPr lang="en-US" sz="2000" b="1" dirty="0">
                <a:solidFill>
                  <a:srgbClr val="2F8FA9"/>
                </a:solidFill>
                <a:latin typeface="Gotham Book" charset="0"/>
                <a:ea typeface="Gotham Book" charset="0"/>
                <a:cs typeface="Gotham Book" charset="0"/>
              </a:rPr>
              <a:t>#</a:t>
            </a:r>
            <a:r>
              <a:rPr lang="en-US" sz="2000" b="1" dirty="0">
                <a:solidFill>
                  <a:srgbClr val="1B4A69"/>
                </a:solidFill>
                <a:latin typeface="Gotham Book" charset="0"/>
                <a:ea typeface="Gotham Book" charset="0"/>
                <a:cs typeface="Gotham Book" charset="0"/>
              </a:rPr>
              <a:t>Horizon2020</a:t>
            </a:r>
          </a:p>
        </p:txBody>
      </p:sp>
    </p:spTree>
    <p:extLst>
      <p:ext uri="{BB962C8B-B14F-4D97-AF65-F5344CB8AC3E}">
        <p14:creationId xmlns:p14="http://schemas.microsoft.com/office/powerpoint/2010/main" val="300119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7BFD-7C29-4765-B282-D9835A0CACFB}" type="datetimeFigureOut">
              <a:rPr lang="pl-PL" smtClean="0"/>
              <a:t>2018-11-20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8428-404B-4C1D-BA3F-173BDBFE7401}" type="slidenum">
              <a:rPr lang="pl-PL" smtClean="0"/>
              <a:t>‹#›</a:t>
            </a:fld>
            <a:endParaRPr lang="pl-PL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b="31877"/>
          <a:stretch/>
        </p:blipFill>
        <p:spPr>
          <a:xfrm>
            <a:off x="7501577" y="4661310"/>
            <a:ext cx="4690423" cy="2824163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81268" r="25834" b="-4784"/>
          <a:stretch/>
        </p:blipFill>
        <p:spPr>
          <a:xfrm>
            <a:off x="9956800" y="5770249"/>
            <a:ext cx="2451100" cy="9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7BFD-7C29-4765-B282-D9835A0CACFB}" type="datetimeFigureOut">
              <a:rPr lang="pl-PL" smtClean="0"/>
              <a:t>2018-11-20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8428-404B-4C1D-BA3F-173BDBFE7401}" type="slidenum">
              <a:rPr lang="pl-PL" smtClean="0"/>
              <a:t>‹#›</a:t>
            </a:fld>
            <a:endParaRPr lang="pl-PL"/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b="31877"/>
          <a:stretch/>
        </p:blipFill>
        <p:spPr>
          <a:xfrm>
            <a:off x="7501577" y="4661310"/>
            <a:ext cx="4690423" cy="282416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81268" r="25834" b="-4784"/>
          <a:stretch/>
        </p:blipFill>
        <p:spPr>
          <a:xfrm>
            <a:off x="9956800" y="5770249"/>
            <a:ext cx="2451100" cy="9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8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7BFD-7C29-4765-B282-D9835A0CACFB}" type="datetimeFigureOut">
              <a:rPr lang="pl-PL" smtClean="0"/>
              <a:t>2018-11-20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8428-404B-4C1D-BA3F-173BDBFE7401}" type="slidenum">
              <a:rPr lang="pl-PL" smtClean="0"/>
              <a:t>‹#›</a:t>
            </a:fld>
            <a:endParaRPr lang="pl-PL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b="31877"/>
          <a:stretch/>
        </p:blipFill>
        <p:spPr>
          <a:xfrm>
            <a:off x="7501577" y="4661310"/>
            <a:ext cx="4690423" cy="28241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81268" r="25834" b="-4784"/>
          <a:stretch/>
        </p:blipFill>
        <p:spPr>
          <a:xfrm>
            <a:off x="9956800" y="5770249"/>
            <a:ext cx="2451100" cy="9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9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7BFD-7C29-4765-B282-D9835A0CACFB}" type="datetimeFigureOut">
              <a:rPr lang="pl-PL" smtClean="0"/>
              <a:t>2018-11-20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8428-404B-4C1D-BA3F-173BDBFE7401}" type="slidenum">
              <a:rPr lang="pl-PL" smtClean="0"/>
              <a:t>‹#›</a:t>
            </a:fld>
            <a:endParaRPr lang="pl-PL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81268" r="25834" b="-4784"/>
          <a:stretch/>
        </p:blipFill>
        <p:spPr>
          <a:xfrm>
            <a:off x="9956800" y="5770249"/>
            <a:ext cx="2451100" cy="9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4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+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632177" y="2279650"/>
            <a:ext cx="10916355" cy="0"/>
          </a:xfrm>
          <a:prstGeom prst="line">
            <a:avLst/>
          </a:prstGeom>
          <a:ln w="63500" cap="rnd" cmpd="sng">
            <a:gradFill flip="none" rotWithShape="1">
              <a:gsLst>
                <a:gs pos="0">
                  <a:srgbClr val="004B8C"/>
                </a:gs>
                <a:gs pos="100000">
                  <a:prstClr val="white"/>
                </a:gs>
                <a:gs pos="65000">
                  <a:srgbClr val="44C8F5"/>
                </a:gs>
              </a:gsLst>
              <a:lin ang="0" scaled="1"/>
              <a:tileRect/>
            </a:gra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3396" y="1052736"/>
            <a:ext cx="11041225" cy="1512168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rgbClr val="1E1D64"/>
                </a:solidFill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3393" y="3068638"/>
            <a:ext cx="11041227" cy="122396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 typeface="Arial"/>
              <a:buNone/>
              <a:defRPr sz="3200">
                <a:solidFill>
                  <a:srgbClr val="0092D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l-BE" dirty="0"/>
              <a:t>Click to edit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23393" y="4508501"/>
            <a:ext cx="11041227" cy="43266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200">
                <a:solidFill>
                  <a:srgbClr val="1E1D64"/>
                </a:solidFill>
              </a:defRPr>
            </a:lvl1pPr>
            <a:lvl2pPr marL="457189" indent="0">
              <a:buNone/>
              <a:defRPr sz="3200"/>
            </a:lvl2pPr>
            <a:lvl3pPr marL="914377" indent="0">
              <a:buNone/>
              <a:defRPr sz="3200"/>
            </a:lvl3pPr>
            <a:lvl4pPr marL="1371566" indent="0">
              <a:buNone/>
              <a:defRPr sz="3200"/>
            </a:lvl4pPr>
            <a:lvl5pPr marL="1828754" indent="0">
              <a:buNone/>
              <a:defRPr sz="3200"/>
            </a:lvl5pPr>
          </a:lstStyle>
          <a:p>
            <a:pPr lvl="0"/>
            <a:r>
              <a:rPr lang="nl-BE" dirty="0"/>
              <a:t>Click to edit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3393" y="5013176"/>
            <a:ext cx="11041227" cy="43266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500">
                <a:solidFill>
                  <a:srgbClr val="1E1D64"/>
                </a:solidFill>
              </a:defRPr>
            </a:lvl1pPr>
            <a:lvl2pPr marL="457189" indent="0">
              <a:buNone/>
              <a:defRPr sz="3200"/>
            </a:lvl2pPr>
            <a:lvl3pPr marL="914377" indent="0">
              <a:buNone/>
              <a:defRPr sz="3200"/>
            </a:lvl3pPr>
            <a:lvl4pPr marL="1371566" indent="0">
              <a:buNone/>
              <a:defRPr sz="3200"/>
            </a:lvl4pPr>
            <a:lvl5pPr marL="1828754" indent="0">
              <a:buNone/>
              <a:defRPr sz="3200"/>
            </a:lvl5pPr>
          </a:lstStyle>
          <a:p>
            <a:pPr lvl="0"/>
            <a:r>
              <a:rPr lang="nl-BE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556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3396" y="1052736"/>
            <a:ext cx="11041225" cy="1512168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rgbClr val="1E1D64"/>
                </a:solidFill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393" y="3068638"/>
            <a:ext cx="11041227" cy="122396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 typeface="Arial"/>
              <a:buNone/>
              <a:defRPr sz="3200">
                <a:solidFill>
                  <a:srgbClr val="0092D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l-BE" dirty="0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3393" y="4508501"/>
            <a:ext cx="11041227" cy="43266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200">
                <a:solidFill>
                  <a:srgbClr val="1E1D64"/>
                </a:solidFill>
              </a:defRPr>
            </a:lvl1pPr>
            <a:lvl2pPr marL="457189" indent="0">
              <a:buNone/>
              <a:defRPr sz="3200"/>
            </a:lvl2pPr>
            <a:lvl3pPr marL="914377" indent="0">
              <a:buNone/>
              <a:defRPr sz="3200"/>
            </a:lvl3pPr>
            <a:lvl4pPr marL="1371566" indent="0">
              <a:buNone/>
              <a:defRPr sz="3200"/>
            </a:lvl4pPr>
            <a:lvl5pPr marL="1828754" indent="0">
              <a:buNone/>
              <a:defRPr sz="3200"/>
            </a:lvl5pPr>
          </a:lstStyle>
          <a:p>
            <a:pPr lvl="0"/>
            <a:r>
              <a:rPr lang="nl-BE" dirty="0"/>
              <a:t>Click to edit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23393" y="5013176"/>
            <a:ext cx="11041227" cy="43266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500">
                <a:solidFill>
                  <a:srgbClr val="1E1D64"/>
                </a:solidFill>
              </a:defRPr>
            </a:lvl1pPr>
            <a:lvl2pPr marL="457189" indent="0">
              <a:buNone/>
              <a:defRPr sz="3200"/>
            </a:lvl2pPr>
            <a:lvl3pPr marL="914377" indent="0">
              <a:buNone/>
              <a:defRPr sz="3200"/>
            </a:lvl3pPr>
            <a:lvl4pPr marL="1371566" indent="0">
              <a:buNone/>
              <a:defRPr sz="3200"/>
            </a:lvl4pPr>
            <a:lvl5pPr marL="1828754" indent="0">
              <a:buNone/>
              <a:defRPr sz="3200"/>
            </a:lvl5pPr>
          </a:lstStyle>
          <a:p>
            <a:pPr lvl="0"/>
            <a:r>
              <a:rPr lang="nl-BE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6269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7BFD-7C29-4765-B282-D9835A0CACFB}" type="datetimeFigureOut">
              <a:rPr lang="pl-PL" smtClean="0"/>
              <a:t>2018-11-20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D8428-404B-4C1D-BA3F-173BDBFE74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749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B4A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264" y="5768975"/>
            <a:ext cx="886142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"/>
          <p:cNvSpPr>
            <a:spLocks noChangeArrowheads="1"/>
          </p:cNvSpPr>
          <p:nvPr userDrawn="1"/>
        </p:nvSpPr>
        <p:spPr bwMode="auto">
          <a:xfrm>
            <a:off x="10426701" y="6257926"/>
            <a:ext cx="14303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defRPr/>
            </a:pPr>
            <a:r>
              <a:rPr lang="nl-NL" sz="2000">
                <a:latin typeface="PF DinText Pro Medium"/>
                <a:ea typeface="PF DinText Pro Medium"/>
                <a:cs typeface="PF DinText Pro Medium"/>
              </a:rPr>
              <a:t>#Shift2Rail</a:t>
            </a:r>
          </a:p>
        </p:txBody>
      </p:sp>
      <p:pic>
        <p:nvPicPr>
          <p:cNvPr id="2052" name="Picture 6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7" y="244475"/>
            <a:ext cx="110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>
            <a:spLocks noChangeArrowheads="1"/>
          </p:cNvSpPr>
          <p:nvPr userDrawn="1"/>
        </p:nvSpPr>
        <p:spPr bwMode="auto">
          <a:xfrm>
            <a:off x="365128" y="908054"/>
            <a:ext cx="11491913" cy="48609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92D2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1200">
                <a:solidFill>
                  <a:srgbClr val="0F5494"/>
                </a:solidFill>
                <a:latin typeface="Verdana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charset="0"/>
              </a:defRPr>
            </a:lvl9pPr>
          </a:lstStyle>
          <a:p>
            <a:pPr algn="ctr" eaLnBrk="1" hangingPunct="1"/>
            <a:endParaRPr lang="nl-NL" altLang="en-US" sz="12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hf hdr="0" ftr="0" dt="0"/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338423"/>
            <a:ext cx="9144000" cy="424732"/>
          </a:xfrm>
        </p:spPr>
        <p:txBody>
          <a:bodyPr>
            <a:spAutoFit/>
          </a:bodyPr>
          <a:lstStyle/>
          <a:p>
            <a:r>
              <a:rPr lang="en-GB" b="1" dirty="0"/>
              <a:t>21</a:t>
            </a:r>
            <a:r>
              <a:rPr lang="en-GB" b="1" noProof="0" dirty="0"/>
              <a:t> November 2018</a:t>
            </a:r>
          </a:p>
        </p:txBody>
      </p:sp>
      <p:sp>
        <p:nvSpPr>
          <p:cNvPr id="5" name="Tytuł 1"/>
          <p:cNvSpPr>
            <a:spLocks noGrp="1"/>
          </p:cNvSpPr>
          <p:nvPr>
            <p:ph type="ctrTitle"/>
          </p:nvPr>
        </p:nvSpPr>
        <p:spPr>
          <a:xfrm>
            <a:off x="1093157" y="1192279"/>
            <a:ext cx="9978390" cy="2534376"/>
          </a:xfrm>
        </p:spPr>
        <p:txBody>
          <a:bodyPr>
            <a:normAutofit/>
          </a:bodyPr>
          <a:lstStyle/>
          <a:p>
            <a:br>
              <a:rPr lang="en-US" sz="5400" b="1" dirty="0"/>
            </a:br>
            <a:r>
              <a:rPr lang="en-GB" dirty="0"/>
              <a:t>International efforts to foster innovation 	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79550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840" b="1"/>
          <a:stretch/>
        </p:blipFill>
        <p:spPr>
          <a:xfrm>
            <a:off x="1971675" y="-10319"/>
            <a:ext cx="7906666" cy="686831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736" y="122067"/>
            <a:ext cx="1080241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Participation per MS</a:t>
            </a:r>
            <a:r>
              <a:rPr lang="en-GB" sz="14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4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4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excluding Lighthouse Projects</a:t>
            </a:r>
          </a:p>
        </p:txBody>
      </p:sp>
    </p:spTree>
    <p:extLst>
      <p:ext uri="{BB962C8B-B14F-4D97-AF65-F5344CB8AC3E}">
        <p14:creationId xmlns:p14="http://schemas.microsoft.com/office/powerpoint/2010/main" val="67856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S2R Next Generation</a:t>
            </a:r>
            <a:br>
              <a:rPr lang="en-GB" b="1" dirty="0"/>
            </a:br>
            <a:r>
              <a:rPr lang="en-GB" b="1" dirty="0"/>
              <a:t>2021 - 2030</a:t>
            </a:r>
          </a:p>
        </p:txBody>
      </p:sp>
    </p:spTree>
    <p:extLst>
      <p:ext uri="{BB962C8B-B14F-4D97-AF65-F5344CB8AC3E}">
        <p14:creationId xmlns:p14="http://schemas.microsoft.com/office/powerpoint/2010/main" val="619044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146370" y="5419262"/>
            <a:ext cx="1939593" cy="230983"/>
          </a:xfrm>
          <a:prstGeom prst="rect">
            <a:avLst/>
          </a:prstGeom>
          <a:noFill/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i="1" dirty="0" err="1">
                <a:solidFill>
                  <a:schemeClr val="tx2"/>
                </a:solidFill>
              </a:rPr>
              <a:t>Funding</a:t>
            </a:r>
            <a:r>
              <a:rPr lang="fr-BE" i="1" dirty="0">
                <a:solidFill>
                  <a:schemeClr val="tx2"/>
                </a:solidFill>
              </a:rPr>
              <a:t> type: FP9 </a:t>
            </a:r>
            <a:r>
              <a:rPr lang="fr-BE" i="1" dirty="0" err="1">
                <a:solidFill>
                  <a:schemeClr val="tx2"/>
                </a:solidFill>
              </a:rPr>
              <a:t>rules</a:t>
            </a:r>
            <a:endParaRPr lang="en-GB" i="1" dirty="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67887" y="5399972"/>
            <a:ext cx="2157823" cy="230983"/>
          </a:xfrm>
          <a:prstGeom prst="rect">
            <a:avLst/>
          </a:prstGeom>
          <a:noFill/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i="1" dirty="0" err="1">
                <a:solidFill>
                  <a:schemeClr val="tx2"/>
                </a:solidFill>
              </a:rPr>
              <a:t>Funding</a:t>
            </a:r>
            <a:r>
              <a:rPr lang="fr-BE" i="1" dirty="0">
                <a:solidFill>
                  <a:schemeClr val="tx2"/>
                </a:solidFill>
              </a:rPr>
              <a:t> type: CEF/EIB/etc.</a:t>
            </a:r>
            <a:endParaRPr lang="en-GB" i="1" dirty="0">
              <a:solidFill>
                <a:schemeClr val="tx2"/>
              </a:solidFill>
            </a:endParaRPr>
          </a:p>
        </p:txBody>
      </p:sp>
      <p:sp>
        <p:nvSpPr>
          <p:cNvPr id="24" name="Rounded Rectangle 23"/>
          <p:cNvSpPr>
            <a:spLocks noChangeAspect="1"/>
          </p:cNvSpPr>
          <p:nvPr/>
        </p:nvSpPr>
        <p:spPr>
          <a:xfrm>
            <a:off x="2100774" y="2926751"/>
            <a:ext cx="2030786" cy="2275511"/>
          </a:xfrm>
          <a:prstGeom prst="roundRect">
            <a:avLst/>
          </a:prstGeom>
          <a:solidFill>
            <a:srgbClr val="2F8F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BE" sz="1800" b="1" dirty="0"/>
              <a:t>FUNDAMENTAL RESEARCH</a:t>
            </a:r>
          </a:p>
          <a:p>
            <a:pPr algn="ctr"/>
            <a:r>
              <a:rPr lang="fr-BE" sz="1800" dirty="0"/>
              <a:t>TRL: 0 -&gt; 2</a:t>
            </a:r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ad-hoc governance</a:t>
            </a:r>
          </a:p>
          <a:p>
            <a:pPr algn="ctr"/>
            <a:r>
              <a:rPr lang="en-GB" sz="1600" dirty="0"/>
              <a:t>open to all 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221702" y="3889340"/>
            <a:ext cx="875347" cy="64437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Rail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132783" y="3886015"/>
            <a:ext cx="875347" cy="647701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 Blue</a:t>
            </a:r>
          </a:p>
          <a:p>
            <a:pPr algn="ctr"/>
            <a:r>
              <a:rPr lang="fr-BE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Sky</a:t>
            </a:r>
            <a:r>
              <a:rPr lang="fr-BE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»</a:t>
            </a:r>
          </a:p>
        </p:txBody>
      </p: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4693546" y="2903786"/>
            <a:ext cx="3145870" cy="2298475"/>
          </a:xfrm>
          <a:prstGeom prst="roundRect">
            <a:avLst/>
          </a:prstGeom>
          <a:solidFill>
            <a:srgbClr val="2F8F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BE" sz="1800" b="1" dirty="0"/>
              <a:t>APPLIED </a:t>
            </a:r>
          </a:p>
          <a:p>
            <a:pPr algn="ctr"/>
            <a:r>
              <a:rPr lang="fr-BE" sz="1800" b="1" dirty="0"/>
              <a:t>RESEARCH</a:t>
            </a:r>
          </a:p>
          <a:p>
            <a:pPr algn="ctr"/>
            <a:r>
              <a:rPr lang="fr-BE" sz="1800" dirty="0"/>
              <a:t>TRL: 3 -&gt; 7</a:t>
            </a:r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PPP membership with third parties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842139" y="3901632"/>
            <a:ext cx="1927058" cy="64437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R&amp;I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32716" y="3898294"/>
            <a:ext cx="871175" cy="64437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DEMO</a:t>
            </a:r>
          </a:p>
          <a:p>
            <a:pPr algn="ctr"/>
            <a:r>
              <a:rPr lang="fr-BE" sz="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ERA </a:t>
            </a:r>
            <a:r>
              <a:rPr lang="fr-BE" sz="9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authorization</a:t>
            </a:r>
            <a:endParaRPr lang="fr-BE" sz="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ounded Rectangle 29"/>
          <p:cNvSpPr>
            <a:spLocks noChangeAspect="1"/>
          </p:cNvSpPr>
          <p:nvPr/>
        </p:nvSpPr>
        <p:spPr>
          <a:xfrm>
            <a:off x="8431406" y="2903787"/>
            <a:ext cx="2030786" cy="2298474"/>
          </a:xfrm>
          <a:prstGeom prst="roundRect">
            <a:avLst/>
          </a:prstGeom>
          <a:solidFill>
            <a:srgbClr val="2F8F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BE" sz="1800" b="1" dirty="0"/>
              <a:t>DEPLOYMENT</a:t>
            </a:r>
          </a:p>
          <a:p>
            <a:pPr algn="ctr"/>
            <a:r>
              <a:rPr lang="fr-BE" sz="1800" b="1" dirty="0"/>
              <a:t>COORDINATION</a:t>
            </a:r>
          </a:p>
          <a:p>
            <a:pPr algn="ctr"/>
            <a:endParaRPr lang="fr-BE" sz="1800" b="1" dirty="0"/>
          </a:p>
          <a:p>
            <a:pPr algn="ctr"/>
            <a:endParaRPr lang="fr-BE" sz="1600" b="1" dirty="0"/>
          </a:p>
          <a:p>
            <a:pPr algn="ctr"/>
            <a:endParaRPr lang="fr-BE" sz="1600" b="1" dirty="0"/>
          </a:p>
          <a:p>
            <a:pPr algn="ctr"/>
            <a:endParaRPr lang="fr-BE" sz="1600" dirty="0"/>
          </a:p>
          <a:p>
            <a:pPr algn="ctr"/>
            <a:r>
              <a:rPr lang="fr-BE" sz="1600" dirty="0"/>
              <a:t>open to all</a:t>
            </a:r>
            <a:endParaRPr lang="en-GB" sz="1600" dirty="0"/>
          </a:p>
          <a:p>
            <a:pPr algn="ctr"/>
            <a:endParaRPr lang="en-GB" sz="1600" dirty="0"/>
          </a:p>
        </p:txBody>
      </p:sp>
      <p:sp>
        <p:nvSpPr>
          <p:cNvPr id="31" name="Rounded Rectangle 30"/>
          <p:cNvSpPr/>
          <p:nvPr/>
        </p:nvSpPr>
        <p:spPr>
          <a:xfrm>
            <a:off x="8576935" y="3905315"/>
            <a:ext cx="1847185" cy="64437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S2R solutions with S2R JU supervision</a:t>
            </a:r>
          </a:p>
        </p:txBody>
      </p:sp>
      <p:sp>
        <p:nvSpPr>
          <p:cNvPr id="32" name="Flowchart: Multidocument 31"/>
          <p:cNvSpPr/>
          <p:nvPr/>
        </p:nvSpPr>
        <p:spPr>
          <a:xfrm>
            <a:off x="4842139" y="1309950"/>
            <a:ext cx="2861752" cy="1008112"/>
          </a:xfrm>
          <a:prstGeom prst="flowChartMultidocument">
            <a:avLst/>
          </a:prstGeom>
          <a:solidFill>
            <a:srgbClr val="2F8F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/>
              <a:t>START-UPS</a:t>
            </a:r>
          </a:p>
          <a:p>
            <a:pPr algn="ctr"/>
            <a:r>
              <a:rPr lang="en-GB" sz="1800" b="1" dirty="0"/>
              <a:t>BLUE-SKY APPS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34050" y="5418813"/>
            <a:ext cx="2349500" cy="212144"/>
          </a:xfrm>
          <a:prstGeom prst="rect">
            <a:avLst/>
          </a:prstGeom>
          <a:noFill/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Flat rate on entity accounting rules</a:t>
            </a:r>
          </a:p>
        </p:txBody>
      </p:sp>
      <p:sp>
        <p:nvSpPr>
          <p:cNvPr id="34" name="Bent Arrow 33"/>
          <p:cNvSpPr/>
          <p:nvPr/>
        </p:nvSpPr>
        <p:spPr>
          <a:xfrm>
            <a:off x="3180894" y="1525974"/>
            <a:ext cx="1440160" cy="122413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3112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5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Bent Arrow 34"/>
          <p:cNvSpPr/>
          <p:nvPr/>
        </p:nvSpPr>
        <p:spPr>
          <a:xfrm rot="5400000">
            <a:off x="8146216" y="1304734"/>
            <a:ext cx="1224136" cy="166661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482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5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6" name="Bent Arrow 35"/>
          <p:cNvSpPr/>
          <p:nvPr/>
        </p:nvSpPr>
        <p:spPr>
          <a:xfrm rot="7812660">
            <a:off x="7504964" y="2013684"/>
            <a:ext cx="1004533" cy="103775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482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5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4189006" y="3686214"/>
            <a:ext cx="432048" cy="432048"/>
          </a:xfrm>
          <a:prstGeom prst="rightArrow">
            <a:avLst/>
          </a:prstGeom>
          <a:solidFill>
            <a:srgbClr val="2F8F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ight Arrow 37"/>
          <p:cNvSpPr/>
          <p:nvPr/>
        </p:nvSpPr>
        <p:spPr>
          <a:xfrm>
            <a:off x="7933422" y="3686214"/>
            <a:ext cx="432048" cy="432048"/>
          </a:xfrm>
          <a:prstGeom prst="rightArrow">
            <a:avLst/>
          </a:prstGeom>
          <a:solidFill>
            <a:srgbClr val="2F8F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91429" y="142461"/>
            <a:ext cx="10802416" cy="8834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BE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S2R Europe 2030 </a:t>
            </a:r>
            <a:r>
              <a:rPr lang="en-US" sz="2800" b="1" dirty="0"/>
              <a:t>Research and Innovation beyond 2020</a:t>
            </a:r>
            <a:endParaRPr lang="en-GB" sz="2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805213" y="2405447"/>
            <a:ext cx="1165087" cy="3393989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7593329" y="2405447"/>
            <a:ext cx="1165087" cy="3393989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ounded Rectangle 41"/>
          <p:cNvSpPr>
            <a:spLocks noChangeAspect="1"/>
          </p:cNvSpPr>
          <p:nvPr/>
        </p:nvSpPr>
        <p:spPr>
          <a:xfrm>
            <a:off x="328701" y="325517"/>
            <a:ext cx="5693505" cy="4159860"/>
          </a:xfrm>
          <a:prstGeom prst="roundRect">
            <a:avLst/>
          </a:prstGeom>
          <a:solidFill>
            <a:srgbClr val="2F8F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2400" b="1" dirty="0"/>
              <a:t>S2R 2 requires revised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Governance </a:t>
            </a:r>
          </a:p>
          <a:p>
            <a:pPr algn="ctr"/>
            <a:r>
              <a:rPr lang="en-GB" sz="1600" b="1" i="1" dirty="0"/>
              <a:t>membership vs participation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Content</a:t>
            </a:r>
          </a:p>
          <a:p>
            <a:pPr algn="ctr"/>
            <a:r>
              <a:rPr lang="en-GB" sz="1600" b="1" i="1" dirty="0"/>
              <a:t>ERRAC Vision 2050, Master Plan</a:t>
            </a:r>
          </a:p>
          <a:p>
            <a:pPr algn="ctr"/>
            <a:endParaRPr lang="en-GB" sz="2400" b="1" i="1" dirty="0"/>
          </a:p>
          <a:p>
            <a:pPr algn="ctr"/>
            <a:r>
              <a:rPr lang="en-GB" sz="2400" b="1" dirty="0"/>
              <a:t>Regulation &amp; Administrative Simplification</a:t>
            </a:r>
          </a:p>
          <a:p>
            <a:pPr algn="ctr"/>
            <a:r>
              <a:rPr lang="en-GB" sz="1600" b="1" i="1" dirty="0"/>
              <a:t>No matrix approach, flexibility, clarity, … while maintaining legality/regularity and sound financial management</a:t>
            </a:r>
            <a:endParaRPr lang="en-GB" sz="2400" dirty="0"/>
          </a:p>
        </p:txBody>
      </p:sp>
      <p:sp>
        <p:nvSpPr>
          <p:cNvPr id="43" name="Rounded Rectangle 42"/>
          <p:cNvSpPr>
            <a:spLocks noChangeAspect="1"/>
          </p:cNvSpPr>
          <p:nvPr/>
        </p:nvSpPr>
        <p:spPr>
          <a:xfrm>
            <a:off x="6272905" y="2163570"/>
            <a:ext cx="5777000" cy="4220864"/>
          </a:xfrm>
          <a:prstGeom prst="roundRect">
            <a:avLst/>
          </a:prstGeom>
          <a:solidFill>
            <a:srgbClr val="2F8F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2400" b="1"/>
              <a:t>Feedback on 19 </a:t>
            </a:r>
            <a:r>
              <a:rPr lang="en-GB" sz="2400" b="1" dirty="0"/>
              <a:t>JUNE 2018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DIALOGUE CONFERENCE</a:t>
            </a:r>
            <a:r>
              <a:rPr lang="en-GB" sz="2400" dirty="0"/>
              <a:t> ON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S2R: THE FUTURE OF RAIL RESEARCH AND INNOVATION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i="1" dirty="0"/>
              <a:t>a journey towards 2020 decision</a:t>
            </a:r>
          </a:p>
        </p:txBody>
      </p:sp>
    </p:spTree>
    <p:extLst>
      <p:ext uri="{BB962C8B-B14F-4D97-AF65-F5344CB8AC3E}">
        <p14:creationId xmlns:p14="http://schemas.microsoft.com/office/powerpoint/2010/main" val="348090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/>
        </p:nvSpPr>
        <p:spPr>
          <a:xfrm>
            <a:off x="190500" y="33813"/>
            <a:ext cx="11364712" cy="926976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1E1D64"/>
                </a:solidFill>
                <a:latin typeface="Calibri"/>
                <a:ea typeface="+mj-ea"/>
                <a:cs typeface="Calibri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  <a:defRPr/>
            </a:pPr>
            <a:endParaRPr lang="en-GB" sz="3200" dirty="0">
              <a:solidFill>
                <a:srgbClr val="002060"/>
              </a:solidFill>
              <a:latin typeface="+mn-lt"/>
              <a:ea typeface="Verdana" charset="0"/>
              <a:cs typeface="Verdan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7" y="-28863"/>
            <a:ext cx="120133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ts val="1200"/>
              </a:spcBef>
              <a:defRPr/>
            </a:pPr>
            <a:r>
              <a:rPr lang="en-GB" sz="2800" b="1" dirty="0">
                <a:solidFill>
                  <a:srgbClr val="002060"/>
                </a:solidFill>
                <a:ea typeface="Verdana" charset="0"/>
                <a:cs typeface="Verdana" charset="0"/>
              </a:rPr>
              <a:t>Automation, </a:t>
            </a:r>
            <a:r>
              <a:rPr lang="en-GB" sz="2800" b="1" dirty="0" err="1">
                <a:solidFill>
                  <a:srgbClr val="002060"/>
                </a:solidFill>
                <a:ea typeface="Verdana" charset="0"/>
                <a:cs typeface="Verdana" charset="0"/>
              </a:rPr>
              <a:t>Digitalizationa</a:t>
            </a:r>
            <a:r>
              <a:rPr lang="en-GB" sz="2800" b="1" dirty="0">
                <a:solidFill>
                  <a:srgbClr val="002060"/>
                </a:solidFill>
                <a:ea typeface="Verdana" charset="0"/>
                <a:cs typeface="Verdana" charset="0"/>
              </a:rPr>
              <a:t> and Sustainability: agree on the automation intelligence </a:t>
            </a:r>
          </a:p>
          <a:p>
            <a:pPr marL="1371600" lvl="2" indent="-457200" algn="just">
              <a:buFont typeface="Wingdings" panose="05000000000000000000" pitchFamily="2" charset="2"/>
              <a:buChar char="§"/>
              <a:defRPr/>
            </a:pPr>
            <a:r>
              <a:rPr lang="en-GB" sz="2800" dirty="0">
                <a:solidFill>
                  <a:srgbClr val="1E1D64"/>
                </a:solidFill>
              </a:rPr>
              <a:t>on the vehicle</a:t>
            </a:r>
          </a:p>
          <a:p>
            <a:pPr marL="1371600" lvl="2" indent="-457200" algn="just">
              <a:buFont typeface="Wingdings" panose="05000000000000000000" pitchFamily="2" charset="2"/>
              <a:buChar char="§"/>
              <a:defRPr/>
            </a:pPr>
            <a:r>
              <a:rPr lang="en-GB" sz="2800" dirty="0">
                <a:solidFill>
                  <a:srgbClr val="1E1D64"/>
                </a:solidFill>
              </a:rPr>
              <a:t>on infrastructure</a:t>
            </a:r>
          </a:p>
          <a:p>
            <a:pPr marL="1371600" lvl="2" indent="-457200" algn="just">
              <a:buFont typeface="Wingdings" panose="05000000000000000000" pitchFamily="2" charset="2"/>
              <a:buChar char="§"/>
              <a:defRPr/>
            </a:pPr>
            <a:r>
              <a:rPr lang="en-GB" sz="2800" dirty="0">
                <a:solidFill>
                  <a:srgbClr val="1E1D64"/>
                </a:solidFill>
              </a:rPr>
              <a:t>a mix of both</a:t>
            </a:r>
          </a:p>
          <a:p>
            <a:pPr marL="1371600" lvl="2" indent="-457200" algn="just">
              <a:buFont typeface="Wingdings" panose="05000000000000000000" pitchFamily="2" charset="2"/>
              <a:buChar char="§"/>
              <a:defRPr/>
            </a:pPr>
            <a:r>
              <a:rPr lang="en-GB" sz="2800" dirty="0">
                <a:solidFill>
                  <a:srgbClr val="1E1D64"/>
                </a:solidFill>
              </a:rPr>
              <a:t>shared intelligence between modes </a:t>
            </a:r>
            <a:r>
              <a:rPr lang="en-GB" sz="2000" i="1" dirty="0">
                <a:solidFill>
                  <a:srgbClr val="1E1D64"/>
                </a:solidFill>
              </a:rPr>
              <a:t>a railway could be responsible for example of the network management of automated car systems</a:t>
            </a:r>
          </a:p>
          <a:p>
            <a:pPr marL="1371600" lvl="2" indent="-457200" algn="just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endParaRPr lang="en-GB" sz="2800" dirty="0">
              <a:solidFill>
                <a:srgbClr val="1E1D64"/>
              </a:solidFill>
            </a:endParaRP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endParaRPr lang="en-GB" sz="2800" dirty="0">
              <a:solidFill>
                <a:srgbClr val="1E1D64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3041897"/>
            <a:ext cx="6871743" cy="36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9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/>
        </p:nvSpPr>
        <p:spPr>
          <a:xfrm>
            <a:off x="190500" y="33813"/>
            <a:ext cx="11364712" cy="926976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1E1D64"/>
                </a:solidFill>
                <a:latin typeface="Calibri"/>
                <a:ea typeface="+mj-ea"/>
                <a:cs typeface="Calibri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  <a:defRPr/>
            </a:pPr>
            <a:endParaRPr lang="en-GB" sz="3200" dirty="0">
              <a:solidFill>
                <a:srgbClr val="002060"/>
              </a:solidFill>
              <a:latin typeface="+mn-lt"/>
              <a:ea typeface="Verdana" charset="0"/>
              <a:cs typeface="Verdan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011" y="649160"/>
            <a:ext cx="115965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ts val="1200"/>
              </a:spcBef>
              <a:defRPr/>
            </a:pPr>
            <a:r>
              <a:rPr lang="en-GB" sz="2800" b="1" dirty="0">
                <a:solidFill>
                  <a:srgbClr val="002060"/>
                </a:solidFill>
                <a:ea typeface="Verdana" charset="0"/>
                <a:cs typeface="Verdana" charset="0"/>
              </a:rPr>
              <a:t>Creation of new ICT ecosystem and connected business models</a:t>
            </a:r>
          </a:p>
          <a:p>
            <a:pPr marL="1371600" lvl="2" indent="-457200" algn="just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002060"/>
                </a:solidFill>
                <a:ea typeface="Verdana" charset="0"/>
                <a:cs typeface="Verdana" charset="0"/>
              </a:rPr>
              <a:t>Few example are already visible at rail level crossing: a car automatically stops (or better slow down for energy efficiency) before reaching the signal as it is connected and can be positioned/controlled. Same for a boat and an automated drawbridge. </a:t>
            </a:r>
          </a:p>
          <a:p>
            <a:pPr marL="1371600" lvl="2" indent="-457200" algn="just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002060"/>
                </a:solidFill>
                <a:ea typeface="Verdana" charset="0"/>
                <a:cs typeface="Verdana" charset="0"/>
              </a:rPr>
              <a:t>In the freight logistic chain automation at system level (</a:t>
            </a:r>
            <a:r>
              <a:rPr lang="en-GB" sz="2000" dirty="0" err="1">
                <a:solidFill>
                  <a:srgbClr val="002060"/>
                </a:solidFill>
                <a:ea typeface="Verdana" charset="0"/>
                <a:cs typeface="Verdana" charset="0"/>
              </a:rPr>
              <a:t>blockchain</a:t>
            </a:r>
            <a:r>
              <a:rPr lang="en-GB" sz="2000" dirty="0">
                <a:solidFill>
                  <a:srgbClr val="002060"/>
                </a:solidFill>
                <a:ea typeface="Verdana" charset="0"/>
                <a:cs typeface="Verdana" charset="0"/>
              </a:rPr>
              <a:t>?) would change the business model and the currently administrative bottlenecks could be solved by automated technology validations</a:t>
            </a:r>
          </a:p>
          <a:p>
            <a:pPr lvl="1" algn="just">
              <a:spcBef>
                <a:spcPts val="1200"/>
              </a:spcBef>
              <a:defRPr/>
            </a:pPr>
            <a:endParaRPr lang="en-GB" sz="2800" b="1" dirty="0">
              <a:solidFill>
                <a:srgbClr val="002060"/>
              </a:solidFill>
              <a:ea typeface="Verdana" charset="0"/>
              <a:cs typeface="Verdana" charset="0"/>
            </a:endParaRPr>
          </a:p>
          <a:p>
            <a:pPr lvl="1" algn="just">
              <a:spcBef>
                <a:spcPts val="1200"/>
              </a:spcBef>
              <a:defRPr/>
            </a:pPr>
            <a:r>
              <a:rPr lang="en-GB" sz="2800" b="1" dirty="0">
                <a:solidFill>
                  <a:srgbClr val="002060"/>
                </a:solidFill>
                <a:ea typeface="Verdana" charset="0"/>
                <a:cs typeface="Verdana" charset="0"/>
              </a:rPr>
              <a:t>Braking paradigms (AI capability?)</a:t>
            </a:r>
          </a:p>
          <a:p>
            <a:pPr lvl="1" algn="just">
              <a:spcBef>
                <a:spcPts val="1200"/>
              </a:spcBef>
              <a:defRPr/>
            </a:pPr>
            <a:endParaRPr lang="en-GB" sz="2800" b="1" dirty="0">
              <a:solidFill>
                <a:srgbClr val="002060"/>
              </a:solidFill>
              <a:ea typeface="Verdana" charset="0"/>
              <a:cs typeface="Verdana" charset="0"/>
            </a:endParaRPr>
          </a:p>
          <a:p>
            <a:pPr lvl="1" algn="just">
              <a:spcBef>
                <a:spcPts val="1200"/>
              </a:spcBef>
              <a:defRPr/>
            </a:pPr>
            <a:r>
              <a:rPr lang="en-GB" sz="2800" b="1" dirty="0">
                <a:solidFill>
                  <a:srgbClr val="002060"/>
                </a:solidFill>
                <a:ea typeface="Verdana" charset="0"/>
                <a:cs typeface="Verdana" charset="0"/>
              </a:rPr>
              <a:t>…and much more to be defined and worked out with you!</a:t>
            </a:r>
            <a:endParaRPr lang="en-GB" sz="2800" dirty="0">
              <a:solidFill>
                <a:srgbClr val="1E1D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19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5796643"/>
            <a:ext cx="2451100" cy="73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2" b="5885"/>
          <a:stretch>
            <a:fillRect/>
          </a:stretch>
        </p:blipFill>
        <p:spPr bwMode="auto">
          <a:xfrm>
            <a:off x="1208049" y="820190"/>
            <a:ext cx="9739830" cy="453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29986" y="6164943"/>
            <a:ext cx="3025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2F8FA9"/>
                </a:solidFill>
              </a:rPr>
              <a:t>carlo.borghini@s2r.europa.eu</a:t>
            </a:r>
            <a:endParaRPr lang="en-GB" dirty="0">
              <a:solidFill>
                <a:srgbClr val="2F8F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8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17" t="2939" r="19820" b="1561"/>
          <a:stretch/>
        </p:blipFill>
        <p:spPr>
          <a:xfrm>
            <a:off x="727532" y="270109"/>
            <a:ext cx="11088163" cy="6273077"/>
          </a:xfrm>
          <a:prstGeom prst="rect">
            <a:avLst/>
          </a:prstGeom>
          <a:ln>
            <a:noFill/>
          </a:ln>
          <a:effectLst>
            <a:glow rad="762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8720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5" y="357331"/>
            <a:ext cx="5649748" cy="5922981"/>
          </a:xfrm>
          <a:prstGeom prst="rect">
            <a:avLst/>
          </a:prstGeom>
        </p:spPr>
      </p:pic>
      <p:sp>
        <p:nvSpPr>
          <p:cNvPr id="4" name="Text Placeholder 1"/>
          <p:cNvSpPr txBox="1">
            <a:spLocks/>
          </p:cNvSpPr>
          <p:nvPr/>
        </p:nvSpPr>
        <p:spPr bwMode="auto">
          <a:xfrm>
            <a:off x="5864087" y="1036159"/>
            <a:ext cx="6072808" cy="45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291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€ 1BLN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291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A NEW APPROACH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291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TO R&amp;I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&amp;D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291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291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innovation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 shaping the railway of the future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291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350"/>
          <a:stretch/>
        </p:blipFill>
        <p:spPr>
          <a:xfrm>
            <a:off x="1395804" y="189781"/>
            <a:ext cx="10129851" cy="45202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26" y="5102865"/>
            <a:ext cx="89319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2400" dirty="0">
                <a:solidFill>
                  <a:schemeClr val="tx2"/>
                </a:solidFill>
              </a:rPr>
              <a:t>To </a:t>
            </a:r>
            <a:r>
              <a:rPr lang="en-GB" sz="2400" b="1" dirty="0">
                <a:solidFill>
                  <a:schemeClr val="tx2"/>
                </a:solidFill>
              </a:rPr>
              <a:t>deliver</a:t>
            </a:r>
            <a:r>
              <a:rPr lang="en-GB" sz="2400" dirty="0">
                <a:solidFill>
                  <a:schemeClr val="tx2"/>
                </a:solidFill>
              </a:rPr>
              <a:t> through railway </a:t>
            </a:r>
            <a:r>
              <a:rPr lang="en-GB" sz="2400" b="1" dirty="0">
                <a:solidFill>
                  <a:schemeClr val="tx2"/>
                </a:solidFill>
              </a:rPr>
              <a:t>research and innovation</a:t>
            </a:r>
            <a:r>
              <a:rPr lang="en-GB" sz="2400" dirty="0">
                <a:solidFill>
                  <a:schemeClr val="tx2"/>
                </a:solidFill>
              </a:rPr>
              <a:t> the </a:t>
            </a:r>
            <a:r>
              <a:rPr lang="en-GB" sz="2400" b="1" dirty="0">
                <a:solidFill>
                  <a:schemeClr val="tx2"/>
                </a:solidFill>
              </a:rPr>
              <a:t>capabilities</a:t>
            </a:r>
            <a:r>
              <a:rPr lang="en-GB" sz="2400" dirty="0">
                <a:solidFill>
                  <a:schemeClr val="tx2"/>
                </a:solidFill>
              </a:rPr>
              <a:t> to bring about the most </a:t>
            </a:r>
            <a:r>
              <a:rPr lang="en-GB" sz="2400" b="1" dirty="0">
                <a:solidFill>
                  <a:schemeClr val="tx2"/>
                </a:solidFill>
              </a:rPr>
              <a:t>sustainable</a:t>
            </a:r>
            <a:r>
              <a:rPr lang="en-GB" sz="2400" dirty="0">
                <a:solidFill>
                  <a:schemeClr val="tx2"/>
                </a:solidFill>
              </a:rPr>
              <a:t>, </a:t>
            </a:r>
            <a:r>
              <a:rPr lang="en-GB" sz="2400" b="1" dirty="0">
                <a:solidFill>
                  <a:schemeClr val="tx2"/>
                </a:solidFill>
              </a:rPr>
              <a:t>cost-efficient</a:t>
            </a:r>
            <a:r>
              <a:rPr lang="en-GB" sz="2400" dirty="0">
                <a:solidFill>
                  <a:schemeClr val="tx2"/>
                </a:solidFill>
              </a:rPr>
              <a:t>, </a:t>
            </a:r>
            <a:r>
              <a:rPr lang="en-GB" sz="2400" b="1" dirty="0">
                <a:solidFill>
                  <a:schemeClr val="tx2"/>
                </a:solidFill>
              </a:rPr>
              <a:t>high-performing</a:t>
            </a:r>
            <a:r>
              <a:rPr lang="en-GB" sz="2400" dirty="0">
                <a:solidFill>
                  <a:schemeClr val="tx2"/>
                </a:solidFill>
              </a:rPr>
              <a:t>, </a:t>
            </a:r>
            <a:r>
              <a:rPr lang="en-GB" sz="2400" b="1" dirty="0">
                <a:solidFill>
                  <a:schemeClr val="tx2"/>
                </a:solidFill>
              </a:rPr>
              <a:t>time driven</a:t>
            </a:r>
            <a:r>
              <a:rPr lang="en-GB" sz="2400" dirty="0">
                <a:solidFill>
                  <a:schemeClr val="tx2"/>
                </a:solidFill>
              </a:rPr>
              <a:t>, </a:t>
            </a:r>
            <a:r>
              <a:rPr lang="en-GB" sz="2400" b="1" dirty="0">
                <a:solidFill>
                  <a:schemeClr val="tx2"/>
                </a:solidFill>
              </a:rPr>
              <a:t>digital</a:t>
            </a:r>
            <a:r>
              <a:rPr lang="en-GB" sz="2400" dirty="0">
                <a:solidFill>
                  <a:schemeClr val="tx2"/>
                </a:solidFill>
              </a:rPr>
              <a:t> and </a:t>
            </a:r>
            <a:r>
              <a:rPr lang="en-GB" sz="2400" b="1" dirty="0">
                <a:solidFill>
                  <a:schemeClr val="tx2"/>
                </a:solidFill>
              </a:rPr>
              <a:t>competitive, customer-driven </a:t>
            </a:r>
            <a:r>
              <a:rPr lang="en-GB" sz="2400" dirty="0">
                <a:solidFill>
                  <a:schemeClr val="tx2"/>
                </a:solidFill>
              </a:rPr>
              <a:t>transport </a:t>
            </a:r>
            <a:r>
              <a:rPr lang="en-GB" sz="2400" b="1" dirty="0">
                <a:solidFill>
                  <a:schemeClr val="tx2"/>
                </a:solidFill>
              </a:rPr>
              <a:t>mode</a:t>
            </a:r>
            <a:r>
              <a:rPr lang="en-GB" sz="2400" dirty="0">
                <a:solidFill>
                  <a:schemeClr val="tx2"/>
                </a:solidFill>
              </a:rPr>
              <a:t> for Europe</a:t>
            </a:r>
            <a:endParaRPr lang="en-GB" sz="2400" dirty="0">
              <a:solidFill>
                <a:schemeClr val="tx2"/>
              </a:solidFill>
              <a:effectLst/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title"/>
          </p:nvPr>
        </p:nvSpPr>
        <p:spPr bwMode="auto">
          <a:xfrm>
            <a:off x="419126" y="383371"/>
            <a:ext cx="8296630" cy="40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1" hangingPunct="1">
              <a:spcBef>
                <a:spcPts val="291"/>
              </a:spcBef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S2R VISION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404686472"/>
              </p:ext>
            </p:extLst>
          </p:nvPr>
        </p:nvGraphicFramePr>
        <p:xfrm>
          <a:off x="5336095" y="357331"/>
          <a:ext cx="7128792" cy="6160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441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Graphic spid="9" grpId="0">
        <p:bldAsOne/>
      </p:bldGraphic>
      <p:bldGraphic spid="9" grpId="1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2561" y="314338"/>
            <a:ext cx="3162342" cy="1243417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2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INNOVATION</a:t>
            </a:r>
            <a:r>
              <a:rPr lang="en-US" altLang="en-US" sz="220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altLang="en-US" sz="22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CAPABILITIES</a:t>
            </a:r>
            <a:endParaRPr lang="en-IE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30" y="314338"/>
            <a:ext cx="5774241" cy="5711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5" y="216602"/>
            <a:ext cx="8470231" cy="63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4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 txBox="1">
            <a:spLocks/>
          </p:cNvSpPr>
          <p:nvPr/>
        </p:nvSpPr>
        <p:spPr bwMode="auto">
          <a:xfrm rot="5400000">
            <a:off x="8615078" y="2163945"/>
            <a:ext cx="4364921" cy="21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91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S2R PROGRAMME:</a:t>
            </a:r>
          </a:p>
          <a:p>
            <a:pPr marL="0" indent="0" algn="ctr">
              <a:spcBef>
                <a:spcPts val="291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INTEGRATED</a:t>
            </a:r>
          </a:p>
          <a:p>
            <a:pPr marL="0" indent="0" algn="ctr">
              <a:spcBef>
                <a:spcPts val="291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CONSISTENT</a:t>
            </a:r>
          </a:p>
          <a:p>
            <a:pPr marL="0" indent="0" algn="ctr">
              <a:spcBef>
                <a:spcPts val="291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DELIVERY ORIENTED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title"/>
          </p:nvPr>
        </p:nvSpPr>
        <p:spPr bwMode="auto">
          <a:xfrm>
            <a:off x="419126" y="383371"/>
            <a:ext cx="8296630" cy="40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1" hangingPunct="1">
              <a:spcBef>
                <a:spcPts val="291"/>
              </a:spcBef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R&amp;I </a:t>
            </a:r>
            <a:r>
              <a:rPr lang="en-US" altLang="en-US" sz="2400" dirty="0">
                <a:solidFill>
                  <a:schemeClr val="tx2"/>
                </a:solidFill>
                <a:latin typeface="+mn-lt"/>
                <a:ea typeface="Verdana" charset="0"/>
                <a:cs typeface="Verdana" charset="0"/>
              </a:rPr>
              <a:t>for Innovation Capabilities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6" y="1039945"/>
            <a:ext cx="8576828" cy="53774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526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2rvisitor1\AppData\Local\Microsoft\Windows\INetCache\IE\JUR9ZBY0\IP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761" y="2598231"/>
            <a:ext cx="4371975" cy="3613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s2rvisitor1\AppData\Local\Microsoft\Windows\INetCache\IE\QA66817M\IP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0487" y="1964347"/>
            <a:ext cx="5570262" cy="326117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21599994" rev="0"/>
            </a:camera>
            <a:lightRig rig="threePt" dir="t"/>
          </a:scene3d>
        </p:spPr>
      </p:pic>
      <p:pic>
        <p:nvPicPr>
          <p:cNvPr id="7" name="Picture 6" descr="C:\Users\s2rvisitor1\AppData\Local\Microsoft\Windows\INetCache\IE\JUR9ZBY0\IP4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13" y="4286871"/>
            <a:ext cx="4257126" cy="2430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s2rvisitor1\AppData\Local\Microsoft\Windows\INetCache\IE\O6HTT8CJ\IP3.pn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9143" y="87080"/>
            <a:ext cx="5067881" cy="2627289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8" name="Picture 7" descr="C:\Users\s2rvisitor1\AppData\Local\Microsoft\Windows\INetCache\IE\M11D428M\IP5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8322" y="-307444"/>
            <a:ext cx="5647184" cy="4153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14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0736" y="-132979"/>
            <a:ext cx="1169646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a piecemeal to a System Architecture Approach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0735" y="915650"/>
            <a:ext cx="1169646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1" indent="-268288">
              <a:buFont typeface="Wingdings" panose="05000000000000000000" pitchFamily="2" charset="2"/>
              <a:buChar char="ü"/>
              <a:defRPr/>
            </a:pPr>
            <a:r>
              <a:rPr lang="en-GB" sz="2200" b="1" dirty="0">
                <a:solidFill>
                  <a:schemeClr val="tx2"/>
                </a:solidFill>
                <a:latin typeface="Calibri"/>
              </a:rPr>
              <a:t>Innovation: </a:t>
            </a:r>
            <a:r>
              <a:rPr lang="en-GB" sz="2200" dirty="0">
                <a:solidFill>
                  <a:schemeClr val="tx2"/>
                </a:solidFill>
                <a:latin typeface="Calibri"/>
              </a:rPr>
              <a:t>evolutionary, by steps or disruptive</a:t>
            </a:r>
          </a:p>
          <a:p>
            <a:pPr marL="268288" lvl="1" indent="-268288">
              <a:buFont typeface="Wingdings" panose="05000000000000000000" pitchFamily="2" charset="2"/>
              <a:buChar char="ü"/>
              <a:defRPr/>
            </a:pPr>
            <a:endParaRPr lang="en-GB" sz="2200" dirty="0">
              <a:solidFill>
                <a:schemeClr val="tx2"/>
              </a:solidFill>
              <a:latin typeface="Calibri"/>
            </a:endParaRPr>
          </a:p>
          <a:p>
            <a:pPr marL="268288" lvl="1" indent="-268288">
              <a:buFont typeface="Wingdings" panose="05000000000000000000" pitchFamily="2" charset="2"/>
              <a:buChar char="ü"/>
              <a:defRPr/>
            </a:pPr>
            <a:r>
              <a:rPr lang="en-GB" sz="2200" b="1" dirty="0">
                <a:solidFill>
                  <a:schemeClr val="tx2"/>
                </a:solidFill>
                <a:latin typeface="Calibri"/>
              </a:rPr>
              <a:t>Time to market</a:t>
            </a:r>
            <a:r>
              <a:rPr lang="en-GB" sz="2200" dirty="0">
                <a:solidFill>
                  <a:schemeClr val="tx2"/>
                </a:solidFill>
                <a:latin typeface="Calibri"/>
              </a:rPr>
              <a:t>: moving from R&amp;I to deployment =&gt; </a:t>
            </a:r>
            <a:r>
              <a:rPr lang="en-GB" sz="2200" b="1" dirty="0">
                <a:solidFill>
                  <a:schemeClr val="tx2"/>
                </a:solidFill>
                <a:latin typeface="Calibri"/>
              </a:rPr>
              <a:t>system approach to decrease fragmentation</a:t>
            </a:r>
          </a:p>
          <a:p>
            <a:pPr marL="268288" lvl="1" indent="-268288">
              <a:buFont typeface="Wingdings" panose="05000000000000000000" pitchFamily="2" charset="2"/>
              <a:buChar char="ü"/>
              <a:defRPr/>
            </a:pPr>
            <a:endParaRPr lang="en-GB" sz="2200" b="1" dirty="0">
              <a:solidFill>
                <a:schemeClr val="tx2"/>
              </a:solidFill>
              <a:latin typeface="Calibri"/>
            </a:endParaRPr>
          </a:p>
          <a:p>
            <a:pPr marL="268288" lvl="1" indent="-268288">
              <a:buFont typeface="Wingdings" panose="05000000000000000000" pitchFamily="2" charset="2"/>
              <a:buChar char="ü"/>
              <a:defRPr/>
            </a:pPr>
            <a:r>
              <a:rPr lang="en-GB" sz="2200" b="1" dirty="0">
                <a:solidFill>
                  <a:schemeClr val="tx2"/>
                </a:solidFill>
                <a:latin typeface="Calibri"/>
              </a:rPr>
              <a:t>“Do not reinvent the wheel”: Open System Interface (or interconnection) model</a:t>
            </a:r>
          </a:p>
          <a:p>
            <a:pPr marL="268288" lvl="1" indent="-268288">
              <a:buFont typeface="Wingdings" panose="05000000000000000000" pitchFamily="2" charset="2"/>
              <a:buChar char="ü"/>
              <a:defRPr/>
            </a:pPr>
            <a:endParaRPr lang="en-GB" sz="2200" dirty="0">
              <a:solidFill>
                <a:schemeClr val="tx2"/>
              </a:solidFill>
              <a:latin typeface="Calibri"/>
            </a:endParaRPr>
          </a:p>
          <a:p>
            <a:pPr marL="268288" lvl="1" indent="-268288">
              <a:buFont typeface="Wingdings" panose="05000000000000000000" pitchFamily="2" charset="2"/>
              <a:buChar char="ü"/>
              <a:defRPr/>
            </a:pPr>
            <a:r>
              <a:rPr lang="en-GB" sz="2200" b="1" dirty="0">
                <a:solidFill>
                  <a:schemeClr val="tx2"/>
                </a:solidFill>
                <a:latin typeface="Calibri"/>
              </a:rPr>
              <a:t>Innovation Skills and Competences : </a:t>
            </a:r>
            <a:r>
              <a:rPr lang="en-GB" sz="2200" dirty="0">
                <a:solidFill>
                  <a:schemeClr val="tx2"/>
                </a:solidFill>
                <a:latin typeface="Calibri"/>
              </a:rPr>
              <a:t>still the same needs in the Digital Railway?</a:t>
            </a:r>
          </a:p>
          <a:p>
            <a:pPr marL="268288" lvl="1" indent="-268288">
              <a:buFont typeface="Wingdings" panose="05000000000000000000" pitchFamily="2" charset="2"/>
              <a:buChar char="ü"/>
              <a:defRPr/>
            </a:pPr>
            <a:endParaRPr lang="en-GB" sz="2200" dirty="0">
              <a:solidFill>
                <a:schemeClr val="tx2"/>
              </a:solidFill>
              <a:latin typeface="Calibri"/>
            </a:endParaRPr>
          </a:p>
          <a:p>
            <a:pPr marL="0" lvl="1" algn="ctr">
              <a:defRPr/>
            </a:pPr>
            <a:r>
              <a:rPr lang="en-GB" sz="2400" b="1" cap="small" dirty="0">
                <a:solidFill>
                  <a:srgbClr val="FF0000"/>
                </a:solidFill>
                <a:latin typeface="Calibri"/>
              </a:rPr>
              <a:t>the future rail system: trains maximizing the system performance by a combination of distributed intelligence and supervision</a:t>
            </a:r>
          </a:p>
          <a:p>
            <a:pPr marL="268288" lvl="1" indent="-268288" eaLnBrk="0" fontAlgn="base" hangingPunct="0"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endParaRPr lang="en-GB" sz="2200" dirty="0">
              <a:solidFill>
                <a:schemeClr val="tx2"/>
              </a:solidFill>
              <a:latin typeface="Calibri"/>
            </a:endParaRPr>
          </a:p>
          <a:p>
            <a:pPr marL="268288" lvl="1" indent="-268288" eaLnBrk="0" fontAlgn="base" hangingPunct="0"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2200" b="1" dirty="0">
                <a:solidFill>
                  <a:schemeClr val="tx2"/>
                </a:solidFill>
                <a:latin typeface="Calibri"/>
              </a:rPr>
              <a:t> Enablers: </a:t>
            </a:r>
            <a:r>
              <a:rPr lang="en-GB" sz="2200" dirty="0">
                <a:solidFill>
                  <a:schemeClr val="tx2"/>
                </a:solidFill>
                <a:latin typeface="Calibri"/>
              </a:rPr>
              <a:t>digital technologies, automation, artificial intelligence, data, cloud and supercomputing, </a:t>
            </a:r>
            <a:r>
              <a:rPr lang="en-GB" sz="2200" b="1" dirty="0">
                <a:solidFill>
                  <a:schemeClr val="tx2"/>
                </a:solidFill>
                <a:latin typeface="Calibri"/>
              </a:rPr>
              <a:t>connectivity</a:t>
            </a:r>
            <a:r>
              <a:rPr lang="en-GB" sz="2200" dirty="0">
                <a:solidFill>
                  <a:schemeClr val="tx2"/>
                </a:solidFill>
                <a:latin typeface="Calibri"/>
              </a:rPr>
              <a:t>, satellite, but also </a:t>
            </a:r>
            <a:r>
              <a:rPr lang="en-GB" sz="2200" b="1" dirty="0">
                <a:solidFill>
                  <a:schemeClr val="tx2"/>
                </a:solidFill>
                <a:latin typeface="Calibri"/>
              </a:rPr>
              <a:t>new regulatory concepts and framework</a:t>
            </a:r>
            <a:r>
              <a:rPr lang="en-GB" sz="2200" dirty="0">
                <a:solidFill>
                  <a:schemeClr val="tx2"/>
                </a:solidFill>
                <a:latin typeface="Calibri"/>
              </a:rPr>
              <a:t>, traction, braking systems, etc….</a:t>
            </a:r>
            <a:endParaRPr lang="en-GB" sz="2200" b="1" cap="small" dirty="0">
              <a:solidFill>
                <a:schemeClr val="tx2"/>
              </a:solidFill>
              <a:latin typeface="Calibri"/>
            </a:endParaRPr>
          </a:p>
          <a:p>
            <a:pPr marL="268288" lvl="1" indent="-268288" eaLnBrk="0" fontAlgn="base" hangingPunct="0"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endParaRPr lang="en-GB" sz="2200" dirty="0">
              <a:solidFill>
                <a:schemeClr val="tx2"/>
              </a:solidFill>
              <a:latin typeface="Calibri"/>
            </a:endParaRPr>
          </a:p>
          <a:p>
            <a:pPr marL="268288" lvl="1" indent="-268288" eaLnBrk="0" fontAlgn="base" hangingPunct="0"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2200" b="1" dirty="0">
                <a:solidFill>
                  <a:schemeClr val="tx2"/>
                </a:solidFill>
                <a:latin typeface="Calibri"/>
              </a:rPr>
              <a:t>Deployment: from zero on site testing through integrated testing to revenue </a:t>
            </a:r>
          </a:p>
          <a:p>
            <a:pPr marL="0" lvl="1" eaLnBrk="0" fontAlgn="base" hangingPunct="0">
              <a:spcAft>
                <a:spcPct val="0"/>
              </a:spcAft>
              <a:defRPr/>
            </a:pPr>
            <a:r>
              <a:rPr lang="en-GB" sz="2200" b="1" dirty="0">
                <a:solidFill>
                  <a:schemeClr val="tx2"/>
                </a:solidFill>
                <a:latin typeface="Calibri"/>
              </a:rPr>
              <a:t>    services testing, large real time demos, transition models</a:t>
            </a:r>
            <a:endParaRPr kumimoji="0" lang="en-GB" sz="2200" b="1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610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90308" y="391223"/>
            <a:ext cx="11212647" cy="5969089"/>
            <a:chOff x="544130" y="768476"/>
            <a:chExt cx="11171418" cy="5991878"/>
          </a:xfrm>
        </p:grpSpPr>
        <p:sp>
          <p:nvSpPr>
            <p:cNvPr id="5" name="Rectangle 4"/>
            <p:cNvSpPr/>
            <p:nvPr/>
          </p:nvSpPr>
          <p:spPr>
            <a:xfrm>
              <a:off x="544130" y="4999330"/>
              <a:ext cx="1693853" cy="1761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Around 50 ongoing Projects</a:t>
              </a:r>
            </a:p>
            <a:p>
              <a:pPr algn="ctr" defTabSz="514350">
                <a:defRPr/>
              </a:pPr>
              <a:endParaRPr lang="en-US" b="1" dirty="0">
                <a:solidFill>
                  <a:schemeClr val="tx2"/>
                </a:solidFill>
              </a:endParaRPr>
            </a:p>
            <a:p>
              <a:pPr algn="ctr" defTabSz="514350">
                <a:defRPr/>
              </a:pPr>
              <a:r>
                <a:rPr lang="en-US" b="1" i="1" dirty="0">
                  <a:solidFill>
                    <a:schemeClr val="tx2"/>
                  </a:solidFill>
                </a:rPr>
                <a:t>standardization roadmap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516" y="768476"/>
              <a:ext cx="9649073" cy="35788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603635" y="3712683"/>
              <a:ext cx="1599347" cy="1664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MAAP</a:t>
              </a:r>
            </a:p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PART B</a:t>
              </a:r>
            </a:p>
            <a:p>
              <a:pPr algn="ctr" defTabSz="514350">
                <a:defRPr/>
              </a:pPr>
              <a:endParaRPr lang="en-US" b="1" dirty="0">
                <a:solidFill>
                  <a:schemeClr val="tx2"/>
                </a:solidFill>
              </a:endParaRPr>
            </a:p>
            <a:p>
              <a:pPr algn="ctr" defTabSz="514350">
                <a:defRPr/>
              </a:pPr>
              <a:r>
                <a:rPr lang="en-US" b="1" i="1" dirty="0">
                  <a:solidFill>
                    <a:schemeClr val="tx2"/>
                  </a:solidFill>
                </a:rPr>
                <a:t>Consultation</a:t>
              </a:r>
            </a:p>
            <a:p>
              <a:pPr algn="ctr" defTabSz="514350">
                <a:defRPr/>
              </a:pPr>
              <a:r>
                <a:rPr lang="en-US" b="1" i="1" dirty="0">
                  <a:solidFill>
                    <a:schemeClr val="tx2"/>
                  </a:solidFill>
                </a:rPr>
                <a:t>2</a:t>
              </a:r>
              <a:r>
                <a:rPr lang="en-US" b="1" i="1" baseline="30000" dirty="0">
                  <a:solidFill>
                    <a:schemeClr val="tx2"/>
                  </a:solidFill>
                </a:rPr>
                <a:t>nd</a:t>
              </a:r>
              <a:r>
                <a:rPr lang="en-US" b="1" i="1" dirty="0">
                  <a:solidFill>
                    <a:schemeClr val="tx2"/>
                  </a:solidFill>
                </a:rPr>
                <a:t> half 2018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145716" y="4543657"/>
              <a:ext cx="1796922" cy="1664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EUR 487 Mio</a:t>
              </a:r>
            </a:p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R&amp;I activities</a:t>
              </a:r>
            </a:p>
            <a:p>
              <a:pPr algn="ctr" defTabSz="514350">
                <a:defRPr/>
              </a:pPr>
              <a:r>
                <a:rPr lang="en-US" b="1" i="1" dirty="0">
                  <a:solidFill>
                    <a:schemeClr val="tx2"/>
                  </a:solidFill>
                </a:rPr>
                <a:t>63% total budget committed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85712" y="4259311"/>
              <a:ext cx="1773412" cy="1976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LP &amp; first</a:t>
              </a:r>
            </a:p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S2R Projects’ closing</a:t>
              </a:r>
            </a:p>
            <a:p>
              <a:pPr algn="ctr" defTabSz="514350">
                <a:defRPr/>
              </a:pPr>
              <a:endParaRPr lang="en-US" b="1" dirty="0">
                <a:solidFill>
                  <a:schemeClr val="tx2"/>
                </a:solidFill>
              </a:endParaRPr>
            </a:p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Projects’ Reviews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21126" y="3286838"/>
              <a:ext cx="1755332" cy="2601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CALL</a:t>
              </a:r>
            </a:p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2018</a:t>
              </a:r>
            </a:p>
            <a:p>
              <a:pPr algn="ctr" defTabSz="514350">
                <a:defRPr/>
              </a:pPr>
              <a:endParaRPr lang="en-US" b="1" dirty="0">
                <a:solidFill>
                  <a:schemeClr val="tx2"/>
                </a:solidFill>
              </a:endParaRPr>
            </a:p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Co-funding</a:t>
              </a:r>
            </a:p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EUR 185.4 Mio</a:t>
              </a:r>
            </a:p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R&amp;I activities proposed</a:t>
              </a:r>
            </a:p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18 topics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76459" y="2754257"/>
              <a:ext cx="1664117" cy="648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AWP </a:t>
              </a:r>
            </a:p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2019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230869" y="1970163"/>
              <a:ext cx="1484679" cy="2873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b="1" dirty="0">
                  <a:solidFill>
                    <a:schemeClr val="tx2"/>
                  </a:solidFill>
                </a:rPr>
                <a:t>R&amp;I BEYOND 2020</a:t>
              </a:r>
            </a:p>
            <a:p>
              <a:pPr algn="ctr" defTabSz="514350">
                <a:defRPr/>
              </a:pPr>
              <a:endParaRPr lang="en-US" b="1" dirty="0">
                <a:solidFill>
                  <a:schemeClr val="tx2"/>
                </a:solidFill>
              </a:endParaRPr>
            </a:p>
            <a:p>
              <a:pPr algn="ctr" defTabSz="514350">
                <a:defRPr/>
              </a:pPr>
              <a:r>
                <a:rPr lang="en-US" b="1" i="1" dirty="0">
                  <a:solidFill>
                    <a:schemeClr val="tx2"/>
                  </a:solidFill>
                </a:rPr>
                <a:t>S2R</a:t>
              </a:r>
            </a:p>
            <a:p>
              <a:pPr algn="ctr" defTabSz="514350">
                <a:defRPr/>
              </a:pPr>
              <a:r>
                <a:rPr lang="en-US" b="1" i="1" dirty="0">
                  <a:solidFill>
                    <a:schemeClr val="tx2"/>
                  </a:solidFill>
                </a:rPr>
                <a:t>Europe</a:t>
              </a:r>
            </a:p>
            <a:p>
              <a:pPr algn="ctr" defTabSz="514350">
                <a:defRPr/>
              </a:pPr>
              <a:r>
                <a:rPr lang="en-US" b="1" i="1" dirty="0">
                  <a:solidFill>
                    <a:schemeClr val="tx2"/>
                  </a:solidFill>
                </a:rPr>
                <a:t>2030</a:t>
              </a:r>
            </a:p>
            <a:p>
              <a:pPr algn="ctr" defTabSz="514350">
                <a:defRPr/>
              </a:pPr>
              <a:endParaRPr lang="en-US" b="1" i="1" dirty="0">
                <a:solidFill>
                  <a:schemeClr val="tx2"/>
                </a:solidFill>
              </a:endParaRPr>
            </a:p>
            <a:p>
              <a:pPr algn="ctr" defTabSz="514350">
                <a:defRPr/>
              </a:pPr>
              <a:r>
                <a:rPr lang="en-US" b="1" i="1" dirty="0">
                  <a:solidFill>
                    <a:schemeClr val="tx2"/>
                  </a:solidFill>
                </a:rPr>
                <a:t>ERRAC and ERA contributions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98" t="62643" r="17902" b="30991"/>
            <a:stretch/>
          </p:blipFill>
          <p:spPr>
            <a:xfrm>
              <a:off x="1017912" y="4210168"/>
              <a:ext cx="780915" cy="7891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5" t="48642" r="87935" b="44008"/>
            <a:stretch/>
          </p:blipFill>
          <p:spPr>
            <a:xfrm>
              <a:off x="2487899" y="3712682"/>
              <a:ext cx="905947" cy="7927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84" t="92052" r="3801" b="1701"/>
            <a:stretch/>
          </p:blipFill>
          <p:spPr>
            <a:xfrm>
              <a:off x="9192344" y="2060848"/>
              <a:ext cx="792088" cy="7261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23" t="20352" r="74150" b="73100"/>
            <a:stretch/>
          </p:blipFill>
          <p:spPr>
            <a:xfrm>
              <a:off x="4269910" y="3394456"/>
              <a:ext cx="788270" cy="81571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50" t="20600" r="18500" b="73100"/>
            <a:stretch/>
          </p:blipFill>
          <p:spPr>
            <a:xfrm>
              <a:off x="7464744" y="2446493"/>
              <a:ext cx="767297" cy="9207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0" t="77300" r="59450" b="15350"/>
            <a:stretch/>
          </p:blipFill>
          <p:spPr>
            <a:xfrm>
              <a:off x="10870589" y="1323856"/>
              <a:ext cx="671348" cy="67134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1" t="77300" r="88849" b="16501"/>
            <a:stretch/>
          </p:blipFill>
          <p:spPr>
            <a:xfrm>
              <a:off x="5972919" y="2906870"/>
              <a:ext cx="849931" cy="716870"/>
            </a:xfrm>
            <a:prstGeom prst="rect">
              <a:avLst/>
            </a:prstGeom>
          </p:spPr>
        </p:pic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0736" y="122067"/>
            <a:ext cx="1080241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What’s ongoing</a:t>
            </a:r>
          </a:p>
        </p:txBody>
      </p:sp>
    </p:spTree>
    <p:extLst>
      <p:ext uri="{BB962C8B-B14F-4D97-AF65-F5344CB8AC3E}">
        <p14:creationId xmlns:p14="http://schemas.microsoft.com/office/powerpoint/2010/main" val="2793816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682" y="4064713"/>
            <a:ext cx="1374724" cy="65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15"/>
          <p:cNvSpPr txBox="1"/>
          <p:nvPr/>
        </p:nvSpPr>
        <p:spPr>
          <a:xfrm>
            <a:off x="8544896" y="5291311"/>
            <a:ext cx="1241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defTabSz="514350">
              <a:defRPr/>
            </a:pPr>
            <a:r>
              <a:rPr lang="en-GB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     into</a:t>
            </a:r>
          </a:p>
        </p:txBody>
      </p:sp>
      <p:sp>
        <p:nvSpPr>
          <p:cNvPr id="43" name="ZoneTexte 37"/>
          <p:cNvSpPr txBox="1"/>
          <p:nvPr/>
        </p:nvSpPr>
        <p:spPr>
          <a:xfrm rot="19626357">
            <a:off x="8361379" y="3216959"/>
            <a:ext cx="20286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GB" sz="900" dirty="0">
                <a:solidFill>
                  <a:srgbClr val="49557E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Request for standards</a:t>
            </a:r>
          </a:p>
        </p:txBody>
      </p:sp>
      <p:sp>
        <p:nvSpPr>
          <p:cNvPr id="45" name="ZoneTexte 37"/>
          <p:cNvSpPr txBox="1"/>
          <p:nvPr/>
        </p:nvSpPr>
        <p:spPr>
          <a:xfrm>
            <a:off x="7755779" y="4176853"/>
            <a:ext cx="12667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GB" dirty="0">
                <a:solidFill>
                  <a:srgbClr val="49557E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</a:t>
            </a:r>
          </a:p>
          <a:p>
            <a:pPr algn="ctr" defTabSz="514350">
              <a:defRPr/>
            </a:pPr>
            <a:r>
              <a:rPr lang="en-GB" dirty="0">
                <a:solidFill>
                  <a:srgbClr val="49557E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Guidance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494" y="2768839"/>
            <a:ext cx="6883399" cy="256930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74" y="3522273"/>
            <a:ext cx="1087453" cy="65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703" y="4509046"/>
            <a:ext cx="1520016" cy="71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544" y="5602639"/>
            <a:ext cx="1374724" cy="65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20"/>
          <p:cNvCxnSpPr>
            <a:stCxn id="10" idx="4"/>
          </p:cNvCxnSpPr>
          <p:nvPr/>
        </p:nvCxnSpPr>
        <p:spPr>
          <a:xfrm flipH="1">
            <a:off x="9979041" y="3138632"/>
            <a:ext cx="941390" cy="103845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ZoneTexte 37"/>
          <p:cNvSpPr txBox="1"/>
          <p:nvPr/>
        </p:nvSpPr>
        <p:spPr>
          <a:xfrm>
            <a:off x="9743163" y="3257000"/>
            <a:ext cx="9184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defTabSz="514350">
              <a:defRPr/>
            </a:pPr>
            <a:r>
              <a:rPr lang="en-GB" dirty="0">
                <a:solidFill>
                  <a:srgbClr val="49557E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mandate</a:t>
            </a:r>
          </a:p>
        </p:txBody>
      </p:sp>
      <p:cxnSp>
        <p:nvCxnSpPr>
          <p:cNvPr id="12" name="Connecteur droit avec flèche 7183"/>
          <p:cNvCxnSpPr/>
          <p:nvPr/>
        </p:nvCxnSpPr>
        <p:spPr>
          <a:xfrm>
            <a:off x="4634656" y="3945341"/>
            <a:ext cx="650238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7184"/>
          <p:cNvSpPr txBox="1"/>
          <p:nvPr/>
        </p:nvSpPr>
        <p:spPr>
          <a:xfrm>
            <a:off x="4070462" y="3617919"/>
            <a:ext cx="926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defTabSz="514350">
              <a:defRPr/>
            </a:pPr>
            <a:r>
              <a:rPr lang="en-GB" dirty="0">
                <a:solidFill>
                  <a:srgbClr val="EEECE1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</a:t>
            </a:r>
          </a:p>
          <a:p>
            <a:pPr defTabSz="514350">
              <a:defRPr/>
            </a:pPr>
            <a:endParaRPr lang="en-GB" dirty="0">
              <a:solidFill>
                <a:srgbClr val="EEECE1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514350">
              <a:defRPr/>
            </a:pPr>
            <a:r>
              <a:rPr lang="en-GB" dirty="0">
                <a:solidFill>
                  <a:srgbClr val="EEECE1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Maintain</a:t>
            </a:r>
          </a:p>
        </p:txBody>
      </p:sp>
      <p:sp>
        <p:nvSpPr>
          <p:cNvPr id="14" name="Ellipse 7189"/>
          <p:cNvSpPr/>
          <p:nvPr/>
        </p:nvSpPr>
        <p:spPr>
          <a:xfrm>
            <a:off x="2636989" y="3399152"/>
            <a:ext cx="1416082" cy="104235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GB" sz="1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S2R CCA </a:t>
            </a:r>
          </a:p>
          <a:p>
            <a:pPr algn="ctr" defTabSz="514350">
              <a:defRPr/>
            </a:pPr>
            <a:r>
              <a:rPr lang="en-GB" sz="1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 3.2</a:t>
            </a:r>
          </a:p>
        </p:txBody>
      </p:sp>
      <p:sp>
        <p:nvSpPr>
          <p:cNvPr id="15" name="Ellipse 7190"/>
          <p:cNvSpPr/>
          <p:nvPr/>
        </p:nvSpPr>
        <p:spPr>
          <a:xfrm>
            <a:off x="400363" y="3421173"/>
            <a:ext cx="1266924" cy="8901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endParaRPr lang="en-GB" sz="14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514350"/>
            <a:r>
              <a:rPr lang="en-GB" sz="1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S2R R&amp;I results</a:t>
            </a:r>
          </a:p>
          <a:p>
            <a:pPr algn="ctr" defTabSz="514350"/>
            <a:endParaRPr lang="en-GB" sz="14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ZoneTexte 32"/>
          <p:cNvSpPr txBox="1"/>
          <p:nvPr/>
        </p:nvSpPr>
        <p:spPr>
          <a:xfrm>
            <a:off x="1701606" y="3846608"/>
            <a:ext cx="117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defTabSz="514350">
              <a:defRPr/>
            </a:pPr>
            <a:r>
              <a:rPr lang="en-GB" dirty="0">
                <a:solidFill>
                  <a:srgbClr val="49557E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</a:p>
        </p:txBody>
      </p:sp>
      <p:sp>
        <p:nvSpPr>
          <p:cNvPr id="17" name="ZoneTexte 71"/>
          <p:cNvSpPr txBox="1"/>
          <p:nvPr/>
        </p:nvSpPr>
        <p:spPr>
          <a:xfrm>
            <a:off x="9287362" y="4671882"/>
            <a:ext cx="98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defTabSz="514350">
              <a:defRPr/>
            </a:pPr>
            <a:r>
              <a:rPr lang="en-GB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CEN/CLC/ETSI</a:t>
            </a:r>
          </a:p>
        </p:txBody>
      </p:sp>
      <p:sp>
        <p:nvSpPr>
          <p:cNvPr id="18" name="ZoneTexte 72"/>
          <p:cNvSpPr txBox="1"/>
          <p:nvPr/>
        </p:nvSpPr>
        <p:spPr>
          <a:xfrm>
            <a:off x="8383618" y="5664742"/>
            <a:ext cx="90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defTabSz="514350">
              <a:defRPr/>
            </a:pPr>
            <a:r>
              <a:rPr lang="en-GB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 / IEC / ITU</a:t>
            </a:r>
          </a:p>
        </p:txBody>
      </p:sp>
      <p:sp>
        <p:nvSpPr>
          <p:cNvPr id="19" name="ZoneTexte 73"/>
          <p:cNvSpPr txBox="1"/>
          <p:nvPr/>
        </p:nvSpPr>
        <p:spPr>
          <a:xfrm>
            <a:off x="10264621" y="4066527"/>
            <a:ext cx="95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GB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JPC-R, Others, SSO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84099" y="3425865"/>
            <a:ext cx="1319703" cy="1092126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S2R Rolling Innovation Plan</a:t>
            </a:r>
          </a:p>
        </p:txBody>
      </p:sp>
      <p:cxnSp>
        <p:nvCxnSpPr>
          <p:cNvPr id="21" name="Connecteur droit avec flèche 7183"/>
          <p:cNvCxnSpPr/>
          <p:nvPr/>
        </p:nvCxnSpPr>
        <p:spPr>
          <a:xfrm>
            <a:off x="2236260" y="4016487"/>
            <a:ext cx="291114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202"/>
          <p:cNvSpPr txBox="1"/>
          <p:nvPr/>
        </p:nvSpPr>
        <p:spPr>
          <a:xfrm>
            <a:off x="326100" y="4717161"/>
            <a:ext cx="167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Shift2Rail internal process</a:t>
            </a:r>
          </a:p>
        </p:txBody>
      </p:sp>
      <p:sp>
        <p:nvSpPr>
          <p:cNvPr id="23" name="TextBox 10"/>
          <p:cNvSpPr txBox="1"/>
          <p:nvPr/>
        </p:nvSpPr>
        <p:spPr>
          <a:xfrm>
            <a:off x="7815291" y="3721015"/>
            <a:ext cx="840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</a:t>
            </a:r>
          </a:p>
        </p:txBody>
      </p:sp>
      <p:cxnSp>
        <p:nvCxnSpPr>
          <p:cNvPr id="24" name="Connecteur droit avec flèche 20"/>
          <p:cNvCxnSpPr/>
          <p:nvPr/>
        </p:nvCxnSpPr>
        <p:spPr>
          <a:xfrm>
            <a:off x="8637424" y="4100616"/>
            <a:ext cx="421816" cy="41737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ZoneTexte 37"/>
          <p:cNvSpPr txBox="1"/>
          <p:nvPr/>
        </p:nvSpPr>
        <p:spPr>
          <a:xfrm rot="19659844">
            <a:off x="8263691" y="3046942"/>
            <a:ext cx="1764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GB" sz="900" dirty="0">
                <a:solidFill>
                  <a:srgbClr val="49557E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Requests for TSI</a:t>
            </a:r>
          </a:p>
        </p:txBody>
      </p:sp>
      <p:cxnSp>
        <p:nvCxnSpPr>
          <p:cNvPr id="27" name="Connecteur droit avec flèche 20"/>
          <p:cNvCxnSpPr>
            <a:stCxn id="6" idx="2"/>
            <a:endCxn id="7" idx="0"/>
          </p:cNvCxnSpPr>
          <p:nvPr/>
        </p:nvCxnSpPr>
        <p:spPr>
          <a:xfrm flipH="1">
            <a:off x="8703906" y="5228587"/>
            <a:ext cx="918805" cy="37405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1"/>
          <p:cNvSpPr txBox="1"/>
          <p:nvPr/>
        </p:nvSpPr>
        <p:spPr>
          <a:xfrm>
            <a:off x="2210765" y="2245489"/>
            <a:ext cx="66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ERRAC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8017999" y="1149883"/>
            <a:ext cx="163827" cy="557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43"/>
          <p:cNvSpPr txBox="1"/>
          <p:nvPr/>
        </p:nvSpPr>
        <p:spPr>
          <a:xfrm>
            <a:off x="7062129" y="1871729"/>
            <a:ext cx="120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Stakeholders</a:t>
            </a:r>
          </a:p>
          <a:p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e.g. ERRAC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627400" y="2768839"/>
            <a:ext cx="4832839" cy="256930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49"/>
          <p:cNvSpPr txBox="1"/>
          <p:nvPr/>
        </p:nvSpPr>
        <p:spPr>
          <a:xfrm>
            <a:off x="5878432" y="5708269"/>
            <a:ext cx="18950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R&amp;I to </a:t>
            </a:r>
            <a:r>
              <a:rPr lang="en-GB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</a:t>
            </a:r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en-GB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stds</a:t>
            </a:r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formal process</a:t>
            </a:r>
          </a:p>
        </p:txBody>
      </p:sp>
      <p:cxnSp>
        <p:nvCxnSpPr>
          <p:cNvPr id="34" name="Elbow Connector 33"/>
          <p:cNvCxnSpPr>
            <a:endCxn id="15" idx="0"/>
          </p:cNvCxnSpPr>
          <p:nvPr/>
        </p:nvCxnSpPr>
        <p:spPr>
          <a:xfrm rot="10800000" flipV="1">
            <a:off x="1033826" y="3173243"/>
            <a:ext cx="5573809" cy="2479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6"/>
          <p:cNvSpPr txBox="1"/>
          <p:nvPr/>
        </p:nvSpPr>
        <p:spPr>
          <a:xfrm>
            <a:off x="5862515" y="1818940"/>
            <a:ext cx="34353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Advisory task proposing guidelines for R&amp;D leading to </a:t>
            </a:r>
            <a:r>
              <a:rPr lang="en-GB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standards for interoperability and safety, after stakeholders consultation</a:t>
            </a:r>
          </a:p>
        </p:txBody>
      </p:sp>
      <p:cxnSp>
        <p:nvCxnSpPr>
          <p:cNvPr id="36" name="Connecteur droit avec flèche 7183"/>
          <p:cNvCxnSpPr>
            <a:stCxn id="20" idx="3"/>
            <a:endCxn id="41" idx="2"/>
          </p:cNvCxnSpPr>
          <p:nvPr/>
        </p:nvCxnSpPr>
        <p:spPr>
          <a:xfrm flipV="1">
            <a:off x="6403802" y="3968103"/>
            <a:ext cx="210572" cy="3825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561184" y="336071"/>
            <a:ext cx="2061527" cy="78000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Stakeholders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e.g. ERRAC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2287819" y="4842315"/>
            <a:ext cx="285138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Assisting the S2R projects/TDs:</a:t>
            </a:r>
          </a:p>
          <a:p>
            <a:pPr marL="128588" indent="-128588">
              <a:buFontTx/>
              <a:buChar char="-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Overview of  standardisation activities, ongoing and planned </a:t>
            </a:r>
          </a:p>
          <a:p>
            <a:pPr marL="128588" indent="-128588">
              <a:buFontTx/>
              <a:buChar char="-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Monitoring of progress</a:t>
            </a:r>
          </a:p>
          <a:p>
            <a:pPr marL="128588" indent="-128588">
              <a:buFontTx/>
              <a:buChar char="-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Assistance in the timely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tof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appropriate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8588" indent="-128588">
              <a:buFontTx/>
              <a:buChar char="-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Close cooperation with relevant partners and organisations </a:t>
            </a:r>
          </a:p>
        </p:txBody>
      </p:sp>
      <p:sp>
        <p:nvSpPr>
          <p:cNvPr id="39" name="Ellipse 7196"/>
          <p:cNvSpPr/>
          <p:nvPr/>
        </p:nvSpPr>
        <p:spPr>
          <a:xfrm>
            <a:off x="5808907" y="1478213"/>
            <a:ext cx="5868104" cy="4160403"/>
          </a:xfrm>
          <a:prstGeom prst="ellipse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endParaRPr lang="en-GB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Ellipse 7189"/>
          <p:cNvSpPr/>
          <p:nvPr/>
        </p:nvSpPr>
        <p:spPr>
          <a:xfrm>
            <a:off x="6614374" y="3407450"/>
            <a:ext cx="1011521" cy="112130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GB" sz="1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S2R</a:t>
            </a:r>
          </a:p>
        </p:txBody>
      </p:sp>
      <p:cxnSp>
        <p:nvCxnSpPr>
          <p:cNvPr id="42" name="Straight Arrow Connector 41"/>
          <p:cNvCxnSpPr>
            <a:stCxn id="5" idx="3"/>
          </p:cNvCxnSpPr>
          <p:nvPr/>
        </p:nvCxnSpPr>
        <p:spPr>
          <a:xfrm flipV="1">
            <a:off x="8810127" y="3058965"/>
            <a:ext cx="1223204" cy="7886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37"/>
          <p:cNvSpPr txBox="1"/>
          <p:nvPr/>
        </p:nvSpPr>
        <p:spPr>
          <a:xfrm rot="19682110">
            <a:off x="8252094" y="2753250"/>
            <a:ext cx="1488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GB" sz="900" dirty="0">
                <a:solidFill>
                  <a:srgbClr val="49557E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Recommendation for TSI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7775675" y="2571955"/>
            <a:ext cx="321576" cy="90405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7179"/>
          <p:cNvSpPr txBox="1"/>
          <p:nvPr/>
        </p:nvSpPr>
        <p:spPr>
          <a:xfrm>
            <a:off x="9090239" y="1417842"/>
            <a:ext cx="16399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RASCOP Platform </a:t>
            </a:r>
          </a:p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(chaired by EC)</a:t>
            </a:r>
          </a:p>
        </p:txBody>
      </p:sp>
      <p:sp>
        <p:nvSpPr>
          <p:cNvPr id="48" name="TextBox 22"/>
          <p:cNvSpPr txBox="1"/>
          <p:nvPr/>
        </p:nvSpPr>
        <p:spPr>
          <a:xfrm>
            <a:off x="5845058" y="4888697"/>
            <a:ext cx="2139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Bring its input into the regulatory framework and standardization plan</a:t>
            </a:r>
          </a:p>
        </p:txBody>
      </p:sp>
      <p:sp>
        <p:nvSpPr>
          <p:cNvPr id="49" name="Title 6"/>
          <p:cNvSpPr txBox="1">
            <a:spLocks/>
          </p:cNvSpPr>
          <p:nvPr/>
        </p:nvSpPr>
        <p:spPr>
          <a:xfrm>
            <a:off x="-2131474" y="828278"/>
            <a:ext cx="7128975" cy="1054047"/>
          </a:xfrm>
          <a:prstGeom prst="rect">
            <a:avLst/>
          </a:prstGeom>
        </p:spPr>
        <p:txBody>
          <a:bodyPr rtlCol="0">
            <a:norm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r"/>
            <a:endParaRPr lang="en-GB" sz="3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Ellipse 3"/>
          <p:cNvSpPr/>
          <p:nvPr/>
        </p:nvSpPr>
        <p:spPr>
          <a:xfrm>
            <a:off x="9907031" y="2148777"/>
            <a:ext cx="2026800" cy="98985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GB" sz="1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Commission</a:t>
            </a:r>
          </a:p>
        </p:txBody>
      </p:sp>
      <p:sp>
        <p:nvSpPr>
          <p:cNvPr id="77" name="Title 1"/>
          <p:cNvSpPr>
            <a:spLocks noGrp="1"/>
          </p:cNvSpPr>
          <p:nvPr>
            <p:ph type="title"/>
          </p:nvPr>
        </p:nvSpPr>
        <p:spPr>
          <a:xfrm>
            <a:off x="231494" y="477104"/>
            <a:ext cx="10802416" cy="8834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S2R R&amp;I results and process </a:t>
            </a:r>
            <a:br>
              <a:rPr lang="en-US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leading to standards and regulation</a:t>
            </a:r>
          </a:p>
        </p:txBody>
      </p:sp>
    </p:spTree>
    <p:extLst>
      <p:ext uri="{BB962C8B-B14F-4D97-AF65-F5344CB8AC3E}">
        <p14:creationId xmlns:p14="http://schemas.microsoft.com/office/powerpoint/2010/main" val="358613523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White page">
  <a:themeElements>
    <a:clrScheme name="S2R">
      <a:dk1>
        <a:sysClr val="windowText" lastClr="000000"/>
      </a:dk1>
      <a:lt1>
        <a:sysClr val="window" lastClr="FFFFFF"/>
      </a:lt1>
      <a:dk2>
        <a:srgbClr val="1E1D64"/>
      </a:dk2>
      <a:lt2>
        <a:srgbClr val="EEECE1"/>
      </a:lt2>
      <a:accent1>
        <a:srgbClr val="333399"/>
      </a:accent1>
      <a:accent2>
        <a:srgbClr val="97B6D3"/>
      </a:accent2>
      <a:accent3>
        <a:srgbClr val="49557E"/>
      </a:accent3>
      <a:accent4>
        <a:srgbClr val="4BA594"/>
      </a:accent4>
      <a:accent5>
        <a:srgbClr val="006470"/>
      </a:accent5>
      <a:accent6>
        <a:srgbClr val="919AA8"/>
      </a:accent6>
      <a:hlink>
        <a:srgbClr val="0000FF"/>
      </a:hlink>
      <a:folHlink>
        <a:srgbClr val="0092D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_v2[2] (Read-Only)" id="{7893B4BA-5510-5A4E-96FC-A312A0C06631}" vid="{D52C80B8-9F2E-5443-99E7-BB99D23AFBB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9372</TotalTime>
  <Words>720</Words>
  <Application>Microsoft Office PowerPoint</Application>
  <PresentationFormat>Widescreen</PresentationFormat>
  <Paragraphs>170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Gotham Book</vt:lpstr>
      <vt:lpstr>PF DinText Pro Medium</vt:lpstr>
      <vt:lpstr>Arial</vt:lpstr>
      <vt:lpstr>Calibri</vt:lpstr>
      <vt:lpstr>Calibri Light</vt:lpstr>
      <vt:lpstr>Trebuchet MS</vt:lpstr>
      <vt:lpstr>Verdana</vt:lpstr>
      <vt:lpstr>Wingdings</vt:lpstr>
      <vt:lpstr>Motyw pakietu Office</vt:lpstr>
      <vt:lpstr>3_White page</vt:lpstr>
      <vt:lpstr> International efforts to foster innovation  </vt:lpstr>
      <vt:lpstr>PowerPoint Presentation</vt:lpstr>
      <vt:lpstr>S2R VISION</vt:lpstr>
      <vt:lpstr>PowerPoint Presentation</vt:lpstr>
      <vt:lpstr>R&amp;I for Innovation Capabilities</vt:lpstr>
      <vt:lpstr>PowerPoint Presentation</vt:lpstr>
      <vt:lpstr>From a piecemeal to a System Architecture Approach</vt:lpstr>
      <vt:lpstr>What’s ongoing</vt:lpstr>
      <vt:lpstr>S2R R&amp;I results and process  leading to standards and regulation</vt:lpstr>
      <vt:lpstr>Participation per MS  excluding Lighthouse Projects</vt:lpstr>
      <vt:lpstr>S2R Next Generation 2021 - 2030</vt:lpstr>
      <vt:lpstr>S2R Europe 2030 Research and Innovation beyond 2020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Giorgio Travaini (S2R)</dc:creator>
  <cp:lastModifiedBy>Yana Brynkina</cp:lastModifiedBy>
  <cp:revision>237</cp:revision>
  <dcterms:created xsi:type="dcterms:W3CDTF">2017-11-17T13:32:03Z</dcterms:created>
  <dcterms:modified xsi:type="dcterms:W3CDTF">2018-11-20T08:09:50Z</dcterms:modified>
</cp:coreProperties>
</file>