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5" r:id="rId5"/>
  </p:sldMasterIdLst>
  <p:notesMasterIdLst>
    <p:notesMasterId r:id="rId20"/>
  </p:notesMasterIdLst>
  <p:sldIdLst>
    <p:sldId id="258" r:id="rId6"/>
    <p:sldId id="283" r:id="rId7"/>
    <p:sldId id="305" r:id="rId8"/>
    <p:sldId id="306" r:id="rId9"/>
    <p:sldId id="311" r:id="rId10"/>
    <p:sldId id="313" r:id="rId11"/>
    <p:sldId id="314" r:id="rId12"/>
    <p:sldId id="309" r:id="rId13"/>
    <p:sldId id="302" r:id="rId14"/>
    <p:sldId id="307" r:id="rId15"/>
    <p:sldId id="310" r:id="rId16"/>
    <p:sldId id="315" r:id="rId17"/>
    <p:sldId id="308" r:id="rId18"/>
    <p:sldId id="316" r:id="rId19"/>
  </p:sldIdLst>
  <p:sldSz cx="9144000" cy="6858000" type="screen4x3"/>
  <p:notesSz cx="6797675" cy="9928225"/>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727">
          <p15:clr>
            <a:srgbClr val="A4A3A4"/>
          </p15:clr>
        </p15:guide>
        <p15:guide id="2" pos="2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92"/>
    <a:srgbClr val="15E3A3"/>
    <a:srgbClr val="00AEDA"/>
    <a:srgbClr val="C1CC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showGuides="1">
      <p:cViewPr varScale="1">
        <p:scale>
          <a:sx n="87" d="100"/>
          <a:sy n="87" d="100"/>
        </p:scale>
        <p:origin x="1330" y="62"/>
      </p:cViewPr>
      <p:guideLst>
        <p:guide orient="horz" pos="727"/>
        <p:guide pos="2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343371A-943E-43A5-A645-0AA41F28DB64}" type="datetimeFigureOut">
              <a:rPr lang="en-US"/>
              <a:pPr>
                <a:defRPr/>
              </a:pPr>
              <a:t>11/16/2018</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ga-IE" noProof="0"/>
              <a:t>Click to edit Master text styles</a:t>
            </a:r>
          </a:p>
          <a:p>
            <a:pPr lvl="1"/>
            <a:r>
              <a:rPr lang="ga-IE" noProof="0"/>
              <a:t>Second level</a:t>
            </a:r>
          </a:p>
          <a:p>
            <a:pPr lvl="2"/>
            <a:r>
              <a:rPr lang="ga-IE" noProof="0"/>
              <a:t>Third level</a:t>
            </a:r>
          </a:p>
          <a:p>
            <a:pPr lvl="3"/>
            <a:r>
              <a:rPr lang="ga-IE" noProof="0"/>
              <a:t>Fourth level</a:t>
            </a:r>
          </a:p>
          <a:p>
            <a:pPr lvl="4"/>
            <a:r>
              <a:rPr lang="ga-IE" noProof="0"/>
              <a:t>Fifth level</a:t>
            </a:r>
            <a:endParaRPr lang="en-US"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2144FBD-17F7-4F1F-A886-60D56D894712}" type="slidenum">
              <a:rPr lang="en-US"/>
              <a:pPr>
                <a:defRPr/>
              </a:pPr>
              <a:t>‹#›</a:t>
            </a:fld>
            <a:endParaRPr lang="en-US" dirty="0"/>
          </a:p>
        </p:txBody>
      </p:sp>
    </p:spTree>
    <p:extLst>
      <p:ext uri="{BB962C8B-B14F-4D97-AF65-F5344CB8AC3E}">
        <p14:creationId xmlns:p14="http://schemas.microsoft.com/office/powerpoint/2010/main" val="1758485690"/>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22DDB6-D19B-425B-9B41-816B2E311234}" type="datetimeFigureOut">
              <a:rPr lang="en-US"/>
              <a:pPr>
                <a:defRPr/>
              </a:pPr>
              <a:t>11/16/2018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6D57C7-FDAC-4A31-AC26-8B3BB3675F27}" type="slidenum">
              <a:rPr lang="en-US"/>
              <a:pPr>
                <a:defRPr/>
              </a:pPr>
              <a:t>‹#›</a:t>
            </a:fld>
            <a:endParaRPr lang="en-US" dirty="0"/>
          </a:p>
        </p:txBody>
      </p:sp>
    </p:spTree>
    <p:extLst>
      <p:ext uri="{BB962C8B-B14F-4D97-AF65-F5344CB8AC3E}">
        <p14:creationId xmlns:p14="http://schemas.microsoft.com/office/powerpoint/2010/main" val="270205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lvl1pPr>
              <a:defRPr/>
            </a:lvl1pPr>
          </a:lstStyle>
          <a:p>
            <a:pPr>
              <a:defRPr/>
            </a:pPr>
            <a:fld id="{C444A9A5-8E31-4B11-A65C-EB9324A77C36}" type="datetimeFigureOut">
              <a:rPr lang="en-US"/>
              <a:pPr>
                <a:defRPr/>
              </a:pPr>
              <a:t>11/16/2018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18B8EF-7204-4F5D-A464-5211C078A82C}" type="slidenum">
              <a:rPr lang="en-US"/>
              <a:pPr>
                <a:defRPr/>
              </a:pPr>
              <a:t>‹#›</a:t>
            </a:fld>
            <a:endParaRPr lang="en-US" dirty="0"/>
          </a:p>
        </p:txBody>
      </p:sp>
    </p:spTree>
    <p:extLst>
      <p:ext uri="{BB962C8B-B14F-4D97-AF65-F5344CB8AC3E}">
        <p14:creationId xmlns:p14="http://schemas.microsoft.com/office/powerpoint/2010/main" val="333442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lvl1pPr>
              <a:defRPr/>
            </a:lvl1pPr>
          </a:lstStyle>
          <a:p>
            <a:pPr>
              <a:defRPr/>
            </a:pPr>
            <a:fld id="{1339A872-F6AE-4A1B-ACA1-F5B5944FED76}" type="datetimeFigureOut">
              <a:rPr lang="en-US"/>
              <a:pPr>
                <a:defRPr/>
              </a:pPr>
              <a:t>11/16/2018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73B3C4-998F-4C05-A133-F448E6B4E60E}" type="slidenum">
              <a:rPr lang="en-US"/>
              <a:pPr>
                <a:defRPr/>
              </a:pPr>
              <a:t>‹#›</a:t>
            </a:fld>
            <a:endParaRPr lang="en-US" dirty="0"/>
          </a:p>
        </p:txBody>
      </p:sp>
    </p:spTree>
    <p:extLst>
      <p:ext uri="{BB962C8B-B14F-4D97-AF65-F5344CB8AC3E}">
        <p14:creationId xmlns:p14="http://schemas.microsoft.com/office/powerpoint/2010/main" val="367808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lvl1pPr>
              <a:defRPr/>
            </a:lvl1pPr>
          </a:lstStyle>
          <a:p>
            <a:pPr>
              <a:defRPr/>
            </a:pPr>
            <a:fld id="{EE612E63-4E73-4CEC-8953-9C2877FCB3C9}" type="datetimeFigureOut">
              <a:rPr lang="en-US"/>
              <a:pPr>
                <a:defRPr/>
              </a:pPr>
              <a:t>11/16/2018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A38A2A-D32E-4897-BAF6-6574C7A32268}" type="slidenum">
              <a:rPr lang="en-US"/>
              <a:pPr>
                <a:defRPr/>
              </a:pPr>
              <a:t>‹#›</a:t>
            </a:fld>
            <a:endParaRPr lang="en-US" dirty="0"/>
          </a:p>
        </p:txBody>
      </p:sp>
    </p:spTree>
    <p:extLst>
      <p:ext uri="{BB962C8B-B14F-4D97-AF65-F5344CB8AC3E}">
        <p14:creationId xmlns:p14="http://schemas.microsoft.com/office/powerpoint/2010/main" val="236429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lvl1pPr>
              <a:defRPr/>
            </a:lvl1pPr>
          </a:lstStyle>
          <a:p>
            <a:pPr>
              <a:defRPr/>
            </a:pPr>
            <a:fld id="{06A97D6E-CB11-46AA-86B8-3B352AE78BC8}" type="datetimeFigureOut">
              <a:rPr lang="en-US"/>
              <a:pPr>
                <a:defRPr/>
              </a:pPr>
              <a:t>11/16/2018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0154B8-7A55-4DDF-8082-F832C3B1F4B9}" type="slidenum">
              <a:rPr lang="en-US"/>
              <a:pPr>
                <a:defRPr/>
              </a:pPr>
              <a:t>‹#›</a:t>
            </a:fld>
            <a:endParaRPr lang="en-US" dirty="0"/>
          </a:p>
        </p:txBody>
      </p:sp>
    </p:spTree>
    <p:extLst>
      <p:ext uri="{BB962C8B-B14F-4D97-AF65-F5344CB8AC3E}">
        <p14:creationId xmlns:p14="http://schemas.microsoft.com/office/powerpoint/2010/main" val="3288527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3"/>
          <p:cNvSpPr>
            <a:spLocks noGrp="1"/>
          </p:cNvSpPr>
          <p:nvPr>
            <p:ph type="dt" sz="half" idx="10"/>
          </p:nvPr>
        </p:nvSpPr>
        <p:spPr/>
        <p:txBody>
          <a:bodyPr/>
          <a:lstStyle>
            <a:lvl1pPr>
              <a:defRPr/>
            </a:lvl1pPr>
          </a:lstStyle>
          <a:p>
            <a:pPr>
              <a:defRPr/>
            </a:pPr>
            <a:fld id="{262B2783-FFEC-481E-997F-A8408FC96C73}" type="datetimeFigureOut">
              <a:rPr lang="en-US"/>
              <a:pPr>
                <a:defRPr/>
              </a:pPr>
              <a:t>11/16/2018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26DDBA-FA87-4C46-A282-4576E5C344BC}" type="slidenum">
              <a:rPr lang="en-US"/>
              <a:pPr>
                <a:defRPr/>
              </a:pPr>
              <a:t>‹#›</a:t>
            </a:fld>
            <a:endParaRPr lang="en-US" dirty="0"/>
          </a:p>
        </p:txBody>
      </p:sp>
    </p:spTree>
    <p:extLst>
      <p:ext uri="{BB962C8B-B14F-4D97-AF65-F5344CB8AC3E}">
        <p14:creationId xmlns:p14="http://schemas.microsoft.com/office/powerpoint/2010/main" val="1744970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3"/>
          <p:cNvSpPr>
            <a:spLocks noGrp="1"/>
          </p:cNvSpPr>
          <p:nvPr>
            <p:ph type="dt" sz="half" idx="10"/>
          </p:nvPr>
        </p:nvSpPr>
        <p:spPr/>
        <p:txBody>
          <a:bodyPr/>
          <a:lstStyle>
            <a:lvl1pPr>
              <a:defRPr/>
            </a:lvl1pPr>
          </a:lstStyle>
          <a:p>
            <a:pPr>
              <a:defRPr/>
            </a:pPr>
            <a:fld id="{AB1186BC-0017-4DD4-B717-D9067DAA7EC6}" type="datetimeFigureOut">
              <a:rPr lang="en-US"/>
              <a:pPr>
                <a:defRPr/>
              </a:pPr>
              <a:t>11/16/2018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CD0D75F-DD0D-4898-BD08-C5CEC9F299D9}" type="slidenum">
              <a:rPr lang="en-US"/>
              <a:pPr>
                <a:defRPr/>
              </a:pPr>
              <a:t>‹#›</a:t>
            </a:fld>
            <a:endParaRPr lang="en-US" dirty="0"/>
          </a:p>
        </p:txBody>
      </p:sp>
    </p:spTree>
    <p:extLst>
      <p:ext uri="{BB962C8B-B14F-4D97-AF65-F5344CB8AC3E}">
        <p14:creationId xmlns:p14="http://schemas.microsoft.com/office/powerpoint/2010/main" val="100069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C0CC9F7-859D-4F17-94DA-E58732E3C6E5}" type="datetimeFigureOut">
              <a:rPr lang="en-US"/>
              <a:pPr>
                <a:defRPr/>
              </a:pPr>
              <a:t>11/16/2018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C2F2F8-8C95-4D97-8D13-DDFB29792DBF}" type="slidenum">
              <a:rPr lang="en-US"/>
              <a:pPr>
                <a:defRPr/>
              </a:pPr>
              <a:t>‹#›</a:t>
            </a:fld>
            <a:endParaRPr lang="en-US" dirty="0"/>
          </a:p>
        </p:txBody>
      </p:sp>
    </p:spTree>
    <p:extLst>
      <p:ext uri="{BB962C8B-B14F-4D97-AF65-F5344CB8AC3E}">
        <p14:creationId xmlns:p14="http://schemas.microsoft.com/office/powerpoint/2010/main" val="266889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B35BFC-1B6D-4F55-B366-CFD79AE63EC1}" type="datetimeFigureOut">
              <a:rPr lang="en-US"/>
              <a:pPr>
                <a:defRPr/>
              </a:pPr>
              <a:t>11/16/2018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B2A9C18-63F2-4953-9096-B700A4EE063F}" type="slidenum">
              <a:rPr lang="en-US"/>
              <a:pPr>
                <a:defRPr/>
              </a:pPr>
              <a:t>‹#›</a:t>
            </a:fld>
            <a:endParaRPr lang="en-US" dirty="0"/>
          </a:p>
        </p:txBody>
      </p:sp>
    </p:spTree>
    <p:extLst>
      <p:ext uri="{BB962C8B-B14F-4D97-AF65-F5344CB8AC3E}">
        <p14:creationId xmlns:p14="http://schemas.microsoft.com/office/powerpoint/2010/main" val="3346347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3"/>
          <p:cNvSpPr>
            <a:spLocks noGrp="1"/>
          </p:cNvSpPr>
          <p:nvPr>
            <p:ph type="dt" sz="half" idx="10"/>
          </p:nvPr>
        </p:nvSpPr>
        <p:spPr/>
        <p:txBody>
          <a:bodyPr/>
          <a:lstStyle>
            <a:lvl1pPr>
              <a:defRPr/>
            </a:lvl1pPr>
          </a:lstStyle>
          <a:p>
            <a:pPr>
              <a:defRPr/>
            </a:pPr>
            <a:fld id="{7507CE4C-DE1B-4DB7-838B-67157DA1BA26}" type="datetimeFigureOut">
              <a:rPr lang="en-US"/>
              <a:pPr>
                <a:defRPr/>
              </a:pPr>
              <a:t>11/16/2018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B41906-1B77-42DD-B951-360EE2F4C48E}" type="slidenum">
              <a:rPr lang="en-US"/>
              <a:pPr>
                <a:defRPr/>
              </a:pPr>
              <a:t>‹#›</a:t>
            </a:fld>
            <a:endParaRPr lang="en-US" dirty="0"/>
          </a:p>
        </p:txBody>
      </p:sp>
    </p:spTree>
    <p:extLst>
      <p:ext uri="{BB962C8B-B14F-4D97-AF65-F5344CB8AC3E}">
        <p14:creationId xmlns:p14="http://schemas.microsoft.com/office/powerpoint/2010/main" val="422743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3"/>
          <p:cNvSpPr>
            <a:spLocks noGrp="1"/>
          </p:cNvSpPr>
          <p:nvPr>
            <p:ph type="dt" sz="half" idx="10"/>
          </p:nvPr>
        </p:nvSpPr>
        <p:spPr/>
        <p:txBody>
          <a:bodyPr/>
          <a:lstStyle>
            <a:lvl1pPr>
              <a:defRPr/>
            </a:lvl1pPr>
          </a:lstStyle>
          <a:p>
            <a:pPr>
              <a:defRPr/>
            </a:pPr>
            <a:fld id="{9E01F1B1-F79C-4C10-B9A2-ACFAC2CB67BB}" type="datetimeFigureOut">
              <a:rPr lang="en-US"/>
              <a:pPr>
                <a:defRPr/>
              </a:pPr>
              <a:t>11/16/2018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16BAB-6033-47FD-92E7-08E8711BEDF1}" type="slidenum">
              <a:rPr lang="en-US"/>
              <a:pPr>
                <a:defRPr/>
              </a:pPr>
              <a:t>‹#›</a:t>
            </a:fld>
            <a:endParaRPr lang="en-US" dirty="0"/>
          </a:p>
        </p:txBody>
      </p:sp>
    </p:spTree>
    <p:extLst>
      <p:ext uri="{BB962C8B-B14F-4D97-AF65-F5344CB8AC3E}">
        <p14:creationId xmlns:p14="http://schemas.microsoft.com/office/powerpoint/2010/main" val="288553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ga-IE"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ga-IE" altLang="en-US"/>
              <a:t>Click to edit Master text styles</a:t>
            </a:r>
          </a:p>
          <a:p>
            <a:pPr lvl="1"/>
            <a:r>
              <a:rPr lang="ga-IE" altLang="en-US"/>
              <a:t>Second level</a:t>
            </a:r>
          </a:p>
          <a:p>
            <a:pPr lvl="2"/>
            <a:r>
              <a:rPr lang="ga-IE" altLang="en-US"/>
              <a:t>Third level</a:t>
            </a:r>
          </a:p>
          <a:p>
            <a:pPr lvl="3"/>
            <a:r>
              <a:rPr lang="ga-IE" altLang="en-US"/>
              <a:t>Fourth level</a:t>
            </a:r>
          </a:p>
          <a:p>
            <a:pPr lvl="4"/>
            <a:r>
              <a:rPr lang="ga-IE"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45519AD-745B-4CBD-951D-2C7E96999B58}" type="datetimeFigureOut">
              <a:rPr lang="en-US"/>
              <a:pPr>
                <a:defRPr/>
              </a:pPr>
              <a:t>11/16/2018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B0489C2-DCC6-4866-BB26-A1C8DC1815D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Barry.Dorgan@nationaltransport.ie"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6"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hyperlink" Target="https://www.busconnects.ie/" TargetMode="External"/><Relationship Id="rId2" Type="http://schemas.openxmlformats.org/officeDocument/2006/relationships/hyperlink" Target="https://www.metrolink.ie/" TargetMode="Externa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913" y="1401763"/>
            <a:ext cx="8574087" cy="5184775"/>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0"/>
            <a:ext cx="9144000" cy="17827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Parallelogram 9"/>
          <p:cNvSpPr/>
          <p:nvPr/>
        </p:nvSpPr>
        <p:spPr>
          <a:xfrm>
            <a:off x="0" y="1290638"/>
            <a:ext cx="6284913" cy="3308350"/>
          </a:xfrm>
          <a:prstGeom prst="parallelogram">
            <a:avLst/>
          </a:prstGeom>
          <a:solidFill>
            <a:schemeClr val="accent4">
              <a:lumMod val="40000"/>
              <a:lumOff val="6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p:nvSpPr>
        <p:spPr>
          <a:xfrm>
            <a:off x="723272" y="1826319"/>
            <a:ext cx="5019675" cy="2677656"/>
          </a:xfrm>
          <a:prstGeom prst="rect">
            <a:avLst/>
          </a:prstGeom>
          <a:noFill/>
        </p:spPr>
        <p:txBody>
          <a:bodyPr>
            <a:spAutoFit/>
          </a:bodyPr>
          <a:lstStyle/>
          <a:p>
            <a:pPr fontAlgn="auto">
              <a:spcBef>
                <a:spcPts val="0"/>
              </a:spcBef>
              <a:spcAft>
                <a:spcPts val="0"/>
              </a:spcAft>
              <a:defRPr/>
            </a:pPr>
            <a:r>
              <a:rPr lang="en-US" sz="3600" b="1" dirty="0">
                <a:solidFill>
                  <a:schemeClr val="bg1"/>
                </a:solidFill>
                <a:latin typeface="Trebuchet MS"/>
                <a:cs typeface="Trebuchet MS"/>
              </a:rPr>
              <a:t>Innovation in Railways</a:t>
            </a:r>
          </a:p>
          <a:p>
            <a:pPr fontAlgn="auto">
              <a:spcBef>
                <a:spcPts val="0"/>
              </a:spcBef>
              <a:spcAft>
                <a:spcPts val="0"/>
              </a:spcAft>
              <a:defRPr/>
            </a:pPr>
            <a:r>
              <a:rPr lang="en-US" sz="3600" b="1" dirty="0">
                <a:solidFill>
                  <a:schemeClr val="bg1"/>
                </a:solidFill>
                <a:latin typeface="Trebuchet MS"/>
                <a:cs typeface="Trebuchet MS"/>
              </a:rPr>
              <a:t>NTA Ireland</a:t>
            </a:r>
            <a:br>
              <a:rPr lang="en-US" sz="3600" b="1" dirty="0">
                <a:solidFill>
                  <a:schemeClr val="accent4">
                    <a:lumMod val="50000"/>
                  </a:schemeClr>
                </a:solidFill>
                <a:latin typeface="Trebuchet MS"/>
                <a:cs typeface="Trebuchet MS"/>
              </a:rPr>
            </a:br>
            <a:endParaRPr lang="en-US" sz="1600" b="1" dirty="0">
              <a:solidFill>
                <a:schemeClr val="accent4">
                  <a:lumMod val="50000"/>
                </a:schemeClr>
              </a:solidFill>
              <a:latin typeface="Trebuchet MS"/>
              <a:cs typeface="Trebuchet MS"/>
            </a:endParaRPr>
          </a:p>
          <a:p>
            <a:pPr fontAlgn="auto">
              <a:spcBef>
                <a:spcPts val="0"/>
              </a:spcBef>
              <a:spcAft>
                <a:spcPts val="0"/>
              </a:spcAft>
              <a:defRPr/>
            </a:pPr>
            <a:r>
              <a:rPr lang="en-IE" sz="2000" i="1" dirty="0">
                <a:solidFill>
                  <a:schemeClr val="accent4">
                    <a:lumMod val="50000"/>
                  </a:schemeClr>
                </a:solidFill>
                <a:latin typeface="Trebuchet MS"/>
                <a:cs typeface="Trebuchet MS"/>
              </a:rPr>
              <a:t>United Nations</a:t>
            </a:r>
          </a:p>
          <a:p>
            <a:pPr fontAlgn="auto">
              <a:spcBef>
                <a:spcPts val="0"/>
              </a:spcBef>
              <a:spcAft>
                <a:spcPts val="0"/>
              </a:spcAft>
              <a:defRPr/>
            </a:pPr>
            <a:r>
              <a:rPr lang="en-IE" sz="2000" i="1" dirty="0">
                <a:solidFill>
                  <a:schemeClr val="accent4">
                    <a:lumMod val="50000"/>
                  </a:schemeClr>
                </a:solidFill>
                <a:latin typeface="Trebuchet MS"/>
                <a:cs typeface="Trebuchet MS"/>
              </a:rPr>
              <a:t>Economic Commission for Europe</a:t>
            </a:r>
          </a:p>
          <a:p>
            <a:pPr fontAlgn="auto">
              <a:spcBef>
                <a:spcPts val="0"/>
              </a:spcBef>
              <a:spcAft>
                <a:spcPts val="0"/>
              </a:spcAft>
              <a:defRPr/>
            </a:pPr>
            <a:r>
              <a:rPr lang="en-IE" sz="2000" i="1" dirty="0">
                <a:solidFill>
                  <a:schemeClr val="accent4">
                    <a:lumMod val="50000"/>
                  </a:schemeClr>
                </a:solidFill>
                <a:latin typeface="Trebuchet MS"/>
                <a:cs typeface="Trebuchet MS"/>
              </a:rPr>
              <a:t>Working Party on Rail Transport (SC.2)</a:t>
            </a:r>
          </a:p>
          <a:p>
            <a:pPr fontAlgn="auto">
              <a:spcBef>
                <a:spcPts val="0"/>
              </a:spcBef>
              <a:spcAft>
                <a:spcPts val="0"/>
              </a:spcAft>
              <a:defRPr/>
            </a:pPr>
            <a:r>
              <a:rPr lang="en-IE" sz="2000" i="1" dirty="0">
                <a:solidFill>
                  <a:schemeClr val="accent4">
                    <a:lumMod val="50000"/>
                  </a:schemeClr>
                </a:solidFill>
                <a:latin typeface="Trebuchet MS"/>
                <a:cs typeface="Trebuchet MS"/>
              </a:rPr>
              <a:t>72</a:t>
            </a:r>
            <a:r>
              <a:rPr lang="en-IE" sz="2000" i="1" baseline="30000" dirty="0">
                <a:solidFill>
                  <a:schemeClr val="accent4">
                    <a:lumMod val="50000"/>
                  </a:schemeClr>
                </a:solidFill>
                <a:latin typeface="Trebuchet MS"/>
                <a:cs typeface="Trebuchet MS"/>
              </a:rPr>
              <a:t>nd</a:t>
            </a:r>
            <a:r>
              <a:rPr lang="en-IE" sz="2000" i="1" dirty="0">
                <a:solidFill>
                  <a:schemeClr val="accent4">
                    <a:lumMod val="50000"/>
                  </a:schemeClr>
                </a:solidFill>
                <a:latin typeface="Trebuchet MS"/>
                <a:cs typeface="Trebuchet MS"/>
              </a:rPr>
              <a:t> Session November 21, 2018</a:t>
            </a:r>
            <a:endParaRPr lang="en-US" sz="2000" i="1" dirty="0">
              <a:solidFill>
                <a:schemeClr val="accent4">
                  <a:lumMod val="50000"/>
                </a:schemeClr>
              </a:solidFill>
              <a:latin typeface="Trebuchet MS"/>
              <a:cs typeface="Trebuchet MS"/>
            </a:endParaRPr>
          </a:p>
        </p:txBody>
      </p:sp>
      <p:pic>
        <p:nvPicPr>
          <p:cNvPr id="2055" name="Picture 2" descr="Icons lar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4413" y="4311650"/>
            <a:ext cx="2636837"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074" y="203137"/>
            <a:ext cx="1639824" cy="95097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675" y="345203"/>
            <a:ext cx="1829055" cy="66684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7727" y="288149"/>
            <a:ext cx="2152381" cy="7809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430213" y="1484313"/>
            <a:ext cx="8293100" cy="5076825"/>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p:nvSpPr>
        <p:spPr>
          <a:xfrm>
            <a:off x="452437" y="622300"/>
            <a:ext cx="8270875" cy="523875"/>
          </a:xfrm>
          <a:prstGeom prst="rect">
            <a:avLst/>
          </a:prstGeom>
          <a:noFill/>
        </p:spPr>
        <p:txBody>
          <a:bodyPr wrap="square" anchor="ctr">
            <a:spAutoFit/>
          </a:bodyPr>
          <a:lstStyle/>
          <a:p>
            <a:pPr fontAlgn="auto">
              <a:spcBef>
                <a:spcPts val="0"/>
              </a:spcBef>
              <a:spcAft>
                <a:spcPts val="0"/>
              </a:spcAft>
              <a:defRPr/>
            </a:pPr>
            <a:r>
              <a:rPr lang="en-US" sz="2800" b="1" dirty="0">
                <a:solidFill>
                  <a:schemeClr val="accent2">
                    <a:lumMod val="75000"/>
                  </a:schemeClr>
                </a:solidFill>
                <a:latin typeface="Trebuchet MS"/>
                <a:cs typeface="Trebuchet MS"/>
              </a:rPr>
              <a:t>Key Principles for Future Mobility Solution</a:t>
            </a:r>
          </a:p>
        </p:txBody>
      </p:sp>
      <p:sp>
        <p:nvSpPr>
          <p:cNvPr id="12" name="Rectangle 11"/>
          <p:cNvSpPr/>
          <p:nvPr/>
        </p:nvSpPr>
        <p:spPr>
          <a:xfrm flipV="1">
            <a:off x="430213" y="1320800"/>
            <a:ext cx="8293100" cy="9525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p:nvSpPr>
        <p:spPr>
          <a:xfrm>
            <a:off x="430213" y="1544638"/>
            <a:ext cx="8293100" cy="5047536"/>
          </a:xfrm>
          <a:prstGeom prst="rect">
            <a:avLst/>
          </a:prstGeom>
          <a:noFill/>
        </p:spPr>
        <p:txBody>
          <a:bodyPr>
            <a:spAutoFit/>
          </a:bodyPr>
          <a:lstStyle/>
          <a:p>
            <a:pPr fontAlgn="auto">
              <a:spcBef>
                <a:spcPts val="0"/>
              </a:spcBef>
              <a:spcAft>
                <a:spcPts val="0"/>
              </a:spcAft>
              <a:buClr>
                <a:schemeClr val="tx2"/>
              </a:buClr>
              <a:defRPr/>
            </a:pPr>
            <a:r>
              <a:rPr lang="en-US" sz="2000" b="1" dirty="0">
                <a:latin typeface="+mn-lt"/>
                <a:cs typeface="+mn-cs"/>
              </a:rPr>
              <a:t>Key Principles:</a:t>
            </a:r>
          </a:p>
          <a:p>
            <a:pPr fontAlgn="auto">
              <a:spcBef>
                <a:spcPts val="0"/>
              </a:spcBef>
              <a:spcAft>
                <a:spcPts val="0"/>
              </a:spcAft>
              <a:buClr>
                <a:schemeClr val="tx2"/>
              </a:buClr>
              <a:defRPr/>
            </a:pPr>
            <a:endParaRPr lang="en-US" sz="1600" dirty="0">
              <a:latin typeface="+mn-lt"/>
              <a:cs typeface="+mn-cs"/>
            </a:endParaRPr>
          </a:p>
          <a:p>
            <a:pPr marL="285750" indent="-285750" fontAlgn="auto">
              <a:spcBef>
                <a:spcPts val="0"/>
              </a:spcBef>
              <a:spcAft>
                <a:spcPts val="0"/>
              </a:spcAft>
              <a:buClr>
                <a:schemeClr val="tx2"/>
              </a:buClr>
              <a:buFont typeface="Arial"/>
              <a:buChar char="•"/>
              <a:defRPr/>
            </a:pPr>
            <a:r>
              <a:rPr lang="en-IE" dirty="0"/>
              <a:t>Smartphones will be central to a successful mobility </a:t>
            </a:r>
            <a:br>
              <a:rPr lang="en-IE" dirty="0"/>
            </a:br>
            <a:r>
              <a:rPr lang="en-IE" dirty="0"/>
              <a:t>transformation, and is the main driver behind the </a:t>
            </a:r>
            <a:br>
              <a:rPr lang="en-IE" dirty="0"/>
            </a:br>
            <a:r>
              <a:rPr lang="en-IE" dirty="0"/>
              <a:t>transformation of the mobility landscape - Car Sharing, </a:t>
            </a:r>
            <a:br>
              <a:rPr lang="en-IE" dirty="0"/>
            </a:br>
            <a:r>
              <a:rPr lang="en-IE" dirty="0"/>
              <a:t>Bike Hire, Ride sharing etc.</a:t>
            </a:r>
          </a:p>
          <a:p>
            <a:pPr marL="285750" indent="-285750" fontAlgn="auto">
              <a:spcBef>
                <a:spcPts val="0"/>
              </a:spcBef>
              <a:spcAft>
                <a:spcPts val="0"/>
              </a:spcAft>
              <a:buClr>
                <a:schemeClr val="tx2"/>
              </a:buClr>
              <a:buFont typeface="Arial"/>
              <a:buChar char="•"/>
              <a:defRPr/>
            </a:pPr>
            <a:endParaRPr lang="en-US" dirty="0">
              <a:latin typeface="+mn-lt"/>
              <a:cs typeface="+mn-cs"/>
            </a:endParaRPr>
          </a:p>
          <a:p>
            <a:pPr marL="285750" indent="-285750" fontAlgn="auto">
              <a:spcBef>
                <a:spcPts val="0"/>
              </a:spcBef>
              <a:spcAft>
                <a:spcPts val="0"/>
              </a:spcAft>
              <a:buClr>
                <a:schemeClr val="tx2"/>
              </a:buClr>
              <a:buFont typeface="Arial"/>
              <a:buChar char="•"/>
              <a:defRPr/>
            </a:pPr>
            <a:r>
              <a:rPr lang="en-US" dirty="0">
                <a:latin typeface="+mn-lt"/>
                <a:cs typeface="+mn-cs"/>
              </a:rPr>
              <a:t>Accessibility – access has to be simple and frictionless. </a:t>
            </a:r>
            <a:r>
              <a:rPr lang="en-US" dirty="0"/>
              <a:t>Customers should not have to check multiple websites/apps for ticketing information</a:t>
            </a:r>
            <a:endParaRPr lang="en-US" dirty="0">
              <a:latin typeface="+mn-lt"/>
              <a:cs typeface="+mn-cs"/>
            </a:endParaRPr>
          </a:p>
          <a:p>
            <a:pPr marL="285750" indent="-285750" fontAlgn="auto">
              <a:spcBef>
                <a:spcPts val="0"/>
              </a:spcBef>
              <a:spcAft>
                <a:spcPts val="0"/>
              </a:spcAft>
              <a:buClr>
                <a:schemeClr val="tx2"/>
              </a:buClr>
              <a:buFont typeface="Arial"/>
              <a:buChar char="•"/>
              <a:defRPr/>
            </a:pPr>
            <a:endParaRPr lang="en-US" dirty="0">
              <a:latin typeface="+mn-lt"/>
              <a:cs typeface="+mn-cs"/>
            </a:endParaRPr>
          </a:p>
          <a:p>
            <a:pPr marL="285750" indent="-285750" fontAlgn="auto">
              <a:spcBef>
                <a:spcPts val="0"/>
              </a:spcBef>
              <a:spcAft>
                <a:spcPts val="0"/>
              </a:spcAft>
              <a:buClr>
                <a:schemeClr val="tx2"/>
              </a:buClr>
              <a:buFont typeface="Arial"/>
              <a:buChar char="•"/>
              <a:defRPr/>
            </a:pPr>
            <a:r>
              <a:rPr lang="en-US" dirty="0">
                <a:latin typeface="+mn-lt"/>
                <a:cs typeface="+mn-cs"/>
              </a:rPr>
              <a:t>Integrated information - can no longer be standalone apps or systems for journey planning or ticketing or real time information or payment, now have to </a:t>
            </a:r>
            <a:r>
              <a:rPr lang="en-US" dirty="0" err="1">
                <a:latin typeface="+mn-lt"/>
                <a:cs typeface="+mn-cs"/>
              </a:rPr>
              <a:t>centralise</a:t>
            </a:r>
            <a:r>
              <a:rPr lang="en-US" dirty="0">
                <a:latin typeface="+mn-lt"/>
                <a:cs typeface="+mn-cs"/>
              </a:rPr>
              <a:t> across public and private providers</a:t>
            </a:r>
          </a:p>
          <a:p>
            <a:pPr marL="285750" indent="-285750" fontAlgn="auto">
              <a:spcBef>
                <a:spcPts val="0"/>
              </a:spcBef>
              <a:spcAft>
                <a:spcPts val="0"/>
              </a:spcAft>
              <a:buClr>
                <a:schemeClr val="tx2"/>
              </a:buClr>
              <a:buFont typeface="Arial"/>
              <a:buChar char="•"/>
              <a:defRPr/>
            </a:pPr>
            <a:endParaRPr lang="en-US" dirty="0">
              <a:latin typeface="+mn-lt"/>
              <a:cs typeface="+mn-cs"/>
            </a:endParaRPr>
          </a:p>
          <a:p>
            <a:pPr marL="285750" indent="-285750" fontAlgn="auto">
              <a:spcBef>
                <a:spcPts val="0"/>
              </a:spcBef>
              <a:spcAft>
                <a:spcPts val="0"/>
              </a:spcAft>
              <a:buClr>
                <a:schemeClr val="tx2"/>
              </a:buClr>
              <a:buFont typeface="Arial"/>
              <a:buChar char="•"/>
              <a:defRPr/>
            </a:pPr>
            <a:r>
              <a:rPr lang="en-US" dirty="0">
                <a:latin typeface="+mn-lt"/>
                <a:cs typeface="+mn-cs"/>
              </a:rPr>
              <a:t>Integrated services – joint mobility offerings, </a:t>
            </a:r>
            <a:r>
              <a:rPr lang="en-IE" dirty="0">
                <a:latin typeface="+mn-lt"/>
                <a:cs typeface="+mn-cs"/>
              </a:rPr>
              <a:t>covering from door-to-door, including the first Kilometre and last Kilometre will be important, across both </a:t>
            </a:r>
            <a:r>
              <a:rPr lang="en-US" dirty="0"/>
              <a:t>public and private mobility providers</a:t>
            </a:r>
            <a:endParaRPr lang="en-IE" dirty="0">
              <a:latin typeface="+mn-lt"/>
              <a:cs typeface="+mn-cs"/>
            </a:endParaRPr>
          </a:p>
          <a:p>
            <a:pPr marL="285750" indent="-285750" fontAlgn="auto">
              <a:spcBef>
                <a:spcPts val="0"/>
              </a:spcBef>
              <a:spcAft>
                <a:spcPts val="0"/>
              </a:spcAft>
              <a:buClr>
                <a:schemeClr val="tx2"/>
              </a:buClr>
              <a:buFont typeface="Arial"/>
              <a:buChar char="•"/>
              <a:defRPr/>
            </a:pPr>
            <a:endParaRPr lang="en-US" sz="1600" dirty="0">
              <a:latin typeface="+mn-lt"/>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482" y="1649671"/>
            <a:ext cx="2581727" cy="112730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074" y="203137"/>
            <a:ext cx="1639824" cy="950976"/>
          </a:xfrm>
          <a:prstGeom prst="rect">
            <a:avLst/>
          </a:prstGeom>
        </p:spPr>
      </p:pic>
    </p:spTree>
    <p:extLst>
      <p:ext uri="{BB962C8B-B14F-4D97-AF65-F5344CB8AC3E}">
        <p14:creationId xmlns:p14="http://schemas.microsoft.com/office/powerpoint/2010/main" val="507613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430213" y="1484313"/>
            <a:ext cx="8293100" cy="5076825"/>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p:nvPr/>
        </p:nvSpPr>
        <p:spPr>
          <a:xfrm>
            <a:off x="430213" y="1523372"/>
            <a:ext cx="8293100" cy="5078313"/>
          </a:xfrm>
          <a:prstGeom prst="rect">
            <a:avLst/>
          </a:prstGeom>
          <a:noFill/>
        </p:spPr>
        <p:txBody>
          <a:bodyPr>
            <a:spAutoFit/>
          </a:bodyPr>
          <a:lstStyle/>
          <a:p>
            <a:pPr fontAlgn="auto">
              <a:spcBef>
                <a:spcPts val="0"/>
              </a:spcBef>
              <a:spcAft>
                <a:spcPts val="0"/>
              </a:spcAft>
              <a:buClr>
                <a:schemeClr val="tx2"/>
              </a:buClr>
              <a:defRPr/>
            </a:pPr>
            <a:r>
              <a:rPr lang="en-US" sz="2400" b="1" dirty="0">
                <a:latin typeface="+mn-lt"/>
                <a:cs typeface="+mn-cs"/>
              </a:rPr>
              <a:t>In progress:</a:t>
            </a:r>
          </a:p>
          <a:p>
            <a:pPr fontAlgn="auto">
              <a:spcBef>
                <a:spcPts val="0"/>
              </a:spcBef>
              <a:spcAft>
                <a:spcPts val="0"/>
              </a:spcAft>
              <a:buClr>
                <a:schemeClr val="tx2"/>
              </a:buClr>
              <a:defRPr/>
            </a:pPr>
            <a:endParaRPr lang="en-IE" sz="1050" dirty="0"/>
          </a:p>
          <a:p>
            <a:pPr marL="342900" indent="-342900" fontAlgn="auto">
              <a:spcBef>
                <a:spcPts val="0"/>
              </a:spcBef>
              <a:spcAft>
                <a:spcPts val="0"/>
              </a:spcAft>
              <a:buClr>
                <a:schemeClr val="tx2"/>
              </a:buClr>
              <a:buFont typeface="Arial" panose="020B0604020202020204" pitchFamily="34" charset="0"/>
              <a:buChar char="•"/>
              <a:defRPr/>
            </a:pPr>
            <a:r>
              <a:rPr lang="en-IE" sz="2000" dirty="0"/>
              <a:t>NTA has already linked Leap Card with Dublin Bikes (bike hire) and Go Car (car sharing) </a:t>
            </a:r>
          </a:p>
          <a:p>
            <a:pPr marL="342900" indent="-342900" fontAlgn="auto">
              <a:spcBef>
                <a:spcPts val="0"/>
              </a:spcBef>
              <a:spcAft>
                <a:spcPts val="0"/>
              </a:spcAft>
              <a:buClr>
                <a:schemeClr val="tx2"/>
              </a:buClr>
              <a:buFont typeface="Arial" panose="020B0604020202020204" pitchFamily="34" charset="0"/>
              <a:buChar char="•"/>
              <a:defRPr/>
            </a:pPr>
            <a:endParaRPr lang="en-IE" sz="2000" dirty="0"/>
          </a:p>
          <a:p>
            <a:pPr marL="285750" indent="-285750" fontAlgn="auto">
              <a:spcBef>
                <a:spcPts val="0"/>
              </a:spcBef>
              <a:spcAft>
                <a:spcPts val="0"/>
              </a:spcAft>
              <a:buClr>
                <a:schemeClr val="tx2"/>
              </a:buClr>
              <a:buFont typeface="Arial"/>
              <a:buChar char="•"/>
              <a:defRPr/>
            </a:pPr>
            <a:r>
              <a:rPr lang="en-US" sz="2000" dirty="0"/>
              <a:t>New ticketing system to deliver greater choice for customers -</a:t>
            </a:r>
          </a:p>
          <a:p>
            <a:pPr marL="742950" lvl="1" indent="-285750" fontAlgn="auto">
              <a:spcBef>
                <a:spcPts val="0"/>
              </a:spcBef>
              <a:spcAft>
                <a:spcPts val="0"/>
              </a:spcAft>
              <a:buClr>
                <a:schemeClr val="tx2"/>
              </a:buClr>
              <a:buFont typeface="Arial"/>
              <a:buChar char="•"/>
              <a:defRPr/>
            </a:pPr>
            <a:r>
              <a:rPr lang="en-US" sz="2000" dirty="0"/>
              <a:t>Choice of payment method</a:t>
            </a:r>
          </a:p>
          <a:p>
            <a:pPr marL="742950" lvl="1" indent="-285750" fontAlgn="auto">
              <a:spcBef>
                <a:spcPts val="0"/>
              </a:spcBef>
              <a:spcAft>
                <a:spcPts val="0"/>
              </a:spcAft>
              <a:buClr>
                <a:schemeClr val="tx2"/>
              </a:buClr>
              <a:buFont typeface="Arial"/>
              <a:buChar char="•"/>
              <a:defRPr/>
            </a:pPr>
            <a:r>
              <a:rPr lang="en-US" sz="2000" dirty="0"/>
              <a:t>Integration with private mobility providers</a:t>
            </a:r>
          </a:p>
          <a:p>
            <a:pPr marL="742950" lvl="1" indent="-285750" fontAlgn="auto">
              <a:spcBef>
                <a:spcPts val="0"/>
              </a:spcBef>
              <a:spcAft>
                <a:spcPts val="0"/>
              </a:spcAft>
              <a:buClr>
                <a:schemeClr val="tx2"/>
              </a:buClr>
              <a:buFont typeface="Arial"/>
              <a:buChar char="•"/>
              <a:defRPr/>
            </a:pPr>
            <a:r>
              <a:rPr lang="en-US" sz="2000" dirty="0"/>
              <a:t>Choice of ticketing media (proof of entitlement to travel)</a:t>
            </a:r>
          </a:p>
          <a:p>
            <a:pPr marL="285750" indent="-285750" fontAlgn="auto">
              <a:spcBef>
                <a:spcPts val="0"/>
              </a:spcBef>
              <a:spcAft>
                <a:spcPts val="0"/>
              </a:spcAft>
              <a:buClr>
                <a:schemeClr val="tx2"/>
              </a:buClr>
              <a:buFont typeface="Arial"/>
              <a:buChar char="•"/>
              <a:defRPr/>
            </a:pPr>
            <a:endParaRPr lang="en-US" sz="2000" dirty="0"/>
          </a:p>
          <a:p>
            <a:pPr marL="285750" indent="-285750" fontAlgn="auto">
              <a:spcBef>
                <a:spcPts val="0"/>
              </a:spcBef>
              <a:spcAft>
                <a:spcPts val="0"/>
              </a:spcAft>
              <a:buClr>
                <a:schemeClr val="tx2"/>
              </a:buClr>
              <a:buFont typeface="Arial"/>
              <a:buChar char="•"/>
              <a:defRPr/>
            </a:pPr>
            <a:r>
              <a:rPr lang="en-US" sz="2000" dirty="0"/>
              <a:t>Single-sign-on system being implemented</a:t>
            </a:r>
          </a:p>
          <a:p>
            <a:pPr marL="285750" indent="-285750" fontAlgn="auto">
              <a:spcBef>
                <a:spcPts val="0"/>
              </a:spcBef>
              <a:spcAft>
                <a:spcPts val="0"/>
              </a:spcAft>
              <a:buClr>
                <a:schemeClr val="tx2"/>
              </a:buClr>
              <a:buFont typeface="Arial"/>
              <a:buChar char="•"/>
              <a:defRPr/>
            </a:pPr>
            <a:endParaRPr lang="en-US" sz="2000" dirty="0"/>
          </a:p>
          <a:p>
            <a:pPr marL="285750" indent="-285750" fontAlgn="auto">
              <a:spcBef>
                <a:spcPts val="0"/>
              </a:spcBef>
              <a:spcAft>
                <a:spcPts val="0"/>
              </a:spcAft>
              <a:buClr>
                <a:schemeClr val="tx2"/>
              </a:buClr>
              <a:buFont typeface="Arial"/>
              <a:buChar char="•"/>
              <a:defRPr/>
            </a:pPr>
            <a:r>
              <a:rPr lang="en-US" sz="2000" dirty="0"/>
              <a:t>Convergence of apps being planned - national journey planner, real-time passenger information and ticketing</a:t>
            </a:r>
          </a:p>
          <a:p>
            <a:pPr marL="285750" indent="-285750" fontAlgn="auto">
              <a:spcBef>
                <a:spcPts val="0"/>
              </a:spcBef>
              <a:spcAft>
                <a:spcPts val="0"/>
              </a:spcAft>
              <a:buClr>
                <a:schemeClr val="tx2"/>
              </a:buClr>
              <a:buFont typeface="Arial"/>
              <a:buChar char="•"/>
              <a:defRPr/>
            </a:pPr>
            <a:endParaRPr lang="en-US" sz="2000" dirty="0"/>
          </a:p>
          <a:p>
            <a:pPr marL="285750" indent="-285750" fontAlgn="auto">
              <a:spcBef>
                <a:spcPts val="0"/>
              </a:spcBef>
              <a:spcAft>
                <a:spcPts val="0"/>
              </a:spcAft>
              <a:buClr>
                <a:schemeClr val="tx2"/>
              </a:buClr>
              <a:buFont typeface="Arial"/>
              <a:buChar char="•"/>
              <a:defRPr/>
            </a:pPr>
            <a:r>
              <a:rPr lang="en-US" sz="2000" dirty="0"/>
              <a:t>APIs to link with third party service providers included in all procurements</a:t>
            </a:r>
            <a:endParaRPr lang="en-IE" sz="2000" dirty="0"/>
          </a:p>
        </p:txBody>
      </p:sp>
      <p:sp>
        <p:nvSpPr>
          <p:cNvPr id="10" name="TextBox 9"/>
          <p:cNvSpPr txBox="1"/>
          <p:nvPr/>
        </p:nvSpPr>
        <p:spPr>
          <a:xfrm>
            <a:off x="452438" y="622627"/>
            <a:ext cx="6847354" cy="523220"/>
          </a:xfrm>
          <a:prstGeom prst="rect">
            <a:avLst/>
          </a:prstGeom>
          <a:noFill/>
        </p:spPr>
        <p:txBody>
          <a:bodyPr wrap="square" anchor="ctr">
            <a:spAutoFit/>
          </a:bodyPr>
          <a:lstStyle/>
          <a:p>
            <a:pPr fontAlgn="auto">
              <a:spcBef>
                <a:spcPts val="0"/>
              </a:spcBef>
              <a:spcAft>
                <a:spcPts val="0"/>
              </a:spcAft>
              <a:defRPr/>
            </a:pPr>
            <a:r>
              <a:rPr lang="en-US" sz="2800" b="1" dirty="0">
                <a:solidFill>
                  <a:schemeClr val="accent2">
                    <a:lumMod val="75000"/>
                  </a:schemeClr>
                </a:solidFill>
                <a:latin typeface="Trebuchet MS"/>
                <a:cs typeface="Trebuchet MS"/>
              </a:rPr>
              <a:t>Steps to achieve the NTA Objective</a:t>
            </a:r>
          </a:p>
        </p:txBody>
      </p:sp>
      <p:sp>
        <p:nvSpPr>
          <p:cNvPr id="12" name="Rectangle 11"/>
          <p:cNvSpPr/>
          <p:nvPr/>
        </p:nvSpPr>
        <p:spPr>
          <a:xfrm flipV="1">
            <a:off x="430213" y="1320800"/>
            <a:ext cx="8293100" cy="9525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2074" y="203137"/>
            <a:ext cx="1639824" cy="950976"/>
          </a:xfrm>
          <a:prstGeom prst="rect">
            <a:avLst/>
          </a:prstGeom>
        </p:spPr>
      </p:pic>
    </p:spTree>
    <p:extLst>
      <p:ext uri="{BB962C8B-B14F-4D97-AF65-F5344CB8AC3E}">
        <p14:creationId xmlns:p14="http://schemas.microsoft.com/office/powerpoint/2010/main" val="2268100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430213" y="1484313"/>
            <a:ext cx="8293100" cy="5076825"/>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p:nvPr/>
        </p:nvSpPr>
        <p:spPr>
          <a:xfrm>
            <a:off x="430213" y="1523372"/>
            <a:ext cx="8293100" cy="4008790"/>
          </a:xfrm>
          <a:prstGeom prst="rect">
            <a:avLst/>
          </a:prstGeom>
          <a:noFill/>
        </p:spPr>
        <p:txBody>
          <a:bodyPr>
            <a:spAutoFit/>
          </a:bodyPr>
          <a:lstStyle/>
          <a:p>
            <a:pPr fontAlgn="auto">
              <a:spcBef>
                <a:spcPts val="0"/>
              </a:spcBef>
              <a:spcAft>
                <a:spcPts val="0"/>
              </a:spcAft>
              <a:buClr>
                <a:schemeClr val="tx2"/>
              </a:buClr>
              <a:defRPr/>
            </a:pPr>
            <a:r>
              <a:rPr lang="en-US" sz="2400" b="1" dirty="0">
                <a:latin typeface="+mn-lt"/>
                <a:cs typeface="+mn-cs"/>
              </a:rPr>
              <a:t>Possible Next Steps:</a:t>
            </a:r>
          </a:p>
          <a:p>
            <a:pPr fontAlgn="auto">
              <a:spcBef>
                <a:spcPts val="0"/>
              </a:spcBef>
              <a:spcAft>
                <a:spcPts val="0"/>
              </a:spcAft>
              <a:buClr>
                <a:schemeClr val="tx2"/>
              </a:buClr>
              <a:defRPr/>
            </a:pPr>
            <a:endParaRPr lang="en-IE" sz="1050" dirty="0"/>
          </a:p>
          <a:p>
            <a:pPr marL="342900" indent="-342900" fontAlgn="auto">
              <a:spcBef>
                <a:spcPts val="0"/>
              </a:spcBef>
              <a:spcAft>
                <a:spcPts val="0"/>
              </a:spcAft>
              <a:buClr>
                <a:schemeClr val="tx2"/>
              </a:buClr>
              <a:buFont typeface="Arial" panose="020B0604020202020204" pitchFamily="34" charset="0"/>
              <a:buChar char="•"/>
              <a:defRPr/>
            </a:pPr>
            <a:r>
              <a:rPr lang="en-IE" sz="2000" dirty="0"/>
              <a:t>Linkup with Car Parking for ‘Park and Ride‘ ticketing/payments</a:t>
            </a:r>
          </a:p>
          <a:p>
            <a:pPr marL="342900" indent="-342900" fontAlgn="auto">
              <a:spcBef>
                <a:spcPts val="0"/>
              </a:spcBef>
              <a:spcAft>
                <a:spcPts val="0"/>
              </a:spcAft>
              <a:buClr>
                <a:schemeClr val="tx2"/>
              </a:buClr>
              <a:buFont typeface="Arial" panose="020B0604020202020204" pitchFamily="34" charset="0"/>
              <a:buChar char="•"/>
              <a:defRPr/>
            </a:pPr>
            <a:endParaRPr lang="en-IE" sz="2000" dirty="0"/>
          </a:p>
          <a:p>
            <a:pPr marL="285750" indent="-285750" fontAlgn="auto">
              <a:spcBef>
                <a:spcPts val="0"/>
              </a:spcBef>
              <a:spcAft>
                <a:spcPts val="0"/>
              </a:spcAft>
              <a:buClr>
                <a:schemeClr val="tx2"/>
              </a:buClr>
              <a:buFont typeface="Arial"/>
              <a:buChar char="•"/>
              <a:defRPr/>
            </a:pPr>
            <a:r>
              <a:rPr lang="en-US" sz="2000" dirty="0"/>
              <a:t>Digital “Proof of Entitlement” – to prove eligibility for certain services and/or discounted prices</a:t>
            </a:r>
          </a:p>
          <a:p>
            <a:pPr marL="285750" indent="-285750" fontAlgn="auto">
              <a:spcBef>
                <a:spcPts val="0"/>
              </a:spcBef>
              <a:spcAft>
                <a:spcPts val="0"/>
              </a:spcAft>
              <a:buClr>
                <a:schemeClr val="tx2"/>
              </a:buClr>
              <a:buFont typeface="Arial"/>
              <a:buChar char="•"/>
              <a:defRPr/>
            </a:pPr>
            <a:endParaRPr lang="en-US" sz="2000" dirty="0"/>
          </a:p>
          <a:p>
            <a:pPr marL="285750" indent="-285750" fontAlgn="auto">
              <a:spcBef>
                <a:spcPts val="0"/>
              </a:spcBef>
              <a:spcAft>
                <a:spcPts val="0"/>
              </a:spcAft>
              <a:buClr>
                <a:schemeClr val="tx2"/>
              </a:buClr>
              <a:buFont typeface="Arial"/>
              <a:buChar char="•"/>
              <a:defRPr/>
            </a:pPr>
            <a:r>
              <a:rPr lang="en-US" sz="2000" dirty="0"/>
              <a:t>Enable transport operators to offer products integrated with third parties</a:t>
            </a:r>
          </a:p>
          <a:p>
            <a:pPr marL="285750" indent="-285750" fontAlgn="auto">
              <a:spcBef>
                <a:spcPts val="0"/>
              </a:spcBef>
              <a:spcAft>
                <a:spcPts val="0"/>
              </a:spcAft>
              <a:buClr>
                <a:schemeClr val="tx2"/>
              </a:buClr>
              <a:buFont typeface="Arial"/>
              <a:buChar char="•"/>
              <a:defRPr/>
            </a:pPr>
            <a:endParaRPr lang="en-US" sz="2000" dirty="0"/>
          </a:p>
          <a:p>
            <a:pPr marL="285750" indent="-285750" fontAlgn="auto">
              <a:spcBef>
                <a:spcPts val="0"/>
              </a:spcBef>
              <a:spcAft>
                <a:spcPts val="0"/>
              </a:spcAft>
              <a:buClr>
                <a:schemeClr val="tx2"/>
              </a:buClr>
              <a:buFont typeface="Arial"/>
              <a:buChar char="•"/>
              <a:defRPr/>
            </a:pPr>
            <a:r>
              <a:rPr lang="en-US" sz="2000" dirty="0"/>
              <a:t>Migrate from current card based ticketing (Leap Card) to new nationwide account based ticketing </a:t>
            </a:r>
          </a:p>
          <a:p>
            <a:pPr marL="285750" indent="-285750" fontAlgn="auto">
              <a:spcBef>
                <a:spcPts val="0"/>
              </a:spcBef>
              <a:spcAft>
                <a:spcPts val="0"/>
              </a:spcAft>
              <a:buClr>
                <a:schemeClr val="tx2"/>
              </a:buClr>
              <a:buFont typeface="Arial"/>
              <a:buChar char="•"/>
              <a:defRPr/>
            </a:pPr>
            <a:endParaRPr lang="en-US" sz="2000" dirty="0"/>
          </a:p>
          <a:p>
            <a:pPr fontAlgn="auto">
              <a:spcBef>
                <a:spcPts val="0"/>
              </a:spcBef>
              <a:spcAft>
                <a:spcPts val="0"/>
              </a:spcAft>
              <a:buClr>
                <a:schemeClr val="tx2"/>
              </a:buClr>
              <a:defRPr/>
            </a:pPr>
            <a:endParaRPr lang="en-US" sz="2000" dirty="0"/>
          </a:p>
        </p:txBody>
      </p:sp>
      <p:sp>
        <p:nvSpPr>
          <p:cNvPr id="10" name="TextBox 9"/>
          <p:cNvSpPr txBox="1"/>
          <p:nvPr/>
        </p:nvSpPr>
        <p:spPr>
          <a:xfrm>
            <a:off x="452438" y="622627"/>
            <a:ext cx="6847354" cy="523220"/>
          </a:xfrm>
          <a:prstGeom prst="rect">
            <a:avLst/>
          </a:prstGeom>
          <a:noFill/>
        </p:spPr>
        <p:txBody>
          <a:bodyPr wrap="square" anchor="ctr">
            <a:spAutoFit/>
          </a:bodyPr>
          <a:lstStyle/>
          <a:p>
            <a:pPr fontAlgn="auto">
              <a:spcBef>
                <a:spcPts val="0"/>
              </a:spcBef>
              <a:spcAft>
                <a:spcPts val="0"/>
              </a:spcAft>
              <a:defRPr/>
            </a:pPr>
            <a:r>
              <a:rPr lang="en-US" sz="2800" b="1" dirty="0">
                <a:solidFill>
                  <a:schemeClr val="accent2">
                    <a:lumMod val="75000"/>
                  </a:schemeClr>
                </a:solidFill>
                <a:latin typeface="Trebuchet MS"/>
                <a:cs typeface="Trebuchet MS"/>
              </a:rPr>
              <a:t>Steps to achieve the NTA Objective</a:t>
            </a:r>
          </a:p>
        </p:txBody>
      </p:sp>
      <p:sp>
        <p:nvSpPr>
          <p:cNvPr id="12" name="Rectangle 11"/>
          <p:cNvSpPr/>
          <p:nvPr/>
        </p:nvSpPr>
        <p:spPr>
          <a:xfrm flipV="1">
            <a:off x="430213" y="1320800"/>
            <a:ext cx="8293100" cy="9525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2074" y="203137"/>
            <a:ext cx="1639824" cy="950976"/>
          </a:xfrm>
          <a:prstGeom prst="rect">
            <a:avLst/>
          </a:prstGeom>
        </p:spPr>
      </p:pic>
    </p:spTree>
    <p:extLst>
      <p:ext uri="{BB962C8B-B14F-4D97-AF65-F5344CB8AC3E}">
        <p14:creationId xmlns:p14="http://schemas.microsoft.com/office/powerpoint/2010/main" val="3469218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430213" y="1484313"/>
            <a:ext cx="8293100" cy="5076825"/>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p:nvSpPr>
        <p:spPr>
          <a:xfrm>
            <a:off x="452437" y="622300"/>
            <a:ext cx="8270875" cy="523875"/>
          </a:xfrm>
          <a:prstGeom prst="rect">
            <a:avLst/>
          </a:prstGeom>
          <a:noFill/>
        </p:spPr>
        <p:txBody>
          <a:bodyPr wrap="square" anchor="ctr">
            <a:spAutoFit/>
          </a:bodyPr>
          <a:lstStyle/>
          <a:p>
            <a:pPr fontAlgn="auto">
              <a:spcBef>
                <a:spcPts val="0"/>
              </a:spcBef>
              <a:spcAft>
                <a:spcPts val="0"/>
              </a:spcAft>
              <a:defRPr/>
            </a:pPr>
            <a:r>
              <a:rPr lang="en-US" sz="2800" b="1" dirty="0">
                <a:solidFill>
                  <a:schemeClr val="accent2">
                    <a:lumMod val="75000"/>
                  </a:schemeClr>
                </a:solidFill>
                <a:latin typeface="Trebuchet MS"/>
                <a:cs typeface="Trebuchet MS"/>
              </a:rPr>
              <a:t>Policy and Regulation</a:t>
            </a:r>
          </a:p>
        </p:txBody>
      </p:sp>
      <p:sp>
        <p:nvSpPr>
          <p:cNvPr id="12" name="Rectangle 11"/>
          <p:cNvSpPr/>
          <p:nvPr/>
        </p:nvSpPr>
        <p:spPr>
          <a:xfrm flipV="1">
            <a:off x="430213" y="1320800"/>
            <a:ext cx="8293100" cy="9525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p:nvSpPr>
        <p:spPr>
          <a:xfrm>
            <a:off x="430213" y="1544638"/>
            <a:ext cx="8293100" cy="4462760"/>
          </a:xfrm>
          <a:prstGeom prst="rect">
            <a:avLst/>
          </a:prstGeom>
          <a:noFill/>
        </p:spPr>
        <p:txBody>
          <a:bodyPr>
            <a:spAutoFit/>
          </a:bodyPr>
          <a:lstStyle/>
          <a:p>
            <a:pPr fontAlgn="auto">
              <a:spcBef>
                <a:spcPts val="0"/>
              </a:spcBef>
              <a:spcAft>
                <a:spcPts val="0"/>
              </a:spcAft>
              <a:buClr>
                <a:schemeClr val="tx2"/>
              </a:buClr>
              <a:defRPr/>
            </a:pPr>
            <a:r>
              <a:rPr lang="en-US" sz="2000" b="1" dirty="0">
                <a:latin typeface="+mn-lt"/>
                <a:cs typeface="+mn-cs"/>
              </a:rPr>
              <a:t>Current Status:</a:t>
            </a:r>
          </a:p>
          <a:p>
            <a:pPr fontAlgn="auto">
              <a:spcBef>
                <a:spcPts val="0"/>
              </a:spcBef>
              <a:spcAft>
                <a:spcPts val="0"/>
              </a:spcAft>
              <a:buClr>
                <a:schemeClr val="tx2"/>
              </a:buClr>
              <a:defRPr/>
            </a:pPr>
            <a:endParaRPr lang="en-US" sz="1600" dirty="0">
              <a:latin typeface="+mn-lt"/>
              <a:cs typeface="+mn-cs"/>
            </a:endParaRPr>
          </a:p>
          <a:p>
            <a:pPr marL="742950" lvl="1" indent="-285750" fontAlgn="auto">
              <a:spcBef>
                <a:spcPts val="0"/>
              </a:spcBef>
              <a:spcAft>
                <a:spcPts val="0"/>
              </a:spcAft>
              <a:buClr>
                <a:schemeClr val="tx2"/>
              </a:buClr>
              <a:buFont typeface="Arial"/>
              <a:buChar char="•"/>
              <a:defRPr/>
            </a:pPr>
            <a:r>
              <a:rPr lang="en-US" dirty="0">
                <a:latin typeface="+mn-lt"/>
                <a:cs typeface="+mn-cs"/>
              </a:rPr>
              <a:t>Not aware of any national frameworks specifically defining direction for </a:t>
            </a:r>
            <a:r>
              <a:rPr lang="en-US" dirty="0" err="1">
                <a:latin typeface="+mn-lt"/>
                <a:cs typeface="+mn-cs"/>
              </a:rPr>
              <a:t>MaaS</a:t>
            </a:r>
            <a:r>
              <a:rPr lang="en-US" dirty="0">
                <a:latin typeface="+mn-lt"/>
                <a:cs typeface="+mn-cs"/>
              </a:rPr>
              <a:t> or role in any future ‘Smart Cities’</a:t>
            </a:r>
          </a:p>
          <a:p>
            <a:pPr marL="742950" lvl="1" indent="-285750" fontAlgn="auto">
              <a:spcBef>
                <a:spcPts val="0"/>
              </a:spcBef>
              <a:spcAft>
                <a:spcPts val="0"/>
              </a:spcAft>
              <a:buClr>
                <a:schemeClr val="tx2"/>
              </a:buClr>
              <a:buFont typeface="Arial"/>
              <a:buChar char="•"/>
              <a:defRPr/>
            </a:pPr>
            <a:endParaRPr lang="en-US" dirty="0">
              <a:latin typeface="+mn-lt"/>
              <a:cs typeface="+mn-cs"/>
            </a:endParaRPr>
          </a:p>
          <a:p>
            <a:pPr marL="742950" lvl="1" indent="-285750" fontAlgn="auto">
              <a:spcBef>
                <a:spcPts val="0"/>
              </a:spcBef>
              <a:spcAft>
                <a:spcPts val="0"/>
              </a:spcAft>
              <a:buClr>
                <a:schemeClr val="tx2"/>
              </a:buClr>
              <a:buFont typeface="Arial"/>
              <a:buChar char="•"/>
              <a:defRPr/>
            </a:pPr>
            <a:r>
              <a:rPr lang="en-US" dirty="0">
                <a:latin typeface="+mn-lt"/>
                <a:cs typeface="+mn-cs"/>
              </a:rPr>
              <a:t>Some relevant EU legislation</a:t>
            </a:r>
            <a:r>
              <a:rPr lang="en-IE" dirty="0">
                <a:latin typeface="+mn-lt"/>
                <a:cs typeface="+mn-cs"/>
              </a:rPr>
              <a:t> (multi-modal travel information services etc.) </a:t>
            </a:r>
            <a:endParaRPr lang="en-US" dirty="0">
              <a:latin typeface="+mn-lt"/>
              <a:cs typeface="+mn-cs"/>
            </a:endParaRPr>
          </a:p>
          <a:p>
            <a:pPr marL="742950" lvl="1" indent="-285750" fontAlgn="auto">
              <a:spcBef>
                <a:spcPts val="0"/>
              </a:spcBef>
              <a:spcAft>
                <a:spcPts val="0"/>
              </a:spcAft>
              <a:buClr>
                <a:schemeClr val="tx2"/>
              </a:buClr>
              <a:buFont typeface="Arial"/>
              <a:buChar char="•"/>
              <a:defRPr/>
            </a:pPr>
            <a:endParaRPr lang="en-US" dirty="0">
              <a:latin typeface="+mn-lt"/>
              <a:cs typeface="+mn-cs"/>
            </a:endParaRPr>
          </a:p>
          <a:p>
            <a:pPr marL="742950" lvl="1" indent="-285750" fontAlgn="auto">
              <a:spcBef>
                <a:spcPts val="0"/>
              </a:spcBef>
              <a:spcAft>
                <a:spcPts val="0"/>
              </a:spcAft>
              <a:buClr>
                <a:schemeClr val="tx2"/>
              </a:buClr>
              <a:buFont typeface="Arial"/>
              <a:buChar char="•"/>
              <a:defRPr/>
            </a:pPr>
            <a:r>
              <a:rPr lang="en-US" dirty="0">
                <a:latin typeface="+mn-lt"/>
                <a:cs typeface="+mn-cs"/>
              </a:rPr>
              <a:t>The introduction of defined policies and regulations should help drive future innovation in this area – good governance around revenue allocation likely to be critical</a:t>
            </a:r>
          </a:p>
          <a:p>
            <a:pPr marL="742950" lvl="1" indent="-285750" fontAlgn="auto">
              <a:spcBef>
                <a:spcPts val="0"/>
              </a:spcBef>
              <a:spcAft>
                <a:spcPts val="0"/>
              </a:spcAft>
              <a:buClr>
                <a:schemeClr val="tx2"/>
              </a:buClr>
              <a:buFont typeface="Arial"/>
              <a:buChar char="•"/>
              <a:defRPr/>
            </a:pPr>
            <a:endParaRPr lang="en-US" dirty="0">
              <a:latin typeface="+mn-lt"/>
              <a:cs typeface="+mn-cs"/>
            </a:endParaRPr>
          </a:p>
          <a:p>
            <a:pPr marL="742950" lvl="1" indent="-285750" fontAlgn="auto">
              <a:spcBef>
                <a:spcPts val="0"/>
              </a:spcBef>
              <a:spcAft>
                <a:spcPts val="0"/>
              </a:spcAft>
              <a:buClr>
                <a:schemeClr val="tx2"/>
              </a:buClr>
              <a:buFont typeface="Arial"/>
              <a:buChar char="•"/>
              <a:defRPr/>
            </a:pPr>
            <a:r>
              <a:rPr lang="en-US" dirty="0">
                <a:latin typeface="+mn-lt"/>
                <a:cs typeface="+mn-cs"/>
              </a:rPr>
              <a:t>Collaboration between government authorities and private agencies and technology partners would benefit from clear policies and regulations</a:t>
            </a:r>
          </a:p>
          <a:p>
            <a:pPr marL="742950" lvl="1" indent="-285750" fontAlgn="auto">
              <a:spcBef>
                <a:spcPts val="0"/>
              </a:spcBef>
              <a:spcAft>
                <a:spcPts val="0"/>
              </a:spcAft>
              <a:buClr>
                <a:schemeClr val="tx2"/>
              </a:buClr>
              <a:buFont typeface="Arial"/>
              <a:buChar char="•"/>
              <a:defRPr/>
            </a:pPr>
            <a:endParaRPr lang="en-US" dirty="0">
              <a:latin typeface="+mn-lt"/>
              <a:cs typeface="+mn-cs"/>
            </a:endParaRPr>
          </a:p>
          <a:p>
            <a:pPr marL="285750" indent="-285750" fontAlgn="auto">
              <a:spcBef>
                <a:spcPts val="0"/>
              </a:spcBef>
              <a:spcAft>
                <a:spcPts val="0"/>
              </a:spcAft>
              <a:buClr>
                <a:schemeClr val="tx2"/>
              </a:buClr>
              <a:buFont typeface="Arial"/>
              <a:buChar char="•"/>
              <a:defRPr/>
            </a:pPr>
            <a:endParaRPr lang="en-US" sz="1600" dirty="0"/>
          </a:p>
          <a:p>
            <a:pPr marL="285750" indent="-285750" fontAlgn="auto">
              <a:spcBef>
                <a:spcPts val="0"/>
              </a:spcBef>
              <a:spcAft>
                <a:spcPts val="0"/>
              </a:spcAft>
              <a:buClr>
                <a:schemeClr val="tx2"/>
              </a:buClr>
              <a:buFont typeface="Arial"/>
              <a:buChar char="•"/>
              <a:defRPr/>
            </a:pPr>
            <a:endParaRPr lang="en-US" sz="1600" dirty="0">
              <a:latin typeface="+mn-lt"/>
              <a:cs typeface="+mn-cs"/>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2074" y="203137"/>
            <a:ext cx="1639824" cy="950976"/>
          </a:xfrm>
          <a:prstGeom prst="rect">
            <a:avLst/>
          </a:prstGeom>
        </p:spPr>
      </p:pic>
    </p:spTree>
    <p:extLst>
      <p:ext uri="{BB962C8B-B14F-4D97-AF65-F5344CB8AC3E}">
        <p14:creationId xmlns:p14="http://schemas.microsoft.com/office/powerpoint/2010/main" val="498921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430213" y="1484313"/>
            <a:ext cx="8293100" cy="5076825"/>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p:nvSpPr>
        <p:spPr>
          <a:xfrm>
            <a:off x="452437" y="622300"/>
            <a:ext cx="8270875" cy="523875"/>
          </a:xfrm>
          <a:prstGeom prst="rect">
            <a:avLst/>
          </a:prstGeom>
          <a:noFill/>
        </p:spPr>
        <p:txBody>
          <a:bodyPr wrap="square" anchor="ctr">
            <a:spAutoFit/>
          </a:bodyPr>
          <a:lstStyle/>
          <a:p>
            <a:pPr fontAlgn="auto">
              <a:spcBef>
                <a:spcPts val="0"/>
              </a:spcBef>
              <a:spcAft>
                <a:spcPts val="0"/>
              </a:spcAft>
              <a:defRPr/>
            </a:pPr>
            <a:r>
              <a:rPr lang="en-US" sz="2800" b="1" dirty="0">
                <a:solidFill>
                  <a:schemeClr val="accent2">
                    <a:lumMod val="75000"/>
                  </a:schemeClr>
                </a:solidFill>
                <a:latin typeface="Trebuchet MS"/>
                <a:cs typeface="Trebuchet MS"/>
              </a:rPr>
              <a:t>Thank you for your time</a:t>
            </a:r>
          </a:p>
        </p:txBody>
      </p:sp>
      <p:sp>
        <p:nvSpPr>
          <p:cNvPr id="12" name="Rectangle 11"/>
          <p:cNvSpPr/>
          <p:nvPr/>
        </p:nvSpPr>
        <p:spPr>
          <a:xfrm flipV="1">
            <a:off x="430213" y="1320800"/>
            <a:ext cx="8293100" cy="9525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p:nvSpPr>
        <p:spPr>
          <a:xfrm>
            <a:off x="430213" y="1544638"/>
            <a:ext cx="8293100" cy="1938992"/>
          </a:xfrm>
          <a:prstGeom prst="rect">
            <a:avLst/>
          </a:prstGeom>
          <a:noFill/>
        </p:spPr>
        <p:txBody>
          <a:bodyPr>
            <a:spAutoFit/>
          </a:bodyPr>
          <a:lstStyle/>
          <a:p>
            <a:pPr fontAlgn="auto">
              <a:spcBef>
                <a:spcPts val="0"/>
              </a:spcBef>
              <a:spcAft>
                <a:spcPts val="0"/>
              </a:spcAft>
              <a:buClr>
                <a:schemeClr val="tx2"/>
              </a:buClr>
              <a:defRPr/>
            </a:pPr>
            <a:endParaRPr lang="en-US" sz="1600" dirty="0">
              <a:latin typeface="+mn-lt"/>
              <a:cs typeface="+mn-cs"/>
            </a:endParaRPr>
          </a:p>
          <a:p>
            <a:pPr marL="742950" lvl="1" indent="-285750" fontAlgn="auto">
              <a:spcBef>
                <a:spcPts val="0"/>
              </a:spcBef>
              <a:spcAft>
                <a:spcPts val="0"/>
              </a:spcAft>
              <a:buClr>
                <a:schemeClr val="tx2"/>
              </a:buClr>
              <a:buFont typeface="Arial"/>
              <a:buChar char="•"/>
              <a:defRPr/>
            </a:pPr>
            <a:r>
              <a:rPr lang="en-IE" dirty="0">
                <a:latin typeface="+mn-lt"/>
                <a:cs typeface="+mn-cs"/>
              </a:rPr>
              <a:t>Questions:</a:t>
            </a:r>
          </a:p>
          <a:p>
            <a:pPr marL="742950" lvl="1" indent="-285750" fontAlgn="auto">
              <a:spcBef>
                <a:spcPts val="0"/>
              </a:spcBef>
              <a:spcAft>
                <a:spcPts val="0"/>
              </a:spcAft>
              <a:buClr>
                <a:schemeClr val="tx2"/>
              </a:buClr>
              <a:buFont typeface="Arial"/>
              <a:buChar char="•"/>
              <a:defRPr/>
            </a:pPr>
            <a:endParaRPr lang="en-IE" dirty="0">
              <a:latin typeface="+mn-lt"/>
              <a:cs typeface="+mn-cs"/>
            </a:endParaRPr>
          </a:p>
          <a:p>
            <a:pPr marL="1200150" lvl="2" indent="-285750" fontAlgn="auto">
              <a:spcBef>
                <a:spcPts val="0"/>
              </a:spcBef>
              <a:spcAft>
                <a:spcPts val="0"/>
              </a:spcAft>
              <a:buClr>
                <a:schemeClr val="tx2"/>
              </a:buClr>
              <a:buFont typeface="Arial"/>
              <a:buChar char="•"/>
              <a:defRPr/>
            </a:pPr>
            <a:r>
              <a:rPr lang="en-IE" dirty="0">
                <a:latin typeface="+mn-lt"/>
                <a:cs typeface="+mn-cs"/>
                <a:hlinkClick r:id="rId2"/>
              </a:rPr>
              <a:t>Barry.Dorgan@nationaltransport.ie</a:t>
            </a:r>
            <a:r>
              <a:rPr lang="en-IE" dirty="0">
                <a:latin typeface="+mn-lt"/>
                <a:cs typeface="+mn-cs"/>
              </a:rPr>
              <a:t> </a:t>
            </a:r>
            <a:endParaRPr lang="en-US" dirty="0">
              <a:latin typeface="+mn-lt"/>
              <a:cs typeface="+mn-cs"/>
            </a:endParaRPr>
          </a:p>
          <a:p>
            <a:pPr marL="742950" lvl="1" indent="-285750" fontAlgn="auto">
              <a:spcBef>
                <a:spcPts val="0"/>
              </a:spcBef>
              <a:spcAft>
                <a:spcPts val="0"/>
              </a:spcAft>
              <a:buClr>
                <a:schemeClr val="tx2"/>
              </a:buClr>
              <a:buFont typeface="Arial"/>
              <a:buChar char="•"/>
              <a:defRPr/>
            </a:pPr>
            <a:endParaRPr lang="en-US" dirty="0">
              <a:latin typeface="+mn-lt"/>
              <a:cs typeface="+mn-cs"/>
            </a:endParaRPr>
          </a:p>
          <a:p>
            <a:pPr marL="285750" indent="-285750" fontAlgn="auto">
              <a:spcBef>
                <a:spcPts val="0"/>
              </a:spcBef>
              <a:spcAft>
                <a:spcPts val="0"/>
              </a:spcAft>
              <a:buClr>
                <a:schemeClr val="tx2"/>
              </a:buClr>
              <a:buFont typeface="Arial"/>
              <a:buChar char="•"/>
              <a:defRPr/>
            </a:pPr>
            <a:endParaRPr lang="en-US" sz="1600" dirty="0"/>
          </a:p>
          <a:p>
            <a:pPr marL="285750" indent="-285750" fontAlgn="auto">
              <a:spcBef>
                <a:spcPts val="0"/>
              </a:spcBef>
              <a:spcAft>
                <a:spcPts val="0"/>
              </a:spcAft>
              <a:buClr>
                <a:schemeClr val="tx2"/>
              </a:buClr>
              <a:buFont typeface="Arial"/>
              <a:buChar char="•"/>
              <a:defRPr/>
            </a:pPr>
            <a:endParaRPr lang="en-US" sz="1600" dirty="0">
              <a:latin typeface="+mn-lt"/>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899" y="4317937"/>
            <a:ext cx="1639824" cy="95097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250" y="4460003"/>
            <a:ext cx="1829055" cy="66684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7727" y="4402949"/>
            <a:ext cx="2152381" cy="780952"/>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074" y="203137"/>
            <a:ext cx="1639824" cy="950976"/>
          </a:xfrm>
          <a:prstGeom prst="rect">
            <a:avLst/>
          </a:prstGeom>
        </p:spPr>
      </p:pic>
    </p:spTree>
    <p:extLst>
      <p:ext uri="{BB962C8B-B14F-4D97-AF65-F5344CB8AC3E}">
        <p14:creationId xmlns:p14="http://schemas.microsoft.com/office/powerpoint/2010/main" val="111545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430213" y="1484313"/>
            <a:ext cx="8293100" cy="5076825"/>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p:nvPr/>
        </p:nvSpPr>
        <p:spPr>
          <a:xfrm>
            <a:off x="430213" y="1620838"/>
            <a:ext cx="8293100" cy="1938992"/>
          </a:xfrm>
          <a:prstGeom prst="rect">
            <a:avLst/>
          </a:prstGeom>
          <a:noFill/>
        </p:spPr>
        <p:txBody>
          <a:bodyPr>
            <a:spAutoFit/>
          </a:bodyPr>
          <a:lstStyle/>
          <a:p>
            <a:pPr marL="342900" indent="-342900" fontAlgn="auto">
              <a:spcBef>
                <a:spcPts val="0"/>
              </a:spcBef>
              <a:spcAft>
                <a:spcPts val="0"/>
              </a:spcAft>
              <a:buClr>
                <a:schemeClr val="tx2"/>
              </a:buClr>
              <a:buFont typeface="Arial" panose="020B0604020202020204" pitchFamily="34" charset="0"/>
              <a:buChar char="•"/>
              <a:defRPr/>
            </a:pPr>
            <a:r>
              <a:rPr lang="en-IE" sz="2000" dirty="0"/>
              <a:t>National Transport Authority (NTA) is an Irish government agency under the responsibility of the Department of Transport Tourism and Sport.</a:t>
            </a:r>
          </a:p>
          <a:p>
            <a:pPr fontAlgn="auto">
              <a:spcBef>
                <a:spcPts val="0"/>
              </a:spcBef>
              <a:spcAft>
                <a:spcPts val="0"/>
              </a:spcAft>
              <a:buClr>
                <a:schemeClr val="tx2"/>
              </a:buClr>
              <a:defRPr/>
            </a:pPr>
            <a:endParaRPr lang="en-IE" sz="2000" dirty="0"/>
          </a:p>
          <a:p>
            <a:pPr marL="342900" indent="-342900" fontAlgn="auto">
              <a:spcBef>
                <a:spcPts val="0"/>
              </a:spcBef>
              <a:spcAft>
                <a:spcPts val="0"/>
              </a:spcAft>
              <a:buClr>
                <a:schemeClr val="tx2"/>
              </a:buClr>
              <a:buFont typeface="Arial" panose="020B0604020202020204" pitchFamily="34" charset="0"/>
              <a:buChar char="•"/>
              <a:defRPr/>
            </a:pPr>
            <a:r>
              <a:rPr lang="en-IE" sz="2000" dirty="0"/>
              <a:t>NTA has responsibility for securing the provision of public passenger land transport services, including bus and rail services by Bus Éireann, Dublin Bus, Go Ahead, Luas (light rail) and Irish Rail (heavy rail). </a:t>
            </a:r>
          </a:p>
        </p:txBody>
      </p:sp>
      <p:sp>
        <p:nvSpPr>
          <p:cNvPr id="10" name="TextBox 9"/>
          <p:cNvSpPr txBox="1"/>
          <p:nvPr/>
        </p:nvSpPr>
        <p:spPr>
          <a:xfrm>
            <a:off x="452437" y="622627"/>
            <a:ext cx="8270875" cy="523220"/>
          </a:xfrm>
          <a:prstGeom prst="rect">
            <a:avLst/>
          </a:prstGeom>
          <a:noFill/>
        </p:spPr>
        <p:txBody>
          <a:bodyPr wrap="square" anchor="ctr">
            <a:spAutoFit/>
          </a:bodyPr>
          <a:lstStyle/>
          <a:p>
            <a:pPr fontAlgn="auto">
              <a:spcBef>
                <a:spcPts val="0"/>
              </a:spcBef>
              <a:spcAft>
                <a:spcPts val="0"/>
              </a:spcAft>
              <a:defRPr/>
            </a:pPr>
            <a:r>
              <a:rPr lang="en-US" sz="2800" b="1" dirty="0">
                <a:solidFill>
                  <a:schemeClr val="accent2">
                    <a:lumMod val="75000"/>
                  </a:schemeClr>
                </a:solidFill>
                <a:latin typeface="Trebuchet MS"/>
                <a:cs typeface="Trebuchet MS"/>
              </a:rPr>
              <a:t>NTA - National Transport Authority of Ireland</a:t>
            </a:r>
          </a:p>
        </p:txBody>
      </p:sp>
      <p:sp>
        <p:nvSpPr>
          <p:cNvPr id="12" name="Rectangle 11"/>
          <p:cNvSpPr/>
          <p:nvPr/>
        </p:nvSpPr>
        <p:spPr>
          <a:xfrm flipV="1">
            <a:off x="430213" y="1320800"/>
            <a:ext cx="8293100" cy="9525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079" name="Group 27"/>
          <p:cNvGrpSpPr>
            <a:grpSpLocks/>
          </p:cNvGrpSpPr>
          <p:nvPr/>
        </p:nvGrpSpPr>
        <p:grpSpPr bwMode="auto">
          <a:xfrm>
            <a:off x="914400" y="4083050"/>
            <a:ext cx="7391400" cy="2376488"/>
            <a:chOff x="410394" y="2924944"/>
            <a:chExt cx="8335275" cy="3024336"/>
          </a:xfrm>
        </p:grpSpPr>
        <p:grpSp>
          <p:nvGrpSpPr>
            <p:cNvPr id="3081" name="Group 28"/>
            <p:cNvGrpSpPr>
              <a:grpSpLocks/>
            </p:cNvGrpSpPr>
            <p:nvPr/>
          </p:nvGrpSpPr>
          <p:grpSpPr bwMode="auto">
            <a:xfrm>
              <a:off x="410394" y="2924944"/>
              <a:ext cx="8208912" cy="3024336"/>
              <a:chOff x="410394" y="2708920"/>
              <a:chExt cx="8208912" cy="3024336"/>
            </a:xfrm>
          </p:grpSpPr>
          <p:grpSp>
            <p:nvGrpSpPr>
              <p:cNvPr id="3083" name="Group 30"/>
              <p:cNvGrpSpPr>
                <a:grpSpLocks/>
              </p:cNvGrpSpPr>
              <p:nvPr/>
            </p:nvGrpSpPr>
            <p:grpSpPr bwMode="auto">
              <a:xfrm>
                <a:off x="410394" y="2708920"/>
                <a:ext cx="8208912" cy="2748533"/>
                <a:chOff x="410394" y="2708920"/>
                <a:chExt cx="8208912" cy="2748533"/>
              </a:xfrm>
            </p:grpSpPr>
            <p:pic>
              <p:nvPicPr>
                <p:cNvPr id="3088" name="Picture 2" descr="C:\Documents and Settings\oflynn_j\Desktop\ITS Status Presentation\Images\Dublin B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3002" y="3789040"/>
                  <a:ext cx="1349560" cy="899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3" descr="C:\Documents and Settings\oflynn_j\Desktop\ITS Status Presentation\Images\Irish Rail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618" y="3789040"/>
                  <a:ext cx="1346076" cy="89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4" descr="C:\Documents and Settings\oflynn_j\Desktop\ITS Status Presentation\Images\Lua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4810" y="4509120"/>
                  <a:ext cx="1420812" cy="94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5" descr="C:\Documents and Settings\oflynn_j\Desktop\ITS Status Presentation\Images\Bus Éireann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394" y="2780928"/>
                  <a:ext cx="1611413" cy="107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6" descr="C:\Documents and Settings\oflynn_j\Desktop\ITS Status Presentation\Images\Coach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1194" y="2708920"/>
                  <a:ext cx="1008112" cy="133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93" name="Shape 13"/>
                <p:cNvCxnSpPr>
                  <a:cxnSpLocks noChangeShapeType="1"/>
                  <a:stCxn id="3091" idx="3"/>
                  <a:endCxn id="3089" idx="0"/>
                </p:cNvCxnSpPr>
                <p:nvPr/>
              </p:nvCxnSpPr>
              <p:spPr bwMode="auto">
                <a:xfrm>
                  <a:off x="2021807" y="3320232"/>
                  <a:ext cx="1077849" cy="468808"/>
                </a:xfrm>
                <a:prstGeom prst="curvedConnector2">
                  <a:avLst/>
                </a:prstGeom>
                <a:noFill/>
                <a:ln w="57150" algn="ctr">
                  <a:solidFill>
                    <a:srgbClr val="000000"/>
                  </a:solidFill>
                  <a:round/>
                  <a:headEnd/>
                  <a:tailEnd/>
                </a:ln>
                <a:extLst>
                  <a:ext uri="{909E8E84-426E-40DD-AFC4-6F175D3DCCD1}">
                    <a14:hiddenFill xmlns:a14="http://schemas.microsoft.com/office/drawing/2010/main">
                      <a:noFill/>
                    </a14:hiddenFill>
                  </a:ext>
                </a:extLst>
              </p:spPr>
            </p:cxnSp>
            <p:cxnSp>
              <p:nvCxnSpPr>
                <p:cNvPr id="3094" name="Shape 14"/>
                <p:cNvCxnSpPr>
                  <a:cxnSpLocks noChangeShapeType="1"/>
                  <a:stCxn id="3089" idx="3"/>
                  <a:endCxn id="3090" idx="0"/>
                </p:cNvCxnSpPr>
                <p:nvPr/>
              </p:nvCxnSpPr>
              <p:spPr bwMode="auto">
                <a:xfrm>
                  <a:off x="3772694" y="4237732"/>
                  <a:ext cx="1092522" cy="271388"/>
                </a:xfrm>
                <a:prstGeom prst="curvedConnector2">
                  <a:avLst/>
                </a:prstGeom>
                <a:noFill/>
                <a:ln w="57150" algn="ctr">
                  <a:solidFill>
                    <a:srgbClr val="000000"/>
                  </a:solidFill>
                  <a:round/>
                  <a:headEnd/>
                  <a:tailEnd/>
                </a:ln>
                <a:extLst>
                  <a:ext uri="{909E8E84-426E-40DD-AFC4-6F175D3DCCD1}">
                    <a14:hiddenFill xmlns:a14="http://schemas.microsoft.com/office/drawing/2010/main">
                      <a:noFill/>
                    </a14:hiddenFill>
                  </a:ext>
                </a:extLst>
              </p:spPr>
            </p:cxnSp>
            <p:cxnSp>
              <p:nvCxnSpPr>
                <p:cNvPr id="3095" name="Shape 27"/>
                <p:cNvCxnSpPr>
                  <a:cxnSpLocks noChangeShapeType="1"/>
                  <a:stCxn id="3090" idx="0"/>
                  <a:endCxn id="3088" idx="1"/>
                </p:cNvCxnSpPr>
                <p:nvPr/>
              </p:nvCxnSpPr>
              <p:spPr bwMode="auto">
                <a:xfrm rot="5400000" flipH="1" flipV="1">
                  <a:off x="5238820" y="3864938"/>
                  <a:ext cx="270579" cy="1017786"/>
                </a:xfrm>
                <a:prstGeom prst="curvedConnector2">
                  <a:avLst/>
                </a:prstGeom>
                <a:noFill/>
                <a:ln w="57150" algn="ctr">
                  <a:solidFill>
                    <a:srgbClr val="000000"/>
                  </a:solidFill>
                  <a:round/>
                  <a:headEnd/>
                  <a:tailEnd/>
                </a:ln>
                <a:extLst>
                  <a:ext uri="{909E8E84-426E-40DD-AFC4-6F175D3DCCD1}">
                    <a14:hiddenFill xmlns:a14="http://schemas.microsoft.com/office/drawing/2010/main">
                      <a:noFill/>
                    </a14:hiddenFill>
                  </a:ext>
                </a:extLst>
              </p:spPr>
            </p:cxnSp>
            <p:cxnSp>
              <p:nvCxnSpPr>
                <p:cNvPr id="3096" name="Shape 46"/>
                <p:cNvCxnSpPr>
                  <a:cxnSpLocks noChangeShapeType="1"/>
                  <a:stCxn id="3088" idx="0"/>
                  <a:endCxn id="3092" idx="1"/>
                </p:cNvCxnSpPr>
                <p:nvPr/>
              </p:nvCxnSpPr>
              <p:spPr bwMode="auto">
                <a:xfrm rot="5400000" flipH="1" flipV="1">
                  <a:off x="6878500" y="3056346"/>
                  <a:ext cx="411977" cy="1053412"/>
                </a:xfrm>
                <a:prstGeom prst="curvedConnector2">
                  <a:avLst/>
                </a:prstGeom>
                <a:noFill/>
                <a:ln w="57150" algn="ctr">
                  <a:solidFill>
                    <a:srgbClr val="000000"/>
                  </a:solidFill>
                  <a:round/>
                  <a:headEnd/>
                  <a:tailEnd/>
                </a:ln>
                <a:extLst>
                  <a:ext uri="{909E8E84-426E-40DD-AFC4-6F175D3DCCD1}">
                    <a14:hiddenFill xmlns:a14="http://schemas.microsoft.com/office/drawing/2010/main">
                      <a:noFill/>
                    </a14:hiddenFill>
                  </a:ext>
                </a:extLst>
              </p:spPr>
            </p:cxnSp>
          </p:grpSp>
          <p:pic>
            <p:nvPicPr>
              <p:cNvPr id="3084" name="Picture 31" descr="logo_irish-rail.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55776" y="4765526"/>
                <a:ext cx="10477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32" descr="logo_dublin-bus.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4706094"/>
                <a:ext cx="1276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33" descr="logo_bus-eireann.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1560" y="3898379"/>
                <a:ext cx="1085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34" descr="logo_luas.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396730" y="5504656"/>
                <a:ext cx="8953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TextBox 29"/>
            <p:cNvSpPr txBox="1"/>
            <p:nvPr/>
          </p:nvSpPr>
          <p:spPr>
            <a:xfrm>
              <a:off x="7583815" y="4221954"/>
              <a:ext cx="1161854" cy="940029"/>
            </a:xfrm>
            <a:prstGeom prst="rect">
              <a:avLst/>
            </a:prstGeom>
            <a:noFill/>
          </p:spPr>
          <p:txBody>
            <a:bodyPr>
              <a:spAutoFit/>
            </a:bodyPr>
            <a:lstStyle/>
            <a:p>
              <a:pPr algn="ctr" defTabSz="914400" fontAlgn="auto">
                <a:spcBef>
                  <a:spcPts val="0"/>
                </a:spcBef>
                <a:spcAft>
                  <a:spcPts val="0"/>
                </a:spcAft>
                <a:defRPr/>
              </a:pPr>
              <a:r>
                <a:rPr lang="en-IE" sz="1400" b="1" kern="0" dirty="0">
                  <a:solidFill>
                    <a:sysClr val="windowText" lastClr="000000"/>
                  </a:solidFill>
                  <a:latin typeface="+mn-lt"/>
                  <a:cs typeface="+mn-cs"/>
                </a:rPr>
                <a:t>Licenced Private Operators</a:t>
              </a:r>
            </a:p>
          </p:txBody>
        </p:sp>
      </p:gr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02309" y="5636949"/>
            <a:ext cx="1193649" cy="362589"/>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6961" y="4993346"/>
            <a:ext cx="1426377" cy="543001"/>
          </a:xfrm>
          <a:prstGeom prst="rect">
            <a:avLst/>
          </a:prstGeom>
        </p:spPr>
      </p:pic>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67049" y="5565185"/>
            <a:ext cx="1196985" cy="380650"/>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67049" y="5951538"/>
            <a:ext cx="1182745" cy="288915"/>
          </a:xfrm>
          <a:prstGeom prst="rect">
            <a:avLst/>
          </a:prstGeom>
        </p:spPr>
      </p:pic>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66553" y="6242815"/>
            <a:ext cx="1162697" cy="272285"/>
          </a:xfrm>
          <a:prstGeom prst="rect">
            <a:avLst/>
          </a:prstGeom>
        </p:spPr>
      </p:pic>
      <p:pic>
        <p:nvPicPr>
          <p:cNvPr id="28" name="Picture 2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82074" y="203137"/>
            <a:ext cx="1639824" cy="9509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430213" y="1484313"/>
            <a:ext cx="8293100" cy="5076825"/>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p:nvPr/>
        </p:nvSpPr>
        <p:spPr>
          <a:xfrm>
            <a:off x="430213" y="1544638"/>
            <a:ext cx="8293100" cy="3847207"/>
          </a:xfrm>
          <a:prstGeom prst="rect">
            <a:avLst/>
          </a:prstGeom>
          <a:noFill/>
        </p:spPr>
        <p:txBody>
          <a:bodyPr>
            <a:spAutoFit/>
          </a:bodyPr>
          <a:lstStyle/>
          <a:p>
            <a:pPr fontAlgn="auto">
              <a:spcBef>
                <a:spcPts val="0"/>
              </a:spcBef>
              <a:spcAft>
                <a:spcPts val="0"/>
              </a:spcAft>
              <a:buClr>
                <a:schemeClr val="tx2"/>
              </a:buClr>
              <a:defRPr/>
            </a:pPr>
            <a:r>
              <a:rPr lang="en-US" sz="2400" b="1" dirty="0">
                <a:latin typeface="+mn-lt"/>
                <a:cs typeface="+mn-cs"/>
              </a:rPr>
              <a:t>Capital Projects:</a:t>
            </a:r>
          </a:p>
          <a:p>
            <a:pPr marL="342900" indent="-342900" fontAlgn="auto">
              <a:spcBef>
                <a:spcPts val="0"/>
              </a:spcBef>
              <a:spcAft>
                <a:spcPts val="0"/>
              </a:spcAft>
              <a:buClr>
                <a:schemeClr val="tx2"/>
              </a:buClr>
              <a:buFont typeface="Arial" panose="020B0604020202020204" pitchFamily="34" charset="0"/>
              <a:buChar char="•"/>
              <a:defRPr/>
            </a:pPr>
            <a:endParaRPr lang="en-IE" sz="2000" dirty="0"/>
          </a:p>
          <a:p>
            <a:pPr marL="342900" indent="-342900" fontAlgn="auto">
              <a:spcBef>
                <a:spcPts val="0"/>
              </a:spcBef>
              <a:spcAft>
                <a:spcPts val="0"/>
              </a:spcAft>
              <a:buClr>
                <a:schemeClr val="tx2"/>
              </a:buClr>
              <a:buFont typeface="Arial" panose="020B0604020202020204" pitchFamily="34" charset="0"/>
              <a:buChar char="•"/>
              <a:defRPr/>
            </a:pPr>
            <a:r>
              <a:rPr lang="en-IE" sz="2000" dirty="0"/>
              <a:t>NTA funds investment in public transport:</a:t>
            </a:r>
          </a:p>
          <a:p>
            <a:pPr marL="800100" lvl="1" indent="-342900" fontAlgn="auto">
              <a:lnSpc>
                <a:spcPct val="150000"/>
              </a:lnSpc>
              <a:spcBef>
                <a:spcPts val="0"/>
              </a:spcBef>
              <a:spcAft>
                <a:spcPts val="0"/>
              </a:spcAft>
              <a:buClr>
                <a:schemeClr val="tx2"/>
              </a:buClr>
              <a:buFont typeface="Arial" panose="020B0604020202020204" pitchFamily="34" charset="0"/>
              <a:buChar char="•"/>
              <a:defRPr/>
            </a:pPr>
            <a:r>
              <a:rPr lang="en-IE" sz="2000" dirty="0"/>
              <a:t>Luas light rail “Cross City” project</a:t>
            </a:r>
          </a:p>
          <a:p>
            <a:pPr marL="800100" lvl="1" indent="-342900" fontAlgn="auto">
              <a:lnSpc>
                <a:spcPct val="150000"/>
              </a:lnSpc>
              <a:spcBef>
                <a:spcPts val="0"/>
              </a:spcBef>
              <a:spcAft>
                <a:spcPts val="0"/>
              </a:spcAft>
              <a:buClr>
                <a:schemeClr val="tx2"/>
              </a:buClr>
              <a:buFont typeface="Arial" panose="020B0604020202020204" pitchFamily="34" charset="0"/>
              <a:buChar char="•"/>
              <a:defRPr/>
            </a:pPr>
            <a:r>
              <a:rPr lang="en-IE" sz="2000" dirty="0">
                <a:hlinkClick r:id="rId2"/>
              </a:rPr>
              <a:t>MetroLink</a:t>
            </a:r>
            <a:r>
              <a:rPr lang="en-IE" sz="2000" dirty="0"/>
              <a:t>  new metro system</a:t>
            </a:r>
          </a:p>
          <a:p>
            <a:pPr marL="800100" lvl="1" indent="-342900" fontAlgn="auto">
              <a:lnSpc>
                <a:spcPct val="150000"/>
              </a:lnSpc>
              <a:spcBef>
                <a:spcPts val="0"/>
              </a:spcBef>
              <a:spcAft>
                <a:spcPts val="0"/>
              </a:spcAft>
              <a:buClr>
                <a:schemeClr val="tx2"/>
              </a:buClr>
              <a:buFont typeface="Arial" panose="020B0604020202020204" pitchFamily="34" charset="0"/>
              <a:buChar char="•"/>
              <a:defRPr/>
            </a:pPr>
            <a:r>
              <a:rPr lang="en-IE" sz="2000" dirty="0">
                <a:hlinkClick r:id="rId3"/>
              </a:rPr>
              <a:t>Bus Connects</a:t>
            </a:r>
            <a:r>
              <a:rPr lang="en-IE" sz="2000" dirty="0"/>
              <a:t> bus network expansion</a:t>
            </a:r>
          </a:p>
          <a:p>
            <a:pPr marL="800100" lvl="1" indent="-342900" fontAlgn="auto">
              <a:lnSpc>
                <a:spcPct val="150000"/>
              </a:lnSpc>
              <a:spcBef>
                <a:spcPts val="0"/>
              </a:spcBef>
              <a:spcAft>
                <a:spcPts val="0"/>
              </a:spcAft>
              <a:buClr>
                <a:schemeClr val="tx2"/>
              </a:buClr>
              <a:buFont typeface="Arial" panose="020B0604020202020204" pitchFamily="34" charset="0"/>
              <a:buChar char="•"/>
              <a:defRPr/>
            </a:pPr>
            <a:r>
              <a:rPr lang="en-IE" sz="2000" dirty="0"/>
              <a:t>DART electrified heavy rail expansion programme</a:t>
            </a:r>
          </a:p>
          <a:p>
            <a:pPr fontAlgn="auto">
              <a:spcBef>
                <a:spcPts val="0"/>
              </a:spcBef>
              <a:spcAft>
                <a:spcPts val="0"/>
              </a:spcAft>
              <a:buClr>
                <a:schemeClr val="tx2"/>
              </a:buClr>
              <a:defRPr/>
            </a:pPr>
            <a:endParaRPr lang="en-IE" sz="2000" dirty="0"/>
          </a:p>
          <a:p>
            <a:pPr marL="342900" indent="-342900" fontAlgn="auto">
              <a:spcBef>
                <a:spcPts val="0"/>
              </a:spcBef>
              <a:spcAft>
                <a:spcPts val="0"/>
              </a:spcAft>
              <a:buClr>
                <a:schemeClr val="tx2"/>
              </a:buClr>
              <a:buFont typeface="Arial" panose="020B0604020202020204" pitchFamily="34" charset="0"/>
              <a:buChar char="•"/>
              <a:defRPr/>
            </a:pPr>
            <a:r>
              <a:rPr lang="en-IE" sz="2000" dirty="0"/>
              <a:t>Leap Card integrated multi-modal multi-operator smart card ticketing system</a:t>
            </a:r>
          </a:p>
        </p:txBody>
      </p:sp>
      <p:sp>
        <p:nvSpPr>
          <p:cNvPr id="10" name="TextBox 9"/>
          <p:cNvSpPr txBox="1"/>
          <p:nvPr/>
        </p:nvSpPr>
        <p:spPr>
          <a:xfrm>
            <a:off x="452438" y="622627"/>
            <a:ext cx="6847354" cy="523220"/>
          </a:xfrm>
          <a:prstGeom prst="rect">
            <a:avLst/>
          </a:prstGeom>
          <a:noFill/>
        </p:spPr>
        <p:txBody>
          <a:bodyPr wrap="square" anchor="ctr">
            <a:spAutoFit/>
          </a:bodyPr>
          <a:lstStyle/>
          <a:p>
            <a:pPr fontAlgn="auto">
              <a:spcBef>
                <a:spcPts val="0"/>
              </a:spcBef>
              <a:spcAft>
                <a:spcPts val="0"/>
              </a:spcAft>
              <a:defRPr/>
            </a:pPr>
            <a:r>
              <a:rPr lang="en-US" sz="2800" b="1" dirty="0">
                <a:solidFill>
                  <a:schemeClr val="accent2">
                    <a:lumMod val="75000"/>
                  </a:schemeClr>
                </a:solidFill>
                <a:latin typeface="Trebuchet MS"/>
                <a:cs typeface="Trebuchet MS"/>
              </a:rPr>
              <a:t>Capital Investment</a:t>
            </a:r>
          </a:p>
        </p:txBody>
      </p:sp>
      <p:sp>
        <p:nvSpPr>
          <p:cNvPr id="12" name="Rectangle 11"/>
          <p:cNvSpPr/>
          <p:nvPr/>
        </p:nvSpPr>
        <p:spPr>
          <a:xfrm flipV="1">
            <a:off x="430213" y="1320800"/>
            <a:ext cx="8293100" cy="9525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080" name="Picture 4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63464" y="5106071"/>
            <a:ext cx="2124075"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history_construction_tracks.jpg"/>
          <p:cNvPicPr>
            <a:picLocks noChangeAspect="1"/>
          </p:cNvPicPr>
          <p:nvPr/>
        </p:nvPicPr>
        <p:blipFill>
          <a:blip r:embed="rId5" cstate="print"/>
          <a:stretch>
            <a:fillRect/>
          </a:stretch>
        </p:blipFill>
        <p:spPr>
          <a:xfrm>
            <a:off x="5513639" y="1899971"/>
            <a:ext cx="2987852" cy="199485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2074" y="203137"/>
            <a:ext cx="1639824" cy="950976"/>
          </a:xfrm>
          <a:prstGeom prst="rect">
            <a:avLst/>
          </a:prstGeom>
        </p:spPr>
      </p:pic>
    </p:spTree>
    <p:extLst>
      <p:ext uri="{BB962C8B-B14F-4D97-AF65-F5344CB8AC3E}">
        <p14:creationId xmlns:p14="http://schemas.microsoft.com/office/powerpoint/2010/main" val="3967045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430213" y="1484313"/>
            <a:ext cx="8293100" cy="5076825"/>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p:nvPr/>
        </p:nvSpPr>
        <p:spPr>
          <a:xfrm>
            <a:off x="430213" y="1544638"/>
            <a:ext cx="8189912" cy="1508105"/>
          </a:xfrm>
          <a:prstGeom prst="rect">
            <a:avLst/>
          </a:prstGeom>
          <a:noFill/>
        </p:spPr>
        <p:txBody>
          <a:bodyPr wrap="square">
            <a:spAutoFit/>
          </a:bodyPr>
          <a:lstStyle/>
          <a:p>
            <a:pPr fontAlgn="auto">
              <a:spcBef>
                <a:spcPts val="0"/>
              </a:spcBef>
              <a:spcAft>
                <a:spcPts val="0"/>
              </a:spcAft>
              <a:buClr>
                <a:schemeClr val="tx2"/>
              </a:buClr>
              <a:defRPr/>
            </a:pPr>
            <a:r>
              <a:rPr lang="en-US" sz="2400" b="1" i="1" dirty="0">
                <a:latin typeface="+mn-lt"/>
                <a:cs typeface="+mn-cs"/>
              </a:rPr>
              <a:t>Mission Statement:</a:t>
            </a:r>
          </a:p>
          <a:p>
            <a:pPr marL="342900" indent="-342900" fontAlgn="auto">
              <a:spcBef>
                <a:spcPts val="0"/>
              </a:spcBef>
              <a:spcAft>
                <a:spcPts val="0"/>
              </a:spcAft>
              <a:buClr>
                <a:schemeClr val="tx2"/>
              </a:buClr>
              <a:buFont typeface="Arial" panose="020B0604020202020204" pitchFamily="34" charset="0"/>
              <a:buChar char="•"/>
              <a:defRPr/>
            </a:pPr>
            <a:endParaRPr lang="en-IE" sz="2000" dirty="0"/>
          </a:p>
          <a:p>
            <a:pPr lvl="1" fontAlgn="auto">
              <a:spcBef>
                <a:spcPts val="0"/>
              </a:spcBef>
              <a:spcAft>
                <a:spcPts val="0"/>
              </a:spcAft>
              <a:buClr>
                <a:schemeClr val="tx2"/>
              </a:buClr>
              <a:defRPr/>
            </a:pPr>
            <a:r>
              <a:rPr lang="en-IE" sz="2400" i="1" dirty="0"/>
              <a:t>“To provide high quality, accessible, sustainable public transport connecting people across Ireland”</a:t>
            </a:r>
          </a:p>
        </p:txBody>
      </p:sp>
      <p:sp>
        <p:nvSpPr>
          <p:cNvPr id="10" name="TextBox 9"/>
          <p:cNvSpPr txBox="1"/>
          <p:nvPr/>
        </p:nvSpPr>
        <p:spPr>
          <a:xfrm>
            <a:off x="452438" y="622627"/>
            <a:ext cx="6847354" cy="523220"/>
          </a:xfrm>
          <a:prstGeom prst="rect">
            <a:avLst/>
          </a:prstGeom>
          <a:noFill/>
        </p:spPr>
        <p:txBody>
          <a:bodyPr wrap="square" anchor="ctr">
            <a:spAutoFit/>
          </a:bodyPr>
          <a:lstStyle/>
          <a:p>
            <a:pPr fontAlgn="auto">
              <a:spcBef>
                <a:spcPts val="0"/>
              </a:spcBef>
              <a:spcAft>
                <a:spcPts val="0"/>
              </a:spcAft>
              <a:defRPr/>
            </a:pPr>
            <a:r>
              <a:rPr lang="en-US" sz="2800" b="1" dirty="0">
                <a:solidFill>
                  <a:schemeClr val="accent2">
                    <a:lumMod val="75000"/>
                  </a:schemeClr>
                </a:solidFill>
                <a:latin typeface="Trebuchet MS"/>
                <a:cs typeface="Trebuchet MS"/>
              </a:rPr>
              <a:t>NTA’s Mission</a:t>
            </a:r>
          </a:p>
        </p:txBody>
      </p:sp>
      <p:sp>
        <p:nvSpPr>
          <p:cNvPr id="12" name="Rectangle 11"/>
          <p:cNvSpPr/>
          <p:nvPr/>
        </p:nvSpPr>
        <p:spPr>
          <a:xfrm flipV="1">
            <a:off x="430213" y="1320800"/>
            <a:ext cx="8293100" cy="9525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600" y="3476210"/>
            <a:ext cx="5172797" cy="272453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074" y="203137"/>
            <a:ext cx="1639824" cy="950976"/>
          </a:xfrm>
          <a:prstGeom prst="rect">
            <a:avLst/>
          </a:prstGeom>
        </p:spPr>
      </p:pic>
    </p:spTree>
    <p:extLst>
      <p:ext uri="{BB962C8B-B14F-4D97-AF65-F5344CB8AC3E}">
        <p14:creationId xmlns:p14="http://schemas.microsoft.com/office/powerpoint/2010/main" val="1039531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430213" y="1484313"/>
            <a:ext cx="8293100" cy="5076825"/>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p:nvPr/>
        </p:nvSpPr>
        <p:spPr>
          <a:xfrm>
            <a:off x="430213" y="1544638"/>
            <a:ext cx="8189912" cy="4088299"/>
          </a:xfrm>
          <a:prstGeom prst="rect">
            <a:avLst/>
          </a:prstGeom>
          <a:noFill/>
        </p:spPr>
        <p:txBody>
          <a:bodyPr wrap="square">
            <a:spAutoFit/>
          </a:bodyPr>
          <a:lstStyle/>
          <a:p>
            <a:pPr fontAlgn="auto">
              <a:spcBef>
                <a:spcPts val="0"/>
              </a:spcBef>
              <a:spcAft>
                <a:spcPts val="0"/>
              </a:spcAft>
              <a:buClr>
                <a:schemeClr val="tx2"/>
              </a:buClr>
              <a:defRPr/>
            </a:pPr>
            <a:r>
              <a:rPr lang="en-US" sz="2400" b="1" dirty="0">
                <a:latin typeface="+mn-lt"/>
                <a:cs typeface="+mn-cs"/>
              </a:rPr>
              <a:t>Public Transport has to evolve:</a:t>
            </a:r>
          </a:p>
          <a:p>
            <a:pPr marL="342900" indent="-342900" fontAlgn="auto">
              <a:spcBef>
                <a:spcPts val="0"/>
              </a:spcBef>
              <a:spcAft>
                <a:spcPts val="0"/>
              </a:spcAft>
              <a:buClr>
                <a:schemeClr val="tx2"/>
              </a:buClr>
              <a:buFont typeface="Arial" panose="020B0604020202020204" pitchFamily="34" charset="0"/>
              <a:buChar char="•"/>
              <a:defRPr/>
            </a:pPr>
            <a:endParaRPr lang="en-IE" sz="500" dirty="0"/>
          </a:p>
          <a:p>
            <a:pPr marL="342900" indent="-342900" fontAlgn="auto">
              <a:lnSpc>
                <a:spcPts val="3200"/>
              </a:lnSpc>
              <a:spcBef>
                <a:spcPts val="0"/>
              </a:spcBef>
              <a:spcAft>
                <a:spcPts val="0"/>
              </a:spcAft>
              <a:buClr>
                <a:schemeClr val="tx2"/>
              </a:buClr>
              <a:buFont typeface="Arial" panose="020B0604020202020204" pitchFamily="34" charset="0"/>
              <a:buChar char="•"/>
              <a:defRPr/>
            </a:pPr>
            <a:r>
              <a:rPr lang="en-IE" sz="2000" dirty="0"/>
              <a:t>Congestion is increasing and is not sustainable</a:t>
            </a:r>
          </a:p>
          <a:p>
            <a:pPr marL="342900" indent="-342900" fontAlgn="auto">
              <a:lnSpc>
                <a:spcPts val="3200"/>
              </a:lnSpc>
              <a:spcBef>
                <a:spcPts val="0"/>
              </a:spcBef>
              <a:spcAft>
                <a:spcPts val="0"/>
              </a:spcAft>
              <a:buClr>
                <a:schemeClr val="tx2"/>
              </a:buClr>
              <a:buFont typeface="Arial" panose="020B0604020202020204" pitchFamily="34" charset="0"/>
              <a:buChar char="•"/>
              <a:defRPr/>
            </a:pPr>
            <a:r>
              <a:rPr lang="en-IE" sz="2000" dirty="0"/>
              <a:t>Environmental standards requires new approaches</a:t>
            </a:r>
          </a:p>
          <a:p>
            <a:pPr marL="342900" indent="-342900" fontAlgn="auto">
              <a:lnSpc>
                <a:spcPts val="3200"/>
              </a:lnSpc>
              <a:spcBef>
                <a:spcPts val="0"/>
              </a:spcBef>
              <a:spcAft>
                <a:spcPts val="0"/>
              </a:spcAft>
              <a:buClr>
                <a:schemeClr val="tx2"/>
              </a:buClr>
              <a:buFont typeface="Arial" panose="020B0604020202020204" pitchFamily="34" charset="0"/>
              <a:buChar char="•"/>
              <a:defRPr/>
            </a:pPr>
            <a:r>
              <a:rPr lang="en-IE" sz="2000" dirty="0"/>
              <a:t>Growing acceptance that the future of urban transit includes other forms of mobility – from autonomous vehicles through to car sharing/ride sharing</a:t>
            </a:r>
          </a:p>
          <a:p>
            <a:pPr marL="342900" indent="-342900" fontAlgn="auto">
              <a:lnSpc>
                <a:spcPts val="3200"/>
              </a:lnSpc>
              <a:spcBef>
                <a:spcPts val="0"/>
              </a:spcBef>
              <a:spcAft>
                <a:spcPts val="0"/>
              </a:spcAft>
              <a:buClr>
                <a:schemeClr val="tx2"/>
              </a:buClr>
              <a:buFont typeface="Arial" panose="020B0604020202020204" pitchFamily="34" charset="0"/>
              <a:buChar char="•"/>
              <a:defRPr/>
            </a:pPr>
            <a:r>
              <a:rPr lang="en-IE" sz="2000" dirty="0"/>
              <a:t>Smartphones and Mobile apps are creating new expectations</a:t>
            </a:r>
          </a:p>
          <a:p>
            <a:pPr marL="342900" indent="-342900" fontAlgn="auto">
              <a:lnSpc>
                <a:spcPts val="3200"/>
              </a:lnSpc>
              <a:spcBef>
                <a:spcPts val="0"/>
              </a:spcBef>
              <a:spcAft>
                <a:spcPts val="0"/>
              </a:spcAft>
              <a:buClr>
                <a:schemeClr val="tx2"/>
              </a:buClr>
              <a:buFont typeface="Arial" panose="020B0604020202020204" pitchFamily="34" charset="0"/>
              <a:buChar char="•"/>
              <a:defRPr/>
            </a:pPr>
            <a:r>
              <a:rPr lang="en-IE" sz="2000" dirty="0"/>
              <a:t>“Mobility As A Service” (</a:t>
            </a:r>
            <a:r>
              <a:rPr lang="en-IE" sz="2000" dirty="0" err="1"/>
              <a:t>MaaS</a:t>
            </a:r>
            <a:r>
              <a:rPr lang="en-IE" sz="2000" dirty="0"/>
              <a:t>) is an increasingly popular concept</a:t>
            </a:r>
          </a:p>
          <a:p>
            <a:pPr marL="342900" indent="-342900" fontAlgn="auto">
              <a:spcBef>
                <a:spcPts val="0"/>
              </a:spcBef>
              <a:spcAft>
                <a:spcPts val="0"/>
              </a:spcAft>
              <a:buClr>
                <a:schemeClr val="tx2"/>
              </a:buClr>
              <a:buFont typeface="Arial" panose="020B0604020202020204" pitchFamily="34" charset="0"/>
              <a:buChar char="•"/>
              <a:defRPr/>
            </a:pPr>
            <a:endParaRPr lang="en-IE" sz="2000" dirty="0"/>
          </a:p>
          <a:p>
            <a:pPr marL="342900" indent="-342900" fontAlgn="auto">
              <a:spcBef>
                <a:spcPts val="0"/>
              </a:spcBef>
              <a:spcAft>
                <a:spcPts val="0"/>
              </a:spcAft>
              <a:buClr>
                <a:schemeClr val="tx2"/>
              </a:buClr>
              <a:buFont typeface="Wingdings" panose="05000000000000000000" pitchFamily="2" charset="2"/>
              <a:buChar char="Ø"/>
              <a:defRPr/>
            </a:pPr>
            <a:r>
              <a:rPr lang="en-IE" sz="2400" b="1" i="1" dirty="0"/>
              <a:t>So what is the role of NTA in the future of mobility?</a:t>
            </a:r>
          </a:p>
        </p:txBody>
      </p:sp>
      <p:sp>
        <p:nvSpPr>
          <p:cNvPr id="10" name="TextBox 9"/>
          <p:cNvSpPr txBox="1"/>
          <p:nvPr/>
        </p:nvSpPr>
        <p:spPr>
          <a:xfrm>
            <a:off x="452437" y="622627"/>
            <a:ext cx="8270875" cy="523220"/>
          </a:xfrm>
          <a:prstGeom prst="rect">
            <a:avLst/>
          </a:prstGeom>
          <a:noFill/>
        </p:spPr>
        <p:txBody>
          <a:bodyPr wrap="square" anchor="ctr">
            <a:spAutoFit/>
          </a:bodyPr>
          <a:lstStyle/>
          <a:p>
            <a:pPr fontAlgn="auto">
              <a:spcBef>
                <a:spcPts val="0"/>
              </a:spcBef>
              <a:spcAft>
                <a:spcPts val="0"/>
              </a:spcAft>
              <a:defRPr/>
            </a:pPr>
            <a:r>
              <a:rPr lang="en-US" sz="2800" b="1" dirty="0">
                <a:solidFill>
                  <a:schemeClr val="accent2">
                    <a:lumMod val="75000"/>
                  </a:schemeClr>
                </a:solidFill>
                <a:latin typeface="Trebuchet MS"/>
                <a:cs typeface="Trebuchet MS"/>
              </a:rPr>
              <a:t>Evolution of Public Transport</a:t>
            </a:r>
          </a:p>
        </p:txBody>
      </p:sp>
      <p:sp>
        <p:nvSpPr>
          <p:cNvPr id="12" name="Rectangle 11"/>
          <p:cNvSpPr/>
          <p:nvPr/>
        </p:nvSpPr>
        <p:spPr>
          <a:xfrm flipV="1">
            <a:off x="430213" y="1320800"/>
            <a:ext cx="8293100" cy="9525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2074" y="203137"/>
            <a:ext cx="1639824" cy="950976"/>
          </a:xfrm>
          <a:prstGeom prst="rect">
            <a:avLst/>
          </a:prstGeom>
        </p:spPr>
      </p:pic>
    </p:spTree>
    <p:extLst>
      <p:ext uri="{BB962C8B-B14F-4D97-AF65-F5344CB8AC3E}">
        <p14:creationId xmlns:p14="http://schemas.microsoft.com/office/powerpoint/2010/main" val="2696891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430213" y="1484313"/>
            <a:ext cx="8293100" cy="5076825"/>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p:nvPr/>
        </p:nvSpPr>
        <p:spPr>
          <a:xfrm>
            <a:off x="430213" y="1458913"/>
            <a:ext cx="8189912" cy="5232202"/>
          </a:xfrm>
          <a:prstGeom prst="rect">
            <a:avLst/>
          </a:prstGeom>
          <a:noFill/>
        </p:spPr>
        <p:txBody>
          <a:bodyPr wrap="square">
            <a:spAutoFit/>
          </a:bodyPr>
          <a:lstStyle/>
          <a:p>
            <a:pPr fontAlgn="auto">
              <a:spcBef>
                <a:spcPts val="0"/>
              </a:spcBef>
              <a:spcAft>
                <a:spcPts val="0"/>
              </a:spcAft>
              <a:buClr>
                <a:schemeClr val="tx2"/>
              </a:buClr>
              <a:defRPr/>
            </a:pPr>
            <a:r>
              <a:rPr lang="en-US" sz="2400" b="1" dirty="0">
                <a:latin typeface="+mn-lt"/>
                <a:cs typeface="+mn-cs"/>
              </a:rPr>
              <a:t>To achieve our mission:</a:t>
            </a:r>
          </a:p>
          <a:p>
            <a:pPr fontAlgn="auto">
              <a:spcBef>
                <a:spcPts val="0"/>
              </a:spcBef>
              <a:spcAft>
                <a:spcPts val="0"/>
              </a:spcAft>
              <a:buClr>
                <a:schemeClr val="tx2"/>
              </a:buClr>
              <a:defRPr/>
            </a:pPr>
            <a:endParaRPr lang="en-IE" sz="1000" dirty="0"/>
          </a:p>
          <a:p>
            <a:pPr marL="342900" indent="-342900" fontAlgn="auto">
              <a:spcBef>
                <a:spcPts val="0"/>
              </a:spcBef>
              <a:spcAft>
                <a:spcPts val="0"/>
              </a:spcAft>
              <a:buClr>
                <a:schemeClr val="tx2"/>
              </a:buClr>
              <a:buFont typeface="Arial" panose="020B0604020202020204" pitchFamily="34" charset="0"/>
              <a:buChar char="•"/>
              <a:defRPr/>
            </a:pPr>
            <a:r>
              <a:rPr lang="en-IE" sz="2000" dirty="0"/>
              <a:t>NTA’s role is to facilitate (and create where necessary) an environment where:</a:t>
            </a:r>
          </a:p>
          <a:p>
            <a:pPr marL="800100" lvl="1" indent="-342900" fontAlgn="auto">
              <a:spcBef>
                <a:spcPts val="0"/>
              </a:spcBef>
              <a:spcAft>
                <a:spcPts val="0"/>
              </a:spcAft>
              <a:buClr>
                <a:schemeClr val="tx2"/>
              </a:buClr>
              <a:buFont typeface="Arial" panose="020B0604020202020204" pitchFamily="34" charset="0"/>
              <a:buChar char="•"/>
              <a:defRPr/>
            </a:pPr>
            <a:r>
              <a:rPr lang="en-IE" sz="2000" dirty="0"/>
              <a:t>Multiple mobility service providers can co-exist, both publicly and privately run </a:t>
            </a:r>
          </a:p>
          <a:p>
            <a:pPr marL="800100" lvl="1" indent="-342900" fontAlgn="auto">
              <a:spcBef>
                <a:spcPts val="0"/>
              </a:spcBef>
              <a:spcAft>
                <a:spcPts val="0"/>
              </a:spcAft>
              <a:buClr>
                <a:schemeClr val="tx2"/>
              </a:buClr>
              <a:buFont typeface="Arial" panose="020B0604020202020204" pitchFamily="34" charset="0"/>
              <a:buChar char="•"/>
              <a:defRPr/>
            </a:pPr>
            <a:r>
              <a:rPr lang="en-IE" sz="2000" dirty="0"/>
              <a:t>Different service providers can be integrated</a:t>
            </a:r>
          </a:p>
          <a:p>
            <a:pPr marL="800100" lvl="1" indent="-342900" fontAlgn="auto">
              <a:spcBef>
                <a:spcPts val="0"/>
              </a:spcBef>
              <a:spcAft>
                <a:spcPts val="0"/>
              </a:spcAft>
              <a:buClr>
                <a:schemeClr val="tx2"/>
              </a:buClr>
              <a:buFont typeface="Arial" panose="020B0604020202020204" pitchFamily="34" charset="0"/>
              <a:buChar char="•"/>
              <a:defRPr/>
            </a:pPr>
            <a:r>
              <a:rPr lang="en-IE" sz="2000" dirty="0"/>
              <a:t>innovative business models can be catered for</a:t>
            </a:r>
          </a:p>
          <a:p>
            <a:pPr marL="800100" lvl="1" indent="-342900" fontAlgn="auto">
              <a:spcBef>
                <a:spcPts val="0"/>
              </a:spcBef>
              <a:spcAft>
                <a:spcPts val="0"/>
              </a:spcAft>
              <a:buClr>
                <a:schemeClr val="tx2"/>
              </a:buClr>
              <a:buFont typeface="Arial" panose="020B0604020202020204" pitchFamily="34" charset="0"/>
              <a:buChar char="•"/>
              <a:defRPr/>
            </a:pPr>
            <a:r>
              <a:rPr lang="en-IE" sz="2000" dirty="0"/>
              <a:t>Revenue assurance can be provided via appropriate governance and regulatory oversight arrangements</a:t>
            </a:r>
          </a:p>
          <a:p>
            <a:pPr marL="800100" lvl="1" indent="-342900" fontAlgn="auto">
              <a:spcBef>
                <a:spcPts val="0"/>
              </a:spcBef>
              <a:spcAft>
                <a:spcPts val="0"/>
              </a:spcAft>
              <a:buClr>
                <a:schemeClr val="tx2"/>
              </a:buClr>
              <a:buFont typeface="Arial" panose="020B0604020202020204" pitchFamily="34" charset="0"/>
              <a:buChar char="•"/>
              <a:defRPr/>
            </a:pPr>
            <a:endParaRPr lang="en-IE" sz="2000" dirty="0"/>
          </a:p>
          <a:p>
            <a:pPr marL="342900" indent="-342900" fontAlgn="auto">
              <a:spcBef>
                <a:spcPts val="0"/>
              </a:spcBef>
              <a:spcAft>
                <a:spcPts val="0"/>
              </a:spcAft>
              <a:buClr>
                <a:schemeClr val="tx2"/>
              </a:buClr>
              <a:buFont typeface="Arial" panose="020B0604020202020204" pitchFamily="34" charset="0"/>
              <a:buChar char="•"/>
              <a:defRPr/>
            </a:pPr>
            <a:r>
              <a:rPr lang="en-IE" sz="2000" dirty="0"/>
              <a:t>Mobility-As-A-Service (</a:t>
            </a:r>
            <a:r>
              <a:rPr lang="en-IE" sz="2000" dirty="0" err="1"/>
              <a:t>MaaS</a:t>
            </a:r>
            <a:r>
              <a:rPr lang="en-IE" sz="2000" dirty="0"/>
              <a:t>) will change how public transport is delivered and consumed, and </a:t>
            </a:r>
            <a:r>
              <a:rPr lang="en-IE" sz="2000" dirty="0" err="1"/>
              <a:t>MaaS</a:t>
            </a:r>
            <a:r>
              <a:rPr lang="en-IE" sz="2000" dirty="0"/>
              <a:t> will evolve as the infrastructure develops</a:t>
            </a:r>
          </a:p>
          <a:p>
            <a:pPr marL="342900" indent="-342900" fontAlgn="auto">
              <a:spcBef>
                <a:spcPts val="0"/>
              </a:spcBef>
              <a:spcAft>
                <a:spcPts val="0"/>
              </a:spcAft>
              <a:buClr>
                <a:schemeClr val="tx2"/>
              </a:buClr>
              <a:buFont typeface="Arial" panose="020B0604020202020204" pitchFamily="34" charset="0"/>
              <a:buChar char="•"/>
              <a:defRPr/>
            </a:pPr>
            <a:endParaRPr lang="en-IE" sz="1400" dirty="0"/>
          </a:p>
          <a:p>
            <a:pPr marL="342900" indent="-342900" fontAlgn="auto">
              <a:spcBef>
                <a:spcPts val="0"/>
              </a:spcBef>
              <a:spcAft>
                <a:spcPts val="0"/>
              </a:spcAft>
              <a:buClr>
                <a:schemeClr val="tx2"/>
              </a:buClr>
              <a:buFont typeface="Arial" panose="020B0604020202020204" pitchFamily="34" charset="0"/>
              <a:buChar char="•"/>
              <a:defRPr/>
            </a:pPr>
            <a:r>
              <a:rPr lang="en-IE" sz="2000" dirty="0"/>
              <a:t>Innovative new business models and mobility services will emerge if the conditions are right</a:t>
            </a:r>
          </a:p>
        </p:txBody>
      </p:sp>
      <p:sp>
        <p:nvSpPr>
          <p:cNvPr id="10" name="TextBox 9"/>
          <p:cNvSpPr txBox="1"/>
          <p:nvPr/>
        </p:nvSpPr>
        <p:spPr>
          <a:xfrm>
            <a:off x="452437" y="622627"/>
            <a:ext cx="8270875" cy="523220"/>
          </a:xfrm>
          <a:prstGeom prst="rect">
            <a:avLst/>
          </a:prstGeom>
          <a:noFill/>
        </p:spPr>
        <p:txBody>
          <a:bodyPr wrap="square" anchor="ctr">
            <a:spAutoFit/>
          </a:bodyPr>
          <a:lstStyle/>
          <a:p>
            <a:pPr fontAlgn="auto">
              <a:spcBef>
                <a:spcPts val="0"/>
              </a:spcBef>
              <a:spcAft>
                <a:spcPts val="0"/>
              </a:spcAft>
              <a:defRPr/>
            </a:pPr>
            <a:r>
              <a:rPr lang="en-US" sz="2800" b="1" dirty="0">
                <a:solidFill>
                  <a:schemeClr val="accent2">
                    <a:lumMod val="75000"/>
                  </a:schemeClr>
                </a:solidFill>
                <a:latin typeface="Trebuchet MS"/>
                <a:cs typeface="Trebuchet MS"/>
              </a:rPr>
              <a:t>Creating a Mobility Platform</a:t>
            </a:r>
          </a:p>
        </p:txBody>
      </p:sp>
      <p:sp>
        <p:nvSpPr>
          <p:cNvPr id="12" name="Rectangle 11"/>
          <p:cNvSpPr/>
          <p:nvPr/>
        </p:nvSpPr>
        <p:spPr>
          <a:xfrm flipV="1">
            <a:off x="430213" y="1320800"/>
            <a:ext cx="8293100" cy="9525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2074" y="203137"/>
            <a:ext cx="1639824" cy="950976"/>
          </a:xfrm>
          <a:prstGeom prst="rect">
            <a:avLst/>
          </a:prstGeom>
        </p:spPr>
      </p:pic>
    </p:spTree>
    <p:extLst>
      <p:ext uri="{BB962C8B-B14F-4D97-AF65-F5344CB8AC3E}">
        <p14:creationId xmlns:p14="http://schemas.microsoft.com/office/powerpoint/2010/main" val="191008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430213" y="1484313"/>
            <a:ext cx="8293100" cy="5076825"/>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p:nvPr/>
        </p:nvSpPr>
        <p:spPr>
          <a:xfrm>
            <a:off x="430213" y="1544638"/>
            <a:ext cx="8189912" cy="4924425"/>
          </a:xfrm>
          <a:prstGeom prst="rect">
            <a:avLst/>
          </a:prstGeom>
          <a:noFill/>
        </p:spPr>
        <p:txBody>
          <a:bodyPr wrap="square">
            <a:spAutoFit/>
          </a:bodyPr>
          <a:lstStyle/>
          <a:p>
            <a:pPr fontAlgn="auto">
              <a:spcBef>
                <a:spcPts val="0"/>
              </a:spcBef>
              <a:spcAft>
                <a:spcPts val="0"/>
              </a:spcAft>
              <a:buClr>
                <a:schemeClr val="tx2"/>
              </a:buClr>
              <a:defRPr/>
            </a:pPr>
            <a:r>
              <a:rPr lang="en-US" sz="2400" b="1" dirty="0">
                <a:latin typeface="+mn-lt"/>
                <a:cs typeface="+mn-cs"/>
              </a:rPr>
              <a:t>Ticketing as a catalyst:</a:t>
            </a:r>
          </a:p>
          <a:p>
            <a:pPr fontAlgn="auto">
              <a:spcBef>
                <a:spcPts val="0"/>
              </a:spcBef>
              <a:spcAft>
                <a:spcPts val="0"/>
              </a:spcAft>
              <a:buClr>
                <a:schemeClr val="tx2"/>
              </a:buClr>
              <a:defRPr/>
            </a:pPr>
            <a:endParaRPr lang="en-IE" sz="1000" dirty="0"/>
          </a:p>
          <a:p>
            <a:pPr marL="342900" indent="-342900" fontAlgn="auto">
              <a:spcBef>
                <a:spcPts val="0"/>
              </a:spcBef>
              <a:spcAft>
                <a:spcPts val="0"/>
              </a:spcAft>
              <a:buClr>
                <a:schemeClr val="tx2"/>
              </a:buClr>
              <a:buFont typeface="Arial" panose="020B0604020202020204" pitchFamily="34" charset="0"/>
              <a:buChar char="•"/>
              <a:defRPr/>
            </a:pPr>
            <a:r>
              <a:rPr lang="en-IE" sz="2000" dirty="0"/>
              <a:t>NTA will use a nationwide account based ticketing system as the catalyst for a ‘Total Mobility Solution’</a:t>
            </a:r>
          </a:p>
          <a:p>
            <a:pPr marL="342900" indent="-342900" fontAlgn="auto">
              <a:spcBef>
                <a:spcPts val="0"/>
              </a:spcBef>
              <a:spcAft>
                <a:spcPts val="0"/>
              </a:spcAft>
              <a:buClr>
                <a:schemeClr val="tx2"/>
              </a:buClr>
              <a:buFont typeface="Arial" panose="020B0604020202020204" pitchFamily="34" charset="0"/>
              <a:buChar char="•"/>
              <a:defRPr/>
            </a:pPr>
            <a:endParaRPr lang="en-IE" sz="2000" dirty="0"/>
          </a:p>
          <a:p>
            <a:pPr marL="342900" indent="-342900" fontAlgn="auto">
              <a:spcBef>
                <a:spcPts val="0"/>
              </a:spcBef>
              <a:spcAft>
                <a:spcPts val="0"/>
              </a:spcAft>
              <a:buClr>
                <a:schemeClr val="tx2"/>
              </a:buClr>
              <a:buFont typeface="Arial" panose="020B0604020202020204" pitchFamily="34" charset="0"/>
              <a:buChar char="•"/>
              <a:defRPr/>
            </a:pPr>
            <a:r>
              <a:rPr lang="en-IE" sz="2000" dirty="0"/>
              <a:t>Providing for integration and convergence of</a:t>
            </a:r>
          </a:p>
          <a:p>
            <a:pPr marL="800100" lvl="1" indent="-342900" fontAlgn="auto">
              <a:spcBef>
                <a:spcPts val="0"/>
              </a:spcBef>
              <a:spcAft>
                <a:spcPts val="0"/>
              </a:spcAft>
              <a:buClr>
                <a:schemeClr val="tx2"/>
              </a:buClr>
              <a:buFont typeface="Arial" panose="020B0604020202020204" pitchFamily="34" charset="0"/>
              <a:buChar char="•"/>
              <a:defRPr/>
            </a:pPr>
            <a:r>
              <a:rPr lang="en-IE" sz="2000" dirty="0"/>
              <a:t>mobile ticketing, with </a:t>
            </a:r>
          </a:p>
          <a:p>
            <a:pPr marL="800100" lvl="1" indent="-342900" fontAlgn="auto">
              <a:spcBef>
                <a:spcPts val="0"/>
              </a:spcBef>
              <a:spcAft>
                <a:spcPts val="0"/>
              </a:spcAft>
              <a:buClr>
                <a:schemeClr val="tx2"/>
              </a:buClr>
              <a:buFont typeface="Arial" panose="020B0604020202020204" pitchFamily="34" charset="0"/>
              <a:buChar char="•"/>
              <a:defRPr/>
            </a:pPr>
            <a:r>
              <a:rPr lang="en-IE" sz="2000" dirty="0"/>
              <a:t>Enhanced national journey planning applications and real time information systems,</a:t>
            </a:r>
          </a:p>
          <a:p>
            <a:pPr marL="800100" lvl="1" indent="-342900" fontAlgn="auto">
              <a:spcBef>
                <a:spcPts val="0"/>
              </a:spcBef>
              <a:spcAft>
                <a:spcPts val="0"/>
              </a:spcAft>
              <a:buClr>
                <a:schemeClr val="tx2"/>
              </a:buClr>
              <a:buFont typeface="Arial" panose="020B0604020202020204" pitchFamily="34" charset="0"/>
              <a:buChar char="•"/>
              <a:defRPr/>
            </a:pPr>
            <a:r>
              <a:rPr lang="en-IE" sz="2000" dirty="0"/>
              <a:t>Single sign-on system for customer accounts, and</a:t>
            </a:r>
          </a:p>
          <a:p>
            <a:pPr marL="800100" lvl="1" indent="-342900" fontAlgn="auto">
              <a:spcBef>
                <a:spcPts val="0"/>
              </a:spcBef>
              <a:spcAft>
                <a:spcPts val="0"/>
              </a:spcAft>
              <a:buClr>
                <a:schemeClr val="tx2"/>
              </a:buClr>
              <a:buFont typeface="Arial" panose="020B0604020202020204" pitchFamily="34" charset="0"/>
              <a:buChar char="•"/>
              <a:defRPr/>
            </a:pPr>
            <a:r>
              <a:rPr lang="en-IE" sz="2000" dirty="0"/>
              <a:t>Comprehensive API’s made available to third parties</a:t>
            </a:r>
          </a:p>
          <a:p>
            <a:pPr marL="800100" lvl="1" indent="-342900" fontAlgn="auto">
              <a:spcBef>
                <a:spcPts val="0"/>
              </a:spcBef>
              <a:spcAft>
                <a:spcPts val="0"/>
              </a:spcAft>
              <a:buClr>
                <a:schemeClr val="tx2"/>
              </a:buClr>
              <a:buFont typeface="Arial" panose="020B0604020202020204" pitchFamily="34" charset="0"/>
              <a:buChar char="•"/>
              <a:defRPr/>
            </a:pPr>
            <a:endParaRPr lang="en-IE" sz="2000" dirty="0"/>
          </a:p>
          <a:p>
            <a:pPr marL="342900" indent="-342900" fontAlgn="auto">
              <a:spcBef>
                <a:spcPts val="0"/>
              </a:spcBef>
              <a:spcAft>
                <a:spcPts val="0"/>
              </a:spcAft>
              <a:buClr>
                <a:schemeClr val="tx2"/>
              </a:buClr>
              <a:buFont typeface="Arial" panose="020B0604020202020204" pitchFamily="34" charset="0"/>
              <a:buChar char="•"/>
              <a:defRPr/>
            </a:pPr>
            <a:r>
              <a:rPr lang="en-IE" sz="2000" dirty="0"/>
              <a:t>All working towards a converged mobile app and systems that provides a platform for co-existence of public &amp; private mobility solutions – new business models, new pricing models, new sales channels</a:t>
            </a:r>
          </a:p>
          <a:p>
            <a:pPr marL="342900" indent="-342900" fontAlgn="auto">
              <a:spcBef>
                <a:spcPts val="0"/>
              </a:spcBef>
              <a:spcAft>
                <a:spcPts val="0"/>
              </a:spcAft>
              <a:buClr>
                <a:schemeClr val="tx2"/>
              </a:buClr>
              <a:buFont typeface="Arial" panose="020B0604020202020204" pitchFamily="34" charset="0"/>
              <a:buChar char="•"/>
              <a:defRPr/>
            </a:pPr>
            <a:endParaRPr lang="en-IE" sz="2000" dirty="0"/>
          </a:p>
        </p:txBody>
      </p:sp>
      <p:sp>
        <p:nvSpPr>
          <p:cNvPr id="10" name="TextBox 9"/>
          <p:cNvSpPr txBox="1"/>
          <p:nvPr/>
        </p:nvSpPr>
        <p:spPr>
          <a:xfrm>
            <a:off x="452437" y="622627"/>
            <a:ext cx="8270875" cy="523220"/>
          </a:xfrm>
          <a:prstGeom prst="rect">
            <a:avLst/>
          </a:prstGeom>
          <a:noFill/>
        </p:spPr>
        <p:txBody>
          <a:bodyPr wrap="square" anchor="ctr">
            <a:spAutoFit/>
          </a:bodyPr>
          <a:lstStyle/>
          <a:p>
            <a:pPr fontAlgn="auto">
              <a:spcBef>
                <a:spcPts val="0"/>
              </a:spcBef>
              <a:spcAft>
                <a:spcPts val="0"/>
              </a:spcAft>
              <a:defRPr/>
            </a:pPr>
            <a:r>
              <a:rPr lang="en-US" sz="2800" b="1" dirty="0">
                <a:solidFill>
                  <a:schemeClr val="accent2">
                    <a:lumMod val="75000"/>
                  </a:schemeClr>
                </a:solidFill>
                <a:latin typeface="Trebuchet MS"/>
                <a:cs typeface="Trebuchet MS"/>
              </a:rPr>
              <a:t>How NTA will approach this</a:t>
            </a:r>
          </a:p>
        </p:txBody>
      </p:sp>
      <p:sp>
        <p:nvSpPr>
          <p:cNvPr id="12" name="Rectangle 11"/>
          <p:cNvSpPr/>
          <p:nvPr/>
        </p:nvSpPr>
        <p:spPr>
          <a:xfrm flipV="1">
            <a:off x="430213" y="1320800"/>
            <a:ext cx="8293100" cy="9525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2074" y="203137"/>
            <a:ext cx="1639824" cy="950976"/>
          </a:xfrm>
          <a:prstGeom prst="rect">
            <a:avLst/>
          </a:prstGeom>
        </p:spPr>
      </p:pic>
    </p:spTree>
    <p:extLst>
      <p:ext uri="{BB962C8B-B14F-4D97-AF65-F5344CB8AC3E}">
        <p14:creationId xmlns:p14="http://schemas.microsoft.com/office/powerpoint/2010/main" val="52727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flipV="1">
            <a:off x="430696" y="1484783"/>
            <a:ext cx="8292328" cy="4937484"/>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flipV="1">
            <a:off x="430696" y="4330900"/>
            <a:ext cx="8292328" cy="222891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584792" y="1614671"/>
            <a:ext cx="7873062" cy="2423740"/>
          </a:xfrm>
          <a:prstGeom prst="rect">
            <a:avLst/>
          </a:prstGeom>
          <a:noFill/>
        </p:spPr>
        <p:txBody>
          <a:bodyPr wrap="square" rtlCol="0">
            <a:spAutoFit/>
          </a:bodyPr>
          <a:lstStyle/>
          <a:p>
            <a:r>
              <a:rPr lang="en-US" sz="2000" dirty="0">
                <a:solidFill>
                  <a:schemeClr val="accent3">
                    <a:lumMod val="50000"/>
                  </a:schemeClr>
                </a:solidFill>
                <a:latin typeface="Trebuchet MS"/>
                <a:cs typeface="Trebuchet MS"/>
              </a:rPr>
              <a:t>Across the Country using a Single Integrated Platform</a:t>
            </a:r>
          </a:p>
          <a:p>
            <a:endParaRPr lang="en-US" sz="900" dirty="0">
              <a:solidFill>
                <a:schemeClr val="tx2">
                  <a:lumMod val="75000"/>
                </a:schemeClr>
              </a:solidFill>
              <a:latin typeface="Trebuchet MS"/>
              <a:cs typeface="Trebuchet MS"/>
            </a:endParaRPr>
          </a:p>
          <a:p>
            <a:pPr>
              <a:lnSpc>
                <a:spcPts val="2400"/>
              </a:lnSpc>
              <a:spcBef>
                <a:spcPts val="300"/>
              </a:spcBef>
              <a:spcAft>
                <a:spcPts val="300"/>
              </a:spcAft>
            </a:pPr>
            <a:r>
              <a:rPr lang="en-US" dirty="0">
                <a:latin typeface="+mj-lt"/>
              </a:rPr>
              <a:t>NTA will open up the opportunities for a  consumer to get a tram or bus to the city centre, take a city bike to the train station, take train to a regional city and then complete their final leg using a Go Car, including paying for parking at the final destination all using a single travel entitlement, with real-time updates as they travel and automated route recalculation if necessary, providing best value to the customer across both public and private transport providers.</a:t>
            </a:r>
            <a:endParaRPr lang="en-US" dirty="0">
              <a:latin typeface="+mj-lt"/>
              <a:cs typeface="Trebuchet MS"/>
            </a:endParaRPr>
          </a:p>
        </p:txBody>
      </p:sp>
      <p:pic>
        <p:nvPicPr>
          <p:cNvPr id="9" name="Picture 8" descr="06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2289" y="4661723"/>
            <a:ext cx="2288252" cy="1525502"/>
          </a:xfrm>
          <a:prstGeom prst="rect">
            <a:avLst/>
          </a:prstGeom>
          <a:ln w="28575" cmpd="sng">
            <a:noFill/>
          </a:ln>
        </p:spPr>
      </p:pic>
      <p:pic>
        <p:nvPicPr>
          <p:cNvPr id="10" name="Picture 9" descr="16549768157_3a7d3cabd5_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1501" y="4676560"/>
            <a:ext cx="2301860" cy="1533614"/>
          </a:xfrm>
          <a:prstGeom prst="rect">
            <a:avLst/>
          </a:prstGeom>
          <a:ln w="28575" cmpd="sng">
            <a:noFill/>
          </a:ln>
        </p:spPr>
      </p:pic>
      <p:pic>
        <p:nvPicPr>
          <p:cNvPr id="11" name="Picture 10" descr="New Fleet 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75364" y="4657667"/>
            <a:ext cx="2382490" cy="1548451"/>
          </a:xfrm>
          <a:prstGeom prst="rect">
            <a:avLst/>
          </a:prstGeom>
          <a:ln w="28575" cmpd="sng">
            <a:noFill/>
          </a:ln>
        </p:spPr>
      </p:pic>
      <p:sp>
        <p:nvSpPr>
          <p:cNvPr id="13" name="TextBox 12"/>
          <p:cNvSpPr txBox="1"/>
          <p:nvPr/>
        </p:nvSpPr>
        <p:spPr>
          <a:xfrm>
            <a:off x="449263" y="627212"/>
            <a:ext cx="5978833" cy="523220"/>
          </a:xfrm>
          <a:prstGeom prst="rect">
            <a:avLst/>
          </a:prstGeom>
          <a:noFill/>
        </p:spPr>
        <p:txBody>
          <a:bodyPr wrap="square" anchor="ctr">
            <a:spAutoFit/>
          </a:bodyPr>
          <a:lstStyle>
            <a:defPPr>
              <a:defRPr lang="en-US"/>
            </a:defPPr>
            <a:lvl1pPr fontAlgn="auto">
              <a:spcBef>
                <a:spcPts val="0"/>
              </a:spcBef>
              <a:spcAft>
                <a:spcPts val="0"/>
              </a:spcAft>
              <a:defRPr sz="2800" b="1">
                <a:solidFill>
                  <a:schemeClr val="accent2">
                    <a:lumMod val="75000"/>
                  </a:schemeClr>
                </a:solidFill>
                <a:latin typeface="Trebuchet MS"/>
                <a:cs typeface="Trebuchet MS"/>
              </a:defRPr>
            </a:lvl1pPr>
          </a:lstStyle>
          <a:p>
            <a:r>
              <a:rPr lang="en-US" dirty="0"/>
              <a:t>Future ‘Total Mobility Solution’</a:t>
            </a:r>
          </a:p>
        </p:txBody>
      </p:sp>
      <p:sp>
        <p:nvSpPr>
          <p:cNvPr id="16" name="Rectangle 15"/>
          <p:cNvSpPr/>
          <p:nvPr/>
        </p:nvSpPr>
        <p:spPr>
          <a:xfrm flipV="1">
            <a:off x="430696" y="1417635"/>
            <a:ext cx="8292328" cy="95319"/>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2074" y="203137"/>
            <a:ext cx="1639824" cy="950976"/>
          </a:xfrm>
          <a:prstGeom prst="rect">
            <a:avLst/>
          </a:prstGeom>
        </p:spPr>
      </p:pic>
    </p:spTree>
    <p:extLst>
      <p:ext uri="{BB962C8B-B14F-4D97-AF65-F5344CB8AC3E}">
        <p14:creationId xmlns:p14="http://schemas.microsoft.com/office/powerpoint/2010/main" val="3228351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430213" y="1484313"/>
            <a:ext cx="8293100" cy="5076825"/>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p:nvSpPr>
        <p:spPr>
          <a:xfrm>
            <a:off x="452437" y="622300"/>
            <a:ext cx="8270875" cy="523875"/>
          </a:xfrm>
          <a:prstGeom prst="rect">
            <a:avLst/>
          </a:prstGeom>
          <a:noFill/>
        </p:spPr>
        <p:txBody>
          <a:bodyPr wrap="square" anchor="ctr">
            <a:spAutoFit/>
          </a:bodyPr>
          <a:lstStyle/>
          <a:p>
            <a:pPr fontAlgn="auto">
              <a:spcBef>
                <a:spcPts val="0"/>
              </a:spcBef>
              <a:spcAft>
                <a:spcPts val="0"/>
              </a:spcAft>
              <a:defRPr/>
            </a:pPr>
            <a:r>
              <a:rPr lang="en-US" sz="2800" b="1" dirty="0">
                <a:solidFill>
                  <a:schemeClr val="accent2">
                    <a:lumMod val="75000"/>
                  </a:schemeClr>
                </a:solidFill>
                <a:latin typeface="Trebuchet MS"/>
                <a:cs typeface="Trebuchet MS"/>
              </a:rPr>
              <a:t>Achieving the Total Mobility Solution</a:t>
            </a:r>
          </a:p>
        </p:txBody>
      </p:sp>
      <p:sp>
        <p:nvSpPr>
          <p:cNvPr id="12" name="Rectangle 11"/>
          <p:cNvSpPr/>
          <p:nvPr/>
        </p:nvSpPr>
        <p:spPr>
          <a:xfrm flipV="1">
            <a:off x="430213" y="1320800"/>
            <a:ext cx="8293100" cy="9525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p:nvSpPr>
        <p:spPr>
          <a:xfrm>
            <a:off x="430213" y="1544638"/>
            <a:ext cx="8293100" cy="3885679"/>
          </a:xfrm>
          <a:prstGeom prst="rect">
            <a:avLst/>
          </a:prstGeom>
          <a:noFill/>
        </p:spPr>
        <p:txBody>
          <a:bodyPr>
            <a:spAutoFit/>
          </a:bodyPr>
          <a:lstStyle/>
          <a:p>
            <a:pPr fontAlgn="auto">
              <a:spcBef>
                <a:spcPts val="0"/>
              </a:spcBef>
              <a:spcAft>
                <a:spcPts val="0"/>
              </a:spcAft>
              <a:buClr>
                <a:schemeClr val="tx2"/>
              </a:buClr>
              <a:defRPr/>
            </a:pPr>
            <a:r>
              <a:rPr lang="en-US" sz="2000" b="1" dirty="0">
                <a:latin typeface="+mn-lt"/>
                <a:cs typeface="+mn-cs"/>
              </a:rPr>
              <a:t>A Platform for Mobility As A Service (</a:t>
            </a:r>
            <a:r>
              <a:rPr lang="en-US" sz="2000" b="1" dirty="0" err="1">
                <a:latin typeface="+mn-lt"/>
                <a:cs typeface="+mn-cs"/>
              </a:rPr>
              <a:t>M</a:t>
            </a:r>
            <a:r>
              <a:rPr lang="en-US" sz="2000" b="1" cap="small" dirty="0" err="1">
                <a:latin typeface="+mn-lt"/>
                <a:cs typeface="+mn-cs"/>
              </a:rPr>
              <a:t>aa</a:t>
            </a:r>
            <a:r>
              <a:rPr lang="en-US" sz="2000" b="1" dirty="0" err="1">
                <a:latin typeface="+mn-lt"/>
                <a:cs typeface="+mn-cs"/>
              </a:rPr>
              <a:t>S</a:t>
            </a:r>
            <a:r>
              <a:rPr lang="en-US" sz="2000" b="1" dirty="0">
                <a:latin typeface="+mn-lt"/>
                <a:cs typeface="+mn-cs"/>
              </a:rPr>
              <a:t>):</a:t>
            </a:r>
          </a:p>
          <a:p>
            <a:pPr marL="285750" indent="-285750" fontAlgn="auto">
              <a:spcBef>
                <a:spcPts val="0"/>
              </a:spcBef>
              <a:spcAft>
                <a:spcPts val="0"/>
              </a:spcAft>
              <a:buClr>
                <a:schemeClr val="tx2"/>
              </a:buClr>
              <a:buFont typeface="Arial"/>
              <a:buChar char="•"/>
              <a:defRPr/>
            </a:pPr>
            <a:endParaRPr lang="en-US" sz="1050" dirty="0">
              <a:latin typeface="+mn-lt"/>
              <a:cs typeface="+mn-cs"/>
            </a:endParaRPr>
          </a:p>
          <a:p>
            <a:pPr marL="285750" indent="-285750" fontAlgn="auto">
              <a:spcBef>
                <a:spcPts val="0"/>
              </a:spcBef>
              <a:spcAft>
                <a:spcPts val="0"/>
              </a:spcAft>
              <a:buClr>
                <a:schemeClr val="tx2"/>
              </a:buClr>
              <a:buFont typeface="Arial"/>
              <a:buChar char="•"/>
              <a:defRPr/>
            </a:pPr>
            <a:r>
              <a:rPr lang="en-US" dirty="0">
                <a:latin typeface="+mn-lt"/>
                <a:cs typeface="+mn-cs"/>
              </a:rPr>
              <a:t>By providing a platform to allow public and private mobility offerings to co-exist, and NTA intends to facilitate innovation in the mobility market and beyond</a:t>
            </a:r>
          </a:p>
          <a:p>
            <a:pPr marL="285750" indent="-285750" fontAlgn="auto">
              <a:spcBef>
                <a:spcPts val="0"/>
              </a:spcBef>
              <a:spcAft>
                <a:spcPts val="0"/>
              </a:spcAft>
              <a:buClr>
                <a:schemeClr val="tx2"/>
              </a:buClr>
              <a:buFont typeface="Arial"/>
              <a:buChar char="•"/>
              <a:defRPr/>
            </a:pPr>
            <a:endParaRPr lang="en-US" dirty="0">
              <a:latin typeface="+mn-lt"/>
              <a:cs typeface="+mn-cs"/>
            </a:endParaRPr>
          </a:p>
          <a:p>
            <a:pPr marL="285750" indent="-285750" fontAlgn="auto">
              <a:spcBef>
                <a:spcPts val="0"/>
              </a:spcBef>
              <a:spcAft>
                <a:spcPts val="0"/>
              </a:spcAft>
              <a:buClr>
                <a:schemeClr val="tx2"/>
              </a:buClr>
              <a:buFont typeface="Arial"/>
              <a:buChar char="•"/>
              <a:defRPr/>
            </a:pPr>
            <a:r>
              <a:rPr lang="en-IE" dirty="0">
                <a:cs typeface="Trebuchet MS"/>
              </a:rPr>
              <a:t>By providing/facilitating a single integrated platform customers can seamlessly utilise the various modes of transport, both public and private </a:t>
            </a:r>
            <a:r>
              <a:rPr lang="en-US" dirty="0"/>
              <a:t> </a:t>
            </a:r>
            <a:endParaRPr lang="en-US" dirty="0">
              <a:cs typeface="Trebuchet MS"/>
            </a:endParaRPr>
          </a:p>
          <a:p>
            <a:pPr marL="285750" indent="-285750" fontAlgn="auto">
              <a:spcBef>
                <a:spcPts val="0"/>
              </a:spcBef>
              <a:spcAft>
                <a:spcPts val="0"/>
              </a:spcAft>
              <a:buClr>
                <a:schemeClr val="tx2"/>
              </a:buClr>
              <a:buFont typeface="Arial"/>
              <a:buChar char="•"/>
              <a:defRPr/>
            </a:pPr>
            <a:endParaRPr lang="en-US" dirty="0"/>
          </a:p>
          <a:p>
            <a:pPr marL="285750" indent="-285750" fontAlgn="auto">
              <a:spcBef>
                <a:spcPts val="0"/>
              </a:spcBef>
              <a:spcAft>
                <a:spcPts val="0"/>
              </a:spcAft>
              <a:buClr>
                <a:schemeClr val="tx2"/>
              </a:buClr>
              <a:buFont typeface="Arial"/>
              <a:buChar char="•"/>
              <a:defRPr/>
            </a:pPr>
            <a:r>
              <a:rPr lang="en-US" dirty="0"/>
              <a:t>Covering from door-to-door, from the first </a:t>
            </a:r>
            <a:r>
              <a:rPr lang="en-US" dirty="0" err="1"/>
              <a:t>kilometre</a:t>
            </a:r>
            <a:r>
              <a:rPr lang="en-US" dirty="0"/>
              <a:t> to last </a:t>
            </a:r>
            <a:r>
              <a:rPr lang="en-US" dirty="0" err="1"/>
              <a:t>kilometre</a:t>
            </a:r>
            <a:endParaRPr lang="en-US" dirty="0"/>
          </a:p>
          <a:p>
            <a:pPr marL="285750" indent="-285750" fontAlgn="auto">
              <a:spcBef>
                <a:spcPts val="0"/>
              </a:spcBef>
              <a:spcAft>
                <a:spcPts val="0"/>
              </a:spcAft>
              <a:buClr>
                <a:schemeClr val="tx2"/>
              </a:buClr>
              <a:buFont typeface="Arial"/>
              <a:buChar char="•"/>
              <a:defRPr/>
            </a:pPr>
            <a:endParaRPr lang="en-US" dirty="0"/>
          </a:p>
          <a:p>
            <a:pPr marL="285750" indent="-285750" fontAlgn="auto">
              <a:spcBef>
                <a:spcPts val="0"/>
              </a:spcBef>
              <a:spcAft>
                <a:spcPts val="0"/>
              </a:spcAft>
              <a:buClr>
                <a:schemeClr val="tx2"/>
              </a:buClr>
              <a:buFont typeface="Arial"/>
              <a:buChar char="•"/>
              <a:defRPr/>
            </a:pPr>
            <a:r>
              <a:rPr lang="en-US" dirty="0"/>
              <a:t>Providing for Cross-Border integration using a commonly accepted token</a:t>
            </a:r>
          </a:p>
          <a:p>
            <a:pPr marL="285750" indent="-285750" fontAlgn="auto">
              <a:spcBef>
                <a:spcPts val="0"/>
              </a:spcBef>
              <a:spcAft>
                <a:spcPts val="0"/>
              </a:spcAft>
              <a:buClr>
                <a:schemeClr val="tx2"/>
              </a:buClr>
              <a:buFont typeface="Arial"/>
              <a:buChar char="•"/>
              <a:defRPr/>
            </a:pPr>
            <a:endParaRPr lang="en-US" dirty="0"/>
          </a:p>
          <a:p>
            <a:pPr marL="285750" indent="-285750" fontAlgn="auto">
              <a:spcBef>
                <a:spcPts val="0"/>
              </a:spcBef>
              <a:spcAft>
                <a:spcPts val="0"/>
              </a:spcAft>
              <a:buClr>
                <a:schemeClr val="tx2"/>
              </a:buClr>
              <a:buFont typeface="Arial"/>
              <a:buChar char="•"/>
              <a:defRPr/>
            </a:pPr>
            <a:r>
              <a:rPr lang="en-US" dirty="0"/>
              <a:t>Creating a governance structure to provide revenue assurance for mobility service providers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2074" y="203137"/>
            <a:ext cx="1639824" cy="950976"/>
          </a:xfrm>
          <a:prstGeom prst="rect">
            <a:avLst/>
          </a:prstGeom>
        </p:spPr>
      </p:pic>
    </p:spTree>
  </p:cSld>
  <p:clrMapOvr>
    <a:masterClrMapping/>
  </p:clrMapOvr>
</p:sld>
</file>

<file path=ppt/theme/theme1.xml><?xml version="1.0" encoding="utf-8"?>
<a:theme xmlns:a="http://schemas.openxmlformats.org/drawingml/2006/main" name="Office Theme">
  <a:themeElements>
    <a:clrScheme name="NTA Colour Palette">
      <a:dk1>
        <a:sysClr val="windowText" lastClr="000000"/>
      </a:dk1>
      <a:lt1>
        <a:sysClr val="window" lastClr="FFFFFF"/>
      </a:lt1>
      <a:dk2>
        <a:srgbClr val="5E0DC5"/>
      </a:dk2>
      <a:lt2>
        <a:srgbClr val="646569"/>
      </a:lt2>
      <a:accent1>
        <a:srgbClr val="810024"/>
      </a:accent1>
      <a:accent2>
        <a:srgbClr val="D21145"/>
      </a:accent2>
      <a:accent3>
        <a:srgbClr val="B53E95"/>
      </a:accent3>
      <a:accent4>
        <a:srgbClr val="6659B0"/>
      </a:accent4>
      <a:accent5>
        <a:srgbClr val="4E83C3"/>
      </a:accent5>
      <a:accent6>
        <a:srgbClr val="00AEDA"/>
      </a:accent6>
      <a:hlink>
        <a:srgbClr val="00B092"/>
      </a:hlink>
      <a:folHlink>
        <a:srgbClr val="C1CC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983A6535165847931770F19791BC6B" ma:contentTypeVersion="6" ma:contentTypeDescription="Create a new document." ma:contentTypeScope="" ma:versionID="57804f8cad796bf7ea0373dfc8321388">
  <xsd:schema xmlns:xsd="http://www.w3.org/2001/XMLSchema" xmlns:xs="http://www.w3.org/2001/XMLSchema" xmlns:p="http://schemas.microsoft.com/office/2006/metadata/properties" xmlns:ns1="http://schemas.microsoft.com/sharepoint/v3" xmlns:ns2="494cf2d3-e667-4f6d-ae44-28c4f8719321" xmlns:ns3="2eb0d96b-3f88-4963-a9b9-bdabd4cc2fa4" targetNamespace="http://schemas.microsoft.com/office/2006/metadata/properties" ma:root="true" ma:fieldsID="4a4abcbc794d71aacd59b112737cdab9" ns1:_="" ns2:_="" ns3:_="">
    <xsd:import namespace="http://schemas.microsoft.com/sharepoint/v3"/>
    <xsd:import namespace="494cf2d3-e667-4f6d-ae44-28c4f8719321"/>
    <xsd:import namespace="2eb0d96b-3f88-4963-a9b9-bdabd4cc2fa4"/>
    <xsd:element name="properties">
      <xsd:complexType>
        <xsd:sequence>
          <xsd:element name="documentManagement">
            <xsd:complexType>
              <xsd:all>
                <xsd:element ref="ns2:_dlc_DocId" minOccurs="0"/>
                <xsd:element ref="ns2:_dlc_DocIdUrl" minOccurs="0"/>
                <xsd:element ref="ns2:_dlc_DocIdPersistId" minOccurs="0"/>
                <xsd:element ref="ns3:Project" minOccurs="0"/>
                <xsd:element ref="ns3:Document_x0020_type" minOccurs="0"/>
                <xsd:element ref="ns3:Project_x0020_Stage" minOccurs="0"/>
                <xsd:element ref="ns3:Spec_x0020_type_x0020__x0028_mobile_x0020_apps_x0029_"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5"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4cf2d3-e667-4f6d-ae44-28c4f871932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eb0d96b-3f88-4963-a9b9-bdabd4cc2fa4" elementFormDefault="qualified">
    <xsd:import namespace="http://schemas.microsoft.com/office/2006/documentManagement/types"/>
    <xsd:import namespace="http://schemas.microsoft.com/office/infopath/2007/PartnerControls"/>
    <xsd:element name="Project" ma:index="11" nillable="true" ma:displayName="Project" ma:list="{fe057af8-e1f6-45f3-bc7d-07cb6940bb9c}" ma:internalName="Project" ma:showField="Title">
      <xsd:simpleType>
        <xsd:restriction base="dms:Lookup"/>
      </xsd:simpleType>
    </xsd:element>
    <xsd:element name="Document_x0020_type" ma:index="12" nillable="true" ma:displayName="Document type" ma:format="Dropdown" ma:internalName="Document_x0020_type">
      <xsd:simpleType>
        <xsd:restriction base="dms:Choice">
          <xsd:enumeration value="Analysis"/>
          <xsd:enumeration value="Change Request"/>
          <xsd:enumeration value="Planning"/>
          <xsd:enumeration value="Release Notes"/>
          <xsd:enumeration value="Requirements"/>
          <xsd:enumeration value="Security"/>
          <xsd:enumeration value="Spec"/>
          <xsd:enumeration value="Timesheet"/>
          <xsd:enumeration value="Status Report"/>
          <xsd:enumeration value="Demo"/>
          <xsd:enumeration value="PID"/>
          <xsd:enumeration value="Presentation"/>
          <xsd:enumeration value="PMO Template"/>
          <xsd:enumeration value="PMO Policy"/>
          <xsd:enumeration value="Glossary"/>
          <xsd:enumeration value="Risks"/>
          <xsd:enumeration value="Issues"/>
          <xsd:enumeration value="Schedule"/>
          <xsd:enumeration value="Release doc"/>
          <xsd:enumeration value="Defect list"/>
          <xsd:enumeration value="Test plan"/>
          <xsd:enumeration value="Test case"/>
          <xsd:enumeration value="Other"/>
        </xsd:restriction>
      </xsd:simpleType>
    </xsd:element>
    <xsd:element name="Project_x0020_Stage" ma:index="13" nillable="true" ma:displayName="Project Stage" ma:default="1. Initiating" ma:description="Required for PMO templates only" ma:format="Dropdown" ma:internalName="Project_x0020_Stage">
      <xsd:simpleType>
        <xsd:restriction base="dms:Choice">
          <xsd:enumeration value="1. Initiating"/>
          <xsd:enumeration value="2. Planning"/>
          <xsd:enumeration value="3. Procurement"/>
          <xsd:enumeration value="4. Analysis &amp; Design"/>
          <xsd:enumeration value="5. Build &amp; Test"/>
          <xsd:enumeration value="6. Deploy &amp; Rollout"/>
          <xsd:enumeration value="7. Handover &amp; Closing"/>
        </xsd:restriction>
      </xsd:simpleType>
    </xsd:element>
    <xsd:element name="Spec_x0020_type_x0020__x0028_mobile_x0020_apps_x0029_" ma:index="14" nillable="true" ma:displayName="Spec type" ma:default="None" ma:format="Dropdown" ma:internalName="Spec_x0020_type_x0020__x0028_mobile_x0020_apps_x0029_">
      <xsd:simpleType>
        <xsd:restriction base="dms:Choice">
          <xsd:enumeration value="Mobile App"/>
          <xsd:enumeration value="API"/>
          <xsd:enumeration value="ITMS"/>
          <xsd:enumeration value="Threat Modelling"/>
          <xsd:enumeration value="Test"/>
          <xsd:enumeration value="Non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Document_x0020_type xmlns="2eb0d96b-3f88-4963-a9b9-bdabd4cc2fa4" xsi:nil="true"/>
    <Spec_x0020_type_x0020__x0028_mobile_x0020_apps_x0029_ xmlns="2eb0d96b-3f88-4963-a9b9-bdabd4cc2fa4">None</Spec_x0020_type_x0020__x0028_mobile_x0020_apps_x0029_>
    <Project xmlns="2eb0d96b-3f88-4963-a9b9-bdabd4cc2fa4" xsi:nil="true"/>
    <PublishingExpirationDate xmlns="http://schemas.microsoft.com/sharepoint/v3" xsi:nil="true"/>
    <PublishingStartDate xmlns="http://schemas.microsoft.com/sharepoint/v3" xsi:nil="true"/>
    <Project_x0020_Stage xmlns="2eb0d96b-3f88-4963-a9b9-bdabd4cc2fa4">1. Initiating</Project_x0020_Stag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355DB3-BB63-4D61-9F42-AA79F81ADF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94cf2d3-e667-4f6d-ae44-28c4f8719321"/>
    <ds:schemaRef ds:uri="2eb0d96b-3f88-4963-a9b9-bdabd4cc2f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C611AE-CF07-4007-9A42-0CC6C7172EEA}">
  <ds:schemaRefs>
    <ds:schemaRef ds:uri="http://schemas.microsoft.com/sharepoint/events"/>
  </ds:schemaRefs>
</ds:datastoreItem>
</file>

<file path=customXml/itemProps3.xml><?xml version="1.0" encoding="utf-8"?>
<ds:datastoreItem xmlns:ds="http://schemas.openxmlformats.org/officeDocument/2006/customXml" ds:itemID="{75B7B04B-6C6E-4C9E-9F95-4411EC4995F7}">
  <ds:schemaRefs>
    <ds:schemaRef ds:uri="http://schemas.openxmlformats.org/package/2006/metadata/core-properties"/>
    <ds:schemaRef ds:uri="http://purl.org/dc/dcmitype/"/>
    <ds:schemaRef ds:uri="http://purl.org/dc/terms/"/>
    <ds:schemaRef ds:uri="2eb0d96b-3f88-4963-a9b9-bdabd4cc2fa4"/>
    <ds:schemaRef ds:uri="http://schemas.microsoft.com/office/2006/metadata/properties"/>
    <ds:schemaRef ds:uri="494cf2d3-e667-4f6d-ae44-28c4f8719321"/>
    <ds:schemaRef ds:uri="http://schemas.microsoft.com/office/2006/documentManagement/types"/>
    <ds:schemaRef ds:uri="http://purl.org/dc/elements/1.1/"/>
    <ds:schemaRef ds:uri="http://www.w3.org/XML/1998/namespace"/>
    <ds:schemaRef ds:uri="http://schemas.microsoft.com/office/infopath/2007/PartnerControls"/>
    <ds:schemaRef ds:uri="http://schemas.microsoft.com/sharepoint/v3"/>
  </ds:schemaRefs>
</ds:datastoreItem>
</file>

<file path=customXml/itemProps4.xml><?xml version="1.0" encoding="utf-8"?>
<ds:datastoreItem xmlns:ds="http://schemas.openxmlformats.org/officeDocument/2006/customXml" ds:itemID="{9BC8FFC3-BBE7-4AEB-AC89-3A6F194743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3916</TotalTime>
  <Words>884</Words>
  <Application>Microsoft Office PowerPoint</Application>
  <PresentationFormat>On-screen Show (4:3)</PresentationFormat>
  <Paragraphs>127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Catalysto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BD</dc:creator>
  <cp:lastModifiedBy>Yana Brynkina</cp:lastModifiedBy>
  <cp:revision>291</cp:revision>
  <cp:lastPrinted>2018-11-15T16:52:43Z</cp:lastPrinted>
  <dcterms:created xsi:type="dcterms:W3CDTF">2015-10-13T15:44:49Z</dcterms:created>
  <dcterms:modified xsi:type="dcterms:W3CDTF">2018-11-16T08:52:26Z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86ef3b17-f4b9-431a-983b-b7a3dc4b97d6</vt:lpwstr>
  </property>
  <property fmtid="{D5CDD505-2E9C-101B-9397-08002B2CF9AE}" pid="3" name="ContentTypeId">
    <vt:lpwstr>0x010100A7983A6535165847931770F19791BC6B</vt:lpwstr>
  </property>
  <property fmtid="{D5CDD505-2E9C-101B-9397-08002B2CF9AE}" pid="4" name="_dlc_DocId">
    <vt:lpwstr>VXYJH22JQ3WZ-38-5318</vt:lpwstr>
  </property>
  <property fmtid="{D5CDD505-2E9C-101B-9397-08002B2CF9AE}" pid="5" name="_dlc_DocIdUrl">
    <vt:lpwstr>https://ntashare.nationaltransport.ie/PMO/_layouts/15/DocIdRedir.aspx?ID=VXYJH22JQ3WZ-38-5318, VXYJH22JQ3WZ-38-5318</vt:lpwstr>
  </property>
</Properties>
</file>