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78" r:id="rId4"/>
    <p:sldId id="284" r:id="rId5"/>
    <p:sldId id="285" r:id="rId6"/>
    <p:sldId id="281" r:id="rId7"/>
    <p:sldId id="283" r:id="rId8"/>
    <p:sldId id="286" r:id="rId9"/>
    <p:sldId id="288" r:id="rId1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00B0F0"/>
    <a:srgbClr val="385D8A"/>
    <a:srgbClr val="FCD5B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270" y="-40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19/04/2017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A2A4C-6614-4B50-B65F-B8E8E40FBAD3}" type="slidenum">
              <a:rPr lang="it-IT" altLang="en-US" smtClean="0"/>
              <a:pPr/>
              <a:t>3</a:t>
            </a:fld>
            <a:endParaRPr lang="it-IT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8544" y="2348880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  <a:latin typeface="Eras Medium ITC" pitchFamily="34" charset="0"/>
                <a:cs typeface="Arial" pitchFamily="34" charset="0"/>
              </a:rPr>
              <a:t>Simplification of Lighting and </a:t>
            </a:r>
          </a:p>
          <a:p>
            <a:pPr algn="ctr"/>
            <a:r>
              <a:rPr lang="en-GB" sz="4000" b="1" dirty="0" smtClean="0">
                <a:solidFill>
                  <a:srgbClr val="002060"/>
                </a:solidFill>
                <a:latin typeface="Eras Medium ITC" pitchFamily="34" charset="0"/>
                <a:cs typeface="Arial" pitchFamily="34" charset="0"/>
              </a:rPr>
              <a:t>Light-Signalling Regulations</a:t>
            </a:r>
          </a:p>
          <a:p>
            <a:pPr algn="ctr"/>
            <a:endParaRPr lang="en-GB" sz="2400" dirty="0" smtClean="0">
              <a:solidFill>
                <a:srgbClr val="002060"/>
              </a:solidFill>
              <a:latin typeface="Eras Medium ITC" pitchFamily="34" charset="0"/>
              <a:cs typeface="Arial" pitchFamily="34" charset="0"/>
            </a:endParaRPr>
          </a:p>
          <a:p>
            <a:pPr algn="ctr"/>
            <a:endParaRPr lang="en-GB" sz="2400" dirty="0" smtClean="0">
              <a:solidFill>
                <a:srgbClr val="002060"/>
              </a:solidFill>
              <a:latin typeface="Eras Medium ITC" pitchFamily="34" charset="0"/>
              <a:cs typeface="Arial" pitchFamily="34" charset="0"/>
            </a:endParaRPr>
          </a:p>
          <a:p>
            <a:pPr algn="ctr"/>
            <a:r>
              <a:rPr lang="en-GB" sz="2800" dirty="0" smtClean="0">
                <a:solidFill>
                  <a:srgbClr val="002060"/>
                </a:solidFill>
                <a:latin typeface="Eras Medium ITC" pitchFamily="34" charset="0"/>
                <a:cs typeface="Arial" pitchFamily="34" charset="0"/>
              </a:rPr>
              <a:t>Status update and next steps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1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3080" y="312783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Informal </a:t>
            </a:r>
            <a:r>
              <a:rPr lang="en-GB"/>
              <a:t>document </a:t>
            </a:r>
            <a:r>
              <a:rPr lang="en-GB" smtClean="0"/>
              <a:t>GRE-77-32 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smtClean="0"/>
              <a:t>77th </a:t>
            </a:r>
            <a:r>
              <a:rPr lang="en-GB" dirty="0"/>
              <a:t>GRE, </a:t>
            </a:r>
            <a:r>
              <a:rPr lang="en-GB" dirty="0" smtClean="0"/>
              <a:t>4-7 April 2017, </a:t>
            </a:r>
            <a:endParaRPr lang="en-GB" dirty="0"/>
          </a:p>
          <a:p>
            <a:r>
              <a:rPr lang="en-GB" dirty="0"/>
              <a:t>agenda </a:t>
            </a:r>
            <a:r>
              <a:rPr lang="en-GB" dirty="0" smtClean="0"/>
              <a:t>item 4)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 </a:t>
            </a:r>
            <a:r>
              <a:rPr lang="en-GB" dirty="0"/>
              <a:t>Transmitted by IWG SLR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257256" y="3501294"/>
            <a:ext cx="2520280" cy="259200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371599" y="3708084"/>
            <a:ext cx="2304256" cy="12330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dirty="0" smtClean="0"/>
              <a:t>IWG-SLR starts the task to define simplified technology neutral / performance based requirements in the new device and system regulations and also in R48 (Installation).</a:t>
            </a:r>
            <a:endParaRPr lang="en-GB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7348182" y="5017539"/>
            <a:ext cx="2350863" cy="1003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dirty="0" smtClean="0"/>
              <a:t>The new regulations and R48 will be amended, following usual procedures, to introduce the simplified technology neutral / performance based requirements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73390" y="2759296"/>
            <a:ext cx="1008112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WP29 –171 March 2017</a:t>
            </a:r>
            <a:endParaRPr lang="en-GB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3390" y="4773267"/>
            <a:ext cx="1008112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WP29 –174 March 2018</a:t>
            </a:r>
            <a:endParaRPr lang="en-GB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84737" y="2200902"/>
            <a:ext cx="3022188" cy="43600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 smtClean="0"/>
              <a:t>FINAL UPDATE, CONSOLIDATION AND STABILIZATION OF EXISTING REGULATIONS</a:t>
            </a:r>
            <a:endParaRPr lang="en-GB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450836" y="2197039"/>
            <a:ext cx="2590395" cy="43692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/>
              <a:t>FREEZING OF EXISTING REGULATIONS</a:t>
            </a:r>
          </a:p>
          <a:p>
            <a:pPr algn="ctr"/>
            <a:r>
              <a:rPr lang="en-GB" sz="1200" b="1" dirty="0" smtClean="0"/>
              <a:t>ADOPTION ON NEW REGULATIONS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84736" y="2720710"/>
            <a:ext cx="3022189" cy="636281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 smtClean="0"/>
              <a:t>WP29 to adopt several GRE pending proposals as supplements to the existing regulations.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50836" y="2792719"/>
            <a:ext cx="2518490" cy="1849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/>
              <a:t>Development of </a:t>
            </a:r>
            <a:r>
              <a:rPr lang="en-GB" sz="1400" b="1" dirty="0"/>
              <a:t>3 </a:t>
            </a:r>
          </a:p>
          <a:p>
            <a:pPr algn="ctr"/>
            <a:r>
              <a:rPr lang="en-GB" sz="1400" b="1" dirty="0"/>
              <a:t>New </a:t>
            </a:r>
            <a:r>
              <a:rPr lang="en-GB" sz="1400" b="1" dirty="0" smtClean="0"/>
              <a:t>Regulations</a:t>
            </a:r>
          </a:p>
          <a:p>
            <a:pPr algn="ctr"/>
            <a:r>
              <a:rPr lang="en-GB" sz="1400" b="1" dirty="0" smtClean="0"/>
              <a:t>+</a:t>
            </a:r>
          </a:p>
          <a:p>
            <a:pPr algn="ctr"/>
            <a:r>
              <a:rPr lang="en-GB" sz="1400" b="1" dirty="0" smtClean="0"/>
              <a:t>Preparation of TPs </a:t>
            </a:r>
            <a:r>
              <a:rPr lang="en-GB" sz="1400" b="1" dirty="0"/>
              <a:t>for the existing Regulations</a:t>
            </a:r>
          </a:p>
        </p:txBody>
      </p:sp>
      <p:sp>
        <p:nvSpPr>
          <p:cNvPr id="59" name="Down Arrow 58"/>
          <p:cNvSpPr/>
          <p:nvPr/>
        </p:nvSpPr>
        <p:spPr>
          <a:xfrm>
            <a:off x="4054701" y="5373216"/>
            <a:ext cx="39424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1212779" y="1733860"/>
            <a:ext cx="5900461" cy="356734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1208584" y="936763"/>
            <a:ext cx="5904656" cy="550586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600" b="1" dirty="0" smtClean="0"/>
              <a:t>STAGE 1</a:t>
            </a:r>
          </a:p>
          <a:p>
            <a:pPr algn="ctr"/>
            <a:r>
              <a:rPr lang="en-GB" sz="1600" b="1" dirty="0" smtClean="0"/>
              <a:t>“Editorial simplification”</a:t>
            </a:r>
            <a:endParaRPr lang="en-GB" sz="16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57256" y="934956"/>
            <a:ext cx="2520280" cy="7989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600" b="1" dirty="0" smtClean="0"/>
              <a:t>STAGE 2</a:t>
            </a:r>
          </a:p>
          <a:p>
            <a:pPr algn="ctr"/>
            <a:r>
              <a:rPr lang="en-GB" sz="1600" b="1" dirty="0" smtClean="0"/>
              <a:t>“Performance </a:t>
            </a:r>
            <a:r>
              <a:rPr lang="en-GB" sz="1600" b="1" dirty="0"/>
              <a:t>based </a:t>
            </a:r>
            <a:r>
              <a:rPr lang="en-GB" sz="1600" b="1" dirty="0" smtClean="0"/>
              <a:t>/ </a:t>
            </a:r>
            <a:r>
              <a:rPr lang="en-GB" sz="1600" b="1" dirty="0"/>
              <a:t>Technology </a:t>
            </a:r>
            <a:r>
              <a:rPr lang="en-GB" sz="1600" b="1" dirty="0" smtClean="0"/>
              <a:t>neutral”</a:t>
            </a:r>
            <a:endParaRPr lang="en-GB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479611" y="3332309"/>
            <a:ext cx="20882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Programme to be defined</a:t>
            </a:r>
            <a:endParaRPr lang="en-GB" sz="1400" b="1" dirty="0"/>
          </a:p>
        </p:txBody>
      </p:sp>
      <p:sp>
        <p:nvSpPr>
          <p:cNvPr id="3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chemeClr val="tx1"/>
                </a:solidFill>
              </a:rPr>
              <a:pPr algn="ctr"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TextBox 39"/>
          <p:cNvSpPr txBox="1"/>
          <p:nvPr/>
        </p:nvSpPr>
        <p:spPr>
          <a:xfrm>
            <a:off x="2435791" y="1861413"/>
            <a:ext cx="720080" cy="237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 smtClean="0"/>
              <a:t>STEP 1</a:t>
            </a:r>
            <a:endParaRPr lang="en-GB" sz="1200" b="1" dirty="0"/>
          </a:p>
        </p:txBody>
      </p:sp>
      <p:sp>
        <p:nvSpPr>
          <p:cNvPr id="44" name="TextBox 39"/>
          <p:cNvSpPr txBox="1"/>
          <p:nvPr/>
        </p:nvSpPr>
        <p:spPr>
          <a:xfrm>
            <a:off x="5350041" y="1861413"/>
            <a:ext cx="720080" cy="237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 smtClean="0"/>
              <a:t>STEP 2</a:t>
            </a:r>
            <a:endParaRPr lang="en-GB" sz="1200" b="1" dirty="0"/>
          </a:p>
        </p:txBody>
      </p:sp>
      <p:sp>
        <p:nvSpPr>
          <p:cNvPr id="2" name="Rettangolo 1"/>
          <p:cNvSpPr/>
          <p:nvPr/>
        </p:nvSpPr>
        <p:spPr>
          <a:xfrm>
            <a:off x="1284738" y="3471390"/>
            <a:ext cx="3022187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200" b="1" dirty="0"/>
              <a:t>NO FURTHER AMENDMENTS. </a:t>
            </a:r>
          </a:p>
          <a:p>
            <a:pPr lvl="0"/>
            <a:r>
              <a:rPr lang="en-GB" sz="1200" b="1" dirty="0"/>
              <a:t>Granting of type approvals continues.</a:t>
            </a:r>
          </a:p>
        </p:txBody>
      </p:sp>
      <p:sp>
        <p:nvSpPr>
          <p:cNvPr id="48" name="Rettangolo 47"/>
          <p:cNvSpPr/>
          <p:nvPr/>
        </p:nvSpPr>
        <p:spPr>
          <a:xfrm>
            <a:off x="1284736" y="3995586"/>
            <a:ext cx="302505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200" b="1" dirty="0"/>
              <a:t>GRE IWG-SLR in conjunction with the GRE Secretariat to produce consolidated versions of all </a:t>
            </a:r>
            <a:r>
              <a:rPr lang="en-US" sz="1200" b="1" dirty="0" smtClean="0"/>
              <a:t>Regulations </a:t>
            </a:r>
            <a:r>
              <a:rPr lang="en-US" sz="1200" b="1" dirty="0"/>
              <a:t>to be frozen.</a:t>
            </a:r>
          </a:p>
        </p:txBody>
      </p:sp>
      <p:sp>
        <p:nvSpPr>
          <p:cNvPr id="64" name="TextBox 38"/>
          <p:cNvSpPr txBox="1"/>
          <p:nvPr/>
        </p:nvSpPr>
        <p:spPr>
          <a:xfrm>
            <a:off x="4448945" y="4755472"/>
            <a:ext cx="2520382" cy="47126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 smtClean="0"/>
              <a:t>WP29 to </a:t>
            </a:r>
            <a:r>
              <a:rPr lang="en-GB" sz="1200" b="1" dirty="0"/>
              <a:t>adopt </a:t>
            </a:r>
            <a:r>
              <a:rPr lang="en-GB" sz="1200" b="1" dirty="0" smtClean="0"/>
              <a:t>New Regulations and TP’s </a:t>
            </a:r>
            <a:r>
              <a:rPr lang="en-GB" sz="1200" b="1" dirty="0"/>
              <a:t>for the existing </a:t>
            </a:r>
            <a:r>
              <a:rPr lang="en-GB" sz="1200" b="1" dirty="0" smtClean="0"/>
              <a:t>regulations </a:t>
            </a:r>
          </a:p>
        </p:txBody>
      </p:sp>
      <p:sp>
        <p:nvSpPr>
          <p:cNvPr id="72" name="Rectangle 10"/>
          <p:cNvSpPr>
            <a:spLocks noChangeArrowheads="1"/>
          </p:cNvSpPr>
          <p:nvPr/>
        </p:nvSpPr>
        <p:spPr bwMode="auto">
          <a:xfrm>
            <a:off x="685458" y="64673"/>
            <a:ext cx="829799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b="1" dirty="0" err="1" smtClean="0">
                <a:solidFill>
                  <a:srgbClr val="385D8A"/>
                </a:solidFill>
              </a:rPr>
              <a:t>Simplification</a:t>
            </a:r>
            <a:r>
              <a:rPr lang="it-IT" altLang="en-US" b="1" dirty="0" smtClean="0">
                <a:solidFill>
                  <a:srgbClr val="385D8A"/>
                </a:solidFill>
              </a:rPr>
              <a:t> to be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delivered</a:t>
            </a:r>
            <a:r>
              <a:rPr lang="it-IT" altLang="en-US" b="1" dirty="0" smtClean="0">
                <a:solidFill>
                  <a:srgbClr val="385D8A"/>
                </a:solidFill>
              </a:rPr>
              <a:t> in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two</a:t>
            </a:r>
            <a:r>
              <a:rPr lang="it-IT" altLang="en-US" b="1" dirty="0" smtClean="0">
                <a:solidFill>
                  <a:srgbClr val="385D8A"/>
                </a:solidFill>
              </a:rPr>
              <a:t>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stages</a:t>
            </a:r>
            <a:endParaRPr lang="it-IT" altLang="en-US" b="1" dirty="0">
              <a:solidFill>
                <a:srgbClr val="385D8A"/>
              </a:solidFill>
            </a:endParaRPr>
          </a:p>
        </p:txBody>
      </p:sp>
      <p:sp>
        <p:nvSpPr>
          <p:cNvPr id="73" name="TextBox 46"/>
          <p:cNvSpPr txBox="1"/>
          <p:nvPr/>
        </p:nvSpPr>
        <p:spPr>
          <a:xfrm>
            <a:off x="1426653" y="5877272"/>
            <a:ext cx="5686587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28600" indent="-228600">
              <a:buFontTx/>
              <a:buAutoNum type="alphaLcParenR"/>
            </a:pPr>
            <a:r>
              <a:rPr lang="en-GB" sz="1400" b="1" dirty="0"/>
              <a:t>ENTRY INTO FORCE OF NEW REGULATIONS</a:t>
            </a:r>
          </a:p>
          <a:p>
            <a:pPr marL="228600" indent="-228600">
              <a:buAutoNum type="alphaLcParenR"/>
            </a:pPr>
            <a:r>
              <a:rPr lang="en-GB" sz="1400" b="1" dirty="0" smtClean="0"/>
              <a:t>TP’s APPLICABLE TO FROZEN VERSIONS OF THE EXISTING REGULATIONS</a:t>
            </a:r>
          </a:p>
        </p:txBody>
      </p:sp>
      <p:sp>
        <p:nvSpPr>
          <p:cNvPr id="5" name="Stella a 12 punte 4"/>
          <p:cNvSpPr/>
          <p:nvPr/>
        </p:nvSpPr>
        <p:spPr>
          <a:xfrm>
            <a:off x="130507" y="5643128"/>
            <a:ext cx="1224136" cy="1052736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2019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Callout con freccia in giù 3"/>
          <p:cNvSpPr/>
          <p:nvPr/>
        </p:nvSpPr>
        <p:spPr>
          <a:xfrm>
            <a:off x="7263586" y="1873665"/>
            <a:ext cx="2513949" cy="141131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6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REMOVE BARRIERS TO INNOVATION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1200" b="1" u="sng" dirty="0" smtClean="0"/>
              <a:t>DEVELOP NEW REGULATIONS </a:t>
            </a:r>
            <a:r>
              <a:rPr lang="en-US" sz="1200" b="1" dirty="0" smtClean="0"/>
              <a:t>SUITABLE FOR THE FUTURE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3511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9" grpId="0" animBg="1"/>
      <p:bldP spid="51" grpId="0" animBg="1"/>
      <p:bldP spid="52" grpId="0" animBg="1"/>
      <p:bldP spid="53" grpId="0" animBg="1"/>
      <p:bldP spid="19" grpId="0" animBg="1"/>
      <p:bldP spid="34" grpId="0" animBg="1"/>
      <p:bldP spid="39" grpId="0" animBg="1"/>
      <p:bldP spid="41" grpId="0" animBg="1"/>
      <p:bldP spid="59" grpId="0" animBg="1"/>
      <p:bldP spid="62" grpId="0" animBg="1"/>
      <p:bldP spid="68" grpId="0" animBg="1"/>
      <p:bldP spid="69" grpId="0" animBg="1"/>
      <p:bldP spid="36" grpId="0" animBg="1"/>
      <p:bldP spid="42" grpId="0" animBg="1"/>
      <p:bldP spid="44" grpId="0" animBg="1"/>
      <p:bldP spid="2" grpId="0" animBg="1"/>
      <p:bldP spid="48" grpId="0" animBg="1"/>
      <p:bldP spid="64" grpId="0" animBg="1"/>
      <p:bldP spid="73" grpId="0" animBg="1"/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3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6456" y="1124744"/>
            <a:ext cx="477574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it-IT" sz="2400" dirty="0" smtClean="0">
                <a:cs typeface="Tahoma" pitchFamily="34" charset="0"/>
              </a:rPr>
              <a:t> </a:t>
            </a:r>
            <a:r>
              <a:rPr lang="it-IT" sz="2800" b="1" dirty="0" smtClean="0">
                <a:cs typeface="Tahoma" pitchFamily="34" charset="0"/>
              </a:rPr>
              <a:t>16 </a:t>
            </a:r>
            <a:r>
              <a:rPr lang="it-IT" sz="2800" b="1" dirty="0" err="1" smtClean="0">
                <a:cs typeface="Tahoma" pitchFamily="34" charset="0"/>
              </a:rPr>
              <a:t>meetings</a:t>
            </a:r>
            <a:r>
              <a:rPr lang="it-IT" sz="2800" b="1" dirty="0" smtClean="0">
                <a:cs typeface="Tahoma" pitchFamily="34" charset="0"/>
              </a:rPr>
              <a:t> </a:t>
            </a:r>
            <a:r>
              <a:rPr lang="it-IT" sz="2800" b="1" dirty="0" err="1" smtClean="0">
                <a:cs typeface="Tahoma" pitchFamily="34" charset="0"/>
              </a:rPr>
              <a:t>held</a:t>
            </a:r>
            <a:r>
              <a:rPr lang="it-IT" sz="2800" b="1" dirty="0" smtClean="0">
                <a:cs typeface="Tahoma" pitchFamily="34" charset="0"/>
              </a:rPr>
              <a:t> </a:t>
            </a:r>
            <a:r>
              <a:rPr lang="it-IT" sz="2800" b="1" dirty="0" err="1" smtClean="0">
                <a:cs typeface="Tahoma" pitchFamily="34" charset="0"/>
              </a:rPr>
              <a:t>until</a:t>
            </a:r>
            <a:r>
              <a:rPr lang="it-IT" sz="2800" b="1" dirty="0" smtClean="0">
                <a:cs typeface="Tahoma" pitchFamily="34" charset="0"/>
              </a:rPr>
              <a:t> </a:t>
            </a:r>
            <a:r>
              <a:rPr lang="it-IT" sz="2800" b="1" dirty="0" err="1" smtClean="0">
                <a:cs typeface="Tahoma" pitchFamily="34" charset="0"/>
              </a:rPr>
              <a:t>now</a:t>
            </a:r>
            <a:r>
              <a:rPr lang="it-IT" sz="2800" dirty="0" smtClean="0">
                <a:cs typeface="Tahoma" pitchFamily="34" charset="0"/>
              </a:rPr>
              <a:t>: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 smtClean="0">
                <a:cs typeface="Tahoma" pitchFamily="34" charset="0"/>
              </a:rPr>
              <a:t>11 </a:t>
            </a:r>
            <a:r>
              <a:rPr lang="it-IT" i="1" dirty="0" err="1" smtClean="0">
                <a:cs typeface="Tahoma" pitchFamily="34" charset="0"/>
              </a:rPr>
              <a:t>September</a:t>
            </a:r>
            <a:r>
              <a:rPr lang="it-IT" i="1" dirty="0" smtClean="0">
                <a:cs typeface="Tahoma" pitchFamily="34" charset="0"/>
              </a:rPr>
              <a:t> 2014 in </a:t>
            </a:r>
            <a:r>
              <a:rPr lang="it-IT" i="1" dirty="0" err="1" smtClean="0">
                <a:cs typeface="Tahoma" pitchFamily="34" charset="0"/>
              </a:rPr>
              <a:t>Brussels</a:t>
            </a:r>
            <a:r>
              <a:rPr lang="it-IT" i="1" dirty="0" smtClean="0">
                <a:cs typeface="Tahoma" pitchFamily="34" charset="0"/>
              </a:rPr>
              <a:t> (BE)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 smtClean="0">
                <a:cs typeface="Tahoma" pitchFamily="34" charset="0"/>
              </a:rPr>
              <a:t>23 </a:t>
            </a:r>
            <a:r>
              <a:rPr lang="it-IT" i="1" dirty="0" err="1" smtClean="0">
                <a:cs typeface="Tahoma" pitchFamily="34" charset="0"/>
              </a:rPr>
              <a:t>October</a:t>
            </a:r>
            <a:r>
              <a:rPr lang="it-IT" i="1" dirty="0" smtClean="0">
                <a:cs typeface="Tahoma" pitchFamily="34" charset="0"/>
              </a:rPr>
              <a:t> 2014 in Geneva (CH)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 smtClean="0">
                <a:cs typeface="Tahoma" pitchFamily="34" charset="0"/>
              </a:rPr>
              <a:t>14 </a:t>
            </a:r>
            <a:r>
              <a:rPr lang="it-IT" i="1" dirty="0" err="1" smtClean="0">
                <a:cs typeface="Tahoma" pitchFamily="34" charset="0"/>
              </a:rPr>
              <a:t>January</a:t>
            </a:r>
            <a:r>
              <a:rPr lang="it-IT" i="1" dirty="0" smtClean="0">
                <a:cs typeface="Tahoma" pitchFamily="34" charset="0"/>
              </a:rPr>
              <a:t> 2015 in </a:t>
            </a:r>
            <a:r>
              <a:rPr lang="it-IT" i="1" dirty="0" err="1" smtClean="0">
                <a:cs typeface="Tahoma" pitchFamily="34" charset="0"/>
              </a:rPr>
              <a:t>Brussels</a:t>
            </a:r>
            <a:r>
              <a:rPr lang="it-IT" i="1" dirty="0" smtClean="0">
                <a:cs typeface="Tahoma" pitchFamily="34" charset="0"/>
              </a:rPr>
              <a:t> (BE)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 smtClean="0">
                <a:cs typeface="Tahoma" pitchFamily="34" charset="0"/>
              </a:rPr>
              <a:t>13 April 2015 in Geneva (CH)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 smtClean="0">
                <a:cs typeface="Tahoma" pitchFamily="34" charset="0"/>
              </a:rPr>
              <a:t>13 </a:t>
            </a:r>
            <a:r>
              <a:rPr lang="en-US" i="1" dirty="0">
                <a:cs typeface="Tahoma" pitchFamily="34" charset="0"/>
              </a:rPr>
              <a:t>October 2015 in Brussels (BE)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/>
            </a:pPr>
            <a:r>
              <a:rPr lang="it-IT" i="1" dirty="0" smtClean="0">
                <a:cs typeface="Tahoma" pitchFamily="34" charset="0"/>
              </a:rPr>
              <a:t>5-6 </a:t>
            </a:r>
            <a:r>
              <a:rPr lang="it-IT" i="1" dirty="0" err="1" smtClean="0">
                <a:cs typeface="Tahoma" pitchFamily="34" charset="0"/>
              </a:rPr>
              <a:t>November</a:t>
            </a:r>
            <a:r>
              <a:rPr lang="it-IT" i="1" dirty="0" smtClean="0">
                <a:cs typeface="Tahoma" pitchFamily="34" charset="0"/>
              </a:rPr>
              <a:t> 2015 </a:t>
            </a:r>
            <a:r>
              <a:rPr lang="en-US" i="1" dirty="0">
                <a:cs typeface="Tahoma" pitchFamily="34" charset="0"/>
              </a:rPr>
              <a:t>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/>
            </a:pPr>
            <a:r>
              <a:rPr lang="en-US" i="1" dirty="0">
                <a:cs typeface="Tahoma" pitchFamily="34" charset="0"/>
              </a:rPr>
              <a:t>15-16 December 2015 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/>
            </a:pPr>
            <a:r>
              <a:rPr lang="en-US" i="1" dirty="0">
                <a:cs typeface="Tahoma" pitchFamily="34" charset="0"/>
              </a:rPr>
              <a:t>13-14 January 2016 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7850" y="123478"/>
            <a:ext cx="87503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kern="0" dirty="0">
                <a:solidFill>
                  <a:srgbClr val="FFFFFF">
                    <a:lumMod val="50000"/>
                  </a:srgbClr>
                </a:solidFill>
                <a:latin typeface="Tahoma" pitchFamily="34" charset="0"/>
              </a:rPr>
              <a:t>Workload and meeting pace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736976" y="1571451"/>
            <a:ext cx="5040560" cy="25776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 smtClean="0">
                <a:cs typeface="Tahoma" pitchFamily="34" charset="0"/>
              </a:rPr>
              <a:t>29 Feb </a:t>
            </a:r>
            <a:r>
              <a:rPr lang="en-US" i="1" dirty="0">
                <a:cs typeface="Tahoma" pitchFamily="34" charset="0"/>
              </a:rPr>
              <a:t>&amp; 1 March </a:t>
            </a:r>
            <a:r>
              <a:rPr lang="en-US" i="1" dirty="0" smtClean="0">
                <a:cs typeface="Tahoma" pitchFamily="34" charset="0"/>
              </a:rPr>
              <a:t>2016 </a:t>
            </a:r>
            <a:r>
              <a:rPr lang="en-US" i="1" dirty="0">
                <a:cs typeface="Tahoma" pitchFamily="34" charset="0"/>
              </a:rPr>
              <a:t>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14-15 April 2016 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9-10 June 2016 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5-7 September 2016 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5-7 October 2016 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>
                <a:cs typeface="Tahoma" pitchFamily="34" charset="0"/>
              </a:rPr>
              <a:t>5-7 </a:t>
            </a:r>
            <a:r>
              <a:rPr lang="en-US" i="1" dirty="0" smtClean="0">
                <a:cs typeface="Tahoma" pitchFamily="34" charset="0"/>
              </a:rPr>
              <a:t>December 2016 </a:t>
            </a:r>
            <a:r>
              <a:rPr lang="en-US" i="1" dirty="0">
                <a:cs typeface="Tahoma" pitchFamily="34" charset="0"/>
              </a:rPr>
              <a:t>in Brussels (BE</a:t>
            </a:r>
            <a:r>
              <a:rPr lang="en-US" i="1" dirty="0" smtClean="0">
                <a:cs typeface="Tahoma" pitchFamily="34" charset="0"/>
              </a:rPr>
              <a:t>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 smtClean="0">
                <a:cs typeface="Tahoma" pitchFamily="34" charset="0"/>
              </a:rPr>
              <a:t>21-23 February 2017 in Brussels (BE)</a:t>
            </a:r>
          </a:p>
          <a:p>
            <a:pPr marL="984250" lvl="1" indent="-534988" fontAlgn="base">
              <a:spcBef>
                <a:spcPts val="300"/>
              </a:spcBef>
              <a:spcAft>
                <a:spcPct val="0"/>
              </a:spcAft>
              <a:buFont typeface="+mj-lt"/>
              <a:buAutoNum type="romanUcPeriod" startAt="9"/>
            </a:pPr>
            <a:r>
              <a:rPr lang="en-US" i="1" dirty="0" smtClean="0">
                <a:cs typeface="Tahoma" pitchFamily="34" charset="0"/>
              </a:rPr>
              <a:t>22-24 March 2017 in Brussels (BE)</a:t>
            </a:r>
            <a:endParaRPr lang="it-IT" i="1" dirty="0" smtClean="0">
              <a:cs typeface="Tahoma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6850" y="5003884"/>
            <a:ext cx="7204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GB" sz="2400" b="1" dirty="0">
                <a:cs typeface="Tahoma" pitchFamily="34" charset="0"/>
              </a:rPr>
              <a:t>Next </a:t>
            </a:r>
            <a:r>
              <a:rPr lang="en-GB" sz="2400" b="1" dirty="0" smtClean="0">
                <a:cs typeface="Tahoma" pitchFamily="34" charset="0"/>
              </a:rPr>
              <a:t>meeting </a:t>
            </a:r>
            <a:r>
              <a:rPr lang="en-GB" sz="2400" dirty="0">
                <a:cs typeface="Tahoma" pitchFamily="34" charset="0"/>
              </a:rPr>
              <a:t>on </a:t>
            </a:r>
            <a:r>
              <a:rPr lang="en-GB" sz="2400" dirty="0" smtClean="0">
                <a:cs typeface="Tahoma" pitchFamily="34" charset="0"/>
              </a:rPr>
              <a:t>16-18 May 2017 </a:t>
            </a:r>
            <a:r>
              <a:rPr lang="en-GB" sz="2400" dirty="0">
                <a:cs typeface="Tahoma" pitchFamily="34" charset="0"/>
              </a:rPr>
              <a:t>in </a:t>
            </a:r>
            <a:r>
              <a:rPr lang="en-GB" sz="2400" dirty="0" smtClean="0">
                <a:cs typeface="Tahoma" pitchFamily="34" charset="0"/>
              </a:rPr>
              <a:t>Tokyo (JP)</a:t>
            </a:r>
            <a:endParaRPr lang="it-IT" sz="2400" dirty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08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818621" y="33867"/>
            <a:ext cx="8297995" cy="117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1072866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b="1" kern="0" dirty="0">
                <a:solidFill>
                  <a:srgbClr val="FFFFFF">
                    <a:lumMod val="50000"/>
                  </a:srgbClr>
                </a:solidFill>
              </a:rPr>
              <a:t>3 NEW UN REGULATIONS</a:t>
            </a:r>
            <a:endParaRPr lang="it-IT" altLang="en-US" b="1" kern="0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72480" y="1508787"/>
            <a:ext cx="8112901" cy="3663153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marL="402325" indent="-4023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3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</a:t>
            </a:r>
            <a:r>
              <a:rPr lang="en-US" sz="33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Signalling</a:t>
            </a:r>
            <a:r>
              <a:rPr lang="en-US" sz="33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Devices (LSD)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3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3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2325" indent="-4023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3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 Illumination Devices (RID)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3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3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2325" indent="-40232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3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Retro-Reflective Devices (RRD)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4</a:t>
            </a:fld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3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818621" y="33867"/>
            <a:ext cx="8297995" cy="117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defTabSz="1072866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b="1" kern="0" dirty="0">
                <a:solidFill>
                  <a:srgbClr val="FFFFFF">
                    <a:lumMod val="50000"/>
                  </a:srgbClr>
                </a:solidFill>
              </a:rPr>
              <a:t>Current status of work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0006" y="1368637"/>
            <a:ext cx="9789538" cy="410173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marL="402325" indent="-402325" algn="just" fontAlgn="base">
              <a:spcBef>
                <a:spcPct val="0"/>
              </a:spcBef>
              <a:spcAft>
                <a:spcPts val="2112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 new UN Regulation on </a:t>
            </a:r>
            <a:r>
              <a:rPr lang="en-US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</a:t>
            </a:r>
            <a:r>
              <a:rPr lang="en-US" sz="28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Signalling</a:t>
            </a:r>
            <a:r>
              <a:rPr lang="en-US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Devices (LSD) </a:t>
            </a: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submitted to GRE-77 for feedback (see GRE-77-05)</a:t>
            </a:r>
          </a:p>
          <a:p>
            <a:pPr marL="424676" lvl="1" algn="ctr" fontAlgn="base">
              <a:spcBef>
                <a:spcPct val="0"/>
              </a:spcBef>
              <a:spcAft>
                <a:spcPts val="2112"/>
              </a:spcAft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Regulations Nos. 4, 6, 7, 23, 38, 50, 77, 87 and 91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merged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</a:t>
            </a:r>
            <a:r>
              <a:rPr lang="en-US" sz="24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</a:t>
            </a:r>
            <a:r>
              <a:rPr lang="en-US" sz="24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 pages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text!</a:t>
            </a:r>
          </a:p>
          <a:p>
            <a:pPr marL="424676" lvl="1" fontAlgn="base">
              <a:spcBef>
                <a:spcPct val="0"/>
              </a:spcBef>
              <a:spcAft>
                <a:spcPts val="2112"/>
              </a:spcAft>
            </a:pPr>
            <a:endParaRPr lang="it-IT" sz="19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2325" indent="-402325" algn="just" fontAlgn="base">
              <a:spcBef>
                <a:spcPct val="0"/>
              </a:spcBef>
              <a:spcAft>
                <a:spcPts val="2112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 new UN Regulations on </a:t>
            </a:r>
            <a:r>
              <a:rPr lang="en-US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 Illumination Devices (RID) </a:t>
            </a: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on </a:t>
            </a:r>
            <a:r>
              <a:rPr lang="en-US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Retro-Reflective Devices (RRD)</a:t>
            </a: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still in progress but nearly finalized</a:t>
            </a:r>
            <a:endParaRPr lang="en-US" sz="28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5</a:t>
            </a:fld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3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12840" y="116632"/>
            <a:ext cx="6048672" cy="358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r">
              <a:lnSpc>
                <a:spcPts val="2077"/>
              </a:lnSpc>
              <a:spcAft>
                <a:spcPts val="577"/>
              </a:spcAft>
            </a:pPr>
            <a:r>
              <a:rPr lang="en-GB" sz="2300" dirty="0" smtClean="0"/>
              <a:t>Structure of UN lighting Regulations after Stage 1</a:t>
            </a:r>
            <a:endParaRPr lang="en-GB" sz="23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chemeClr val="tx1"/>
                </a:solidFill>
              </a:rPr>
              <a:pPr algn="ctr"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44488" y="807975"/>
            <a:ext cx="420308" cy="58169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 smtClean="0"/>
              <a:t>1</a:t>
            </a:r>
          </a:p>
          <a:p>
            <a:r>
              <a:rPr lang="it-IT" sz="1200" dirty="0" smtClean="0"/>
              <a:t>2</a:t>
            </a:r>
          </a:p>
          <a:p>
            <a:r>
              <a:rPr lang="it-IT" sz="1200" dirty="0" smtClean="0"/>
              <a:t>3</a:t>
            </a:r>
          </a:p>
          <a:p>
            <a:r>
              <a:rPr lang="it-IT" sz="1200" dirty="0" smtClean="0"/>
              <a:t>4</a:t>
            </a:r>
          </a:p>
          <a:p>
            <a:r>
              <a:rPr lang="it-IT" sz="1200" dirty="0" smtClean="0"/>
              <a:t>5</a:t>
            </a:r>
          </a:p>
          <a:p>
            <a:r>
              <a:rPr lang="it-IT" sz="1200" dirty="0" smtClean="0"/>
              <a:t>6</a:t>
            </a:r>
          </a:p>
          <a:p>
            <a:r>
              <a:rPr lang="it-IT" sz="1200" dirty="0" smtClean="0"/>
              <a:t>7</a:t>
            </a:r>
          </a:p>
          <a:p>
            <a:r>
              <a:rPr lang="it-IT" sz="1200" dirty="0" smtClean="0"/>
              <a:t>8</a:t>
            </a:r>
          </a:p>
          <a:p>
            <a:r>
              <a:rPr lang="it-IT" sz="1200" dirty="0" smtClean="0"/>
              <a:t>19</a:t>
            </a:r>
          </a:p>
          <a:p>
            <a:r>
              <a:rPr lang="it-IT" sz="1200" dirty="0" smtClean="0"/>
              <a:t>20</a:t>
            </a:r>
          </a:p>
          <a:p>
            <a:r>
              <a:rPr lang="it-IT" sz="1200" dirty="0" smtClean="0"/>
              <a:t>23</a:t>
            </a:r>
          </a:p>
          <a:p>
            <a:r>
              <a:rPr lang="it-IT" sz="1200" dirty="0" smtClean="0"/>
              <a:t>27</a:t>
            </a:r>
          </a:p>
          <a:p>
            <a:r>
              <a:rPr lang="it-IT" sz="1200" dirty="0" smtClean="0"/>
              <a:t>31</a:t>
            </a:r>
          </a:p>
          <a:p>
            <a:r>
              <a:rPr lang="it-IT" sz="1200" dirty="0" smtClean="0"/>
              <a:t>38</a:t>
            </a:r>
          </a:p>
          <a:p>
            <a:r>
              <a:rPr lang="it-IT" sz="1200" dirty="0" smtClean="0"/>
              <a:t>50</a:t>
            </a:r>
          </a:p>
          <a:p>
            <a:r>
              <a:rPr lang="it-IT" sz="1200" dirty="0" smtClean="0"/>
              <a:t>56</a:t>
            </a:r>
          </a:p>
          <a:p>
            <a:r>
              <a:rPr lang="it-IT" sz="1200" dirty="0" smtClean="0"/>
              <a:t>57</a:t>
            </a:r>
          </a:p>
          <a:p>
            <a:r>
              <a:rPr lang="it-IT" sz="1200" dirty="0" smtClean="0"/>
              <a:t>69</a:t>
            </a:r>
          </a:p>
          <a:p>
            <a:r>
              <a:rPr lang="it-IT" sz="1200" dirty="0" smtClean="0"/>
              <a:t>70</a:t>
            </a:r>
          </a:p>
          <a:p>
            <a:r>
              <a:rPr lang="it-IT" sz="1200" dirty="0" smtClean="0"/>
              <a:t>72</a:t>
            </a:r>
          </a:p>
          <a:p>
            <a:r>
              <a:rPr lang="it-IT" sz="1200" dirty="0" smtClean="0"/>
              <a:t>76</a:t>
            </a:r>
          </a:p>
          <a:p>
            <a:r>
              <a:rPr lang="it-IT" sz="1200" dirty="0" smtClean="0"/>
              <a:t>77</a:t>
            </a:r>
          </a:p>
          <a:p>
            <a:r>
              <a:rPr lang="it-IT" sz="1200" dirty="0" smtClean="0"/>
              <a:t>80</a:t>
            </a:r>
          </a:p>
          <a:p>
            <a:r>
              <a:rPr lang="it-IT" sz="1200" dirty="0" smtClean="0"/>
              <a:t>87</a:t>
            </a:r>
          </a:p>
          <a:p>
            <a:r>
              <a:rPr lang="it-IT" sz="1200" dirty="0" smtClean="0"/>
              <a:t>91</a:t>
            </a:r>
          </a:p>
          <a:p>
            <a:r>
              <a:rPr lang="it-IT" sz="1200" dirty="0" smtClean="0"/>
              <a:t>98</a:t>
            </a:r>
          </a:p>
          <a:p>
            <a:pPr fontAlgn="b"/>
            <a:r>
              <a:rPr lang="en-US" sz="1200" dirty="0"/>
              <a:t>104</a:t>
            </a:r>
            <a:endParaRPr lang="it-IT" sz="1200" dirty="0"/>
          </a:p>
          <a:p>
            <a:pPr fontAlgn="b"/>
            <a:r>
              <a:rPr lang="en-US" sz="1200" dirty="0"/>
              <a:t>112</a:t>
            </a:r>
            <a:endParaRPr lang="it-IT" sz="1200" dirty="0"/>
          </a:p>
          <a:p>
            <a:pPr fontAlgn="b"/>
            <a:r>
              <a:rPr lang="en-US" sz="1200" dirty="0"/>
              <a:t>113</a:t>
            </a:r>
            <a:endParaRPr lang="it-IT" sz="1200" dirty="0"/>
          </a:p>
          <a:p>
            <a:pPr fontAlgn="b"/>
            <a:r>
              <a:rPr lang="en-US" sz="1200" dirty="0"/>
              <a:t>119</a:t>
            </a:r>
            <a:endParaRPr lang="it-IT" sz="1200" dirty="0"/>
          </a:p>
          <a:p>
            <a:pPr fontAlgn="b"/>
            <a:r>
              <a:rPr lang="en-US" sz="1200" dirty="0" smtClean="0"/>
              <a:t>123</a:t>
            </a:r>
            <a:endParaRPr lang="it-IT" sz="1200" dirty="0"/>
          </a:p>
        </p:txBody>
      </p:sp>
      <p:sp>
        <p:nvSpPr>
          <p:cNvPr id="3" name="Rettangolo 2"/>
          <p:cNvSpPr/>
          <p:nvPr/>
        </p:nvSpPr>
        <p:spPr>
          <a:xfrm>
            <a:off x="128464" y="431777"/>
            <a:ext cx="969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UN </a:t>
            </a:r>
            <a:r>
              <a:rPr lang="it-IT" dirty="0" err="1"/>
              <a:t>Regs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008833" y="954808"/>
            <a:ext cx="3057818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NEW REGULATIONS</a:t>
            </a:r>
          </a:p>
          <a:p>
            <a:r>
              <a:rPr lang="it-IT" sz="1600" dirty="0"/>
              <a:t>New 1 </a:t>
            </a:r>
            <a:r>
              <a:rPr lang="en-US" sz="1600" dirty="0"/>
              <a:t>“Light </a:t>
            </a:r>
            <a:r>
              <a:rPr lang="en-US" sz="1600" dirty="0" err="1"/>
              <a:t>Signalling</a:t>
            </a:r>
            <a:r>
              <a:rPr lang="en-US" sz="1600" dirty="0"/>
              <a:t> Devices”</a:t>
            </a:r>
          </a:p>
          <a:p>
            <a:r>
              <a:rPr lang="it-IT" sz="1600" dirty="0"/>
              <a:t>New 2 </a:t>
            </a:r>
            <a:r>
              <a:rPr lang="en-US" sz="1600" dirty="0"/>
              <a:t>“Road Illumination Devices”</a:t>
            </a:r>
          </a:p>
          <a:p>
            <a:r>
              <a:rPr lang="it-IT" sz="1600" dirty="0"/>
              <a:t>New 3 </a:t>
            </a:r>
            <a:r>
              <a:rPr lang="en-US" sz="1600" dirty="0"/>
              <a:t>“Retro-Reflective Devices”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08784" y="2032026"/>
            <a:ext cx="3061864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INSTALLATION</a:t>
            </a:r>
          </a:p>
          <a:p>
            <a:r>
              <a:rPr lang="en-US" sz="1600" dirty="0" smtClean="0"/>
              <a:t>R-48</a:t>
            </a:r>
          </a:p>
          <a:p>
            <a:r>
              <a:rPr lang="en-US" sz="1600" dirty="0" smtClean="0"/>
              <a:t>R-53</a:t>
            </a:r>
          </a:p>
          <a:p>
            <a:r>
              <a:rPr lang="en-US" sz="1600" dirty="0" smtClean="0"/>
              <a:t>R-74</a:t>
            </a:r>
          </a:p>
          <a:p>
            <a:r>
              <a:rPr lang="en-US" sz="1600" dirty="0" smtClean="0"/>
              <a:t>R-86</a:t>
            </a:r>
            <a:endParaRPr lang="en-US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008784" y="3355465"/>
            <a:ext cx="3057866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LIGHT SOURCES</a:t>
            </a:r>
          </a:p>
          <a:p>
            <a:r>
              <a:rPr lang="en-US" sz="1600" dirty="0" smtClean="0"/>
              <a:t>R-37</a:t>
            </a:r>
          </a:p>
          <a:p>
            <a:r>
              <a:rPr lang="en-US" sz="1600" dirty="0" smtClean="0"/>
              <a:t>R-99</a:t>
            </a:r>
          </a:p>
          <a:p>
            <a:r>
              <a:rPr lang="en-US" sz="1600" dirty="0" smtClean="0"/>
              <a:t>R-128</a:t>
            </a:r>
          </a:p>
          <a:p>
            <a:r>
              <a:rPr lang="en-US" sz="1600" dirty="0" smtClean="0"/>
              <a:t>(Simplified </a:t>
            </a:r>
            <a:r>
              <a:rPr lang="en-US" sz="1600" dirty="0"/>
              <a:t>structure with reference to a </a:t>
            </a:r>
            <a:r>
              <a:rPr lang="en-US" sz="1600" dirty="0" smtClean="0"/>
              <a:t>Resolution, R.E.5)</a:t>
            </a:r>
            <a:endParaRPr lang="en-US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008784" y="4926117"/>
            <a:ext cx="305786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VARIOUS</a:t>
            </a:r>
          </a:p>
          <a:p>
            <a:r>
              <a:rPr lang="en-US" sz="1600" dirty="0" smtClean="0"/>
              <a:t>R-10</a:t>
            </a:r>
          </a:p>
          <a:p>
            <a:r>
              <a:rPr lang="en-US" sz="1600" dirty="0" smtClean="0"/>
              <a:t>R-45</a:t>
            </a:r>
          </a:p>
          <a:p>
            <a:r>
              <a:rPr lang="en-US" sz="1600" dirty="0" smtClean="0"/>
              <a:t>R-65</a:t>
            </a:r>
          </a:p>
          <a:p>
            <a:r>
              <a:rPr lang="en-US" sz="1600" dirty="0" smtClean="0"/>
              <a:t>R-88</a:t>
            </a:r>
            <a:endParaRPr lang="en-US" sz="1600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764796" y="807975"/>
            <a:ext cx="2243988" cy="146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V="1">
            <a:off x="764796" y="2032026"/>
            <a:ext cx="2243988" cy="4592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entesi graffa chiusa 17"/>
          <p:cNvSpPr/>
          <p:nvPr/>
        </p:nvSpPr>
        <p:spPr>
          <a:xfrm>
            <a:off x="6224984" y="954809"/>
            <a:ext cx="936104" cy="52947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7257256" y="2725020"/>
            <a:ext cx="24724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MS Mincho" pitchFamily="49" charset="-128"/>
                <a:cs typeface="Times New Roman" pitchFamily="18" charset="0"/>
              </a:rPr>
              <a:t>ONLY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MS Mincho" pitchFamily="49" charset="-128"/>
                <a:cs typeface="Times New Roman" pitchFamily="18" charset="0"/>
              </a:rPr>
              <a:t>14 Live Regulations </a:t>
            </a:r>
            <a:endParaRPr kumimoji="0" lang="en-US" altLang="ja-JP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046" name="Picture 22" descr="https://cdn3.iconfinder.com/data/icons/musthave/256/Arch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268760"/>
            <a:ext cx="1631105" cy="163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47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56456" y="675957"/>
            <a:ext cx="1868717" cy="34563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128464" y="4869160"/>
            <a:ext cx="1944216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106096" y="5800179"/>
            <a:ext cx="2311400" cy="365125"/>
          </a:xfrm>
        </p:spPr>
        <p:txBody>
          <a:bodyPr/>
          <a:lstStyle/>
          <a:p>
            <a:fld id="{EB606F99-AF4C-43D3-8DA9-0FC98A7A07D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6"/>
          <p:cNvSpPr txBox="1"/>
          <p:nvPr/>
        </p:nvSpPr>
        <p:spPr>
          <a:xfrm>
            <a:off x="3836876" y="116632"/>
            <a:ext cx="5652629" cy="358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r">
              <a:lnSpc>
                <a:spcPts val="2077"/>
              </a:lnSpc>
              <a:spcAft>
                <a:spcPts val="577"/>
              </a:spcAft>
            </a:pPr>
            <a:r>
              <a:rPr lang="en-GB" sz="2300" dirty="0" smtClean="0"/>
              <a:t>GRE Regulations after Stage 1 of simplification</a:t>
            </a:r>
            <a:endParaRPr lang="en-GB" sz="2300" dirty="0"/>
          </a:p>
        </p:txBody>
      </p:sp>
      <p:sp>
        <p:nvSpPr>
          <p:cNvPr id="6" name="Pfeil nach unten 5"/>
          <p:cNvSpPr/>
          <p:nvPr/>
        </p:nvSpPr>
        <p:spPr>
          <a:xfrm>
            <a:off x="380492" y="4221088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56456" y="4797152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 xxx </a:t>
            </a:r>
          </a:p>
          <a:p>
            <a:pPr algn="ctr"/>
            <a:r>
              <a:rPr lang="de-DE" sz="2000" b="1" dirty="0" smtClean="0"/>
              <a:t>(NEW 1)</a:t>
            </a:r>
          </a:p>
          <a:p>
            <a:pPr algn="ctr"/>
            <a:r>
              <a:rPr lang="de-DE" sz="2000" b="1" dirty="0" smtClean="0"/>
              <a:t>Light </a:t>
            </a:r>
            <a:r>
              <a:rPr lang="de-DE" sz="2000" b="1" dirty="0" err="1" smtClean="0"/>
              <a:t>Signalling</a:t>
            </a:r>
            <a:r>
              <a:rPr lang="de-DE" sz="2000" b="1" dirty="0" smtClean="0"/>
              <a:t> Devices</a:t>
            </a:r>
            <a:endParaRPr lang="de-DE" sz="2000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2288704" y="4869160"/>
            <a:ext cx="1944216" cy="1152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2540732" y="4221088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216696" y="4797152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 xxx </a:t>
            </a:r>
          </a:p>
          <a:p>
            <a:pPr algn="ctr"/>
            <a:r>
              <a:rPr lang="de-DE" sz="2000" b="1" dirty="0" smtClean="0"/>
              <a:t>(NEW 2)</a:t>
            </a:r>
          </a:p>
          <a:p>
            <a:pPr algn="ctr"/>
            <a:r>
              <a:rPr lang="de-DE" sz="2000" b="1" dirty="0" smtClean="0"/>
              <a:t>Road </a:t>
            </a:r>
            <a:r>
              <a:rPr lang="de-DE" sz="2000" b="1" dirty="0"/>
              <a:t>I</a:t>
            </a:r>
            <a:r>
              <a:rPr lang="de-DE" sz="2000" b="1" dirty="0" smtClean="0"/>
              <a:t>llumination Devices</a:t>
            </a:r>
            <a:endParaRPr lang="de-DE" sz="20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4527748" y="4869160"/>
            <a:ext cx="1944216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/>
          <p:cNvSpPr/>
          <p:nvPr/>
        </p:nvSpPr>
        <p:spPr>
          <a:xfrm>
            <a:off x="4779776" y="4221088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455740" y="4791886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 xxx </a:t>
            </a:r>
          </a:p>
          <a:p>
            <a:pPr algn="ctr"/>
            <a:r>
              <a:rPr lang="de-DE" sz="2000" b="1" dirty="0" smtClean="0"/>
              <a:t>(NEW 3)</a:t>
            </a:r>
          </a:p>
          <a:p>
            <a:pPr algn="ctr"/>
            <a:r>
              <a:rPr lang="de-DE" sz="2000" b="1" dirty="0" smtClean="0"/>
              <a:t>Retro-</a:t>
            </a:r>
            <a:r>
              <a:rPr lang="de-DE" sz="2000" b="1" dirty="0" err="1" smtClean="0"/>
              <a:t>Reflective</a:t>
            </a:r>
            <a:r>
              <a:rPr lang="de-DE" sz="2000" b="1" dirty="0" smtClean="0"/>
              <a:t> Devices</a:t>
            </a:r>
            <a:endParaRPr lang="de-DE" sz="2000" b="1" dirty="0"/>
          </a:p>
        </p:txBody>
      </p:sp>
      <p:sp>
        <p:nvSpPr>
          <p:cNvPr id="17" name="Rechteck 16"/>
          <p:cNvSpPr/>
          <p:nvPr/>
        </p:nvSpPr>
        <p:spPr>
          <a:xfrm>
            <a:off x="2072680" y="693851"/>
            <a:ext cx="2247542" cy="34384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448944" y="686155"/>
            <a:ext cx="1980220" cy="3446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/>
          <p:cNvSpPr/>
          <p:nvPr/>
        </p:nvSpPr>
        <p:spPr>
          <a:xfrm>
            <a:off x="7401272" y="4858963"/>
            <a:ext cx="1944216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unten 19"/>
          <p:cNvSpPr/>
          <p:nvPr/>
        </p:nvSpPr>
        <p:spPr>
          <a:xfrm>
            <a:off x="7653300" y="4210891"/>
            <a:ext cx="12961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7342143" y="486916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NOT ON SLR AGENDA FOR STAGE 1</a:t>
            </a:r>
            <a:endParaRPr lang="de-DE" sz="2400" dirty="0"/>
          </a:p>
        </p:txBody>
      </p:sp>
      <p:sp>
        <p:nvSpPr>
          <p:cNvPr id="22" name="Rechteck 21"/>
          <p:cNvSpPr/>
          <p:nvPr/>
        </p:nvSpPr>
        <p:spPr>
          <a:xfrm>
            <a:off x="6681192" y="2462510"/>
            <a:ext cx="3024336" cy="1669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7653300" y="2609617"/>
            <a:ext cx="9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R48*,</a:t>
            </a:r>
          </a:p>
          <a:p>
            <a:r>
              <a:rPr lang="de-DE" sz="2000" dirty="0" smtClean="0"/>
              <a:t>R53*,</a:t>
            </a:r>
            <a:endParaRPr lang="de-DE" sz="2000" dirty="0"/>
          </a:p>
          <a:p>
            <a:r>
              <a:rPr lang="de-DE" sz="2000" dirty="0" smtClean="0"/>
              <a:t>R74*,</a:t>
            </a:r>
            <a:endParaRPr lang="de-DE" sz="2000" dirty="0"/>
          </a:p>
          <a:p>
            <a:r>
              <a:rPr lang="de-DE" sz="2000" dirty="0" smtClean="0"/>
              <a:t>R86*,</a:t>
            </a:r>
            <a:endParaRPr lang="de-DE" sz="2000" dirty="0"/>
          </a:p>
        </p:txBody>
      </p:sp>
      <p:sp>
        <p:nvSpPr>
          <p:cNvPr id="27" name="Textfeld 26"/>
          <p:cNvSpPr txBox="1"/>
          <p:nvPr/>
        </p:nvSpPr>
        <p:spPr>
          <a:xfrm>
            <a:off x="624907" y="4221088"/>
            <a:ext cx="72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9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864768" y="420435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6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16902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5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804934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8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87204" y="784481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R4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187204" y="1441505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R6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87204" y="2103022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R7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187204" y="2692182"/>
            <a:ext cx="720080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R23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1064568" y="802360"/>
            <a:ext cx="720080" cy="2321870"/>
            <a:chOff x="1205093" y="1107130"/>
            <a:chExt cx="720080" cy="2321870"/>
          </a:xfrm>
        </p:grpSpPr>
        <p:sp>
          <p:nvSpPr>
            <p:cNvPr id="34" name="Abgerundetes Rechteck 33"/>
            <p:cNvSpPr/>
            <p:nvPr/>
          </p:nvSpPr>
          <p:spPr>
            <a:xfrm>
              <a:off x="1205093" y="1107130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R38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1205093" y="1746275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R77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1205093" y="2407995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R87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1205093" y="2996952"/>
              <a:ext cx="720080" cy="4320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R91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Abgerundetes Rechteck 37"/>
          <p:cNvSpPr/>
          <p:nvPr/>
        </p:nvSpPr>
        <p:spPr>
          <a:xfrm>
            <a:off x="2288704" y="825005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2288704" y="1482029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R98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3402195" y="828901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R119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Abgerundetes Rechteck 40"/>
          <p:cNvSpPr/>
          <p:nvPr/>
        </p:nvSpPr>
        <p:spPr>
          <a:xfrm>
            <a:off x="3402195" y="1468046"/>
            <a:ext cx="7200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R123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2201402" y="2044110"/>
            <a:ext cx="951398" cy="13128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/>
                </a:solidFill>
              </a:rPr>
              <a:t>R112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(R1),</a:t>
            </a:r>
          </a:p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R8),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(R20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4583183" y="814708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4583183" y="1471732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R69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5601072" y="832587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R70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5601072" y="1471732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R104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7" name="Textfeld 24"/>
          <p:cNvSpPr txBox="1"/>
          <p:nvPr/>
        </p:nvSpPr>
        <p:spPr>
          <a:xfrm>
            <a:off x="6681192" y="2649106"/>
            <a:ext cx="900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(R5),</a:t>
            </a:r>
          </a:p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(R31),</a:t>
            </a:r>
          </a:p>
        </p:txBody>
      </p:sp>
      <p:sp>
        <p:nvSpPr>
          <p:cNvPr id="48" name="Textfeld 24"/>
          <p:cNvSpPr txBox="1"/>
          <p:nvPr/>
        </p:nvSpPr>
        <p:spPr>
          <a:xfrm>
            <a:off x="8604111" y="2609617"/>
            <a:ext cx="9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R10,</a:t>
            </a:r>
          </a:p>
          <a:p>
            <a:r>
              <a:rPr lang="de-DE" sz="2000" dirty="0" smtClean="0"/>
              <a:t>R45,</a:t>
            </a:r>
          </a:p>
          <a:p>
            <a:r>
              <a:rPr lang="de-DE" sz="2000" dirty="0" smtClean="0"/>
              <a:t>R65</a:t>
            </a:r>
            <a:r>
              <a:rPr lang="de-DE" sz="2000" dirty="0"/>
              <a:t>,</a:t>
            </a:r>
          </a:p>
          <a:p>
            <a:r>
              <a:rPr lang="de-DE" sz="2000" dirty="0" smtClean="0"/>
              <a:t>R88,</a:t>
            </a:r>
          </a:p>
        </p:txBody>
      </p:sp>
      <p:sp>
        <p:nvSpPr>
          <p:cNvPr id="49" name="Abgerundetes Rechteck 43"/>
          <p:cNvSpPr/>
          <p:nvPr/>
        </p:nvSpPr>
        <p:spPr>
          <a:xfrm>
            <a:off x="4592960" y="2116118"/>
            <a:ext cx="72008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R27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0" name="Textfeld 24"/>
          <p:cNvSpPr txBox="1"/>
          <p:nvPr/>
        </p:nvSpPr>
        <p:spPr>
          <a:xfrm>
            <a:off x="6681192" y="802360"/>
            <a:ext cx="1296144" cy="132343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R37, 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(R2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</a:t>
            </a:r>
            <a:endParaRPr lang="de-DE" sz="2000" dirty="0" smtClean="0"/>
          </a:p>
          <a:p>
            <a:r>
              <a:rPr lang="de-DE" sz="2000" dirty="0" smtClean="0"/>
              <a:t>R99,</a:t>
            </a:r>
          </a:p>
          <a:p>
            <a:r>
              <a:rPr lang="de-DE" sz="2000" dirty="0" smtClean="0"/>
              <a:t>R128,</a:t>
            </a:r>
          </a:p>
          <a:p>
            <a:r>
              <a:rPr lang="de-DE" sz="2000" dirty="0" smtClean="0"/>
              <a:t>Resolution</a:t>
            </a:r>
            <a:endParaRPr lang="de-DE" sz="2000" dirty="0"/>
          </a:p>
        </p:txBody>
      </p:sp>
      <p:sp>
        <p:nvSpPr>
          <p:cNvPr id="51" name="Abgerundetes Rechteck 41"/>
          <p:cNvSpPr/>
          <p:nvPr/>
        </p:nvSpPr>
        <p:spPr>
          <a:xfrm>
            <a:off x="3260812" y="2044110"/>
            <a:ext cx="987402" cy="196654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/>
                </a:solidFill>
              </a:rPr>
              <a:t>R113</a:t>
            </a:r>
            <a:endParaRPr lang="de-DE" b="1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(R56),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(R57),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(R72),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(R76),</a:t>
            </a:r>
          </a:p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(R82)</a:t>
            </a:r>
            <a:endParaRPr lang="de-DE" sz="2000" dirty="0"/>
          </a:p>
        </p:txBody>
      </p:sp>
      <p:sp>
        <p:nvSpPr>
          <p:cNvPr id="53" name="Abgerundetes Rechteck 32"/>
          <p:cNvSpPr/>
          <p:nvPr/>
        </p:nvSpPr>
        <p:spPr>
          <a:xfrm>
            <a:off x="200471" y="3268246"/>
            <a:ext cx="706813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R50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0472" y="6165304"/>
            <a:ext cx="8363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* </a:t>
            </a:r>
            <a:r>
              <a:rPr lang="it-IT" dirty="0" err="1" smtClean="0"/>
              <a:t>Definitions</a:t>
            </a:r>
            <a:r>
              <a:rPr lang="it-IT" dirty="0" smtClean="0"/>
              <a:t> and </a:t>
            </a:r>
            <a:r>
              <a:rPr lang="it-IT" dirty="0" err="1" smtClean="0"/>
              <a:t>other</a:t>
            </a:r>
            <a:r>
              <a:rPr lang="it-IT" dirty="0" smtClean="0"/>
              <a:t> minor </a:t>
            </a:r>
            <a:r>
              <a:rPr lang="it-IT" dirty="0" err="1" smtClean="0"/>
              <a:t>editorial</a:t>
            </a:r>
            <a:r>
              <a:rPr lang="it-IT" dirty="0" smtClean="0"/>
              <a:t> </a:t>
            </a:r>
            <a:r>
              <a:rPr lang="it-IT" dirty="0" err="1" smtClean="0"/>
              <a:t>adjustments</a:t>
            </a:r>
            <a:r>
              <a:rPr lang="it-IT" dirty="0" smtClean="0"/>
              <a:t> / </a:t>
            </a:r>
            <a:r>
              <a:rPr lang="it-IT" dirty="0" err="1" smtClean="0"/>
              <a:t>synchronisation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</a:t>
            </a:r>
            <a:r>
              <a:rPr lang="it-IT" dirty="0" err="1" smtClean="0"/>
              <a:t>addressed</a:t>
            </a:r>
            <a:endParaRPr lang="it-IT" dirty="0" smtClean="0"/>
          </a:p>
          <a:p>
            <a:r>
              <a:rPr lang="it-IT" dirty="0" err="1" smtClean="0"/>
              <a:t>Regulations</a:t>
            </a:r>
            <a:r>
              <a:rPr lang="it-IT" dirty="0" smtClean="0"/>
              <a:t> in </a:t>
            </a:r>
            <a:r>
              <a:rPr lang="it-IT" dirty="0" err="1" smtClean="0"/>
              <a:t>parenthesis</a:t>
            </a:r>
            <a:r>
              <a:rPr lang="it-IT" dirty="0" smtClean="0"/>
              <a:t> are </a:t>
            </a:r>
            <a:r>
              <a:rPr lang="it-IT" dirty="0" err="1" smtClean="0"/>
              <a:t>frozen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23" name="Freccia a destra 22"/>
          <p:cNvSpPr/>
          <p:nvPr/>
        </p:nvSpPr>
        <p:spPr>
          <a:xfrm>
            <a:off x="8049344" y="1246756"/>
            <a:ext cx="252028" cy="410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Textfeld 24"/>
          <p:cNvSpPr txBox="1"/>
          <p:nvPr/>
        </p:nvSpPr>
        <p:spPr>
          <a:xfrm>
            <a:off x="8386259" y="816920"/>
            <a:ext cx="1391277" cy="1015663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Already</a:t>
            </a:r>
            <a:r>
              <a:rPr lang="de-DE" sz="2000" dirty="0" smtClean="0"/>
              <a:t> </a:t>
            </a:r>
            <a:r>
              <a:rPr lang="de-DE" sz="2000" dirty="0" err="1" smtClean="0"/>
              <a:t>adopted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GRE-75</a:t>
            </a:r>
            <a:endParaRPr lang="de-DE" sz="2000" dirty="0"/>
          </a:p>
        </p:txBody>
      </p:sp>
      <p:sp>
        <p:nvSpPr>
          <p:cNvPr id="24" name="Casella di testo 2"/>
          <p:cNvSpPr txBox="1">
            <a:spLocks noChangeArrowheads="1"/>
          </p:cNvSpPr>
          <p:nvPr/>
        </p:nvSpPr>
        <p:spPr bwMode="auto">
          <a:xfrm>
            <a:off x="168973" y="61913"/>
            <a:ext cx="1615675" cy="357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SLR-11-04/Rev.1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Slide Number Placeholder 11"/>
          <p:cNvSpPr txBox="1">
            <a:spLocks/>
          </p:cNvSpPr>
          <p:nvPr/>
        </p:nvSpPr>
        <p:spPr>
          <a:xfrm>
            <a:off x="9345488" y="6381328"/>
            <a:ext cx="425252" cy="3401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7</a:t>
            </a:fld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739487"/>
              </p:ext>
            </p:extLst>
          </p:nvPr>
        </p:nvGraphicFramePr>
        <p:xfrm>
          <a:off x="128464" y="1028734"/>
          <a:ext cx="9675695" cy="5521955"/>
        </p:xfrm>
        <a:graphic>
          <a:graphicData uri="http://schemas.openxmlformats.org/drawingml/2006/table">
            <a:tbl>
              <a:tblPr firstRow="1" bandRow="1"/>
              <a:tblGrid>
                <a:gridCol w="2232248"/>
                <a:gridCol w="5445518"/>
                <a:gridCol w="1072651"/>
                <a:gridCol w="925278"/>
              </a:tblGrid>
              <a:tr h="5412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400" dirty="0">
                        <a:latin typeface="+mn-lt"/>
                      </a:endParaRPr>
                    </a:p>
                  </a:txBody>
                  <a:tcPr marL="99060" marR="99060" marT="60960" marB="6096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500" dirty="0" smtClean="0">
                          <a:latin typeface="+mn-lt"/>
                        </a:rPr>
                        <a:t>2017</a:t>
                      </a:r>
                      <a:endParaRPr lang="en-GB" sz="2500" dirty="0">
                        <a:latin typeface="+mn-lt"/>
                      </a:endParaRPr>
                    </a:p>
                  </a:txBody>
                  <a:tcPr marL="99060" marR="99060" marT="60960" marB="6096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500" dirty="0" smtClean="0">
                          <a:latin typeface="+mn-lt"/>
                        </a:rPr>
                        <a:t>2018</a:t>
                      </a:r>
                      <a:endParaRPr lang="en-GB" sz="2500" dirty="0">
                        <a:latin typeface="+mn-lt"/>
                      </a:endParaRPr>
                    </a:p>
                  </a:txBody>
                  <a:tcPr marL="99060" marR="99060" marT="60960" marB="6096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500" dirty="0" smtClean="0">
                          <a:latin typeface="+mn-lt"/>
                        </a:rPr>
                        <a:t>2019</a:t>
                      </a:r>
                      <a:endParaRPr lang="en-GB" sz="2500" dirty="0">
                        <a:latin typeface="+mn-lt"/>
                      </a:endParaRPr>
                    </a:p>
                  </a:txBody>
                  <a:tcPr marL="99060" marR="99060" marT="60960" marB="6096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1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sz="1400" dirty="0" smtClean="0">
                        <a:latin typeface="+mn-lt"/>
                      </a:endParaRPr>
                    </a:p>
                    <a:p>
                      <a:r>
                        <a:rPr lang="en-GB" sz="1500" dirty="0" smtClean="0">
                          <a:latin typeface="+mn-lt"/>
                        </a:rPr>
                        <a:t>Bring up to date existing UN </a:t>
                      </a:r>
                      <a:r>
                        <a:rPr lang="en-GB" sz="1500" dirty="0" err="1" smtClean="0">
                          <a:latin typeface="+mn-lt"/>
                        </a:rPr>
                        <a:t>Regs</a:t>
                      </a:r>
                      <a:r>
                        <a:rPr lang="en-GB" sz="1500" baseline="0" dirty="0" smtClean="0">
                          <a:latin typeface="+mn-lt"/>
                        </a:rPr>
                        <a:t> o</a:t>
                      </a:r>
                      <a:r>
                        <a:rPr lang="en-GB" sz="1500" dirty="0" smtClean="0">
                          <a:latin typeface="+mn-lt"/>
                        </a:rPr>
                        <a:t>n</a:t>
                      </a:r>
                      <a:r>
                        <a:rPr lang="en-GB" sz="1500" baseline="0" dirty="0" smtClean="0">
                          <a:latin typeface="+mn-lt"/>
                        </a:rPr>
                        <a:t> signalling, </a:t>
                      </a:r>
                      <a:r>
                        <a:rPr lang="en-GB" sz="15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road illumination</a:t>
                      </a:r>
                      <a:r>
                        <a:rPr lang="en-GB" sz="1500" baseline="0" dirty="0" smtClean="0">
                          <a:latin typeface="+mn-lt"/>
                        </a:rPr>
                        <a:t> and retro-reflecting devices.</a:t>
                      </a:r>
                    </a:p>
                    <a:p>
                      <a:endParaRPr lang="en-GB" sz="1500" baseline="0" dirty="0" smtClean="0">
                        <a:latin typeface="+mn-lt"/>
                      </a:endParaRPr>
                    </a:p>
                    <a:p>
                      <a:r>
                        <a:rPr lang="en-GB" sz="1500" b="1" baseline="0" dirty="0" smtClean="0">
                          <a:latin typeface="+mn-lt"/>
                        </a:rPr>
                        <a:t>(UN Regs on installation to be addressed separately)</a:t>
                      </a:r>
                      <a:r>
                        <a:rPr lang="en-GB" sz="1500" b="1" dirty="0" smtClean="0">
                          <a:latin typeface="+mn-lt"/>
                        </a:rPr>
                        <a:t> </a:t>
                      </a:r>
                      <a:endParaRPr lang="en-GB" sz="1500" b="1" baseline="0" dirty="0" smtClean="0">
                        <a:latin typeface="+mn-lt"/>
                      </a:endParaRPr>
                    </a:p>
                  </a:txBody>
                  <a:tcPr marL="99060" marR="99060" marT="60960" marB="6096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sz="2100" dirty="0">
                        <a:latin typeface="+mn-lt"/>
                      </a:endParaRPr>
                    </a:p>
                  </a:txBody>
                  <a:tcPr marL="99060" marR="99060" marT="60960" marB="6096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sz="2100" dirty="0">
                        <a:latin typeface="+mn-lt"/>
                      </a:endParaRPr>
                    </a:p>
                  </a:txBody>
                  <a:tcPr marL="99060" marR="99060" marT="60960" marB="6096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500" dirty="0" smtClean="0">
                        <a:latin typeface="+mn-lt"/>
                      </a:endParaRPr>
                    </a:p>
                    <a:p>
                      <a:pPr algn="ctr"/>
                      <a:endParaRPr lang="en-GB" sz="1500" dirty="0" smtClean="0">
                        <a:latin typeface="+mn-lt"/>
                      </a:endParaRPr>
                    </a:p>
                    <a:p>
                      <a:pPr algn="ctr"/>
                      <a:endParaRPr lang="en-GB" sz="1500" dirty="0" smtClean="0">
                        <a:latin typeface="+mn-lt"/>
                      </a:endParaRPr>
                    </a:p>
                    <a:p>
                      <a:pPr algn="ctr"/>
                      <a:endParaRPr lang="en-GB" sz="1500" dirty="0" smtClean="0">
                        <a:latin typeface="+mn-lt"/>
                      </a:endParaRPr>
                    </a:p>
                    <a:p>
                      <a:pPr algn="ctr"/>
                      <a:endParaRPr lang="en-GB" sz="1500" dirty="0" smtClean="0">
                        <a:latin typeface="+mn-lt"/>
                      </a:endParaRPr>
                    </a:p>
                    <a:p>
                      <a:pPr algn="ctr"/>
                      <a:endParaRPr lang="en-GB" sz="1500" dirty="0" smtClean="0">
                        <a:latin typeface="+mn-lt"/>
                      </a:endParaRPr>
                    </a:p>
                    <a:p>
                      <a:pPr algn="ctr"/>
                      <a:endParaRPr lang="en-GB" sz="150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2500" b="1" dirty="0" smtClean="0">
                          <a:latin typeface="+mn-lt"/>
                        </a:rPr>
                        <a:t>Entry</a:t>
                      </a:r>
                    </a:p>
                    <a:p>
                      <a:pPr algn="ctr"/>
                      <a:r>
                        <a:rPr lang="en-GB" sz="2500" b="1" dirty="0" smtClean="0">
                          <a:latin typeface="+mn-lt"/>
                        </a:rPr>
                        <a:t> into </a:t>
                      </a:r>
                    </a:p>
                    <a:p>
                      <a:pPr algn="ctr"/>
                      <a:r>
                        <a:rPr lang="en-GB" sz="2500" b="1" dirty="0" smtClean="0">
                          <a:latin typeface="+mn-lt"/>
                        </a:rPr>
                        <a:t>Force</a:t>
                      </a:r>
                      <a:endParaRPr lang="en-GB" sz="2500" b="1" dirty="0">
                        <a:latin typeface="+mn-lt"/>
                      </a:endParaRPr>
                    </a:p>
                  </a:txBody>
                  <a:tcPr marL="99060" marR="99060" marT="60960" marB="6096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89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</a:t>
                      </a:r>
                      <a:r>
                        <a:rPr lang="en-GB" sz="1500" b="1" baseline="0" dirty="0" smtClean="0">
                          <a:latin typeface="+mn-lt"/>
                        </a:rPr>
                        <a:t> 3 </a:t>
                      </a:r>
                      <a:r>
                        <a:rPr lang="en-GB" sz="1500" baseline="0" dirty="0" smtClean="0">
                          <a:latin typeface="+mn-lt"/>
                        </a:rPr>
                        <a:t>new UN </a:t>
                      </a:r>
                      <a:r>
                        <a:rPr lang="en-GB" sz="1500" baseline="0" dirty="0" err="1" smtClean="0">
                          <a:latin typeface="+mn-lt"/>
                        </a:rPr>
                        <a:t>Regs</a:t>
                      </a:r>
                      <a:r>
                        <a:rPr lang="en-GB" sz="1500" baseline="0" dirty="0" smtClean="0">
                          <a:latin typeface="+mn-lt"/>
                        </a:rPr>
                        <a:t>: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i="1" baseline="0" dirty="0" smtClean="0">
                          <a:latin typeface="+mn-lt"/>
                        </a:rPr>
                        <a:t>1. </a:t>
                      </a:r>
                      <a:r>
                        <a:rPr lang="en-GB" sz="15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Light Signalling (LSD)</a:t>
                      </a:r>
                      <a:r>
                        <a:rPr lang="en-GB" sz="1500" i="1" baseline="0" dirty="0" smtClean="0">
                          <a:latin typeface="+mn-lt"/>
                        </a:rPr>
                        <a:t/>
                      </a:r>
                      <a:br>
                        <a:rPr lang="en-GB" sz="1500" i="1" baseline="0" dirty="0" smtClean="0">
                          <a:latin typeface="+mn-lt"/>
                        </a:rPr>
                      </a:br>
                      <a:r>
                        <a:rPr lang="en-GB" sz="1500" i="1" baseline="0" dirty="0" smtClean="0">
                          <a:latin typeface="+mn-lt"/>
                        </a:rPr>
                        <a:t>2. </a:t>
                      </a:r>
                      <a:r>
                        <a:rPr lang="en-GB" sz="15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Road Illumination (RID)</a:t>
                      </a:r>
                      <a:endParaRPr lang="en-GB" sz="1500" i="1" baseline="0" dirty="0" smtClean="0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i="1" baseline="0" dirty="0" smtClean="0">
                          <a:latin typeface="+mn-lt"/>
                        </a:rPr>
                        <a:t>3. Retro-Reflecting (RRD)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aseline="0" dirty="0" smtClean="0">
                          <a:latin typeface="+mn-lt"/>
                        </a:rPr>
                        <a:t>based on existing UN </a:t>
                      </a:r>
                      <a:r>
                        <a:rPr lang="en-GB" sz="1500" baseline="0" dirty="0" err="1" smtClean="0">
                          <a:latin typeface="+mn-lt"/>
                        </a:rPr>
                        <a:t>Regs</a:t>
                      </a:r>
                      <a:r>
                        <a:rPr lang="en-GB" sz="1500" baseline="0" dirty="0" smtClean="0">
                          <a:latin typeface="+mn-lt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baseline="0" dirty="0" smtClean="0">
                          <a:latin typeface="+mn-lt"/>
                        </a:rPr>
                        <a:t>Use DETA and </a:t>
                      </a:r>
                      <a:r>
                        <a:rPr lang="en-GB" sz="1500" baseline="0" dirty="0" smtClean="0">
                          <a:latin typeface="+mn-lt"/>
                        </a:rPr>
                        <a:t>Ensure consistency with IWVTA</a:t>
                      </a:r>
                      <a:endParaRPr lang="en-GB" sz="1500" dirty="0" smtClean="0">
                        <a:latin typeface="+mn-lt"/>
                      </a:endParaRPr>
                    </a:p>
                  </a:txBody>
                  <a:tcPr marL="99060" marR="99060" marT="60960" marB="6096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2500" dirty="0">
                        <a:latin typeface="+mn-lt"/>
                      </a:endParaRPr>
                    </a:p>
                  </a:txBody>
                  <a:tcPr marL="99060" marR="99060" marT="60960" marB="6096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it-IT" sz="2500" dirty="0">
                        <a:latin typeface="+mn-lt"/>
                      </a:endParaRPr>
                    </a:p>
                  </a:txBody>
                  <a:tcPr marL="99060" marR="99060" marT="60960" marB="6096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4"/>
          <p:cNvSpPr txBox="1"/>
          <p:nvPr/>
        </p:nvSpPr>
        <p:spPr>
          <a:xfrm>
            <a:off x="1280592" y="104658"/>
            <a:ext cx="8547951" cy="411936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>
            <a:solidFill>
              <a:srgbClr val="4F81BD"/>
            </a:solidFill>
          </a:ln>
        </p:spPr>
        <p:txBody>
          <a:bodyPr wrap="square" lIns="103151" tIns="51576" rIns="103151" bIns="51576" rtlCol="0">
            <a:spAutoFit/>
          </a:bodyPr>
          <a:lstStyle/>
          <a:p>
            <a:pPr defTabSz="1072866">
              <a:lnSpc>
                <a:spcPts val="2437"/>
              </a:lnSpc>
              <a:spcAft>
                <a:spcPts val="677"/>
              </a:spcAft>
              <a:defRPr/>
            </a:pPr>
            <a:r>
              <a:rPr lang="en-GB" sz="2700" kern="0" dirty="0">
                <a:solidFill>
                  <a:prstClr val="black"/>
                </a:solidFill>
                <a:latin typeface="Calibri"/>
              </a:rPr>
              <a:t>Stage 1 “Editorial Simplification” -  GRE &amp; WP.29 Milestones</a:t>
            </a:r>
            <a:endParaRPr lang="en-US" sz="27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20"/>
          <p:cNvSpPr txBox="1"/>
          <p:nvPr/>
        </p:nvSpPr>
        <p:spPr>
          <a:xfrm>
            <a:off x="2477475" y="2154310"/>
            <a:ext cx="759334" cy="554610"/>
          </a:xfrm>
          <a:prstGeom prst="rect">
            <a:avLst/>
          </a:prstGeom>
          <a:solidFill>
            <a:srgbClr val="92D050"/>
          </a:solidFill>
        </p:spPr>
        <p:txBody>
          <a:bodyPr wrap="square" lIns="107287" tIns="53643" rIns="107287" bIns="53643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latin typeface="Calibri"/>
              </a:rPr>
              <a:t>WP.29</a:t>
            </a:r>
          </a:p>
          <a:p>
            <a:r>
              <a:rPr lang="en-GB" sz="1300" dirty="0">
                <a:solidFill>
                  <a:prstClr val="black"/>
                </a:solidFill>
                <a:latin typeface="Calibri"/>
              </a:rPr>
              <a:t>March</a:t>
            </a:r>
          </a:p>
        </p:txBody>
      </p:sp>
      <p:sp>
        <p:nvSpPr>
          <p:cNvPr id="5" name="TextBox 20"/>
          <p:cNvSpPr txBox="1"/>
          <p:nvPr/>
        </p:nvSpPr>
        <p:spPr>
          <a:xfrm>
            <a:off x="7843221" y="1861108"/>
            <a:ext cx="854194" cy="554610"/>
          </a:xfrm>
          <a:prstGeom prst="rect">
            <a:avLst/>
          </a:prstGeom>
          <a:solidFill>
            <a:srgbClr val="92D050"/>
          </a:solidFill>
        </p:spPr>
        <p:txBody>
          <a:bodyPr wrap="square" lIns="107287" tIns="53643" rIns="107287" bIns="53643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latin typeface="Calibri"/>
              </a:rPr>
              <a:t>WP.29</a:t>
            </a:r>
          </a:p>
          <a:p>
            <a:r>
              <a:rPr lang="en-GB" sz="1300" dirty="0">
                <a:solidFill>
                  <a:prstClr val="black"/>
                </a:solidFill>
                <a:latin typeface="Calibri"/>
              </a:rPr>
              <a:t>March</a:t>
            </a:r>
          </a:p>
        </p:txBody>
      </p:sp>
      <p:sp>
        <p:nvSpPr>
          <p:cNvPr id="8" name="TextBox 13"/>
          <p:cNvSpPr txBox="1"/>
          <p:nvPr/>
        </p:nvSpPr>
        <p:spPr>
          <a:xfrm>
            <a:off x="6174015" y="2282357"/>
            <a:ext cx="939226" cy="354555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wrap="square" lIns="107287" tIns="53643" rIns="107287" bIns="53643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defTabSz="1072866">
              <a:defRPr/>
            </a:pPr>
            <a:r>
              <a:rPr lang="en-GB" sz="1600" kern="0" dirty="0">
                <a:solidFill>
                  <a:prstClr val="black"/>
                </a:solidFill>
                <a:latin typeface="Calibri"/>
              </a:rPr>
              <a:t>GRE-78</a:t>
            </a:r>
          </a:p>
        </p:txBody>
      </p:sp>
      <p:sp>
        <p:nvSpPr>
          <p:cNvPr id="9" name="Cloud Callout 59"/>
          <p:cNvSpPr/>
          <p:nvPr/>
        </p:nvSpPr>
        <p:spPr>
          <a:xfrm>
            <a:off x="4019655" y="1527737"/>
            <a:ext cx="2154359" cy="931898"/>
          </a:xfrm>
          <a:prstGeom prst="cloudCallout">
            <a:avLst>
              <a:gd name="adj1" fmla="val 47914"/>
              <a:gd name="adj2" fmla="val 47923"/>
            </a:avLst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03151" tIns="51576" rIns="103151" bIns="51576" rtlCol="0" anchor="ctr"/>
          <a:lstStyle/>
          <a:p>
            <a:pPr algn="ctr" defTabSz="1072866">
              <a:defRPr/>
            </a:pPr>
            <a:r>
              <a:rPr lang="en-GB" sz="1300" b="1" kern="0" dirty="0">
                <a:solidFill>
                  <a:srgbClr val="002060"/>
                </a:solidFill>
                <a:latin typeface="Calibri"/>
              </a:rPr>
              <a:t>Agree on  TPs and freezing of existing UN </a:t>
            </a:r>
            <a:r>
              <a:rPr lang="en-GB" sz="1300" b="1" kern="0" dirty="0" err="1">
                <a:solidFill>
                  <a:srgbClr val="002060"/>
                </a:solidFill>
                <a:latin typeface="Calibri"/>
              </a:rPr>
              <a:t>Regs</a:t>
            </a:r>
            <a:endParaRPr lang="en-GB" sz="1300" b="1" kern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Cloud Callout 71"/>
          <p:cNvSpPr/>
          <p:nvPr/>
        </p:nvSpPr>
        <p:spPr>
          <a:xfrm>
            <a:off x="6393160" y="697660"/>
            <a:ext cx="1570215" cy="1163449"/>
          </a:xfrm>
          <a:prstGeom prst="cloudCallout">
            <a:avLst>
              <a:gd name="adj1" fmla="val 38312"/>
              <a:gd name="adj2" fmla="val 70156"/>
            </a:avLst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03151" tIns="51576" rIns="103151" bIns="51576" rtlCol="0" anchor="ctr"/>
          <a:lstStyle/>
          <a:p>
            <a:pPr algn="ctr" defTabSz="1072866">
              <a:defRPr/>
            </a:pPr>
            <a:r>
              <a:rPr lang="en-GB" sz="1300" b="1" kern="0" dirty="0">
                <a:solidFill>
                  <a:srgbClr val="002060"/>
                </a:solidFill>
                <a:latin typeface="Calibri"/>
              </a:rPr>
              <a:t>Adopt TPs and freeze UN </a:t>
            </a:r>
            <a:r>
              <a:rPr lang="en-GB" sz="1300" b="1" kern="0" dirty="0" err="1">
                <a:solidFill>
                  <a:srgbClr val="002060"/>
                </a:solidFill>
                <a:latin typeface="Calibri"/>
              </a:rPr>
              <a:t>Regs</a:t>
            </a:r>
            <a:endParaRPr lang="en-GB" sz="1300" b="1" kern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1" name="Cloud Callout 68"/>
          <p:cNvSpPr/>
          <p:nvPr/>
        </p:nvSpPr>
        <p:spPr>
          <a:xfrm>
            <a:off x="2141438" y="899929"/>
            <a:ext cx="1865708" cy="1040316"/>
          </a:xfrm>
          <a:prstGeom prst="cloudCallout">
            <a:avLst>
              <a:gd name="adj1" fmla="val -26644"/>
              <a:gd name="adj2" fmla="val 67830"/>
            </a:avLst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03151" tIns="51576" rIns="103151" bIns="51576" rtlCol="0" anchor="ctr"/>
          <a:lstStyle/>
          <a:p>
            <a:pPr algn="ctr" defTabSz="1072866">
              <a:defRPr/>
            </a:pPr>
            <a:r>
              <a:rPr lang="en-GB" sz="1300" b="1" kern="0" dirty="0">
                <a:solidFill>
                  <a:srgbClr val="002060"/>
                </a:solidFill>
                <a:latin typeface="Calibri"/>
              </a:rPr>
              <a:t>Adopt GRE pending proposals</a:t>
            </a:r>
          </a:p>
        </p:txBody>
      </p:sp>
      <p:sp>
        <p:nvSpPr>
          <p:cNvPr id="12" name="TextBox 36"/>
          <p:cNvSpPr txBox="1"/>
          <p:nvPr/>
        </p:nvSpPr>
        <p:spPr>
          <a:xfrm>
            <a:off x="2477475" y="2729148"/>
            <a:ext cx="5931909" cy="1923988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solidFill>
              <a:srgbClr val="4F81BD"/>
            </a:solidFill>
          </a:ln>
        </p:spPr>
        <p:txBody>
          <a:bodyPr wrap="square" lIns="103151" tIns="51576" rIns="103151" bIns="51576" rtlCol="0">
            <a:spAutoFit/>
          </a:bodyPr>
          <a:lstStyle/>
          <a:p>
            <a:pPr lvl="0">
              <a:defRPr/>
            </a:pPr>
            <a:r>
              <a:rPr lang="en-GB" sz="1300" b="1" kern="0" dirty="0">
                <a:solidFill>
                  <a:prstClr val="black"/>
                </a:solidFill>
                <a:latin typeface="Calibri"/>
              </a:rPr>
              <a:t>No more amendments </a:t>
            </a:r>
            <a:r>
              <a:rPr lang="en-GB" sz="1300" kern="0" dirty="0">
                <a:solidFill>
                  <a:prstClr val="black"/>
                </a:solidFill>
                <a:latin typeface="Calibri"/>
              </a:rPr>
              <a:t>to existing UN </a:t>
            </a:r>
            <a:r>
              <a:rPr lang="en-GB" sz="1300" kern="0" dirty="0" err="1">
                <a:solidFill>
                  <a:prstClr val="black"/>
                </a:solidFill>
                <a:latin typeface="Calibri"/>
              </a:rPr>
              <a:t>Regs</a:t>
            </a:r>
            <a:r>
              <a:rPr lang="en-GB" sz="1300" kern="0" dirty="0">
                <a:solidFill>
                  <a:prstClr val="black"/>
                </a:solidFill>
              </a:rPr>
              <a:t> on signalling, road illumination </a:t>
            </a:r>
            <a:r>
              <a:rPr lang="en-GB" sz="1300" kern="0" dirty="0">
                <a:solidFill>
                  <a:prstClr val="black"/>
                </a:solidFill>
                <a:latin typeface="Calibri"/>
              </a:rPr>
              <a:t>and retro-reflecting devices.</a:t>
            </a:r>
          </a:p>
          <a:p>
            <a:pPr defTabSz="1072866">
              <a:defRPr/>
            </a:pPr>
            <a:endParaRPr lang="en-GB" sz="1300" kern="0" dirty="0">
              <a:solidFill>
                <a:prstClr val="black"/>
              </a:solidFill>
              <a:latin typeface="Calibri"/>
            </a:endParaRPr>
          </a:p>
          <a:p>
            <a:pPr defTabSz="1072866">
              <a:defRPr/>
            </a:pPr>
            <a:r>
              <a:rPr lang="en-GB" sz="1300" b="1" kern="0" dirty="0">
                <a:solidFill>
                  <a:prstClr val="black"/>
                </a:solidFill>
                <a:latin typeface="Calibri"/>
              </a:rPr>
              <a:t>Granting of type approvals continues</a:t>
            </a:r>
            <a:endParaRPr lang="en-GB" sz="1300" kern="0" dirty="0">
              <a:solidFill>
                <a:prstClr val="black"/>
              </a:solidFill>
              <a:latin typeface="Calibri"/>
            </a:endParaRPr>
          </a:p>
          <a:p>
            <a:pPr defTabSz="1072866">
              <a:defRPr/>
            </a:pPr>
            <a:endParaRPr lang="en-GB" sz="1300" kern="0" dirty="0">
              <a:solidFill>
                <a:prstClr val="black"/>
              </a:solidFill>
              <a:latin typeface="Calibri"/>
            </a:endParaRPr>
          </a:p>
          <a:p>
            <a:pPr defTabSz="1072866">
              <a:defRPr/>
            </a:pPr>
            <a:r>
              <a:rPr lang="en-GB" sz="1300" b="1" kern="0" dirty="0">
                <a:solidFill>
                  <a:prstClr val="black"/>
                </a:solidFill>
                <a:latin typeface="Calibri"/>
              </a:rPr>
              <a:t>Approvals for innovations </a:t>
            </a:r>
            <a:r>
              <a:rPr lang="en-GB" sz="1300" kern="0" dirty="0">
                <a:solidFill>
                  <a:prstClr val="black"/>
                </a:solidFill>
                <a:latin typeface="Calibri"/>
              </a:rPr>
              <a:t>may be granted using  Article 12 part 6 and Schedule 7 of the 1958 agreement (draft Revision 3 - ECE/TRANS/WP.29/2015/40) or </a:t>
            </a:r>
            <a:r>
              <a:rPr lang="en-US" sz="1300" kern="0" dirty="0">
                <a:solidFill>
                  <a:prstClr val="black"/>
                </a:solidFill>
                <a:latin typeface="Calibri"/>
              </a:rPr>
              <a:t>Art. 20 “Exemptions for new technologies or new concepts” of the EC Directive 2007/46/EC (Framework Directive)</a:t>
            </a:r>
            <a:endParaRPr lang="en-GB" sz="13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219401" y="1196752"/>
            <a:ext cx="1691262" cy="504269"/>
          </a:xfrm>
          <a:prstGeom prst="rect">
            <a:avLst/>
          </a:prstGeom>
          <a:solidFill>
            <a:srgbClr val="FFC000"/>
          </a:solidFill>
        </p:spPr>
        <p:txBody>
          <a:bodyPr wrap="square" lIns="103151" tIns="51576" rIns="103151" bIns="51576" rtlCol="0">
            <a:spAutoFit/>
          </a:bodyPr>
          <a:lstStyle/>
          <a:p>
            <a:r>
              <a:rPr lang="en-GB" sz="1300" b="1" dirty="0">
                <a:solidFill>
                  <a:prstClr val="black"/>
                </a:solidFill>
                <a:latin typeface="Calibri"/>
              </a:rPr>
              <a:t>Existing UN Regulations</a:t>
            </a:r>
          </a:p>
        </p:txBody>
      </p:sp>
      <p:sp>
        <p:nvSpPr>
          <p:cNvPr id="14" name="TextBox 10"/>
          <p:cNvSpPr txBox="1"/>
          <p:nvPr/>
        </p:nvSpPr>
        <p:spPr>
          <a:xfrm>
            <a:off x="256091" y="3772858"/>
            <a:ext cx="1654572" cy="304214"/>
          </a:xfrm>
          <a:prstGeom prst="rect">
            <a:avLst/>
          </a:prstGeom>
          <a:solidFill>
            <a:srgbClr val="FFC000"/>
          </a:solidFill>
        </p:spPr>
        <p:txBody>
          <a:bodyPr wrap="square" lIns="103151" tIns="51576" rIns="103151" bIns="51576" rtlCol="0">
            <a:spAutoFit/>
          </a:bodyPr>
          <a:lstStyle/>
          <a:p>
            <a:r>
              <a:rPr lang="en-GB" sz="1300" b="1" dirty="0">
                <a:solidFill>
                  <a:prstClr val="black"/>
                </a:solidFill>
                <a:latin typeface="Calibri"/>
              </a:rPr>
              <a:t>New UN Regulations</a:t>
            </a:r>
          </a:p>
        </p:txBody>
      </p:sp>
      <p:sp>
        <p:nvSpPr>
          <p:cNvPr id="15" name="TextBox 20"/>
          <p:cNvSpPr txBox="1"/>
          <p:nvPr/>
        </p:nvSpPr>
        <p:spPr>
          <a:xfrm>
            <a:off x="7874726" y="5826718"/>
            <a:ext cx="822689" cy="554610"/>
          </a:xfrm>
          <a:prstGeom prst="rect">
            <a:avLst/>
          </a:prstGeom>
          <a:solidFill>
            <a:srgbClr val="92D050"/>
          </a:solidFill>
        </p:spPr>
        <p:txBody>
          <a:bodyPr wrap="square" lIns="107287" tIns="53643" rIns="107287" bIns="53643" rtlCol="0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latin typeface="Calibri"/>
              </a:rPr>
              <a:t>WP.29</a:t>
            </a:r>
          </a:p>
          <a:p>
            <a:r>
              <a:rPr lang="en-GB" sz="1300" dirty="0">
                <a:solidFill>
                  <a:prstClr val="black"/>
                </a:solidFill>
                <a:latin typeface="Calibri"/>
              </a:rPr>
              <a:t>March</a:t>
            </a:r>
          </a:p>
        </p:txBody>
      </p:sp>
      <p:sp>
        <p:nvSpPr>
          <p:cNvPr id="16" name="Cloud Callout 68"/>
          <p:cNvSpPr/>
          <p:nvPr/>
        </p:nvSpPr>
        <p:spPr>
          <a:xfrm>
            <a:off x="5157552" y="5057901"/>
            <a:ext cx="1611059" cy="803092"/>
          </a:xfrm>
          <a:prstGeom prst="cloudCallout">
            <a:avLst>
              <a:gd name="adj1" fmla="val 38568"/>
              <a:gd name="adj2" fmla="val 63094"/>
            </a:avLst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03151" tIns="51576" rIns="103151" bIns="51576" rtlCol="0" anchor="ctr"/>
          <a:lstStyle/>
          <a:p>
            <a:pPr algn="ctr" defTabSz="1072866">
              <a:defRPr/>
            </a:pPr>
            <a:r>
              <a:rPr lang="en-GB" sz="1300" b="1" kern="0" dirty="0">
                <a:solidFill>
                  <a:srgbClr val="002060"/>
                </a:solidFill>
                <a:latin typeface="Calibri"/>
              </a:rPr>
              <a:t>Agree on new UN </a:t>
            </a:r>
            <a:r>
              <a:rPr lang="en-GB" sz="1300" b="1" kern="0" dirty="0" err="1">
                <a:solidFill>
                  <a:srgbClr val="002060"/>
                </a:solidFill>
                <a:latin typeface="Calibri"/>
              </a:rPr>
              <a:t>Regs</a:t>
            </a:r>
            <a:endParaRPr lang="en-GB" sz="1300" b="1" kern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6208955" y="5990771"/>
            <a:ext cx="904286" cy="354555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wrap="square" lIns="107287" tIns="53643" rIns="107287" bIns="53643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defTabSz="1072866">
              <a:defRPr/>
            </a:pPr>
            <a:r>
              <a:rPr lang="en-GB" sz="1600" kern="0" dirty="0">
                <a:solidFill>
                  <a:prstClr val="black"/>
                </a:solidFill>
                <a:latin typeface="Calibri"/>
              </a:rPr>
              <a:t>GRE-78</a:t>
            </a:r>
          </a:p>
        </p:txBody>
      </p:sp>
      <p:sp>
        <p:nvSpPr>
          <p:cNvPr id="19" name="Cloud Callout 60"/>
          <p:cNvSpPr/>
          <p:nvPr/>
        </p:nvSpPr>
        <p:spPr>
          <a:xfrm>
            <a:off x="7937965" y="4442278"/>
            <a:ext cx="1277681" cy="1048237"/>
          </a:xfrm>
          <a:prstGeom prst="cloudCallout">
            <a:avLst>
              <a:gd name="adj1" fmla="val -20107"/>
              <a:gd name="adj2" fmla="val 73569"/>
            </a:avLst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03151" tIns="51576" rIns="103151" bIns="51576" rtlCol="0" anchor="ctr"/>
          <a:lstStyle/>
          <a:p>
            <a:pPr algn="ctr" defTabSz="1072866">
              <a:defRPr/>
            </a:pPr>
            <a:r>
              <a:rPr lang="en-GB" sz="1300" b="1" kern="0" dirty="0">
                <a:solidFill>
                  <a:srgbClr val="002060"/>
                </a:solidFill>
                <a:latin typeface="Calibri"/>
              </a:rPr>
              <a:t>Adopt new UN </a:t>
            </a:r>
            <a:r>
              <a:rPr lang="en-GB" sz="1300" b="1" kern="0" dirty="0" err="1">
                <a:solidFill>
                  <a:srgbClr val="002060"/>
                </a:solidFill>
                <a:latin typeface="Calibri"/>
              </a:rPr>
              <a:t>Regs</a:t>
            </a:r>
            <a:endParaRPr lang="en-GB" sz="1300" b="1" kern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0" name="Cloud Callout 68"/>
          <p:cNvSpPr/>
          <p:nvPr/>
        </p:nvSpPr>
        <p:spPr>
          <a:xfrm>
            <a:off x="2141438" y="4904747"/>
            <a:ext cx="2187493" cy="1178357"/>
          </a:xfrm>
          <a:prstGeom prst="cloudCallout">
            <a:avLst>
              <a:gd name="adj1" fmla="val 15983"/>
              <a:gd name="adj2" fmla="val 70763"/>
            </a:avLst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03151" tIns="51576" rIns="103151" bIns="51576" rtlCol="0" anchor="ctr"/>
          <a:lstStyle/>
          <a:p>
            <a:pPr algn="ctr" defTabSz="1072866">
              <a:defRPr/>
            </a:pPr>
            <a:r>
              <a:rPr lang="en-GB" sz="1300" b="1" kern="0" dirty="0">
                <a:solidFill>
                  <a:srgbClr val="002060"/>
                </a:solidFill>
                <a:latin typeface="Calibri"/>
              </a:rPr>
              <a:t>Informal proposals of new UN </a:t>
            </a:r>
            <a:r>
              <a:rPr lang="en-GB" sz="1300" b="1" kern="0" dirty="0" err="1">
                <a:solidFill>
                  <a:srgbClr val="002060"/>
                </a:solidFill>
                <a:latin typeface="Calibri"/>
              </a:rPr>
              <a:t>Regs</a:t>
            </a:r>
            <a:r>
              <a:rPr lang="en-GB" sz="1300" b="1" kern="0" dirty="0">
                <a:solidFill>
                  <a:srgbClr val="002060"/>
                </a:solidFill>
                <a:latin typeface="Calibri"/>
              </a:rPr>
              <a:t> for feedback</a:t>
            </a:r>
          </a:p>
        </p:txBody>
      </p:sp>
      <p:sp>
        <p:nvSpPr>
          <p:cNvPr id="21" name="TextBox 13"/>
          <p:cNvSpPr txBox="1"/>
          <p:nvPr/>
        </p:nvSpPr>
        <p:spPr>
          <a:xfrm>
            <a:off x="3626853" y="6026773"/>
            <a:ext cx="894099" cy="354555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</p:spPr>
        <p:txBody>
          <a:bodyPr wrap="square" lIns="107287" tIns="53643" rIns="107287" bIns="53643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defTabSz="1072866">
              <a:defRPr/>
            </a:pPr>
            <a:r>
              <a:rPr lang="en-GB" sz="1600" kern="0" dirty="0">
                <a:solidFill>
                  <a:prstClr val="black"/>
                </a:solidFill>
                <a:latin typeface="Calibri"/>
              </a:rPr>
              <a:t>GRE-77</a:t>
            </a:r>
          </a:p>
        </p:txBody>
      </p:sp>
    </p:spTree>
    <p:extLst>
      <p:ext uri="{BB962C8B-B14F-4D97-AF65-F5344CB8AC3E}">
        <p14:creationId xmlns:p14="http://schemas.microsoft.com/office/powerpoint/2010/main" val="23666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 bwMode="auto">
          <a:xfrm>
            <a:off x="777911" y="1919896"/>
            <a:ext cx="0" cy="4104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194471" y="4552730"/>
            <a:ext cx="1120026" cy="1291603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>
          <a:xfrm>
            <a:off x="194472" y="188640"/>
            <a:ext cx="9581114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defTabSz="1072866" fontAlgn="base">
              <a:spcAft>
                <a:spcPct val="0"/>
              </a:spcAft>
              <a:defRPr/>
            </a:pPr>
            <a:r>
              <a:rPr lang="en-US" altLang="en-US" sz="2800" b="1" kern="0" dirty="0" smtClean="0">
                <a:solidFill>
                  <a:srgbClr val="FFFFFF">
                    <a:lumMod val="50000"/>
                  </a:srgbClr>
                </a:solidFill>
              </a:rPr>
              <a:t>Next </a:t>
            </a:r>
            <a:r>
              <a:rPr lang="en-US" altLang="en-US" sz="2800" b="1" kern="0" dirty="0">
                <a:solidFill>
                  <a:srgbClr val="FFFFFF">
                    <a:lumMod val="50000"/>
                  </a:srgbClr>
                </a:solidFill>
              </a:rPr>
              <a:t>steps and </a:t>
            </a:r>
            <a:r>
              <a:rPr lang="en-US" altLang="en-US" sz="2800" b="1" kern="0" dirty="0" smtClean="0">
                <a:solidFill>
                  <a:srgbClr val="FFFFFF">
                    <a:lumMod val="50000"/>
                  </a:srgbClr>
                </a:solidFill>
              </a:rPr>
              <a:t>challenges in 2017</a:t>
            </a:r>
            <a:endParaRPr lang="en-US" altLang="en-US" sz="2800" b="1" kern="0" dirty="0">
              <a:solidFill>
                <a:srgbClr val="FFFFFF">
                  <a:lumMod val="50000"/>
                </a:srgbClr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155317" y="1919896"/>
            <a:ext cx="0" cy="4104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8491294" y="1424447"/>
            <a:ext cx="1376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 78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Gerade Verbindung 8"/>
          <p:cNvCxnSpPr>
            <a:stCxn id="10" idx="2"/>
          </p:cNvCxnSpPr>
          <p:nvPr/>
        </p:nvCxnSpPr>
        <p:spPr bwMode="auto">
          <a:xfrm>
            <a:off x="7971654" y="2924944"/>
            <a:ext cx="10441" cy="35304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7355833" y="2186280"/>
            <a:ext cx="12316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DEADLINE Official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docs</a:t>
            </a:r>
            <a:endParaRPr lang="de-DE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8454" y="1424447"/>
            <a:ext cx="1482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WP.29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38402" y="4618462"/>
            <a:ext cx="12481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WP.29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GRE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pipeline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845347" y="1868381"/>
            <a:ext cx="6225469" cy="36352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801207" y="1826504"/>
            <a:ext cx="6265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(WP.29 in March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June)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2293214" y="2658819"/>
            <a:ext cx="830191" cy="82809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8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222697" y="2679703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</a:t>
            </a:r>
            <a:r>
              <a:rPr lang="de-DE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de-DE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check</a:t>
            </a:r>
            <a:endParaRPr lang="de-DE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3208905" y="3395630"/>
            <a:ext cx="1038767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158800" y="3356992"/>
            <a:ext cx="11422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editorial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6084116" y="3890336"/>
            <a:ext cx="1730143" cy="5437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056211" y="3913892"/>
            <a:ext cx="1900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Official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6558540" y="4509120"/>
            <a:ext cx="1730143" cy="7200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513173" y="4521999"/>
            <a:ext cx="1775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Informal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13161" y="6168369"/>
            <a:ext cx="1092121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17.3.2017</a:t>
            </a: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568498" y="6168369"/>
            <a:ext cx="117837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24.10.2017</a:t>
            </a: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446477" y="6168369"/>
            <a:ext cx="1100369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31.7.2017</a:t>
            </a: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Gestreifter Pfeil nach rechts 25"/>
          <p:cNvSpPr/>
          <p:nvPr/>
        </p:nvSpPr>
        <p:spPr bwMode="auto">
          <a:xfrm>
            <a:off x="2690749" y="6152180"/>
            <a:ext cx="4446494" cy="337490"/>
          </a:xfrm>
          <a:prstGeom prst="stripedRightArrow">
            <a:avLst>
              <a:gd name="adj1" fmla="val 67151"/>
              <a:gd name="adj2" fmla="val 143072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28770" y="6138760"/>
            <a:ext cx="257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 135 </a:t>
            </a:r>
            <a:r>
              <a:rPr lang="de-DE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de-DE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4241577" y="4714893"/>
            <a:ext cx="1220105" cy="50157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8385382" y="2960185"/>
            <a:ext cx="1429821" cy="1400143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380645" y="2980110"/>
            <a:ext cx="1486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 </a:t>
            </a:r>
            <a:r>
              <a:rPr lang="de-DE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adopt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TPs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freeze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Regs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Gerade Verbindung 34"/>
          <p:cNvCxnSpPr/>
          <p:nvPr/>
        </p:nvCxnSpPr>
        <p:spPr>
          <a:xfrm>
            <a:off x="322585" y="1138599"/>
            <a:ext cx="92468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4172914" y="4693245"/>
            <a:ext cx="1207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Transitional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provisions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1978520" y="1916851"/>
            <a:ext cx="0" cy="4104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1314497" y="1421402"/>
            <a:ext cx="1376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 77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1391701" y="6165324"/>
            <a:ext cx="117837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4.4.2017</a:t>
            </a: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4247672" y="5257785"/>
            <a:ext cx="1220105" cy="55464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179008" y="5236137"/>
            <a:ext cx="1288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nstallation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6105128" y="5314264"/>
            <a:ext cx="1730143" cy="5462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045122" y="5337270"/>
            <a:ext cx="175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Installation Regs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 40"/>
          <p:cNvSpPr/>
          <p:nvPr/>
        </p:nvSpPr>
        <p:spPr bwMode="auto">
          <a:xfrm>
            <a:off x="4250922" y="4170728"/>
            <a:ext cx="1220105" cy="50157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172914" y="4149080"/>
            <a:ext cx="1441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UN-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Pfeil nach rechts 45"/>
          <p:cNvSpPr/>
          <p:nvPr/>
        </p:nvSpPr>
        <p:spPr>
          <a:xfrm>
            <a:off x="5655078" y="4005065"/>
            <a:ext cx="390043" cy="1748513"/>
          </a:xfrm>
          <a:prstGeom prst="rightArrow">
            <a:avLst>
              <a:gd name="adj1" fmla="val 50000"/>
              <a:gd name="adj2" fmla="val 47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8638238" y="2564904"/>
            <a:ext cx="11108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TARGET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831975" y="3140968"/>
            <a:ext cx="1113245" cy="96698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786609" y="3153847"/>
            <a:ext cx="1216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LSD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informal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hteck 18"/>
          <p:cNvSpPr/>
          <p:nvPr/>
        </p:nvSpPr>
        <p:spPr bwMode="auto">
          <a:xfrm>
            <a:off x="6002056" y="3228188"/>
            <a:ext cx="1812203" cy="5437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180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7" name="Textfeld 19"/>
          <p:cNvSpPr txBox="1"/>
          <p:nvPr/>
        </p:nvSpPr>
        <p:spPr>
          <a:xfrm>
            <a:off x="5961112" y="3265820"/>
            <a:ext cx="2014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freeze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Regs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138402" y="193905"/>
            <a:ext cx="1026243" cy="33855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SLR-16-05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8609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965</Words>
  <Application>Microsoft Office PowerPoint</Application>
  <PresentationFormat>A4 Paper (210x297 mm)</PresentationFormat>
  <Paragraphs>267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Konstantin Glukhenkiy</cp:lastModifiedBy>
  <cp:revision>179</cp:revision>
  <dcterms:created xsi:type="dcterms:W3CDTF">2016-01-06T07:52:50Z</dcterms:created>
  <dcterms:modified xsi:type="dcterms:W3CDTF">2017-04-19T09:27:12Z</dcterms:modified>
</cp:coreProperties>
</file>