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25" r:id="rId15"/>
  </p:sldIdLst>
  <p:sldSz cx="9144000" cy="6858000" type="screen4x3"/>
  <p:notesSz cx="6858000" cy="9144000"/>
  <p:defaultTextStyle>
    <a:defPPr>
      <a:defRPr lang="it-IT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Terburg" initials="B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CC00"/>
    <a:srgbClr val="D205FB"/>
    <a:srgbClr val="FC6204"/>
    <a:srgbClr val="FB8605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739" autoAdjust="0"/>
    <p:restoredTop sz="93957" autoAdjust="0"/>
  </p:normalViewPr>
  <p:slideViewPr>
    <p:cSldViewPr>
      <p:cViewPr varScale="1">
        <p:scale>
          <a:sx n="85" d="100"/>
          <a:sy n="85" d="100"/>
        </p:scale>
        <p:origin x="-2006" y="-82"/>
      </p:cViewPr>
      <p:guideLst>
        <p:guide orient="horz" pos="960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4B4F730-E3AC-4E37-9973-8AB243ECB6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269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53E75-67A2-4D18-ACCF-A01438105B48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223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10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LS-xxxx</a:t>
            </a:r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it-IT"/>
              <a:t>GTB Document No. CE-XXXX</a:t>
            </a:r>
          </a:p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86DD45E-0221-4ACF-A69C-65A61901C5D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52400" y="6019800"/>
            <a:ext cx="21336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>
                <a:solidFill>
                  <a:srgbClr val="333399"/>
                </a:solidFill>
                <a:latin typeface="Arial" charset="0"/>
              </a:rPr>
            </a:br>
            <a:r>
              <a:rPr lang="it-IT" sz="800" b="1" i="1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2" name="Straight Connector 10"/>
          <p:cNvCxnSpPr>
            <a:cxnSpLocks noChangeShapeType="1"/>
          </p:cNvCxnSpPr>
          <p:nvPr userDrawn="1"/>
        </p:nvCxnSpPr>
        <p:spPr bwMode="auto">
          <a:xfrm>
            <a:off x="1066800" y="6172200"/>
            <a:ext cx="8077200" cy="0"/>
          </a:xfrm>
          <a:prstGeom prst="line">
            <a:avLst/>
          </a:prstGeom>
          <a:noFill/>
          <a:ln w="9525" algn="ctr">
            <a:solidFill>
              <a:srgbClr val="333399"/>
            </a:solidFill>
            <a:round/>
            <a:headEnd/>
            <a:tailEnd/>
          </a:ln>
        </p:spPr>
      </p:cxnSp>
      <p:cxnSp>
        <p:nvCxnSpPr>
          <p:cNvPr id="1032" name="Straight Connector 10"/>
          <p:cNvCxnSpPr>
            <a:cxnSpLocks noChangeShapeType="1"/>
          </p:cNvCxnSpPr>
          <p:nvPr userDrawn="1"/>
        </p:nvCxnSpPr>
        <p:spPr bwMode="auto">
          <a:xfrm>
            <a:off x="0" y="6172200"/>
            <a:ext cx="152400" cy="0"/>
          </a:xfrm>
          <a:prstGeom prst="line">
            <a:avLst/>
          </a:prstGeom>
          <a:noFill/>
          <a:ln w="9525" algn="ctr">
            <a:solidFill>
              <a:srgbClr val="333399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  <p:sldLayoutId id="2147484948" r:id="rId12"/>
    <p:sldLayoutId id="2147484949" r:id="rId13"/>
    <p:sldLayoutId id="214748495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794" y="1844824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 smtClean="0"/>
              <a:t>GTB</a:t>
            </a:r>
            <a:endParaRPr lang="it-IT" dirty="0" smtClean="0">
              <a:solidFill>
                <a:srgbClr val="3333FF"/>
              </a:solidFill>
            </a:endParaRPr>
          </a:p>
        </p:txBody>
      </p:sp>
      <p:graphicFrame>
        <p:nvGraphicFramePr>
          <p:cNvPr id="6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83673"/>
              </p:ext>
            </p:extLst>
          </p:nvPr>
        </p:nvGraphicFramePr>
        <p:xfrm>
          <a:off x="215516" y="224644"/>
          <a:ext cx="8604956" cy="807720"/>
        </p:xfrm>
        <a:graphic>
          <a:graphicData uri="http://schemas.openxmlformats.org/drawingml/2006/table">
            <a:tbl>
              <a:tblPr/>
              <a:tblGrid>
                <a:gridCol w="4516174"/>
                <a:gridCol w="4088782"/>
              </a:tblGrid>
              <a:tr h="568072">
                <a:tc>
                  <a:txBody>
                    <a:bodyPr/>
                    <a:lstStyle/>
                    <a:p>
                      <a:pPr marL="1778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Transmitted by the expert from GTB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7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Informal document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GRE-77-03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137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(77th GRE, 4 - 7  April 2017,</a:t>
                      </a:r>
                    </a:p>
                    <a:p>
                      <a:pPr marL="137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agenda item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44">
                <a:tc>
                  <a:txBody>
                    <a:bodyPr/>
                    <a:lstStyle/>
                    <a:p>
                      <a:pPr marL="809625" marR="0" lvl="0" indent="-269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09625" marR="0" lvl="0" indent="-2698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872303" y="3645024"/>
            <a:ext cx="77796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latin typeface="+mn-lt"/>
              </a:rPr>
              <a:t>Substitute Light Sources </a:t>
            </a:r>
            <a:endParaRPr lang="en-US" b="1" dirty="0" smtClean="0">
              <a:ln w="0"/>
              <a:latin typeface="+mn-lt"/>
            </a:endParaRPr>
          </a:p>
          <a:p>
            <a:pPr algn="ctr"/>
            <a:r>
              <a:rPr lang="en-US" b="1" dirty="0" smtClean="0">
                <a:ln w="0"/>
                <a:latin typeface="+mn-lt"/>
              </a:rPr>
              <a:t>Equivalence </a:t>
            </a:r>
            <a:r>
              <a:rPr lang="en-US" b="1" dirty="0">
                <a:ln w="0"/>
                <a:latin typeface="+mn-lt"/>
              </a:rPr>
              <a:t>Reports </a:t>
            </a:r>
            <a:r>
              <a:rPr lang="en-US" b="1" dirty="0" smtClean="0">
                <a:ln w="0"/>
                <a:latin typeface="+mn-lt"/>
              </a:rPr>
              <a:t>for C5W, PY21W, and R5W</a:t>
            </a:r>
          </a:p>
          <a:p>
            <a:pPr algn="ctr"/>
            <a:endParaRPr lang="de-DE" b="1" dirty="0">
              <a:ln w="0"/>
              <a:latin typeface="+mn-lt"/>
            </a:endParaRPr>
          </a:p>
          <a:p>
            <a:pPr algn="ctr"/>
            <a:r>
              <a:rPr lang="de-DE" cap="none" spc="0" dirty="0" smtClean="0">
                <a:ln w="0"/>
                <a:latin typeface="+mn-lt"/>
              </a:rPr>
              <a:t>In support of </a:t>
            </a:r>
            <a:r>
              <a:rPr lang="de-DE" cap="none" spc="0" dirty="0" err="1" smtClean="0">
                <a:ln w="0"/>
                <a:latin typeface="+mn-lt"/>
              </a:rPr>
              <a:t>documents</a:t>
            </a:r>
            <a:r>
              <a:rPr lang="de-DE" cap="none" spc="0" dirty="0" smtClean="0">
                <a:ln w="0"/>
                <a:latin typeface="+mn-lt"/>
              </a:rPr>
              <a:t> </a:t>
            </a:r>
            <a:r>
              <a:rPr lang="de-DE" cap="none" spc="0" dirty="0" smtClean="0">
                <a:ln w="0"/>
                <a:latin typeface="+mn-lt"/>
              </a:rPr>
              <a:t>GRE/2017/2</a:t>
            </a:r>
            <a:endParaRPr lang="de-DE" sz="1600" dirty="0" smtClean="0">
              <a:ln w="0"/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de-DE" dirty="0" err="1" smtClean="0">
                <a:ln w="0"/>
                <a:latin typeface="+mn-lt"/>
              </a:rPr>
              <a:t>and</a:t>
            </a:r>
            <a:r>
              <a:rPr lang="de-DE" dirty="0" smtClean="0">
                <a:ln w="0"/>
                <a:latin typeface="+mn-lt"/>
              </a:rPr>
              <a:t> </a:t>
            </a:r>
            <a:r>
              <a:rPr lang="de-DE" dirty="0" smtClean="0">
                <a:ln w="0"/>
                <a:latin typeface="+mn-lt"/>
              </a:rPr>
              <a:t>GRE/2017/3</a:t>
            </a:r>
            <a:endParaRPr lang="de-DE" sz="1600" cap="none" spc="0" dirty="0">
              <a:ln w="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Equivalence Report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R5W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US" dirty="0" smtClean="0"/>
              <a:t>According to Regulation No. 128</a:t>
            </a:r>
          </a:p>
          <a:p>
            <a:r>
              <a:rPr lang="en-US" dirty="0" smtClean="0"/>
              <a:t>Equivalence Requirements </a:t>
            </a:r>
            <a:r>
              <a:rPr lang="en-US" dirty="0" smtClean="0"/>
              <a:t>GRE-77-02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20933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for </a:t>
            </a:r>
            <a:r>
              <a:rPr lang="en-US" dirty="0" smtClean="0"/>
              <a:t>Equivalence </a:t>
            </a:r>
            <a:r>
              <a:rPr lang="en-US" dirty="0"/>
              <a:t>of </a:t>
            </a:r>
            <a:r>
              <a:rPr lang="en-US" dirty="0" smtClean="0"/>
              <a:t>Parameters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2"/>
                </a:solidFill>
              </a:rPr>
              <a:t>R5W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11</a:t>
            </a:fld>
            <a:endParaRPr lang="it-IT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7564" y="1268760"/>
            <a:ext cx="8352928" cy="4896544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u="sng" dirty="0" smtClean="0"/>
              <a:t>Parameters</a:t>
            </a:r>
            <a:r>
              <a:rPr lang="en-GB" sz="1100" dirty="0" smtClean="0"/>
              <a:t>		</a:t>
            </a:r>
            <a:r>
              <a:rPr lang="en-GB" sz="1100" u="sng" dirty="0" smtClean="0"/>
              <a:t>Check</a:t>
            </a:r>
            <a:endParaRPr lang="en-GB" sz="1100" u="sng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3.1.	Parameters with the same values	</a:t>
            </a:r>
          </a:p>
          <a:p>
            <a:pPr marL="0" indent="0">
              <a:buNone/>
              <a:tabLst>
                <a:tab pos="352425" algn="l"/>
                <a:tab pos="1071563" algn="l"/>
                <a:tab pos="6456363" algn="r"/>
              </a:tabLst>
            </a:pPr>
            <a:r>
              <a:rPr lang="en-GB" sz="1100" dirty="0" smtClean="0"/>
              <a:t>	3.1.1.	Cap (as in in accordance with the given IEC Publication 60061)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3.1.2.	Maximum lamp outline dimensions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3.1.3.	Electrical connector	</a:t>
            </a:r>
            <a:r>
              <a:rPr lang="en-GB" sz="1100" dirty="0" smtClean="0"/>
              <a:t>n/a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3.1.4.	Test voltage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3.1.5.	Objective luminous flux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3.1.6.	Colour of emitted light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3.1.7.	Light centre length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3.1.8.	Distortion free zone (if any)	</a:t>
            </a:r>
            <a:r>
              <a:rPr lang="en-GB" sz="1100" dirty="0" smtClean="0"/>
              <a:t>n/a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3.2.	Parameters with similar values	</a:t>
            </a: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3.2.1.	Normalized luminous intensity distribution	see page 3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3.2.2.	Size and position of the light-emitting-area	</a:t>
            </a:r>
            <a:r>
              <a:rPr lang="en-GB" sz="1100" dirty="0" smtClean="0"/>
              <a:t> </a:t>
            </a:r>
            <a:r>
              <a:rPr lang="en-GB" sz="1100" dirty="0"/>
              <a:t>see page 4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3.2.3.	Homogeneity of the light-emitting-area	</a:t>
            </a:r>
            <a:r>
              <a:rPr lang="en-GB" sz="1100" dirty="0" smtClean="0"/>
              <a:t> </a:t>
            </a:r>
            <a:r>
              <a:rPr lang="en-GB" sz="1100" dirty="0"/>
              <a:t>see page 4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 smtClean="0"/>
              <a:t>3.3</a:t>
            </a:r>
            <a:r>
              <a:rPr lang="en-GB" sz="1100" dirty="0"/>
              <a:t>.	Parameters with different values	</a:t>
            </a: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3.3.1.	Maximum electrical power consumption	</a:t>
            </a:r>
            <a:r>
              <a:rPr lang="en-GB" sz="1100" dirty="0" smtClean="0"/>
              <a:t>2W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3.3.2.	The minimum voltage range	R128 Annex 4 (9-16V)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 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3.3.3.	The spectral content	 R128 par. 2.3.3.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3.4.	Additional parameters	</a:t>
            </a: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3.4.1.	Thermal behaviour	</a:t>
            </a:r>
            <a:r>
              <a:rPr lang="en-GB" sz="1100" dirty="0" smtClean="0"/>
              <a:t> R128 Annex 4</a:t>
            </a:r>
            <a:endParaRPr lang="en-GB" sz="1100" dirty="0"/>
          </a:p>
          <a:p>
            <a:pPr>
              <a:buAutoNum type="arabicPeriod" startAt="4"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 smtClean="0"/>
              <a:t>Requirements </a:t>
            </a:r>
            <a:r>
              <a:rPr lang="en-GB" sz="1100" dirty="0"/>
              <a:t>regarding failure </a:t>
            </a:r>
            <a:r>
              <a:rPr lang="en-GB" sz="1100" dirty="0" smtClean="0"/>
              <a:t>detection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 smtClean="0"/>
              <a:t>	</a:t>
            </a:r>
            <a:r>
              <a:rPr lang="en-GB" sz="1100" dirty="0"/>
              <a:t>4.1	Failure detection	75 …. 170 mA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>
              <a:sym typeface="Wingdings"/>
            </a:endParaRP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>
                <a:sym typeface="Wingdings"/>
              </a:rPr>
              <a:t>	</a:t>
            </a:r>
            <a:r>
              <a:rPr lang="en-GB" sz="1100" dirty="0"/>
              <a:t>4.2	Failure behaviour	</a:t>
            </a:r>
            <a:r>
              <a:rPr lang="en-US" sz="1100" dirty="0">
                <a:sym typeface="Wingdings"/>
              </a:rPr>
              <a:t> below </a:t>
            </a:r>
            <a:r>
              <a:rPr lang="en-US" sz="1100" dirty="0" smtClean="0">
                <a:sym typeface="Wingdings"/>
              </a:rPr>
              <a:t>25 </a:t>
            </a:r>
            <a:r>
              <a:rPr lang="en-US" sz="1100" dirty="0">
                <a:sym typeface="Wingdings"/>
              </a:rPr>
              <a:t>mA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r>
              <a:rPr lang="en-US" sz="1100" dirty="0" smtClean="0">
                <a:sym typeface="Wingdings"/>
              </a:rPr>
              <a:t> </a:t>
            </a: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US" sz="1100" dirty="0">
                <a:sym typeface="Wingdings"/>
              </a:rPr>
              <a:t>	</a:t>
            </a:r>
            <a:r>
              <a:rPr lang="en-US" sz="1100" dirty="0" smtClean="0">
                <a:sym typeface="Wingdings"/>
              </a:rPr>
              <a:t>		</a:t>
            </a:r>
            <a:r>
              <a:rPr lang="en-GB" sz="1100" dirty="0" smtClean="0"/>
              <a:t>no </a:t>
            </a:r>
            <a:r>
              <a:rPr lang="en-GB" sz="1100" dirty="0"/>
              <a:t>flash R128 3.12.3.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8251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Normalised</a:t>
            </a:r>
            <a:r>
              <a:rPr lang="en-US" dirty="0" smtClean="0"/>
              <a:t> Intensity Distribution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R5W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12</a:t>
            </a:fld>
            <a:endParaRPr lang="it-IT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552037" cy="423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5"/>
          <p:cNvSpPr txBox="1"/>
          <p:nvPr/>
        </p:nvSpPr>
        <p:spPr>
          <a:xfrm>
            <a:off x="7596336" y="35010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C0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52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Size, </a:t>
            </a:r>
            <a:r>
              <a:rPr lang="en-US" dirty="0" smtClean="0"/>
              <a:t>Position </a:t>
            </a:r>
            <a:r>
              <a:rPr lang="en-US" dirty="0"/>
              <a:t>and </a:t>
            </a:r>
            <a:r>
              <a:rPr lang="en-US" dirty="0" smtClean="0"/>
              <a:t>Homogeneity </a:t>
            </a:r>
            <a:r>
              <a:rPr lang="en-US" dirty="0"/>
              <a:t>of the </a:t>
            </a:r>
            <a:r>
              <a:rPr lang="en-US" dirty="0" smtClean="0"/>
              <a:t>Light-Emitting-Area </a:t>
            </a:r>
            <a:r>
              <a:rPr lang="en-US" dirty="0" smtClean="0">
                <a:solidFill>
                  <a:schemeClr val="accent2"/>
                </a:solidFill>
              </a:rPr>
              <a:t>R5W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13</a:t>
            </a:fld>
            <a:endParaRPr lang="it-IT" dirty="0" smtClean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0758"/>
            <a:ext cx="7898546" cy="46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4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90805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kern="0" dirty="0" smtClean="0">
              <a:latin typeface="+mj-lt"/>
            </a:endParaRPr>
          </a:p>
          <a:p>
            <a:pPr algn="ctr" eaLnBrk="0" hangingPunct="0">
              <a:defRPr/>
            </a:pPr>
            <a:endParaRPr lang="en-US" kern="0" dirty="0">
              <a:latin typeface="+mj-lt"/>
            </a:endParaRPr>
          </a:p>
          <a:p>
            <a:pPr algn="ctr" eaLnBrk="0" hangingPunct="0">
              <a:defRPr/>
            </a:pPr>
            <a:endParaRPr lang="en-US" kern="0" dirty="0" smtClean="0">
              <a:latin typeface="+mj-lt"/>
            </a:endParaRPr>
          </a:p>
          <a:p>
            <a:pPr algn="ctr" eaLnBrk="0" hangingPunct="0">
              <a:defRPr/>
            </a:pPr>
            <a:endParaRPr lang="en-US" kern="0" dirty="0">
              <a:latin typeface="+mj-lt"/>
            </a:endParaRPr>
          </a:p>
          <a:p>
            <a:pPr algn="ctr" eaLnBrk="0" hangingPunct="0">
              <a:defRPr/>
            </a:pPr>
            <a:endParaRPr lang="en-US" kern="0" dirty="0" smtClean="0">
              <a:latin typeface="+mj-lt"/>
            </a:endParaRPr>
          </a:p>
          <a:p>
            <a:pPr algn="ctr" eaLnBrk="0" hangingPunct="0">
              <a:defRPr/>
            </a:pPr>
            <a:endParaRPr lang="en-US" kern="0" dirty="0">
              <a:latin typeface="+mj-lt"/>
            </a:endParaRPr>
          </a:p>
          <a:p>
            <a:pPr algn="ctr" eaLnBrk="0" hangingPunct="0">
              <a:defRPr/>
            </a:pPr>
            <a:r>
              <a:rPr lang="en-US" kern="0" dirty="0" smtClean="0">
                <a:latin typeface="+mj-lt"/>
              </a:rPr>
              <a:t>END</a:t>
            </a:r>
            <a:endParaRPr lang="en-GB" kern="0" dirty="0">
              <a:latin typeface="+mj-lt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14</a:t>
            </a:fld>
            <a:endParaRPr lang="it-IT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Equivalence Report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604956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C5W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US" dirty="0" smtClean="0"/>
              <a:t>According to Regulation No. 128</a:t>
            </a:r>
          </a:p>
          <a:p>
            <a:r>
              <a:rPr lang="en-US" dirty="0" smtClean="0"/>
              <a:t>Equivalence Requirements </a:t>
            </a:r>
            <a:r>
              <a:rPr lang="en-US" dirty="0" smtClean="0"/>
              <a:t>GRE-77-02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28108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for </a:t>
            </a:r>
            <a:r>
              <a:rPr lang="en-US" dirty="0" smtClean="0"/>
              <a:t>Equivalence </a:t>
            </a:r>
            <a:r>
              <a:rPr lang="en-US" dirty="0"/>
              <a:t>of </a:t>
            </a:r>
            <a:r>
              <a:rPr lang="en-US" dirty="0" smtClean="0"/>
              <a:t>Parameters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C5W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3</a:t>
            </a:fld>
            <a:endParaRPr lang="it-IT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1072" y="1232756"/>
            <a:ext cx="8352928" cy="54006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u="sng" dirty="0" smtClean="0"/>
              <a:t>Parameters</a:t>
            </a:r>
            <a:r>
              <a:rPr lang="en-GB" sz="1100" dirty="0" smtClean="0"/>
              <a:t>		</a:t>
            </a:r>
            <a:r>
              <a:rPr lang="en-GB" sz="1100" u="sng" dirty="0" smtClean="0"/>
              <a:t>Check</a:t>
            </a:r>
            <a:endParaRPr lang="en-GB" sz="1100" u="sng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3.1.	Parameters with the same values	</a:t>
            </a:r>
          </a:p>
          <a:p>
            <a:pPr marL="0" indent="0">
              <a:buNone/>
              <a:tabLst>
                <a:tab pos="352425" algn="l"/>
                <a:tab pos="1071563" algn="l"/>
                <a:tab pos="6456363" algn="r"/>
              </a:tabLst>
            </a:pPr>
            <a:r>
              <a:rPr lang="en-GB" sz="1100" dirty="0" smtClean="0"/>
              <a:t>	3.1.1.	Cap (as in in accordance with the given IEC Publication 60061)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3.1.2.	Maximum lamp outline dimensions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3.1.3.	Electrical connector	</a:t>
            </a:r>
            <a:r>
              <a:rPr lang="en-GB" sz="1100" dirty="0" smtClean="0"/>
              <a:t>n/a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3.1.4.	Test voltage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3.1.5.	Objective luminous flux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3.1.6.	Colour of emitted light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3.1.7.	Light centre length	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3.1.8.	Distortion free zone (if any)	</a:t>
            </a:r>
            <a:r>
              <a:rPr lang="en-GB" sz="1100" dirty="0" smtClean="0"/>
              <a:t>n/a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3.2.	Parameters with similar values	</a:t>
            </a: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3.2.1.	Normalized luminous intensity </a:t>
            </a:r>
            <a:r>
              <a:rPr lang="en-GB" sz="1100" dirty="0" smtClean="0"/>
              <a:t>distribution	see page 3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 smtClean="0"/>
              <a:t>	3.2.2.	Size and position of the light-emitting-area	 see page 4 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 smtClean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3.2.3.	Homogeneity of the light-emitting-area	</a:t>
            </a:r>
            <a:r>
              <a:rPr lang="en-GB" sz="1100" dirty="0" smtClean="0"/>
              <a:t> </a:t>
            </a:r>
            <a:r>
              <a:rPr lang="en-GB" sz="1100" dirty="0"/>
              <a:t>see page 4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 smtClean="0"/>
              <a:t>3.3</a:t>
            </a:r>
            <a:r>
              <a:rPr lang="en-GB" sz="1100" dirty="0"/>
              <a:t>.	Parameters with different values	</a:t>
            </a: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3.3.1.	Maximum electrical power consumption	</a:t>
            </a:r>
            <a:r>
              <a:rPr lang="en-GB" sz="1100" dirty="0" smtClean="0"/>
              <a:t>2W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3.3.2.	The minimum voltage range	</a:t>
            </a:r>
            <a:r>
              <a:rPr lang="en-GB" sz="1100" dirty="0" smtClean="0"/>
              <a:t>R128 Annex 4 (9-16V)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 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3.3.3.	The spectral content	</a:t>
            </a:r>
            <a:r>
              <a:rPr lang="en-GB" sz="1100" dirty="0" smtClean="0"/>
              <a:t>R128 par. 2.3.3. 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 smtClean="0"/>
              <a:t>3.4</a:t>
            </a:r>
            <a:r>
              <a:rPr lang="en-GB" sz="1100" dirty="0"/>
              <a:t>.	Additional parameters	</a:t>
            </a: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/>
              <a:t>	3.4.1.	Thermal behaviour	 R128 Annex 4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 </a:t>
            </a:r>
            <a:endParaRPr lang="en-GB" sz="1100" dirty="0"/>
          </a:p>
          <a:p>
            <a:pPr>
              <a:buAutoNum type="arabicPeriod" startAt="4"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 smtClean="0"/>
              <a:t>Requirements </a:t>
            </a:r>
            <a:r>
              <a:rPr lang="en-GB" sz="1100" dirty="0"/>
              <a:t>regarding failure </a:t>
            </a:r>
            <a:r>
              <a:rPr lang="en-GB" sz="1100" dirty="0" smtClean="0"/>
              <a:t>detection</a:t>
            </a:r>
            <a:endParaRPr lang="en-GB" sz="1100" dirty="0"/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 smtClean="0"/>
              <a:t>	</a:t>
            </a:r>
            <a:r>
              <a:rPr lang="en-GB" sz="1100" dirty="0"/>
              <a:t>4.1	Failure detection	75 …. 170 mA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 </a:t>
            </a:r>
            <a:endParaRPr lang="en-GB" sz="1100" dirty="0">
              <a:sym typeface="Wingdings"/>
            </a:endParaRP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 smtClean="0">
                <a:sym typeface="Wingdings"/>
              </a:rPr>
              <a:t>	</a:t>
            </a:r>
            <a:r>
              <a:rPr lang="en-GB" sz="1100" dirty="0" smtClean="0"/>
              <a:t>4.2	Failure behaviour</a:t>
            </a:r>
            <a:r>
              <a:rPr lang="en-GB" sz="1100" dirty="0"/>
              <a:t>	</a:t>
            </a:r>
            <a:r>
              <a:rPr lang="en-US" sz="1100" dirty="0" smtClean="0">
                <a:sym typeface="Wingdings"/>
              </a:rPr>
              <a:t>below 25 mA</a:t>
            </a:r>
            <a:r>
              <a:rPr lang="en-GB" sz="1100" dirty="0"/>
              <a:t> </a:t>
            </a:r>
            <a:r>
              <a:rPr lang="de-DE" sz="1100" dirty="0">
                <a:solidFill>
                  <a:srgbClr val="00B050"/>
                </a:solidFill>
                <a:latin typeface="Symbol" pitchFamily="18" charset="2"/>
                <a:sym typeface="Wingdings"/>
              </a:rPr>
              <a:t></a:t>
            </a:r>
            <a:endParaRPr lang="en-US" sz="1100" dirty="0" smtClean="0">
              <a:sym typeface="Wingdings"/>
            </a:endParaRPr>
          </a:p>
          <a:p>
            <a:pPr marL="0" indent="0">
              <a:buNone/>
              <a:tabLst>
                <a:tab pos="352425" algn="l"/>
                <a:tab pos="1071563" algn="l"/>
                <a:tab pos="6453188" algn="r"/>
              </a:tabLst>
            </a:pPr>
            <a:r>
              <a:rPr lang="en-GB" sz="1100" dirty="0" smtClean="0"/>
              <a:t>			no flash R128 3.12.3. </a:t>
            </a:r>
            <a:r>
              <a:rPr lang="de-DE" sz="1100" dirty="0" smtClean="0">
                <a:solidFill>
                  <a:srgbClr val="00B050"/>
                </a:solidFill>
                <a:latin typeface="Symbol" pitchFamily="18" charset="2"/>
                <a:sym typeface="Wingdings"/>
              </a:rPr>
              <a:t> </a:t>
            </a:r>
            <a:endParaRPr lang="en-GB" sz="11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401546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Normalised</a:t>
            </a:r>
            <a:r>
              <a:rPr lang="en-US" dirty="0" smtClean="0"/>
              <a:t> Intensity Distribution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C5W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4</a:t>
            </a:fld>
            <a:endParaRPr lang="it-IT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16578"/>
            <a:ext cx="6905241" cy="446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7" name="Textfeld 5"/>
          <p:cNvSpPr txBox="1"/>
          <p:nvPr/>
        </p:nvSpPr>
        <p:spPr>
          <a:xfrm>
            <a:off x="7732825" y="34341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C0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87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Size, </a:t>
            </a:r>
            <a:r>
              <a:rPr lang="en-US" dirty="0" smtClean="0"/>
              <a:t>Position </a:t>
            </a:r>
            <a:r>
              <a:rPr lang="en-US" dirty="0"/>
              <a:t>and </a:t>
            </a:r>
            <a:r>
              <a:rPr lang="en-US" dirty="0" smtClean="0"/>
              <a:t>Homogeneity </a:t>
            </a:r>
            <a:r>
              <a:rPr lang="en-US" dirty="0"/>
              <a:t>of the </a:t>
            </a:r>
            <a:r>
              <a:rPr lang="en-US" dirty="0" smtClean="0"/>
              <a:t>Light-Emitting-Area </a:t>
            </a:r>
            <a:r>
              <a:rPr lang="en-US" dirty="0">
                <a:solidFill>
                  <a:schemeClr val="accent2"/>
                </a:solidFill>
              </a:rPr>
              <a:t>C5W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5</a:t>
            </a:fld>
            <a:endParaRPr lang="it-IT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442" y="1369406"/>
            <a:ext cx="7701994" cy="4723890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68176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Equivalence Report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PY21W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US" dirty="0" smtClean="0"/>
              <a:t>According to Regulation No. 128</a:t>
            </a:r>
          </a:p>
          <a:p>
            <a:r>
              <a:rPr lang="en-US" dirty="0" smtClean="0"/>
              <a:t>Equivalence Requirements </a:t>
            </a:r>
            <a:r>
              <a:rPr lang="en-US" dirty="0" smtClean="0"/>
              <a:t>GRE-77-02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6021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for </a:t>
            </a:r>
            <a:r>
              <a:rPr lang="en-US" dirty="0" smtClean="0"/>
              <a:t>Equivalence </a:t>
            </a:r>
            <a:r>
              <a:rPr lang="en-US" dirty="0"/>
              <a:t>of </a:t>
            </a:r>
            <a:r>
              <a:rPr lang="en-US" dirty="0" smtClean="0"/>
              <a:t>Parameters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accent2"/>
                </a:solidFill>
              </a:rPr>
              <a:t>PY21W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7</a:t>
            </a:fld>
            <a:endParaRPr lang="it-IT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363272" cy="4925144"/>
          </a:xfrm>
        </p:spPr>
        <p:txBody>
          <a:bodyPr>
            <a:normAutofit/>
          </a:bodyPr>
          <a:lstStyle/>
          <a:p>
            <a:pPr marL="0" indent="0" defTabSz="871538">
              <a:buNone/>
            </a:pPr>
            <a:r>
              <a:rPr lang="en-US" sz="1100" b="1" u="sng" dirty="0" smtClean="0"/>
              <a:t>Parameters</a:t>
            </a:r>
            <a:r>
              <a:rPr lang="en-US" sz="1100" dirty="0" smtClean="0"/>
              <a:t>							</a:t>
            </a:r>
            <a:r>
              <a:rPr lang="en-US" sz="1100" b="1" u="sng" dirty="0" smtClean="0"/>
              <a:t>Check </a:t>
            </a:r>
            <a:endParaRPr lang="en-US" sz="1100" b="1" u="sng" dirty="0"/>
          </a:p>
          <a:p>
            <a:pPr marL="0" indent="0" defTabSz="871538">
              <a:buNone/>
            </a:pPr>
            <a:r>
              <a:rPr lang="en-US" sz="1100" dirty="0"/>
              <a:t>3.1. Parameters with the same values </a:t>
            </a:r>
          </a:p>
          <a:p>
            <a:pPr marL="0" indent="0" defTabSz="871538">
              <a:buNone/>
            </a:pPr>
            <a:r>
              <a:rPr lang="en-US" sz="1100" dirty="0" smtClean="0"/>
              <a:t>	3.1.1</a:t>
            </a:r>
            <a:r>
              <a:rPr lang="en-US" sz="1100" dirty="0"/>
              <a:t>. Cap (as in in accordance with the given IEC Publication 60061) </a:t>
            </a:r>
            <a:r>
              <a:rPr lang="en-US" sz="1100" dirty="0" smtClean="0"/>
              <a:t>		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100" dirty="0" smtClean="0"/>
              <a:t> </a:t>
            </a:r>
            <a:endParaRPr lang="en-US" sz="1100" dirty="0"/>
          </a:p>
          <a:p>
            <a:pPr marL="0" indent="0" defTabSz="871538">
              <a:buNone/>
            </a:pPr>
            <a:r>
              <a:rPr lang="en-US" sz="1100" dirty="0" smtClean="0"/>
              <a:t>	3.1.2</a:t>
            </a:r>
            <a:r>
              <a:rPr lang="en-US" sz="1100" dirty="0"/>
              <a:t>. Maximum lamp outline dimensions </a:t>
            </a:r>
            <a:r>
              <a:rPr lang="en-US" sz="1100" dirty="0" smtClean="0"/>
              <a:t>				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100" dirty="0" smtClean="0">
                <a:solidFill>
                  <a:srgbClr val="00B050"/>
                </a:solidFill>
              </a:rPr>
              <a:t> 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 defTabSz="871538">
              <a:buNone/>
            </a:pPr>
            <a:r>
              <a:rPr lang="en-US" sz="1100" dirty="0" smtClean="0"/>
              <a:t>	3.1.3</a:t>
            </a:r>
            <a:r>
              <a:rPr lang="en-US" sz="1100" dirty="0"/>
              <a:t>. Electrical connector </a:t>
            </a:r>
            <a:r>
              <a:rPr lang="en-US" sz="1100" dirty="0" smtClean="0"/>
              <a:t>					n/a </a:t>
            </a:r>
            <a:endParaRPr lang="en-US" sz="1100" dirty="0"/>
          </a:p>
          <a:p>
            <a:pPr marL="0" indent="0" defTabSz="871538">
              <a:buNone/>
            </a:pPr>
            <a:r>
              <a:rPr lang="en-US" sz="1100" dirty="0" smtClean="0"/>
              <a:t>	3.1.4</a:t>
            </a:r>
            <a:r>
              <a:rPr lang="en-US" sz="1100" dirty="0"/>
              <a:t>. Test voltage </a:t>
            </a:r>
            <a:r>
              <a:rPr lang="en-US" sz="1100" dirty="0" smtClean="0"/>
              <a:t>					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100" dirty="0" smtClean="0"/>
              <a:t> </a:t>
            </a:r>
          </a:p>
          <a:p>
            <a:pPr marL="0" indent="0" defTabSz="871538">
              <a:buNone/>
            </a:pPr>
            <a:r>
              <a:rPr lang="en-US" sz="1100" dirty="0" smtClean="0"/>
              <a:t>	3.1.5. Objective luminous flux 				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100" dirty="0" smtClean="0"/>
              <a:t> </a:t>
            </a:r>
          </a:p>
          <a:p>
            <a:pPr marL="0" indent="0" defTabSz="871538">
              <a:buNone/>
            </a:pPr>
            <a:r>
              <a:rPr lang="en-US" sz="1100" dirty="0" smtClean="0"/>
              <a:t>	3.1.6</a:t>
            </a:r>
            <a:r>
              <a:rPr lang="en-US" sz="1100" dirty="0"/>
              <a:t>. </a:t>
            </a:r>
            <a:r>
              <a:rPr lang="en-US" sz="1100" dirty="0" err="1"/>
              <a:t>Colour</a:t>
            </a:r>
            <a:r>
              <a:rPr lang="en-US" sz="1100" dirty="0"/>
              <a:t> of emitted light </a:t>
            </a:r>
            <a:r>
              <a:rPr lang="en-US" sz="1100" dirty="0" smtClean="0"/>
              <a:t>				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100" dirty="0" smtClean="0">
                <a:sym typeface="Wingdings"/>
              </a:rPr>
              <a:t> </a:t>
            </a:r>
            <a:r>
              <a:rPr lang="en-US" sz="1100" dirty="0" smtClean="0"/>
              <a:t> </a:t>
            </a:r>
            <a:endParaRPr lang="en-US" sz="1100" dirty="0"/>
          </a:p>
          <a:p>
            <a:pPr marL="0" indent="0" defTabSz="871538">
              <a:buNone/>
            </a:pPr>
            <a:r>
              <a:rPr lang="en-US" sz="1100" dirty="0" smtClean="0"/>
              <a:t>	3.1.7</a:t>
            </a:r>
            <a:r>
              <a:rPr lang="en-US" sz="1100" dirty="0"/>
              <a:t>. Light </a:t>
            </a:r>
            <a:r>
              <a:rPr lang="en-US" sz="1100" dirty="0" err="1"/>
              <a:t>centre</a:t>
            </a:r>
            <a:r>
              <a:rPr lang="en-US" sz="1100" dirty="0"/>
              <a:t> length </a:t>
            </a:r>
            <a:r>
              <a:rPr lang="en-US" sz="1100" dirty="0" smtClean="0"/>
              <a:t>					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100" dirty="0" smtClean="0">
                <a:solidFill>
                  <a:srgbClr val="00B050"/>
                </a:solidFill>
              </a:rPr>
              <a:t> 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 defTabSz="871538">
              <a:buNone/>
            </a:pPr>
            <a:r>
              <a:rPr lang="en-US" sz="1100" dirty="0" smtClean="0"/>
              <a:t>	3.1.8</a:t>
            </a:r>
            <a:r>
              <a:rPr lang="en-US" sz="1100" dirty="0"/>
              <a:t>. Distortion free zone (if any) </a:t>
            </a:r>
            <a:r>
              <a:rPr lang="en-US" sz="1100" dirty="0" smtClean="0"/>
              <a:t>				n/a </a:t>
            </a:r>
            <a:endParaRPr lang="en-US" sz="1100" dirty="0"/>
          </a:p>
          <a:p>
            <a:pPr marL="0" indent="0" defTabSz="871538">
              <a:buNone/>
            </a:pPr>
            <a:r>
              <a:rPr lang="en-US" sz="1100" dirty="0"/>
              <a:t>3.2. Parameters with similar values </a:t>
            </a:r>
          </a:p>
          <a:p>
            <a:pPr marL="0" indent="0" defTabSz="871538">
              <a:buNone/>
            </a:pPr>
            <a:r>
              <a:rPr lang="en-US" sz="1100" dirty="0" smtClean="0"/>
              <a:t>	3.2.1</a:t>
            </a:r>
            <a:r>
              <a:rPr lang="en-US" sz="1100" dirty="0"/>
              <a:t>. Normalized luminous intensity </a:t>
            </a:r>
            <a:r>
              <a:rPr lang="en-US" sz="1100" dirty="0" smtClean="0"/>
              <a:t>distribution			see page 3 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 defTabSz="871538">
              <a:buNone/>
            </a:pPr>
            <a:r>
              <a:rPr lang="en-US" sz="1100" dirty="0" smtClean="0"/>
              <a:t>	3.2.2</a:t>
            </a:r>
            <a:r>
              <a:rPr lang="en-US" sz="1100" dirty="0"/>
              <a:t>. Size and position of the light-emitting-area </a:t>
            </a:r>
            <a:r>
              <a:rPr lang="en-US" sz="1100" dirty="0" smtClean="0"/>
              <a:t>			see page 4 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 defTabSz="871538">
              <a:buNone/>
            </a:pPr>
            <a:r>
              <a:rPr lang="en-US" sz="1100" dirty="0" smtClean="0"/>
              <a:t>	3.2.3</a:t>
            </a:r>
            <a:r>
              <a:rPr lang="en-US" sz="1100" dirty="0"/>
              <a:t>. Homogeneity of the light-emitting-area </a:t>
            </a:r>
            <a:r>
              <a:rPr lang="en-US" sz="1100" dirty="0" smtClean="0"/>
              <a:t>			see page 4 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 defTabSz="871538">
              <a:buNone/>
            </a:pPr>
            <a:r>
              <a:rPr lang="en-US" sz="1100" dirty="0"/>
              <a:t>3.3. Parameters with different values </a:t>
            </a:r>
          </a:p>
          <a:p>
            <a:pPr marL="0" indent="0" defTabSz="871538">
              <a:buNone/>
            </a:pPr>
            <a:r>
              <a:rPr lang="en-US" sz="1100" dirty="0" smtClean="0"/>
              <a:t>	3.3.1</a:t>
            </a:r>
            <a:r>
              <a:rPr lang="en-US" sz="1100" dirty="0"/>
              <a:t>. Maximum electrical power consumption </a:t>
            </a:r>
            <a:r>
              <a:rPr lang="en-US" sz="1100" dirty="0" smtClean="0"/>
              <a:t>			9W (12V), 10W (24V) 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 defTabSz="871538">
              <a:buNone/>
            </a:pPr>
            <a:r>
              <a:rPr lang="en-US" sz="1100" dirty="0" smtClean="0"/>
              <a:t>	3.3.2</a:t>
            </a:r>
            <a:r>
              <a:rPr lang="en-US" sz="1100" dirty="0"/>
              <a:t>. The minimum voltage range </a:t>
            </a:r>
            <a:r>
              <a:rPr lang="en-US" sz="1100" dirty="0" smtClean="0"/>
              <a:t>				R128 </a:t>
            </a:r>
            <a:r>
              <a:rPr lang="en-US" sz="1100" dirty="0"/>
              <a:t>Annex 4 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1100" dirty="0" smtClean="0">
                <a:sym typeface="Wingdings"/>
              </a:rPr>
              <a:t> (9-16V)</a:t>
            </a:r>
            <a:endParaRPr lang="en-US" sz="1100" dirty="0"/>
          </a:p>
          <a:p>
            <a:pPr marL="0" indent="0" defTabSz="871538">
              <a:buNone/>
            </a:pPr>
            <a:r>
              <a:rPr lang="en-US" sz="1100" dirty="0" smtClean="0"/>
              <a:t>	3.3.3</a:t>
            </a:r>
            <a:r>
              <a:rPr lang="en-US" sz="1100" dirty="0"/>
              <a:t>. The spectral content </a:t>
            </a:r>
            <a:r>
              <a:rPr lang="en-US" sz="1100" dirty="0" smtClean="0"/>
              <a:t>					n/a for amber</a:t>
            </a:r>
            <a:endParaRPr lang="en-US" sz="1100" dirty="0"/>
          </a:p>
          <a:p>
            <a:pPr marL="0" indent="0" defTabSz="871538">
              <a:buNone/>
            </a:pPr>
            <a:r>
              <a:rPr lang="en-US" sz="1100" dirty="0"/>
              <a:t>3.4. Additional parameters </a:t>
            </a:r>
          </a:p>
          <a:p>
            <a:pPr marL="0" indent="0" defTabSz="871538">
              <a:buNone/>
            </a:pPr>
            <a:r>
              <a:rPr lang="en-US" sz="1100" dirty="0" smtClean="0"/>
              <a:t>	3.4.1</a:t>
            </a:r>
            <a:r>
              <a:rPr lang="en-US" sz="1100" dirty="0"/>
              <a:t>. Thermal </a:t>
            </a:r>
            <a:r>
              <a:rPr lang="en-US" sz="1100" dirty="0" err="1"/>
              <a:t>behaviour</a:t>
            </a:r>
            <a:r>
              <a:rPr lang="en-US" sz="1100" dirty="0"/>
              <a:t> </a:t>
            </a:r>
            <a:r>
              <a:rPr lang="en-US" sz="1100" dirty="0" smtClean="0"/>
              <a:t>					R128 </a:t>
            </a:r>
            <a:r>
              <a:rPr lang="en-US" sz="1100" dirty="0"/>
              <a:t>Annex 4 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  <a:endParaRPr lang="en-US" sz="1100" dirty="0">
              <a:solidFill>
                <a:srgbClr val="00B050"/>
              </a:solidFill>
            </a:endParaRPr>
          </a:p>
          <a:p>
            <a:pPr marL="0" indent="0" defTabSz="871538">
              <a:buNone/>
            </a:pPr>
            <a:r>
              <a:rPr lang="en-US" sz="1100" dirty="0"/>
              <a:t>4. Requirements regarding failure </a:t>
            </a:r>
            <a:r>
              <a:rPr lang="en-US" sz="1100" dirty="0" smtClean="0"/>
              <a:t>					</a:t>
            </a:r>
            <a:r>
              <a:rPr lang="en-US" sz="1100" dirty="0" smtClean="0">
                <a:sym typeface="Wingdings"/>
              </a:rPr>
              <a:t>	</a:t>
            </a:r>
          </a:p>
          <a:p>
            <a:pPr marL="0" indent="0" defTabSz="871538">
              <a:buNone/>
            </a:pPr>
            <a:r>
              <a:rPr lang="en-US" sz="1100" dirty="0">
                <a:sym typeface="Wingdings"/>
              </a:rPr>
              <a:t>	</a:t>
            </a:r>
            <a:r>
              <a:rPr lang="en-US" sz="1100" dirty="0" smtClean="0">
                <a:sym typeface="Wingdings"/>
              </a:rPr>
              <a:t>4.1. Failure detection					150…750 mA </a:t>
            </a:r>
            <a:r>
              <a:rPr lang="en-US" sz="1100" dirty="0">
                <a:solidFill>
                  <a:srgbClr val="00B050"/>
                </a:solidFill>
                <a:sym typeface="Wingdings"/>
              </a:rPr>
              <a:t></a:t>
            </a:r>
          </a:p>
          <a:p>
            <a:pPr marL="0" indent="0" defTabSz="871538">
              <a:buNone/>
            </a:pPr>
            <a:r>
              <a:rPr lang="en-US" sz="1100" dirty="0">
                <a:sym typeface="Wingdings"/>
              </a:rPr>
              <a:t>	</a:t>
            </a:r>
            <a:r>
              <a:rPr lang="en-US" sz="1100" dirty="0" smtClean="0">
                <a:sym typeface="Wingdings"/>
              </a:rPr>
              <a:t>4.2. Failure behavior					below 50 mA </a:t>
            </a:r>
            <a:r>
              <a:rPr lang="en-US" sz="1100" dirty="0" smtClean="0">
                <a:solidFill>
                  <a:srgbClr val="00B050"/>
                </a:solidFill>
                <a:sym typeface="Wingdings"/>
              </a:rPr>
              <a:t></a:t>
            </a:r>
          </a:p>
          <a:p>
            <a:pPr marL="0" indent="0" defTabSz="871538">
              <a:buNone/>
            </a:pPr>
            <a:r>
              <a:rPr lang="en-US" sz="1100" dirty="0">
                <a:sym typeface="Wingdings"/>
              </a:rPr>
              <a:t>	</a:t>
            </a:r>
            <a:r>
              <a:rPr lang="en-US" sz="1100" dirty="0" smtClean="0">
                <a:sym typeface="Wingdings"/>
              </a:rPr>
              <a:t>						no flash R128 3.12.3. </a:t>
            </a:r>
            <a:r>
              <a:rPr lang="en-US" sz="1100" dirty="0">
                <a:solidFill>
                  <a:srgbClr val="00B050"/>
                </a:solidFill>
                <a:sym typeface="Wingdings"/>
              </a:rPr>
              <a:t></a:t>
            </a:r>
            <a:endParaRPr lang="en-US" sz="1100" dirty="0" smtClean="0">
              <a:solidFill>
                <a:srgbClr val="00B050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87499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Normalised</a:t>
            </a:r>
            <a:r>
              <a:rPr lang="en-US" dirty="0" smtClean="0"/>
              <a:t> Intensity Distribution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PY21W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8</a:t>
            </a:fld>
            <a:endParaRPr lang="it-IT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1" y="1484784"/>
            <a:ext cx="78684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1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Size, </a:t>
            </a:r>
            <a:r>
              <a:rPr lang="en-US" dirty="0" smtClean="0"/>
              <a:t>Position </a:t>
            </a:r>
            <a:r>
              <a:rPr lang="en-US" dirty="0"/>
              <a:t>and </a:t>
            </a:r>
            <a:r>
              <a:rPr lang="en-US" dirty="0" smtClean="0"/>
              <a:t>Homogeneity </a:t>
            </a:r>
            <a:r>
              <a:rPr lang="en-US" dirty="0"/>
              <a:t>of the </a:t>
            </a:r>
            <a:r>
              <a:rPr lang="en-US" dirty="0" smtClean="0"/>
              <a:t>Light-Emitting-Area </a:t>
            </a:r>
            <a:r>
              <a:rPr lang="en-US" dirty="0" smtClean="0">
                <a:solidFill>
                  <a:schemeClr val="accent2"/>
                </a:solidFill>
              </a:rPr>
              <a:t>PY21W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9</a:t>
            </a:fld>
            <a:endParaRPr lang="it-IT" dirty="0" smtClean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37312"/>
            <a:ext cx="2895600" cy="457200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</a:rPr>
              <a:t>GTB Document CE-5346</a:t>
            </a:r>
          </a:p>
          <a:p>
            <a:r>
              <a:rPr lang="it-IT" dirty="0"/>
              <a:t>GTB </a:t>
            </a:r>
            <a:r>
              <a:rPr lang="it-IT" dirty="0" smtClean="0"/>
              <a:t>WG LS Document LS-1250</a:t>
            </a:r>
            <a:endParaRPr lang="it-IT" dirty="0"/>
          </a:p>
          <a:p>
            <a:endParaRPr lang="it-IT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it-IT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707" y="1279747"/>
            <a:ext cx="7806737" cy="485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003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4A7EB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4A7EB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260</Words>
  <Application>Microsoft Office PowerPoint</Application>
  <PresentationFormat>On-screen Show (4:3)</PresentationFormat>
  <Paragraphs>151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Struttura predefinita</vt:lpstr>
      <vt:lpstr>GTB</vt:lpstr>
      <vt:lpstr>Equivalence Report</vt:lpstr>
      <vt:lpstr>Checklist for Equivalence of Parameters  C5W</vt:lpstr>
      <vt:lpstr>Normalised Intensity Distribution  C5W</vt:lpstr>
      <vt:lpstr>Size, Position and Homogeneity of the Light-Emitting-Area C5W</vt:lpstr>
      <vt:lpstr>Equivalence Report</vt:lpstr>
      <vt:lpstr>Checklist for Equivalence of Parameters  PY21W</vt:lpstr>
      <vt:lpstr>Normalised Intensity Distribution  PY21W</vt:lpstr>
      <vt:lpstr>Size, Position and Homogeneity of the Light-Emitting-Area PY21W</vt:lpstr>
      <vt:lpstr>Equivalence Report</vt:lpstr>
      <vt:lpstr>Checklist for Equivalence of Parameters  R5W</vt:lpstr>
      <vt:lpstr>Normalised Intensity Distribution  R5W</vt:lpstr>
      <vt:lpstr>Size, Position and Homogeneity of the Light-Emitting-Area R5W</vt:lpstr>
      <vt:lpstr>PowerPoint Presentation</vt:lpstr>
    </vt:vector>
  </TitlesOfParts>
  <Company>CUNA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GTB Working Group  Light Sources</dc:title>
  <dc:subject>Progress report to GRE</dc:subject>
  <dc:creator>Ad de Visser</dc:creator>
  <cp:lastModifiedBy>Konstantin Glukhenkiy</cp:lastModifiedBy>
  <cp:revision>645</cp:revision>
  <dcterms:created xsi:type="dcterms:W3CDTF">2011-02-15T18:00:14Z</dcterms:created>
  <dcterms:modified xsi:type="dcterms:W3CDTF">2017-01-11T09:14:04Z</dcterms:modified>
</cp:coreProperties>
</file>