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3"/>
  </p:notesMasterIdLst>
  <p:handoutMasterIdLst>
    <p:handoutMasterId r:id="rId34"/>
  </p:handoutMasterIdLst>
  <p:sldIdLst>
    <p:sldId id="256" r:id="rId2"/>
    <p:sldId id="319" r:id="rId3"/>
    <p:sldId id="320" r:id="rId4"/>
    <p:sldId id="321" r:id="rId5"/>
    <p:sldId id="322" r:id="rId6"/>
    <p:sldId id="330" r:id="rId7"/>
    <p:sldId id="334" r:id="rId8"/>
    <p:sldId id="335" r:id="rId9"/>
    <p:sldId id="336" r:id="rId10"/>
    <p:sldId id="337" r:id="rId11"/>
    <p:sldId id="338" r:id="rId12"/>
    <p:sldId id="339" r:id="rId13"/>
    <p:sldId id="340" r:id="rId14"/>
    <p:sldId id="333" r:id="rId15"/>
    <p:sldId id="323" r:id="rId16"/>
    <p:sldId id="325" r:id="rId17"/>
    <p:sldId id="326" r:id="rId18"/>
    <p:sldId id="327" r:id="rId19"/>
    <p:sldId id="328" r:id="rId20"/>
    <p:sldId id="329" r:id="rId21"/>
    <p:sldId id="331" r:id="rId22"/>
    <p:sldId id="332" r:id="rId23"/>
    <p:sldId id="309" r:id="rId24"/>
    <p:sldId id="282" r:id="rId25"/>
    <p:sldId id="311" r:id="rId26"/>
    <p:sldId id="312" r:id="rId27"/>
    <p:sldId id="308" r:id="rId28"/>
    <p:sldId id="313" r:id="rId29"/>
    <p:sldId id="314" r:id="rId30"/>
    <p:sldId id="316" r:id="rId31"/>
    <p:sldId id="317" r:id="rId32"/>
  </p:sldIdLst>
  <p:sldSz cx="9144000" cy="6858000" type="screen4x3"/>
  <p:notesSz cx="6805613" cy="99441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624"/>
    <a:srgbClr val="3166CF"/>
    <a:srgbClr val="3E6FD2"/>
    <a:srgbClr val="2D5EC1"/>
    <a:srgbClr val="BDDEFF"/>
    <a:srgbClr val="99CCFF"/>
    <a:srgbClr val="808080"/>
    <a:srgbClr val="0F5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9826" autoAdjust="0"/>
  </p:normalViewPr>
  <p:slideViewPr>
    <p:cSldViewPr>
      <p:cViewPr>
        <p:scale>
          <a:sx n="75" d="100"/>
          <a:sy n="75" d="100"/>
        </p:scale>
        <p:origin x="-1589" y="-2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54183"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54183"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fld id="{75B89BDF-BBF3-47B8-A9A7-6D88CE484C3E}" type="slidenum">
              <a:rPr lang="en-GB" altLang="en-US"/>
              <a:pPr/>
              <a:t>‹#›</a:t>
            </a:fld>
            <a:endParaRPr lang="en-GB" altLang="en-US"/>
          </a:p>
        </p:txBody>
      </p:sp>
    </p:spTree>
    <p:extLst>
      <p:ext uri="{BB962C8B-B14F-4D97-AF65-F5344CB8AC3E}">
        <p14:creationId xmlns:p14="http://schemas.microsoft.com/office/powerpoint/2010/main" val="3428534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54183"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0244" y="4723170"/>
            <a:ext cx="5445126" cy="447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54183"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fld id="{4F06E481-627E-402E-A7F4-DB9E840DABF2}" type="slidenum">
              <a:rPr lang="en-GB" altLang="en-US"/>
              <a:pPr/>
              <a:t>‹#›</a:t>
            </a:fld>
            <a:endParaRPr lang="en-GB" altLang="en-US"/>
          </a:p>
        </p:txBody>
      </p:sp>
    </p:spTree>
    <p:extLst>
      <p:ext uri="{BB962C8B-B14F-4D97-AF65-F5344CB8AC3E}">
        <p14:creationId xmlns:p14="http://schemas.microsoft.com/office/powerpoint/2010/main" val="18516451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baseline="0" dirty="0" smtClean="0"/>
          </a:p>
        </p:txBody>
      </p:sp>
      <p:sp>
        <p:nvSpPr>
          <p:cNvPr id="4" name="Slide Number Placeholder 3"/>
          <p:cNvSpPr>
            <a:spLocks noGrp="1"/>
          </p:cNvSpPr>
          <p:nvPr>
            <p:ph type="sldNum" sz="quarter" idx="10"/>
          </p:nvPr>
        </p:nvSpPr>
        <p:spPr/>
        <p:txBody>
          <a:bodyPr/>
          <a:lstStyle/>
          <a:p>
            <a:fld id="{4F06E481-627E-402E-A7F4-DB9E840DABF2}" type="slidenum">
              <a:rPr lang="en-GB" altLang="en-US" smtClean="0"/>
              <a:pPr/>
              <a:t>1</a:t>
            </a:fld>
            <a:endParaRPr lang="en-GB" altLang="en-US"/>
          </a:p>
        </p:txBody>
      </p:sp>
    </p:spTree>
    <p:extLst>
      <p:ext uri="{BB962C8B-B14F-4D97-AF65-F5344CB8AC3E}">
        <p14:creationId xmlns:p14="http://schemas.microsoft.com/office/powerpoint/2010/main" val="3838228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r>
              <a:rPr lang="en-GB" dirty="0"/>
              <a:t>EU added value: Overall EU involvement seen as crucial, important to inform source legislation and to have a clear picture of the situation. In many MS, EU action is seen as the key step for putting the issue on the political agenda</a:t>
            </a:r>
            <a:r>
              <a:rPr lang="en-GB" dirty="0" smtClean="0"/>
              <a:t>.</a:t>
            </a:r>
          </a:p>
          <a:p>
            <a:pPr marL="171707" indent="-171707">
              <a:buFont typeface="Arial" panose="020B0604020202020204" pitchFamily="34" charset="0"/>
              <a:buChar char="•"/>
            </a:pPr>
            <a:r>
              <a:rPr lang="en-GB" dirty="0" err="1" smtClean="0"/>
              <a:t>Bnefits</a:t>
            </a:r>
            <a:r>
              <a:rPr lang="en-GB" dirty="0" smtClean="0"/>
              <a:t> of most measures can only be seen over about 20 years due to</a:t>
            </a:r>
            <a:r>
              <a:rPr lang="en-GB" baseline="0" dirty="0" smtClean="0"/>
              <a:t> progressive effect of the interventions.</a:t>
            </a:r>
            <a:endParaRPr lang="en-GB" dirty="0"/>
          </a:p>
        </p:txBody>
      </p:sp>
      <p:sp>
        <p:nvSpPr>
          <p:cNvPr id="4" name="Slide Number Placeholder 3"/>
          <p:cNvSpPr>
            <a:spLocks noGrp="1"/>
          </p:cNvSpPr>
          <p:nvPr>
            <p:ph type="sldNum" sz="quarter" idx="10"/>
          </p:nvPr>
        </p:nvSpPr>
        <p:spPr/>
        <p:txBody>
          <a:bodyPr/>
          <a:lstStyle/>
          <a:p>
            <a:fld id="{4F06E481-627E-402E-A7F4-DB9E840DABF2}" type="slidenum">
              <a:rPr lang="en-GB" altLang="en-US" smtClean="0"/>
              <a:pPr/>
              <a:t>18</a:t>
            </a:fld>
            <a:endParaRPr lang="en-GB" altLang="en-US"/>
          </a:p>
        </p:txBody>
      </p:sp>
    </p:spTree>
    <p:extLst>
      <p:ext uri="{BB962C8B-B14F-4D97-AF65-F5344CB8AC3E}">
        <p14:creationId xmlns:p14="http://schemas.microsoft.com/office/powerpoint/2010/main" val="3822097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r>
              <a:rPr lang="en-GB" dirty="0"/>
              <a:t>Efficiency: Administrative costs overall reasonable, declined in many MS from first round to second reporting round due to one-off costs. </a:t>
            </a:r>
          </a:p>
          <a:p>
            <a:pPr marL="171707" indent="-171707">
              <a:buFont typeface="Arial" panose="020B0604020202020204" pitchFamily="34" charset="0"/>
              <a:buChar char="•"/>
            </a:pPr>
            <a:endParaRPr lang="en-GB" dirty="0"/>
          </a:p>
          <a:p>
            <a:pPr marL="171707" indent="-171707">
              <a:buFont typeface="Arial" panose="020B0604020202020204" pitchFamily="34" charset="0"/>
              <a:buChar char="•"/>
            </a:pPr>
            <a:r>
              <a:rPr lang="en-GB" dirty="0"/>
              <a:t>The median costs per inhabitant (out of the </a:t>
            </a:r>
            <a:r>
              <a:rPr lang="en-GB" b="1" dirty="0"/>
              <a:t>total population</a:t>
            </a:r>
            <a:r>
              <a:rPr lang="en-GB" dirty="0"/>
              <a:t> of 11 EU MS who provided the necessary data) for noise mapping – circa €0.15 – and for action planning - €0.03 – were low. </a:t>
            </a:r>
          </a:p>
          <a:p>
            <a:pPr marL="171707" indent="-171707">
              <a:buFont typeface="Arial" panose="020B0604020202020204" pitchFamily="34" charset="0"/>
              <a:buChar char="•"/>
            </a:pPr>
            <a:endParaRPr lang="en-GB" dirty="0"/>
          </a:p>
          <a:p>
            <a:pPr marL="171707" indent="-171707">
              <a:buFont typeface="Arial" panose="020B0604020202020204" pitchFamily="34" charset="0"/>
              <a:buChar char="•"/>
            </a:pPr>
            <a:r>
              <a:rPr lang="en-GB" dirty="0"/>
              <a:t>The analysis revealed that the END has made a positive contribution to reducing population exposure to high levels of environmental noise. Whilst the </a:t>
            </a:r>
            <a:r>
              <a:rPr lang="en-GB" b="1" dirty="0"/>
              <a:t>magnitude of costs and benefits</a:t>
            </a:r>
            <a:r>
              <a:rPr lang="en-GB" dirty="0"/>
              <a:t> of noise mitigation measures was found to vary between countries and sources, a positive cost-benefit relationship was identified under a range of scenarios, where the scenarios reflect both differences in the underlying assumptions regarding the extent to which costs and benefits can be attributed to the END and the range of uncertainty in relation to the value of impacts on human health. The base case scenario results in a favourable cost-benefit ratio (of 1:29) overall, although the ratios vary substantially between measures. The benefits are likely to be understated, since the analysis only considered the effects of noise reduction on the ‘highly annoyed’ and ‘highly sleep disturbed’ populations. It should be noted that whilst the CBA is an important element of assessing efficiency, measure-level data only provides a proxy, since NAP measure implementation is not compulsory and does not take into account the strategic, qualitative benefits of the END (see impacts under “effectiveness”). </a:t>
            </a:r>
          </a:p>
        </p:txBody>
      </p:sp>
      <p:sp>
        <p:nvSpPr>
          <p:cNvPr id="4" name="Slide Number Placeholder 3"/>
          <p:cNvSpPr>
            <a:spLocks noGrp="1"/>
          </p:cNvSpPr>
          <p:nvPr>
            <p:ph type="sldNum" sz="quarter" idx="10"/>
          </p:nvPr>
        </p:nvSpPr>
        <p:spPr/>
        <p:txBody>
          <a:bodyPr/>
          <a:lstStyle/>
          <a:p>
            <a:fld id="{4F06E481-627E-402E-A7F4-DB9E840DABF2}" type="slidenum">
              <a:rPr lang="en-GB" altLang="en-US" smtClean="0"/>
              <a:pPr/>
              <a:t>19</a:t>
            </a:fld>
            <a:endParaRPr lang="en-GB" altLang="en-US"/>
          </a:p>
        </p:txBody>
      </p:sp>
    </p:spTree>
    <p:extLst>
      <p:ext uri="{BB962C8B-B14F-4D97-AF65-F5344CB8AC3E}">
        <p14:creationId xmlns:p14="http://schemas.microsoft.com/office/powerpoint/2010/main" val="3822097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r>
              <a:rPr lang="en-GB" dirty="0"/>
              <a:t>Efficiency: Administrative costs overall reasonable, declined in many MS from first round to second reporting round due to one-off costs. </a:t>
            </a:r>
          </a:p>
          <a:p>
            <a:pPr marL="171707" indent="-171707">
              <a:buFont typeface="Arial" panose="020B0604020202020204" pitchFamily="34" charset="0"/>
              <a:buChar char="•"/>
            </a:pPr>
            <a:endParaRPr lang="en-GB" dirty="0"/>
          </a:p>
          <a:p>
            <a:pPr marL="171707" indent="-171707">
              <a:buFont typeface="Arial" panose="020B0604020202020204" pitchFamily="34" charset="0"/>
              <a:buChar char="•"/>
            </a:pPr>
            <a:r>
              <a:rPr lang="en-GB" dirty="0"/>
              <a:t>The median costs per inhabitant (out of the </a:t>
            </a:r>
            <a:r>
              <a:rPr lang="en-GB" b="1" dirty="0"/>
              <a:t>total population</a:t>
            </a:r>
            <a:r>
              <a:rPr lang="en-GB" dirty="0"/>
              <a:t> of 11 EU MS who provided the necessary data) for noise mapping – circa €0.15 – and for action planning - €0.03 – were low. </a:t>
            </a:r>
          </a:p>
          <a:p>
            <a:pPr marL="171707" indent="-171707">
              <a:buFont typeface="Arial" panose="020B0604020202020204" pitchFamily="34" charset="0"/>
              <a:buChar char="•"/>
            </a:pPr>
            <a:endParaRPr lang="en-GB" dirty="0"/>
          </a:p>
          <a:p>
            <a:pPr marL="171707" indent="-171707">
              <a:buFont typeface="Arial" panose="020B0604020202020204" pitchFamily="34" charset="0"/>
              <a:buChar char="•"/>
            </a:pPr>
            <a:r>
              <a:rPr lang="en-GB" dirty="0"/>
              <a:t>The analysis revealed that the END has made a positive contribution to reducing population exposure to high levels of environmental noise. Whilst the </a:t>
            </a:r>
            <a:r>
              <a:rPr lang="en-GB" b="1" dirty="0"/>
              <a:t>magnitude of costs and benefits</a:t>
            </a:r>
            <a:r>
              <a:rPr lang="en-GB" dirty="0"/>
              <a:t> of noise mitigation measures was found to vary between countries and sources, a positive cost-benefit relationship was identified under a range of scenarios, where the scenarios reflect both differences in the underlying assumptions regarding the extent to which costs and benefits can be attributed to the END and the range of uncertainty in relation to the value of impacts on human health. The base case scenario results in a favourable cost-benefit ratio (of 1:29) overall, although the ratios vary substantially between measures. The benefits are likely to be understated, since the analysis only considered the effects of noise reduction on the ‘highly annoyed’ and ‘highly sleep disturbed’ populations. It should be noted that whilst the CBA is an important element of assessing efficiency, measure-level data only provides a proxy, since NAP measure implementation is not compulsory and does not take into account the strategic, qualitative benefits of the END (see impacts under “effectiveness”). </a:t>
            </a:r>
          </a:p>
        </p:txBody>
      </p:sp>
      <p:sp>
        <p:nvSpPr>
          <p:cNvPr id="4" name="Slide Number Placeholder 3"/>
          <p:cNvSpPr>
            <a:spLocks noGrp="1"/>
          </p:cNvSpPr>
          <p:nvPr>
            <p:ph type="sldNum" sz="quarter" idx="10"/>
          </p:nvPr>
        </p:nvSpPr>
        <p:spPr/>
        <p:txBody>
          <a:bodyPr/>
          <a:lstStyle/>
          <a:p>
            <a:fld id="{4F06E481-627E-402E-A7F4-DB9E840DABF2}" type="slidenum">
              <a:rPr lang="en-GB" altLang="en-US" smtClean="0"/>
              <a:pPr/>
              <a:t>20</a:t>
            </a:fld>
            <a:endParaRPr lang="en-GB" altLang="en-US"/>
          </a:p>
        </p:txBody>
      </p:sp>
    </p:spTree>
    <p:extLst>
      <p:ext uri="{BB962C8B-B14F-4D97-AF65-F5344CB8AC3E}">
        <p14:creationId xmlns:p14="http://schemas.microsoft.com/office/powerpoint/2010/main" val="3822097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89" indent="-171689">
              <a:buFontTx/>
              <a:buChar char="-"/>
            </a:pPr>
            <a:endParaRPr lang="de-DE" kern="0" baseline="0" dirty="0" smtClean="0"/>
          </a:p>
          <a:p>
            <a:pPr marL="171689" indent="-171689">
              <a:buFontTx/>
              <a:buChar char="-"/>
            </a:pPr>
            <a:endParaRPr lang="en-GB" kern="0" dirty="0"/>
          </a:p>
          <a:p>
            <a:pPr marL="171689" indent="-171689">
              <a:buFontTx/>
              <a:buChar char="-"/>
            </a:pPr>
            <a:endParaRPr lang="en-GB" dirty="0" smtClean="0"/>
          </a:p>
          <a:p>
            <a:pPr marL="171689" indent="-171689">
              <a:buFontTx/>
              <a:buChar char="-"/>
            </a:pPr>
            <a:endParaRPr lang="en-GB" dirty="0" smtClean="0"/>
          </a:p>
        </p:txBody>
      </p:sp>
      <p:sp>
        <p:nvSpPr>
          <p:cNvPr id="4" name="Slide Number Placeholder 3"/>
          <p:cNvSpPr>
            <a:spLocks noGrp="1"/>
          </p:cNvSpPr>
          <p:nvPr>
            <p:ph type="sldNum" sz="quarter" idx="10"/>
          </p:nvPr>
        </p:nvSpPr>
        <p:spPr/>
        <p:txBody>
          <a:bodyPr/>
          <a:lstStyle/>
          <a:p>
            <a:fld id="{4F06E481-627E-402E-A7F4-DB9E840DABF2}" type="slidenum">
              <a:rPr lang="en-GB" altLang="en-US" smtClean="0"/>
              <a:pPr/>
              <a:t>21</a:t>
            </a:fld>
            <a:endParaRPr lang="en-GB" altLang="en-US"/>
          </a:p>
        </p:txBody>
      </p:sp>
    </p:spTree>
    <p:extLst>
      <p:ext uri="{BB962C8B-B14F-4D97-AF65-F5344CB8AC3E}">
        <p14:creationId xmlns:p14="http://schemas.microsoft.com/office/powerpoint/2010/main" val="220680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2"/>
              </a:buClr>
              <a:buFont typeface="Wingdings" panose="05000000000000000000" pitchFamily="2" charset="2"/>
              <a:buChar char="Ø"/>
            </a:pPr>
            <a:endParaRPr lang="hr-HR" dirty="0" smtClean="0"/>
          </a:p>
          <a:p>
            <a:endParaRPr lang="en-GB" dirty="0"/>
          </a:p>
        </p:txBody>
      </p:sp>
      <p:sp>
        <p:nvSpPr>
          <p:cNvPr id="4" name="Slide Number Placeholder 3"/>
          <p:cNvSpPr>
            <a:spLocks noGrp="1"/>
          </p:cNvSpPr>
          <p:nvPr>
            <p:ph type="sldNum" sz="quarter" idx="10"/>
          </p:nvPr>
        </p:nvSpPr>
        <p:spPr/>
        <p:txBody>
          <a:bodyPr/>
          <a:lstStyle/>
          <a:p>
            <a:fld id="{4F06E481-627E-402E-A7F4-DB9E840DABF2}" type="slidenum">
              <a:rPr lang="en-GB" altLang="en-US" smtClean="0"/>
              <a:pPr/>
              <a:t>22</a:t>
            </a:fld>
            <a:endParaRPr lang="en-GB" altLang="en-US"/>
          </a:p>
        </p:txBody>
      </p:sp>
    </p:spTree>
    <p:extLst>
      <p:ext uri="{BB962C8B-B14F-4D97-AF65-F5344CB8AC3E}">
        <p14:creationId xmlns:p14="http://schemas.microsoft.com/office/powerpoint/2010/main" val="3822097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baseline="0" dirty="0" smtClean="0"/>
          </a:p>
        </p:txBody>
      </p:sp>
      <p:sp>
        <p:nvSpPr>
          <p:cNvPr id="4" name="Slide Number Placeholder 3"/>
          <p:cNvSpPr>
            <a:spLocks noGrp="1"/>
          </p:cNvSpPr>
          <p:nvPr>
            <p:ph type="sldNum" sz="quarter" idx="10"/>
          </p:nvPr>
        </p:nvSpPr>
        <p:spPr/>
        <p:txBody>
          <a:bodyPr/>
          <a:lstStyle/>
          <a:p>
            <a:fld id="{4F06E481-627E-402E-A7F4-DB9E840DABF2}" type="slidenum">
              <a:rPr lang="en-GB" altLang="en-US" smtClean="0"/>
              <a:pPr/>
              <a:t>23</a:t>
            </a:fld>
            <a:endParaRPr lang="en-GB" altLang="en-US"/>
          </a:p>
        </p:txBody>
      </p:sp>
    </p:spTree>
    <p:extLst>
      <p:ext uri="{BB962C8B-B14F-4D97-AF65-F5344CB8AC3E}">
        <p14:creationId xmlns:p14="http://schemas.microsoft.com/office/powerpoint/2010/main" val="3838228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89" lvl="1" indent="-171689" defTabSz="915678">
              <a:buFontTx/>
              <a:buChar char="-"/>
              <a:defRPr/>
            </a:pPr>
            <a:endParaRPr lang="en-GB" dirty="0"/>
          </a:p>
        </p:txBody>
      </p:sp>
      <p:sp>
        <p:nvSpPr>
          <p:cNvPr id="4" name="Slide Number Placeholder 3"/>
          <p:cNvSpPr>
            <a:spLocks noGrp="1"/>
          </p:cNvSpPr>
          <p:nvPr>
            <p:ph type="sldNum" sz="quarter" idx="10"/>
          </p:nvPr>
        </p:nvSpPr>
        <p:spPr/>
        <p:txBody>
          <a:bodyPr/>
          <a:lstStyle/>
          <a:p>
            <a:fld id="{4F06E481-627E-402E-A7F4-DB9E840DABF2}" type="slidenum">
              <a:rPr lang="en-GB" altLang="en-US" smtClean="0"/>
              <a:pPr/>
              <a:t>24</a:t>
            </a:fld>
            <a:endParaRPr lang="en-GB" altLang="en-US"/>
          </a:p>
        </p:txBody>
      </p:sp>
    </p:spTree>
    <p:extLst>
      <p:ext uri="{BB962C8B-B14F-4D97-AF65-F5344CB8AC3E}">
        <p14:creationId xmlns:p14="http://schemas.microsoft.com/office/powerpoint/2010/main" val="1011025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baseline="0" dirty="0" smtClean="0"/>
          </a:p>
        </p:txBody>
      </p:sp>
      <p:sp>
        <p:nvSpPr>
          <p:cNvPr id="4" name="Slide Number Placeholder 3"/>
          <p:cNvSpPr>
            <a:spLocks noGrp="1"/>
          </p:cNvSpPr>
          <p:nvPr>
            <p:ph type="sldNum" sz="quarter" idx="10"/>
          </p:nvPr>
        </p:nvSpPr>
        <p:spPr/>
        <p:txBody>
          <a:bodyPr/>
          <a:lstStyle/>
          <a:p>
            <a:fld id="{4F06E481-627E-402E-A7F4-DB9E840DABF2}" type="slidenum">
              <a:rPr lang="en-GB" altLang="en-US" smtClean="0"/>
              <a:pPr/>
              <a:t>25</a:t>
            </a:fld>
            <a:endParaRPr lang="en-GB" altLang="en-US"/>
          </a:p>
        </p:txBody>
      </p:sp>
    </p:spTree>
    <p:extLst>
      <p:ext uri="{BB962C8B-B14F-4D97-AF65-F5344CB8AC3E}">
        <p14:creationId xmlns:p14="http://schemas.microsoft.com/office/powerpoint/2010/main" val="3838228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baseline="0" dirty="0" smtClean="0"/>
          </a:p>
        </p:txBody>
      </p:sp>
      <p:sp>
        <p:nvSpPr>
          <p:cNvPr id="4" name="Slide Number Placeholder 3"/>
          <p:cNvSpPr>
            <a:spLocks noGrp="1"/>
          </p:cNvSpPr>
          <p:nvPr>
            <p:ph type="sldNum" sz="quarter" idx="10"/>
          </p:nvPr>
        </p:nvSpPr>
        <p:spPr/>
        <p:txBody>
          <a:bodyPr/>
          <a:lstStyle/>
          <a:p>
            <a:fld id="{4F06E481-627E-402E-A7F4-DB9E840DABF2}" type="slidenum">
              <a:rPr lang="en-GB" altLang="en-US" smtClean="0"/>
              <a:pPr/>
              <a:t>26</a:t>
            </a:fld>
            <a:endParaRPr lang="en-GB" altLang="en-US"/>
          </a:p>
        </p:txBody>
      </p:sp>
    </p:spTree>
    <p:extLst>
      <p:ext uri="{BB962C8B-B14F-4D97-AF65-F5344CB8AC3E}">
        <p14:creationId xmlns:p14="http://schemas.microsoft.com/office/powerpoint/2010/main" val="3838228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06E481-627E-402E-A7F4-DB9E840DABF2}" type="slidenum">
              <a:rPr lang="en-GB" altLang="en-US" smtClean="0"/>
              <a:pPr/>
              <a:t>27</a:t>
            </a:fld>
            <a:endParaRPr lang="en-GB" altLang="en-US"/>
          </a:p>
        </p:txBody>
      </p:sp>
    </p:spTree>
    <p:extLst>
      <p:ext uri="{BB962C8B-B14F-4D97-AF65-F5344CB8AC3E}">
        <p14:creationId xmlns:p14="http://schemas.microsoft.com/office/powerpoint/2010/main" val="1930866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89" lvl="1" indent="-171689" defTabSz="915678">
              <a:buFontTx/>
              <a:buChar char="-"/>
              <a:defRPr/>
            </a:pPr>
            <a:endParaRPr lang="en-GB" dirty="0"/>
          </a:p>
        </p:txBody>
      </p:sp>
      <p:sp>
        <p:nvSpPr>
          <p:cNvPr id="4" name="Slide Number Placeholder 3"/>
          <p:cNvSpPr>
            <a:spLocks noGrp="1"/>
          </p:cNvSpPr>
          <p:nvPr>
            <p:ph type="sldNum" sz="quarter" idx="10"/>
          </p:nvPr>
        </p:nvSpPr>
        <p:spPr/>
        <p:txBody>
          <a:bodyPr/>
          <a:lstStyle/>
          <a:p>
            <a:fld id="{4F06E481-627E-402E-A7F4-DB9E840DABF2}" type="slidenum">
              <a:rPr lang="en-GB" altLang="en-US" smtClean="0"/>
              <a:pPr/>
              <a:t>2</a:t>
            </a:fld>
            <a:endParaRPr lang="en-GB" altLang="en-US"/>
          </a:p>
        </p:txBody>
      </p:sp>
    </p:spTree>
    <p:extLst>
      <p:ext uri="{BB962C8B-B14F-4D97-AF65-F5344CB8AC3E}">
        <p14:creationId xmlns:p14="http://schemas.microsoft.com/office/powerpoint/2010/main" val="1011025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GB" i="1" dirty="0">
                <a:solidFill>
                  <a:srgbClr val="000066"/>
                </a:solidFill>
                <a:latin typeface="Calibri" pitchFamily="34" charset="0"/>
                <a:cs typeface="Calibri" pitchFamily="34" charset="0"/>
              </a:rPr>
              <a:t/>
            </a:r>
            <a:br>
              <a:rPr lang="en-GB" i="1" dirty="0">
                <a:solidFill>
                  <a:srgbClr val="000066"/>
                </a:solidFill>
                <a:latin typeface="Calibri" pitchFamily="34" charset="0"/>
                <a:cs typeface="Calibri" pitchFamily="34" charset="0"/>
              </a:rPr>
            </a:br>
            <a:endParaRPr lang="en-GB" i="0" dirty="0" smtClean="0"/>
          </a:p>
          <a:p>
            <a:endParaRPr lang="en-GB" dirty="0"/>
          </a:p>
        </p:txBody>
      </p:sp>
      <p:sp>
        <p:nvSpPr>
          <p:cNvPr id="4" name="Slide Number Placeholder 3"/>
          <p:cNvSpPr>
            <a:spLocks noGrp="1"/>
          </p:cNvSpPr>
          <p:nvPr>
            <p:ph type="sldNum" sz="quarter" idx="10"/>
          </p:nvPr>
        </p:nvSpPr>
        <p:spPr/>
        <p:txBody>
          <a:bodyPr/>
          <a:lstStyle/>
          <a:p>
            <a:fld id="{4F06E481-627E-402E-A7F4-DB9E840DABF2}" type="slidenum">
              <a:rPr lang="en-GB" altLang="en-US" smtClean="0"/>
              <a:pPr/>
              <a:t>28</a:t>
            </a:fld>
            <a:endParaRPr lang="en-GB" altLang="en-US"/>
          </a:p>
        </p:txBody>
      </p:sp>
    </p:spTree>
    <p:extLst>
      <p:ext uri="{BB962C8B-B14F-4D97-AF65-F5344CB8AC3E}">
        <p14:creationId xmlns:p14="http://schemas.microsoft.com/office/powerpoint/2010/main" val="1930866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baseline="0" dirty="0" smtClean="0"/>
          </a:p>
        </p:txBody>
      </p:sp>
      <p:sp>
        <p:nvSpPr>
          <p:cNvPr id="4" name="Slide Number Placeholder 3"/>
          <p:cNvSpPr>
            <a:spLocks noGrp="1"/>
          </p:cNvSpPr>
          <p:nvPr>
            <p:ph type="sldNum" sz="quarter" idx="10"/>
          </p:nvPr>
        </p:nvSpPr>
        <p:spPr/>
        <p:txBody>
          <a:bodyPr/>
          <a:lstStyle/>
          <a:p>
            <a:fld id="{4F06E481-627E-402E-A7F4-DB9E840DABF2}" type="slidenum">
              <a:rPr lang="en-GB" altLang="en-US" smtClean="0"/>
              <a:pPr/>
              <a:t>29</a:t>
            </a:fld>
            <a:endParaRPr lang="en-GB" altLang="en-US"/>
          </a:p>
        </p:txBody>
      </p:sp>
    </p:spTree>
    <p:extLst>
      <p:ext uri="{BB962C8B-B14F-4D97-AF65-F5344CB8AC3E}">
        <p14:creationId xmlns:p14="http://schemas.microsoft.com/office/powerpoint/2010/main" val="3838228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GB" i="1" dirty="0">
                <a:solidFill>
                  <a:srgbClr val="000066"/>
                </a:solidFill>
                <a:latin typeface="Calibri" pitchFamily="34" charset="0"/>
                <a:cs typeface="Calibri" pitchFamily="34" charset="0"/>
              </a:rPr>
              <a:t/>
            </a:r>
            <a:br>
              <a:rPr lang="en-GB" i="1" dirty="0">
                <a:solidFill>
                  <a:srgbClr val="000066"/>
                </a:solidFill>
                <a:latin typeface="Calibri" pitchFamily="34" charset="0"/>
                <a:cs typeface="Calibri" pitchFamily="34" charset="0"/>
              </a:rPr>
            </a:br>
            <a:endParaRPr lang="en-GB" i="0" dirty="0" smtClean="0"/>
          </a:p>
          <a:p>
            <a:endParaRPr lang="en-GB" dirty="0"/>
          </a:p>
        </p:txBody>
      </p:sp>
      <p:sp>
        <p:nvSpPr>
          <p:cNvPr id="4" name="Slide Number Placeholder 3"/>
          <p:cNvSpPr>
            <a:spLocks noGrp="1"/>
          </p:cNvSpPr>
          <p:nvPr>
            <p:ph type="sldNum" sz="quarter" idx="10"/>
          </p:nvPr>
        </p:nvSpPr>
        <p:spPr/>
        <p:txBody>
          <a:bodyPr/>
          <a:lstStyle/>
          <a:p>
            <a:fld id="{4F06E481-627E-402E-A7F4-DB9E840DABF2}" type="slidenum">
              <a:rPr lang="en-GB" altLang="en-US" smtClean="0"/>
              <a:pPr/>
              <a:t>30</a:t>
            </a:fld>
            <a:endParaRPr lang="en-GB" altLang="en-US"/>
          </a:p>
        </p:txBody>
      </p:sp>
    </p:spTree>
    <p:extLst>
      <p:ext uri="{BB962C8B-B14F-4D97-AF65-F5344CB8AC3E}">
        <p14:creationId xmlns:p14="http://schemas.microsoft.com/office/powerpoint/2010/main" val="1930866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baseline="0" dirty="0" smtClean="0"/>
          </a:p>
        </p:txBody>
      </p:sp>
      <p:sp>
        <p:nvSpPr>
          <p:cNvPr id="4" name="Slide Number Placeholder 3"/>
          <p:cNvSpPr>
            <a:spLocks noGrp="1"/>
          </p:cNvSpPr>
          <p:nvPr>
            <p:ph type="sldNum" sz="quarter" idx="10"/>
          </p:nvPr>
        </p:nvSpPr>
        <p:spPr/>
        <p:txBody>
          <a:bodyPr/>
          <a:lstStyle/>
          <a:p>
            <a:fld id="{4F06E481-627E-402E-A7F4-DB9E840DABF2}" type="slidenum">
              <a:rPr lang="en-GB" altLang="en-US" smtClean="0"/>
              <a:pPr/>
              <a:t>31</a:t>
            </a:fld>
            <a:endParaRPr lang="en-GB" altLang="en-US"/>
          </a:p>
        </p:txBody>
      </p:sp>
    </p:spTree>
    <p:extLst>
      <p:ext uri="{BB962C8B-B14F-4D97-AF65-F5344CB8AC3E}">
        <p14:creationId xmlns:p14="http://schemas.microsoft.com/office/powerpoint/2010/main" val="383822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GB" i="0" dirty="0" smtClean="0"/>
              <a:t>close attention to be paid to WHO Europe's work on producing revised Environmental Noise Guidelines for the European Region (expected in early 2016).</a:t>
            </a:r>
          </a:p>
          <a:p>
            <a:pPr defTabSz="915772">
              <a:defRPr/>
            </a:pPr>
            <a:endParaRPr lang="en-GB" i="0" dirty="0" smtClean="0"/>
          </a:p>
          <a:p>
            <a:pPr defTabSz="915772">
              <a:defRPr/>
            </a:pPr>
            <a:r>
              <a:rPr lang="en-GB" dirty="0">
                <a:solidFill>
                  <a:srgbClr val="000066"/>
                </a:solidFill>
                <a:latin typeface="Calibri" pitchFamily="34" charset="0"/>
                <a:cs typeface="Calibri" pitchFamily="34" charset="0"/>
              </a:rPr>
              <a:t>WHO Environmental noise guidelines for European Region are 	delayed and foreseen for the first half of 2016;</a:t>
            </a:r>
            <a:br>
              <a:rPr lang="en-GB" dirty="0">
                <a:solidFill>
                  <a:srgbClr val="000066"/>
                </a:solidFill>
                <a:latin typeface="Calibri" pitchFamily="34" charset="0"/>
                <a:cs typeface="Calibri" pitchFamily="34" charset="0"/>
              </a:rPr>
            </a:br>
            <a:r>
              <a:rPr lang="en-GB" dirty="0">
                <a:solidFill>
                  <a:srgbClr val="000066"/>
                </a:solidFill>
                <a:latin typeface="Calibri" pitchFamily="34" charset="0"/>
                <a:cs typeface="Calibri" pitchFamily="34" charset="0"/>
              </a:rPr>
              <a:t>-	formulas and values to assess health implications in this draft are 	given solely as examples;</a:t>
            </a:r>
            <a:br>
              <a:rPr lang="en-GB" dirty="0">
                <a:solidFill>
                  <a:srgbClr val="000066"/>
                </a:solidFill>
                <a:latin typeface="Calibri" pitchFamily="34" charset="0"/>
                <a:cs typeface="Calibri" pitchFamily="34" charset="0"/>
              </a:rPr>
            </a:br>
            <a:r>
              <a:rPr lang="en-GB" dirty="0">
                <a:solidFill>
                  <a:srgbClr val="000066"/>
                </a:solidFill>
                <a:latin typeface="Calibri" pitchFamily="34" charset="0"/>
                <a:cs typeface="Calibri" pitchFamily="34" charset="0"/>
              </a:rPr>
              <a:t>-	we intend to wait for the WHO to finalise the Noise Guidelines 	before proposing the final formulae and values.</a:t>
            </a:r>
            <a:r>
              <a:rPr lang="en-GB" i="1" dirty="0">
                <a:solidFill>
                  <a:srgbClr val="000066"/>
                </a:solidFill>
                <a:latin typeface="Calibri" pitchFamily="34" charset="0"/>
                <a:cs typeface="Calibri" pitchFamily="34" charset="0"/>
              </a:rPr>
              <a:t/>
            </a:r>
            <a:br>
              <a:rPr lang="en-GB" i="1" dirty="0">
                <a:solidFill>
                  <a:srgbClr val="000066"/>
                </a:solidFill>
                <a:latin typeface="Calibri" pitchFamily="34" charset="0"/>
                <a:cs typeface="Calibri" pitchFamily="34" charset="0"/>
              </a:rPr>
            </a:br>
            <a:endParaRPr lang="en-GB" i="0" dirty="0" smtClean="0"/>
          </a:p>
          <a:p>
            <a:endParaRPr lang="en-GB" dirty="0"/>
          </a:p>
        </p:txBody>
      </p:sp>
      <p:sp>
        <p:nvSpPr>
          <p:cNvPr id="4" name="Slide Number Placeholder 3"/>
          <p:cNvSpPr>
            <a:spLocks noGrp="1"/>
          </p:cNvSpPr>
          <p:nvPr>
            <p:ph type="sldNum" sz="quarter" idx="10"/>
          </p:nvPr>
        </p:nvSpPr>
        <p:spPr/>
        <p:txBody>
          <a:bodyPr/>
          <a:lstStyle/>
          <a:p>
            <a:fld id="{4F06E481-627E-402E-A7F4-DB9E840DABF2}" type="slidenum">
              <a:rPr lang="en-GB" altLang="en-US" smtClean="0"/>
              <a:pPr/>
              <a:t>3</a:t>
            </a:fld>
            <a:endParaRPr lang="en-GB" altLang="en-US"/>
          </a:p>
        </p:txBody>
      </p:sp>
    </p:spTree>
    <p:extLst>
      <p:ext uri="{BB962C8B-B14F-4D97-AF65-F5344CB8AC3E}">
        <p14:creationId xmlns:p14="http://schemas.microsoft.com/office/powerpoint/2010/main" val="1930866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06E481-627E-402E-A7F4-DB9E840DABF2}" type="slidenum">
              <a:rPr lang="en-GB" altLang="en-US" smtClean="0"/>
              <a:pPr/>
              <a:t>4</a:t>
            </a:fld>
            <a:endParaRPr lang="en-GB" altLang="en-US"/>
          </a:p>
        </p:txBody>
      </p:sp>
    </p:spTree>
    <p:extLst>
      <p:ext uri="{BB962C8B-B14F-4D97-AF65-F5344CB8AC3E}">
        <p14:creationId xmlns:p14="http://schemas.microsoft.com/office/powerpoint/2010/main" val="1554996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89" indent="-171689" defTabSz="915678">
              <a:buFontTx/>
              <a:buChar char="-"/>
              <a:defRPr/>
            </a:pPr>
            <a:endParaRPr lang="en-GB" i="0" dirty="0" smtClean="0"/>
          </a:p>
        </p:txBody>
      </p:sp>
      <p:sp>
        <p:nvSpPr>
          <p:cNvPr id="4" name="Slide Number Placeholder 3"/>
          <p:cNvSpPr>
            <a:spLocks noGrp="1"/>
          </p:cNvSpPr>
          <p:nvPr>
            <p:ph type="sldNum" sz="quarter" idx="10"/>
          </p:nvPr>
        </p:nvSpPr>
        <p:spPr/>
        <p:txBody>
          <a:bodyPr/>
          <a:lstStyle/>
          <a:p>
            <a:fld id="{4F06E481-627E-402E-A7F4-DB9E840DABF2}" type="slidenum">
              <a:rPr lang="en-GB" altLang="en-US" smtClean="0"/>
              <a:pPr/>
              <a:t>5</a:t>
            </a:fld>
            <a:endParaRPr lang="en-GB" altLang="en-US"/>
          </a:p>
        </p:txBody>
      </p:sp>
    </p:spTree>
    <p:extLst>
      <p:ext uri="{BB962C8B-B14F-4D97-AF65-F5344CB8AC3E}">
        <p14:creationId xmlns:p14="http://schemas.microsoft.com/office/powerpoint/2010/main" val="859031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89" indent="-171689">
              <a:buFontTx/>
              <a:buChar char="-"/>
            </a:pPr>
            <a:endParaRPr lang="de-DE" kern="0" baseline="0" dirty="0" smtClean="0"/>
          </a:p>
          <a:p>
            <a:pPr marL="171689" indent="-171689">
              <a:buFontTx/>
              <a:buChar char="-"/>
            </a:pPr>
            <a:endParaRPr lang="en-GB" kern="0" dirty="0"/>
          </a:p>
          <a:p>
            <a:pPr marL="171689" indent="-171689">
              <a:buFontTx/>
              <a:buChar char="-"/>
            </a:pPr>
            <a:endParaRPr lang="en-GB" dirty="0" smtClean="0"/>
          </a:p>
          <a:p>
            <a:pPr marL="171689" indent="-171689">
              <a:buFontTx/>
              <a:buChar char="-"/>
            </a:pPr>
            <a:endParaRPr lang="en-GB" dirty="0" smtClean="0"/>
          </a:p>
        </p:txBody>
      </p:sp>
      <p:sp>
        <p:nvSpPr>
          <p:cNvPr id="4" name="Slide Number Placeholder 3"/>
          <p:cNvSpPr>
            <a:spLocks noGrp="1"/>
          </p:cNvSpPr>
          <p:nvPr>
            <p:ph type="sldNum" sz="quarter" idx="10"/>
          </p:nvPr>
        </p:nvSpPr>
        <p:spPr/>
        <p:txBody>
          <a:bodyPr/>
          <a:lstStyle/>
          <a:p>
            <a:fld id="{4F06E481-627E-402E-A7F4-DB9E840DABF2}" type="slidenum">
              <a:rPr lang="en-GB" altLang="en-US" smtClean="0"/>
              <a:pPr/>
              <a:t>6</a:t>
            </a:fld>
            <a:endParaRPr lang="en-GB" altLang="en-US"/>
          </a:p>
        </p:txBody>
      </p:sp>
    </p:spTree>
    <p:extLst>
      <p:ext uri="{BB962C8B-B14F-4D97-AF65-F5344CB8AC3E}">
        <p14:creationId xmlns:p14="http://schemas.microsoft.com/office/powerpoint/2010/main" val="220680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r>
              <a:rPr lang="en-GB" dirty="0" smtClean="0"/>
              <a:t>Competency arrangements in the Member State (not defined</a:t>
            </a:r>
            <a:r>
              <a:rPr lang="en-GB" baseline="0" dirty="0" smtClean="0"/>
              <a:t> by the Directive due to subsidiarity) are widely divergent, and sometimes complex. Where they are more complex/fragmented, we notice greater delays.</a:t>
            </a:r>
            <a:endParaRPr lang="en-GB" dirty="0" smtClean="0"/>
          </a:p>
          <a:p>
            <a:pPr marL="171707" indent="-171707">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F06E481-627E-402E-A7F4-DB9E840DABF2}" type="slidenum">
              <a:rPr lang="en-GB" altLang="en-US" smtClean="0"/>
              <a:pPr/>
              <a:t>15</a:t>
            </a:fld>
            <a:endParaRPr lang="en-GB" altLang="en-US"/>
          </a:p>
        </p:txBody>
      </p:sp>
    </p:spTree>
    <p:extLst>
      <p:ext uri="{BB962C8B-B14F-4D97-AF65-F5344CB8AC3E}">
        <p14:creationId xmlns:p14="http://schemas.microsoft.com/office/powerpoint/2010/main" val="1924895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terms of noise mapping, the</a:t>
            </a:r>
            <a:r>
              <a:rPr lang="en-GB" baseline="0" dirty="0" smtClean="0"/>
              <a:t> point listed refer to the key reasons </a:t>
            </a:r>
            <a:r>
              <a:rPr lang="en-GB" baseline="0" dirty="0" err="1" smtClean="0"/>
              <a:t>referrred</a:t>
            </a:r>
            <a:r>
              <a:rPr lang="en-GB" baseline="0" dirty="0" smtClean="0"/>
              <a:t> to be stakeholders for causing delays. In addition, data comparability issues remain a problem, however these are expected to be largely resolved as CNOSSOS-EU comes into force.</a:t>
            </a:r>
          </a:p>
          <a:p>
            <a:endParaRPr lang="en-GB" baseline="0" dirty="0" smtClean="0"/>
          </a:p>
          <a:p>
            <a:r>
              <a:rPr lang="en-GB" baseline="0" dirty="0" smtClean="0"/>
              <a:t>In terms of action planning, there is wide agreement that t</a:t>
            </a:r>
            <a:r>
              <a:rPr lang="en-GB" dirty="0" smtClean="0"/>
              <a:t>he 1-year period between developing a noise map and an action plan is considered too short. Moreover, there is recognition that public engagement and consultation remains a weak spot and needs to be improved, but with no clear conclusion on how to move forward.</a:t>
            </a:r>
          </a:p>
          <a:p>
            <a:endParaRPr lang="en-GB" dirty="0"/>
          </a:p>
        </p:txBody>
      </p:sp>
      <p:sp>
        <p:nvSpPr>
          <p:cNvPr id="4" name="Slide Number Placeholder 3"/>
          <p:cNvSpPr>
            <a:spLocks noGrp="1"/>
          </p:cNvSpPr>
          <p:nvPr>
            <p:ph type="sldNum" sz="quarter" idx="10"/>
          </p:nvPr>
        </p:nvSpPr>
        <p:spPr/>
        <p:txBody>
          <a:bodyPr/>
          <a:lstStyle/>
          <a:p>
            <a:fld id="{4F06E481-627E-402E-A7F4-DB9E840DABF2}" type="slidenum">
              <a:rPr lang="en-GB" altLang="en-US" smtClean="0"/>
              <a:pPr/>
              <a:t>16</a:t>
            </a:fld>
            <a:endParaRPr lang="en-GB" altLang="en-US"/>
          </a:p>
        </p:txBody>
      </p:sp>
    </p:spTree>
    <p:extLst>
      <p:ext uri="{BB962C8B-B14F-4D97-AF65-F5344CB8AC3E}">
        <p14:creationId xmlns:p14="http://schemas.microsoft.com/office/powerpoint/2010/main" val="1924895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r>
              <a:rPr lang="en-GB" dirty="0"/>
              <a:t>Relevance: The 2 objectives of the Directive remain relevant (common approach to noise assessment, inform source legislation). In addition, it would be necessary to spell out the implicit objective of the Directive, namely to protect citizens from excessive noise, which also is highly relevant. Some stakeholders advocate for limits, but the outcome is inconclusive.</a:t>
            </a:r>
          </a:p>
          <a:p>
            <a:pPr marL="171707" indent="-171707">
              <a:buFont typeface="Arial" panose="020B0604020202020204" pitchFamily="34" charset="0"/>
              <a:buChar char="•"/>
            </a:pPr>
            <a:r>
              <a:rPr lang="en-GB" dirty="0"/>
              <a:t>Coherence: Directive overall coherent, some small issues could be improved (some definitions, logic in text etc.)</a:t>
            </a:r>
          </a:p>
        </p:txBody>
      </p:sp>
      <p:sp>
        <p:nvSpPr>
          <p:cNvPr id="4" name="Slide Number Placeholder 3"/>
          <p:cNvSpPr>
            <a:spLocks noGrp="1"/>
          </p:cNvSpPr>
          <p:nvPr>
            <p:ph type="sldNum" sz="quarter" idx="10"/>
          </p:nvPr>
        </p:nvSpPr>
        <p:spPr/>
        <p:txBody>
          <a:bodyPr/>
          <a:lstStyle/>
          <a:p>
            <a:fld id="{4F06E481-627E-402E-A7F4-DB9E840DABF2}" type="slidenum">
              <a:rPr lang="en-GB" altLang="en-US" smtClean="0"/>
              <a:pPr/>
              <a:t>17</a:t>
            </a:fld>
            <a:endParaRPr lang="en-GB" altLang="en-US"/>
          </a:p>
        </p:txBody>
      </p:sp>
    </p:spTree>
    <p:extLst>
      <p:ext uri="{BB962C8B-B14F-4D97-AF65-F5344CB8AC3E}">
        <p14:creationId xmlns:p14="http://schemas.microsoft.com/office/powerpoint/2010/main" val="3822097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1FD5F088-7295-43C6-8452-AD6FA377BD2B}"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4854A29F-0E8C-41E9-98B3-AA5BF5947E7F}" type="slidenum">
              <a:rPr lang="en-GB" altLang="en-US"/>
              <a:pPr/>
              <a:t>‹#›</a:t>
            </a:fld>
            <a:endParaRPr lang="en-GB" altLang="en-US"/>
          </a:p>
        </p:txBody>
      </p:sp>
    </p:spTree>
    <p:extLst>
      <p:ext uri="{BB962C8B-B14F-4D97-AF65-F5344CB8AC3E}">
        <p14:creationId xmlns:p14="http://schemas.microsoft.com/office/powerpoint/2010/main" val="2067083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B977B7B-3E00-4B12-A720-1BEAC848390E}" type="slidenum">
              <a:rPr lang="en-GB" altLang="en-US"/>
              <a:pPr/>
              <a:t>‹#›</a:t>
            </a:fld>
            <a:endParaRPr lang="en-GB" altLang="en-US"/>
          </a:p>
        </p:txBody>
      </p:sp>
    </p:spTree>
    <p:extLst>
      <p:ext uri="{BB962C8B-B14F-4D97-AF65-F5344CB8AC3E}">
        <p14:creationId xmlns:p14="http://schemas.microsoft.com/office/powerpoint/2010/main" val="300285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CE71829-89D7-4C9D-BC60-9566A2EB7801}" type="slidenum">
              <a:rPr lang="en-GB" altLang="en-US"/>
              <a:pPr/>
              <a:t>‹#›</a:t>
            </a:fld>
            <a:endParaRPr lang="en-GB" altLang="en-US"/>
          </a:p>
        </p:txBody>
      </p:sp>
    </p:spTree>
    <p:extLst>
      <p:ext uri="{BB962C8B-B14F-4D97-AF65-F5344CB8AC3E}">
        <p14:creationId xmlns:p14="http://schemas.microsoft.com/office/powerpoint/2010/main" val="55183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B526016E-5DFB-4368-9306-2B7B17D42B82}" type="slidenum">
              <a:rPr lang="en-GB" altLang="en-US"/>
              <a:pPr/>
              <a:t>‹#›</a:t>
            </a:fld>
            <a:endParaRPr lang="en-GB" altLang="en-US"/>
          </a:p>
        </p:txBody>
      </p:sp>
    </p:spTree>
    <p:extLst>
      <p:ext uri="{BB962C8B-B14F-4D97-AF65-F5344CB8AC3E}">
        <p14:creationId xmlns:p14="http://schemas.microsoft.com/office/powerpoint/2010/main" val="3104581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2CD4E429-F3E2-4550-9C21-2FCF68DAED88}" type="slidenum">
              <a:rPr lang="en-GB" altLang="en-US"/>
              <a:pPr/>
              <a:t>‹#›</a:t>
            </a:fld>
            <a:endParaRPr lang="en-GB" altLang="en-US"/>
          </a:p>
        </p:txBody>
      </p:sp>
    </p:spTree>
    <p:extLst>
      <p:ext uri="{BB962C8B-B14F-4D97-AF65-F5344CB8AC3E}">
        <p14:creationId xmlns:p14="http://schemas.microsoft.com/office/powerpoint/2010/main" val="2718107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9356E3A5-670B-4F54-85C5-3618C24917F9}" type="slidenum">
              <a:rPr lang="en-GB" altLang="en-US"/>
              <a:pPr/>
              <a:t>‹#›</a:t>
            </a:fld>
            <a:endParaRPr lang="en-GB" altLang="en-US"/>
          </a:p>
        </p:txBody>
      </p:sp>
    </p:spTree>
    <p:extLst>
      <p:ext uri="{BB962C8B-B14F-4D97-AF65-F5344CB8AC3E}">
        <p14:creationId xmlns:p14="http://schemas.microsoft.com/office/powerpoint/2010/main" val="170891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13FEBD0E-4F47-4469-AD25-F2E8F5682502}" type="slidenum">
              <a:rPr lang="en-GB" altLang="en-US"/>
              <a:pPr/>
              <a:t>‹#›</a:t>
            </a:fld>
            <a:endParaRPr lang="en-GB" altLang="en-US"/>
          </a:p>
        </p:txBody>
      </p:sp>
    </p:spTree>
    <p:extLst>
      <p:ext uri="{BB962C8B-B14F-4D97-AF65-F5344CB8AC3E}">
        <p14:creationId xmlns:p14="http://schemas.microsoft.com/office/powerpoint/2010/main" val="255172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EF9E390C-2E06-4D31-8FBE-5D0B13489099}" type="slidenum">
              <a:rPr lang="en-GB" altLang="en-US"/>
              <a:pPr/>
              <a:t>‹#›</a:t>
            </a:fld>
            <a:endParaRPr lang="en-GB" altLang="en-US"/>
          </a:p>
        </p:txBody>
      </p:sp>
    </p:spTree>
    <p:extLst>
      <p:ext uri="{BB962C8B-B14F-4D97-AF65-F5344CB8AC3E}">
        <p14:creationId xmlns:p14="http://schemas.microsoft.com/office/powerpoint/2010/main" val="3174067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735C89D-7B89-4389-AB8B-67837333BD39}" type="slidenum">
              <a:rPr lang="en-GB" altLang="en-US"/>
              <a:pPr/>
              <a:t>‹#›</a:t>
            </a:fld>
            <a:endParaRPr lang="en-GB" altLang="en-US"/>
          </a:p>
        </p:txBody>
      </p:sp>
    </p:spTree>
    <p:extLst>
      <p:ext uri="{BB962C8B-B14F-4D97-AF65-F5344CB8AC3E}">
        <p14:creationId xmlns:p14="http://schemas.microsoft.com/office/powerpoint/2010/main" val="337184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C12C5DC2-C3E0-4094-BDD6-D50ABE50F519}" type="slidenum">
              <a:rPr lang="en-GB" altLang="en-US"/>
              <a:pPr/>
              <a:t>‹#›</a:t>
            </a:fld>
            <a:endParaRPr lang="en-GB" altLang="en-US"/>
          </a:p>
        </p:txBody>
      </p:sp>
    </p:spTree>
    <p:extLst>
      <p:ext uri="{BB962C8B-B14F-4D97-AF65-F5344CB8AC3E}">
        <p14:creationId xmlns:p14="http://schemas.microsoft.com/office/powerpoint/2010/main" val="24223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AE77EEDD-CA95-4990-BC38-A3A01E78C580}" type="slidenum">
              <a:rPr lang="en-GB" altLang="en-US"/>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7524328" y="0"/>
            <a:ext cx="1621434" cy="980727"/>
          </a:xfrm>
          <a:prstGeom prst="rect">
            <a:avLst/>
          </a:prstGeom>
        </p:spPr>
      </p:pic>
      <p:sp>
        <p:nvSpPr>
          <p:cNvPr id="81925" name="Rectangle 5"/>
          <p:cNvSpPr>
            <a:spLocks noGrp="1" noChangeArrowheads="1"/>
          </p:cNvSpPr>
          <p:nvPr>
            <p:ph type="ctrTitle"/>
          </p:nvPr>
        </p:nvSpPr>
        <p:spPr>
          <a:xfrm>
            <a:off x="109266" y="1916832"/>
            <a:ext cx="9036496" cy="3168352"/>
          </a:xfrm>
        </p:spPr>
        <p:txBody>
          <a:bodyPr/>
          <a:lstStyle/>
          <a:p>
            <a:pPr algn="ctr"/>
            <a:r>
              <a:rPr lang="en-GB" altLang="en-US" sz="4000" dirty="0" smtClean="0">
                <a:solidFill>
                  <a:schemeClr val="bg1"/>
                </a:solidFill>
              </a:rPr>
              <a:t>Environmental Noise in the European Union</a:t>
            </a:r>
            <a:br>
              <a:rPr lang="en-GB" altLang="en-US" sz="4000" dirty="0" smtClean="0">
                <a:solidFill>
                  <a:schemeClr val="bg1"/>
                </a:solidFill>
              </a:rPr>
            </a:br>
            <a:r>
              <a:rPr lang="en-GB" altLang="en-US" sz="4000" dirty="0" smtClean="0">
                <a:solidFill>
                  <a:schemeClr val="bg1"/>
                </a:solidFill>
              </a:rPr>
              <a:t/>
            </a:r>
            <a:br>
              <a:rPr lang="en-GB" altLang="en-US" sz="4000" dirty="0" smtClean="0">
                <a:solidFill>
                  <a:schemeClr val="bg1"/>
                </a:solidFill>
              </a:rPr>
            </a:br>
            <a:r>
              <a:rPr lang="en-GB" altLang="en-US" sz="4000" dirty="0" smtClean="0">
                <a:solidFill>
                  <a:schemeClr val="bg1"/>
                </a:solidFill>
              </a:rPr>
              <a:t>UN ECE WP29.</a:t>
            </a:r>
            <a:r>
              <a:rPr lang="en-GB" altLang="en-US" sz="3200" dirty="0" smtClean="0">
                <a:solidFill>
                  <a:schemeClr val="bg1"/>
                </a:solidFill>
              </a:rPr>
              <a:t>GRB 66</a:t>
            </a:r>
            <a:br>
              <a:rPr lang="en-GB" altLang="en-US" sz="3200" dirty="0" smtClean="0">
                <a:solidFill>
                  <a:schemeClr val="bg1"/>
                </a:solidFill>
              </a:rPr>
            </a:br>
            <a:r>
              <a:rPr lang="en-GB" altLang="en-US" sz="2400" dirty="0" smtClean="0">
                <a:solidFill>
                  <a:schemeClr val="bg1"/>
                </a:solidFill>
              </a:rPr>
              <a:t/>
            </a:r>
            <a:br>
              <a:rPr lang="en-GB" altLang="en-US" sz="2400" dirty="0" smtClean="0">
                <a:solidFill>
                  <a:schemeClr val="bg1"/>
                </a:solidFill>
              </a:rPr>
            </a:br>
            <a:r>
              <a:rPr lang="en-GB" altLang="en-US" sz="2400" dirty="0" smtClean="0">
                <a:solidFill>
                  <a:schemeClr val="bg1"/>
                </a:solidFill>
              </a:rPr>
              <a:t>Genève – 5 September 2017</a:t>
            </a:r>
            <a:br>
              <a:rPr lang="en-GB" altLang="en-US" sz="2400" dirty="0" smtClean="0">
                <a:solidFill>
                  <a:schemeClr val="bg1"/>
                </a:solidFill>
              </a:rPr>
            </a:br>
            <a:r>
              <a:rPr lang="en-GB" altLang="en-US" sz="2400" dirty="0">
                <a:solidFill>
                  <a:schemeClr val="bg1"/>
                </a:solidFill>
              </a:rPr>
              <a:t/>
            </a:r>
            <a:br>
              <a:rPr lang="en-GB" altLang="en-US" sz="2400" dirty="0">
                <a:solidFill>
                  <a:schemeClr val="bg1"/>
                </a:solidFill>
              </a:rPr>
            </a:br>
            <a:r>
              <a:rPr lang="en-GB" altLang="en-US" sz="2400" dirty="0" smtClean="0">
                <a:solidFill>
                  <a:schemeClr val="bg1"/>
                </a:solidFill>
              </a:rPr>
              <a:t>Marco PAVIOTTI, </a:t>
            </a:r>
            <a:br>
              <a:rPr lang="en-GB" altLang="en-US" sz="2400" dirty="0" smtClean="0">
                <a:solidFill>
                  <a:schemeClr val="bg1"/>
                </a:solidFill>
              </a:rPr>
            </a:br>
            <a:r>
              <a:rPr lang="en-GB" altLang="en-US" sz="2400" dirty="0" smtClean="0">
                <a:solidFill>
                  <a:schemeClr val="bg1"/>
                </a:solidFill>
              </a:rPr>
              <a:t>European Commission, DG Environment</a:t>
            </a:r>
            <a:endParaRPr lang="en-GB" altLang="en-US" sz="2400" dirty="0">
              <a:solidFill>
                <a:schemeClr val="bg1"/>
              </a:solidFill>
            </a:endParaRPr>
          </a:p>
        </p:txBody>
      </p:sp>
      <p:sp>
        <p:nvSpPr>
          <p:cNvPr id="81926" name="Rectangle 6"/>
          <p:cNvSpPr>
            <a:spLocks noGrp="1" noChangeArrowheads="1"/>
          </p:cNvSpPr>
          <p:nvPr>
            <p:ph type="subTitle" idx="1"/>
          </p:nvPr>
        </p:nvSpPr>
        <p:spPr>
          <a:xfrm>
            <a:off x="467544" y="5661248"/>
            <a:ext cx="8532812" cy="864096"/>
          </a:xfrm>
        </p:spPr>
        <p:txBody>
          <a:bodyPr/>
          <a:lstStyle/>
          <a:p>
            <a:pPr algn="r"/>
            <a:r>
              <a:rPr lang="fr-BE" altLang="en-US" sz="2800" dirty="0"/>
              <a:t>#</a:t>
            </a:r>
            <a:r>
              <a:rPr lang="fr-BE" altLang="en-US" sz="2800" dirty="0" err="1" smtClean="0"/>
              <a:t>NoiseEU</a:t>
            </a:r>
            <a:endParaRPr lang="fr-BE" altLang="en-US" sz="2800" dirty="0" smtClean="0"/>
          </a:p>
        </p:txBody>
      </p:sp>
      <p:sp>
        <p:nvSpPr>
          <p:cNvPr id="5" name="Rectangle 4"/>
          <p:cNvSpPr>
            <a:spLocks noChangeArrowheads="1"/>
          </p:cNvSpPr>
          <p:nvPr/>
        </p:nvSpPr>
        <p:spPr bwMode="auto">
          <a:xfrm>
            <a:off x="54654" y="107326"/>
            <a:ext cx="47333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wrap="square"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lang="en-TT" altLang="zh-CN" sz="1200" dirty="0" smtClean="0">
                <a:effectLst/>
              </a:rPr>
              <a:t>Transmitted by the expert </a:t>
            </a:r>
            <a:r>
              <a:rPr lang="en-TT" altLang="zh-CN" sz="1200" dirty="0" smtClean="0"/>
              <a:t>from the European Commission</a:t>
            </a:r>
            <a:endParaRPr lang="en-US" altLang="zh-CN" sz="1200" dirty="0">
              <a:effectLst/>
            </a:endParaRPr>
          </a:p>
        </p:txBody>
      </p:sp>
      <p:sp>
        <p:nvSpPr>
          <p:cNvPr id="6" name="Rectangle 5"/>
          <p:cNvSpPr>
            <a:spLocks noChangeArrowheads="1"/>
          </p:cNvSpPr>
          <p:nvPr/>
        </p:nvSpPr>
        <p:spPr bwMode="auto">
          <a:xfrm>
            <a:off x="5148064" y="51198"/>
            <a:ext cx="25234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wrap="none"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lang="en-TT" altLang="de-DE" sz="1200" u="sng" dirty="0">
                <a:latin typeface="Arial" panose="020B0604020202020204" pitchFamily="34" charset="0"/>
                <a:cs typeface="Arial" panose="020B0604020202020204" pitchFamily="34" charset="0"/>
              </a:rPr>
              <a:t>Informal document</a:t>
            </a:r>
            <a:r>
              <a:rPr lang="en-TT" altLang="de-DE" sz="1200" dirty="0">
                <a:latin typeface="Arial" panose="020B0604020202020204" pitchFamily="34" charset="0"/>
                <a:cs typeface="Arial" panose="020B0604020202020204" pitchFamily="34" charset="0"/>
              </a:rPr>
              <a:t> </a:t>
            </a:r>
            <a:r>
              <a:rPr lang="en-TT" altLang="de-DE" sz="1200" b="1" dirty="0" smtClean="0">
                <a:latin typeface="Arial" panose="020B0604020202020204" pitchFamily="34" charset="0"/>
                <a:cs typeface="Arial" panose="020B0604020202020204" pitchFamily="34" charset="0"/>
              </a:rPr>
              <a:t>GRB-</a:t>
            </a:r>
            <a:r>
              <a:rPr lang="en-TT" altLang="zh-CN" sz="1200" b="1" dirty="0" smtClean="0">
                <a:latin typeface="Arial" panose="020B0604020202020204" pitchFamily="34" charset="0"/>
                <a:cs typeface="Arial" panose="020B0604020202020204" pitchFamily="34" charset="0"/>
              </a:rPr>
              <a:t>66</a:t>
            </a:r>
            <a:r>
              <a:rPr lang="en-TT" altLang="de-DE" sz="1200" b="1" dirty="0" smtClean="0">
                <a:latin typeface="Arial" panose="020B0604020202020204" pitchFamily="34" charset="0"/>
                <a:cs typeface="Arial" panose="020B0604020202020204" pitchFamily="34" charset="0"/>
              </a:rPr>
              <a:t>-18</a:t>
            </a:r>
            <a:endParaRPr lang="en-US" altLang="zh-CN" sz="1200" b="1" dirty="0">
              <a:latin typeface="Arial" panose="020B0604020202020204" pitchFamily="34" charset="0"/>
              <a:cs typeface="Arial" panose="020B0604020202020204" pitchFamily="34" charset="0"/>
            </a:endParaRPr>
          </a:p>
          <a:p>
            <a:pPr eaLnBrk="1" hangingPunct="1"/>
            <a:r>
              <a:rPr lang="en-TT" altLang="zh-CN" sz="1200" dirty="0">
                <a:latin typeface="Arial" panose="020B0604020202020204" pitchFamily="34" charset="0"/>
                <a:cs typeface="Arial" panose="020B0604020202020204" pitchFamily="34" charset="0"/>
              </a:rPr>
              <a:t>(</a:t>
            </a:r>
            <a:r>
              <a:rPr lang="en-TT" altLang="zh-CN" sz="1200" dirty="0" smtClean="0">
                <a:latin typeface="Arial" panose="020B0604020202020204" pitchFamily="34" charset="0"/>
                <a:cs typeface="Arial" panose="020B0604020202020204" pitchFamily="34" charset="0"/>
              </a:rPr>
              <a:t>66th GRB</a:t>
            </a:r>
            <a:r>
              <a:rPr lang="en-TT" altLang="zh-CN" sz="1200" dirty="0">
                <a:latin typeface="Arial" panose="020B0604020202020204" pitchFamily="34" charset="0"/>
                <a:cs typeface="Arial" panose="020B0604020202020204" pitchFamily="34" charset="0"/>
              </a:rPr>
              <a:t>, </a:t>
            </a:r>
            <a:r>
              <a:rPr lang="en-TT" altLang="zh-CN" sz="1200" dirty="0" smtClean="0">
                <a:latin typeface="Arial" panose="020B0604020202020204" pitchFamily="34" charset="0"/>
                <a:cs typeface="Arial" panose="020B0604020202020204" pitchFamily="34" charset="0"/>
              </a:rPr>
              <a:t>4-6 </a:t>
            </a:r>
            <a:r>
              <a:rPr lang="en-TT" altLang="zh-CN" sz="1200" dirty="0">
                <a:latin typeface="Arial" panose="020B0604020202020204" pitchFamily="34" charset="0"/>
                <a:cs typeface="Arial" panose="020B0604020202020204" pitchFamily="34" charset="0"/>
              </a:rPr>
              <a:t>September </a:t>
            </a:r>
            <a:r>
              <a:rPr lang="en-TT" altLang="zh-CN" sz="1200" dirty="0" smtClean="0">
                <a:latin typeface="Arial" panose="020B0604020202020204" pitchFamily="34" charset="0"/>
                <a:cs typeface="Arial" panose="020B0604020202020204" pitchFamily="34" charset="0"/>
              </a:rPr>
              <a:t>2017,</a:t>
            </a:r>
            <a:endParaRPr lang="en-TT" altLang="zh-CN" sz="1200" dirty="0">
              <a:latin typeface="Arial" panose="020B0604020202020204" pitchFamily="34" charset="0"/>
              <a:cs typeface="Arial" panose="020B0604020202020204" pitchFamily="34" charset="0"/>
            </a:endParaRPr>
          </a:p>
          <a:p>
            <a:pPr eaLnBrk="1" hangingPunct="1"/>
            <a:r>
              <a:rPr lang="en-TT" altLang="zh-CN" sz="1200" dirty="0">
                <a:latin typeface="Arial" panose="020B0604020202020204" pitchFamily="34" charset="0"/>
                <a:cs typeface="Arial" panose="020B0604020202020204" pitchFamily="34" charset="0"/>
              </a:rPr>
              <a:t> agenda </a:t>
            </a:r>
            <a:r>
              <a:rPr lang="en-TT" altLang="zh-CN" sz="1200">
                <a:latin typeface="Arial" panose="020B0604020202020204" pitchFamily="34" charset="0"/>
                <a:cs typeface="Arial" panose="020B0604020202020204" pitchFamily="34" charset="0"/>
              </a:rPr>
              <a:t>item </a:t>
            </a:r>
            <a:r>
              <a:rPr lang="en-TT" altLang="zh-CN" sz="1200" smtClean="0">
                <a:latin typeface="Arial" panose="020B0604020202020204" pitchFamily="34" charset="0"/>
                <a:cs typeface="Arial" panose="020B0604020202020204" pitchFamily="34" charset="0"/>
              </a:rPr>
              <a:t>10)</a:t>
            </a:r>
            <a:r>
              <a:rPr lang="en-US" altLang="zh-CN" sz="1200" dirty="0" smtClean="0">
                <a:latin typeface="Arial" panose="020B0604020202020204" pitchFamily="34" charset="0"/>
                <a:cs typeface="Arial" panose="020B0604020202020204" pitchFamily="34" charset="0"/>
              </a:rPr>
              <a:t> </a:t>
            </a:r>
            <a:endParaRPr lang="en-US" altLang="zh-CN" sz="1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Road (acoustic) classification</a:t>
            </a:r>
            <a:endParaRPr lang="en-GB" dirty="0"/>
          </a:p>
        </p:txBody>
      </p:sp>
      <p:sp>
        <p:nvSpPr>
          <p:cNvPr id="3" name="Content Placeholder 2"/>
          <p:cNvSpPr>
            <a:spLocks noGrp="1"/>
          </p:cNvSpPr>
          <p:nvPr>
            <p:ph idx="1"/>
          </p:nvPr>
        </p:nvSpPr>
        <p:spPr>
          <a:xfrm>
            <a:off x="457200" y="2132857"/>
            <a:ext cx="8229600" cy="3888532"/>
          </a:xfrm>
        </p:spPr>
        <p:txBody>
          <a:bodyPr/>
          <a:lstStyle/>
          <a:p>
            <a:r>
              <a:rPr lang="en-GB" dirty="0" smtClean="0"/>
              <a:t>Annex II sets mandatory classification</a:t>
            </a:r>
          </a:p>
          <a:p>
            <a:pPr lvl="1"/>
            <a:r>
              <a:rPr lang="en-GB" dirty="0" smtClean="0"/>
              <a:t>Road surface types not (mandatorily) standardised yet</a:t>
            </a:r>
          </a:p>
          <a:p>
            <a:r>
              <a:rPr lang="en-GB" dirty="0" smtClean="0"/>
              <a:t>Green Public Procurement</a:t>
            </a:r>
          </a:p>
          <a:p>
            <a:pPr lvl="1"/>
            <a:r>
              <a:rPr lang="en-GB" dirty="0" smtClean="0"/>
              <a:t>EU Guidelines for road authorities</a:t>
            </a:r>
          </a:p>
          <a:p>
            <a:pPr lvl="1"/>
            <a:r>
              <a:rPr lang="en-GB" dirty="0" smtClean="0"/>
              <a:t>Road surface is classified using ISO 11819-2</a:t>
            </a:r>
          </a:p>
          <a:p>
            <a:r>
              <a:rPr lang="en-GB" dirty="0" smtClean="0"/>
              <a:t>ISO </a:t>
            </a:r>
            <a:r>
              <a:rPr lang="en-GB" dirty="0"/>
              <a:t>11819-2 and ISO/TS </a:t>
            </a:r>
            <a:r>
              <a:rPr lang="en-GB" dirty="0" smtClean="0"/>
              <a:t>11819-3 </a:t>
            </a:r>
          </a:p>
          <a:p>
            <a:pPr lvl="1"/>
            <a:r>
              <a:rPr lang="en-GB" dirty="0" smtClean="0"/>
              <a:t>for road surface acoustic characterisation</a:t>
            </a:r>
          </a:p>
          <a:p>
            <a:r>
              <a:rPr lang="en-GB" dirty="0"/>
              <a:t>CEN/TC 227/WG 5 </a:t>
            </a:r>
            <a:endParaRPr lang="en-GB" dirty="0" smtClean="0"/>
          </a:p>
          <a:p>
            <a:pPr lvl="1"/>
            <a:r>
              <a:rPr lang="en-GB" dirty="0"/>
              <a:t>i</a:t>
            </a:r>
            <a:r>
              <a:rPr lang="en-GB" dirty="0" smtClean="0"/>
              <a:t>s developing and EN standard for classification </a:t>
            </a:r>
            <a:r>
              <a:rPr lang="en-GB" dirty="0"/>
              <a:t>of road pavements</a:t>
            </a:r>
          </a:p>
          <a:p>
            <a:endParaRPr lang="en-GB" dirty="0"/>
          </a:p>
        </p:txBody>
      </p:sp>
    </p:spTree>
    <p:extLst>
      <p:ext uri="{BB962C8B-B14F-4D97-AF65-F5344CB8AC3E}">
        <p14:creationId xmlns:p14="http://schemas.microsoft.com/office/powerpoint/2010/main" val="3916333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European Union </a:t>
            </a:r>
            <a:br>
              <a:rPr lang="en-GB" dirty="0" smtClean="0"/>
            </a:br>
            <a:r>
              <a:rPr lang="en-GB" dirty="0" smtClean="0"/>
              <a:t>Noise Expert </a:t>
            </a:r>
            <a:r>
              <a:rPr lang="en-GB" dirty="0"/>
              <a:t>G</a:t>
            </a:r>
            <a:r>
              <a:rPr lang="en-GB" dirty="0" smtClean="0"/>
              <a:t>roup (NEG)</a:t>
            </a:r>
            <a:endParaRPr lang="en-GB" dirty="0"/>
          </a:p>
        </p:txBody>
      </p:sp>
      <p:sp>
        <p:nvSpPr>
          <p:cNvPr id="3" name="Content Placeholder 2"/>
          <p:cNvSpPr>
            <a:spLocks noGrp="1"/>
          </p:cNvSpPr>
          <p:nvPr>
            <p:ph idx="1"/>
          </p:nvPr>
        </p:nvSpPr>
        <p:spPr/>
        <p:txBody>
          <a:bodyPr/>
          <a:lstStyle/>
          <a:p>
            <a:r>
              <a:rPr lang="en-GB" dirty="0" smtClean="0"/>
              <a:t>To </a:t>
            </a:r>
            <a:r>
              <a:rPr lang="en-GB" dirty="0"/>
              <a:t>allow detailed discussions with Member States and stakeholders on environmental noise policy issues, in particular in the context of the Environmental Noise Directive</a:t>
            </a:r>
            <a:r>
              <a:rPr lang="en-GB" dirty="0" smtClean="0"/>
              <a:t>.</a:t>
            </a:r>
            <a:endParaRPr lang="en-GB" dirty="0"/>
          </a:p>
          <a:p>
            <a:endParaRPr lang="en-GB" dirty="0" smtClean="0"/>
          </a:p>
          <a:p>
            <a:endParaRPr lang="en-GB" dirty="0"/>
          </a:p>
          <a:p>
            <a:r>
              <a:rPr lang="en-GB" dirty="0" smtClean="0"/>
              <a:t>E.g.: providing guidance on noise action plans, producing recommendations for road surface, …</a:t>
            </a:r>
          </a:p>
          <a:p>
            <a:endParaRPr lang="en-GB" dirty="0"/>
          </a:p>
          <a:p>
            <a:r>
              <a:rPr lang="en-GB" dirty="0" smtClean="0"/>
              <a:t> </a:t>
            </a:r>
            <a:endParaRPr lang="en-GB" dirty="0"/>
          </a:p>
        </p:txBody>
      </p:sp>
    </p:spTree>
    <p:extLst>
      <p:ext uri="{BB962C8B-B14F-4D97-AF65-F5344CB8AC3E}">
        <p14:creationId xmlns:p14="http://schemas.microsoft.com/office/powerpoint/2010/main" val="1712291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pPr>
              <a:buClr>
                <a:srgbClr val="0F5494"/>
              </a:buClr>
              <a:buFont typeface="Wingdings" panose="05000000000000000000" pitchFamily="2" charset="2"/>
              <a:buChar char="Ø"/>
            </a:pPr>
            <a:r>
              <a:rPr lang="en-GB" dirty="0" smtClean="0"/>
              <a:t>7</a:t>
            </a:r>
            <a:r>
              <a:rPr lang="en-GB" baseline="30000" dirty="0" smtClean="0"/>
              <a:t>th</a:t>
            </a:r>
            <a:r>
              <a:rPr lang="en-GB" dirty="0" smtClean="0"/>
              <a:t> Environment Action Programme sets noise reduction targets;</a:t>
            </a:r>
          </a:p>
          <a:p>
            <a:pPr>
              <a:buClr>
                <a:srgbClr val="0F5494"/>
              </a:buClr>
              <a:buFont typeface="Wingdings" panose="05000000000000000000" pitchFamily="2" charset="2"/>
              <a:buChar char="Ø"/>
            </a:pPr>
            <a:r>
              <a:rPr lang="en-GB" dirty="0" smtClean="0"/>
              <a:t>Directive 2002/49/EC sets </a:t>
            </a:r>
          </a:p>
          <a:p>
            <a:pPr lvl="1">
              <a:buClr>
                <a:srgbClr val="0F5494"/>
              </a:buClr>
              <a:buFont typeface="Wingdings" panose="05000000000000000000" pitchFamily="2" charset="2"/>
              <a:buChar char="Ø"/>
            </a:pPr>
            <a:r>
              <a:rPr lang="en-GB" dirty="0" smtClean="0"/>
              <a:t>mandatory acoustic road surface classification;</a:t>
            </a:r>
          </a:p>
          <a:p>
            <a:pPr lvl="1">
              <a:buClr>
                <a:srgbClr val="0F5494"/>
              </a:buClr>
              <a:buFont typeface="Wingdings" panose="05000000000000000000" pitchFamily="2" charset="2"/>
              <a:buChar char="Ø"/>
            </a:pPr>
            <a:r>
              <a:rPr lang="en-GB" dirty="0" smtClean="0"/>
              <a:t>mandatory action plans that could include optimised road surfaces;</a:t>
            </a:r>
          </a:p>
          <a:p>
            <a:pPr>
              <a:buClr>
                <a:srgbClr val="0F5494"/>
              </a:buClr>
              <a:buFont typeface="Wingdings" panose="05000000000000000000" pitchFamily="2" charset="2"/>
              <a:buChar char="Ø"/>
            </a:pPr>
            <a:r>
              <a:rPr lang="en-GB" dirty="0" smtClean="0"/>
              <a:t>optimised road surfaces would better work with optimised tyres/vehicles (so, GRB matter!). </a:t>
            </a:r>
            <a:endParaRPr lang="en-GB" dirty="0"/>
          </a:p>
        </p:txBody>
      </p:sp>
    </p:spTree>
    <p:extLst>
      <p:ext uri="{BB962C8B-B14F-4D97-AF65-F5344CB8AC3E}">
        <p14:creationId xmlns:p14="http://schemas.microsoft.com/office/powerpoint/2010/main" val="1202604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420888"/>
            <a:ext cx="8517632" cy="2592809"/>
          </a:xfrm>
        </p:spPr>
        <p:txBody>
          <a:bodyPr/>
          <a:lstStyle/>
          <a:p>
            <a:pPr algn="ctr"/>
            <a:r>
              <a:rPr lang="en-GB" b="0" dirty="0" smtClean="0"/>
              <a:t>So, is there space for </a:t>
            </a:r>
            <a:r>
              <a:rPr lang="en-GB" dirty="0" smtClean="0"/>
              <a:t>exchange of info </a:t>
            </a:r>
            <a:r>
              <a:rPr lang="en-GB" b="0" dirty="0" smtClean="0"/>
              <a:t>between</a:t>
            </a:r>
            <a:r>
              <a:rPr lang="en-GB" dirty="0" smtClean="0"/>
              <a:t> GRB </a:t>
            </a:r>
            <a:br>
              <a:rPr lang="en-GB" dirty="0" smtClean="0"/>
            </a:br>
            <a:r>
              <a:rPr lang="en-GB" b="0" dirty="0" smtClean="0"/>
              <a:t>and</a:t>
            </a:r>
            <a:r>
              <a:rPr lang="en-GB" dirty="0" smtClean="0"/>
              <a:t> EU-Noise Expert Group?</a:t>
            </a:r>
            <a:endParaRPr lang="en-GB" dirty="0"/>
          </a:p>
        </p:txBody>
      </p:sp>
    </p:spTree>
    <p:extLst>
      <p:ext uri="{BB962C8B-B14F-4D97-AF65-F5344CB8AC3E}">
        <p14:creationId xmlns:p14="http://schemas.microsoft.com/office/powerpoint/2010/main" val="1628085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GB" sz="5400" dirty="0" smtClean="0"/>
              <a:t>Thank you</a:t>
            </a:r>
            <a:endParaRPr lang="en-GB" sz="5400" dirty="0"/>
          </a:p>
        </p:txBody>
      </p:sp>
    </p:spTree>
    <p:extLst>
      <p:ext uri="{BB962C8B-B14F-4D97-AF65-F5344CB8AC3E}">
        <p14:creationId xmlns:p14="http://schemas.microsoft.com/office/powerpoint/2010/main" val="1533599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8720"/>
            <a:ext cx="9144000" cy="5949280"/>
          </a:xfrm>
          <a:prstGeom prst="rect">
            <a:avLst/>
          </a:prstGeom>
        </p:spPr>
      </p:pic>
      <p:sp>
        <p:nvSpPr>
          <p:cNvPr id="2" name="Title 1"/>
          <p:cNvSpPr>
            <a:spLocks noGrp="1"/>
          </p:cNvSpPr>
          <p:nvPr>
            <p:ph type="title"/>
          </p:nvPr>
        </p:nvSpPr>
        <p:spPr>
          <a:xfrm>
            <a:off x="0" y="-1860"/>
            <a:ext cx="9144000" cy="936625"/>
          </a:xfrm>
        </p:spPr>
        <p:txBody>
          <a:bodyPr/>
          <a:lstStyle/>
          <a:p>
            <a:r>
              <a:rPr lang="en-GB" dirty="0" smtClean="0">
                <a:solidFill>
                  <a:schemeClr val="bg1"/>
                </a:solidFill>
              </a:rPr>
              <a:t>Implementation</a:t>
            </a:r>
          </a:p>
        </p:txBody>
      </p:sp>
      <p:sp>
        <p:nvSpPr>
          <p:cNvPr id="3" name="Content Placeholder 2"/>
          <p:cNvSpPr>
            <a:spLocks noGrp="1"/>
          </p:cNvSpPr>
          <p:nvPr>
            <p:ph idx="1"/>
          </p:nvPr>
        </p:nvSpPr>
        <p:spPr>
          <a:xfrm>
            <a:off x="457200" y="1196752"/>
            <a:ext cx="8229600" cy="4608612"/>
          </a:xfrm>
        </p:spPr>
        <p:txBody>
          <a:bodyPr/>
          <a:lstStyle/>
          <a:p>
            <a:pPr lvl="1">
              <a:buClr>
                <a:schemeClr val="accent6"/>
              </a:buClr>
              <a:buFont typeface="Wingdings" panose="05000000000000000000" pitchFamily="2" charset="2"/>
              <a:buChar char="Ø"/>
            </a:pPr>
            <a:r>
              <a:rPr lang="en-GB" sz="2400" i="0" dirty="0" smtClean="0">
                <a:solidFill>
                  <a:schemeClr val="tx1"/>
                </a:solidFill>
              </a:rPr>
              <a:t>Combination of centralised and decentralised approaches</a:t>
            </a:r>
          </a:p>
          <a:p>
            <a:pPr lvl="1">
              <a:buClr>
                <a:schemeClr val="accent6"/>
              </a:buClr>
              <a:buFont typeface="Wingdings" panose="05000000000000000000" pitchFamily="2" charset="2"/>
              <a:buChar char="Ø"/>
            </a:pPr>
            <a:endParaRPr lang="en-GB" sz="2400" dirty="0" smtClean="0">
              <a:solidFill>
                <a:schemeClr val="tx1"/>
              </a:solidFill>
            </a:endParaRPr>
          </a:p>
          <a:p>
            <a:pPr lvl="1">
              <a:buClr>
                <a:schemeClr val="accent6"/>
              </a:buClr>
              <a:buFont typeface="Wingdings" panose="05000000000000000000" pitchFamily="2" charset="2"/>
              <a:buChar char="Ø"/>
            </a:pPr>
            <a:endParaRPr lang="en-GB" sz="2400" dirty="0" smtClean="0">
              <a:solidFill>
                <a:schemeClr val="tx1"/>
              </a:solidFill>
            </a:endParaRPr>
          </a:p>
          <a:p>
            <a:pPr lvl="1">
              <a:buClr>
                <a:schemeClr val="accent6"/>
              </a:buClr>
              <a:buFont typeface="Wingdings" panose="05000000000000000000" pitchFamily="2" charset="2"/>
              <a:buChar char="Ø"/>
            </a:pPr>
            <a:r>
              <a:rPr lang="en-GB" sz="2400" dirty="0" smtClean="0">
                <a:solidFill>
                  <a:schemeClr val="tx1"/>
                </a:solidFill>
              </a:rPr>
              <a:t>Majority </a:t>
            </a:r>
            <a:r>
              <a:rPr lang="en-GB" sz="2400" dirty="0">
                <a:solidFill>
                  <a:schemeClr val="tx1"/>
                </a:solidFill>
              </a:rPr>
              <a:t>of MS </a:t>
            </a:r>
            <a:r>
              <a:rPr lang="en-GB" sz="2400" dirty="0" smtClean="0">
                <a:solidFill>
                  <a:schemeClr val="tx1"/>
                </a:solidFill>
              </a:rPr>
              <a:t>(21) have </a:t>
            </a:r>
            <a:r>
              <a:rPr lang="en-GB" sz="2400" dirty="0">
                <a:solidFill>
                  <a:schemeClr val="tx1"/>
                </a:solidFill>
              </a:rPr>
              <a:t>noise limit </a:t>
            </a:r>
            <a:r>
              <a:rPr lang="en-GB" sz="2400" dirty="0" smtClean="0">
                <a:solidFill>
                  <a:schemeClr val="tx1"/>
                </a:solidFill>
              </a:rPr>
              <a:t>values, but lack of enforcement in many MS</a:t>
            </a:r>
            <a:endParaRPr lang="en-GB" sz="2400" dirty="0">
              <a:solidFill>
                <a:schemeClr val="tx1"/>
              </a:solidFill>
            </a:endParaRPr>
          </a:p>
          <a:p>
            <a:pPr lvl="1">
              <a:buClr>
                <a:schemeClr val="accent6"/>
              </a:buClr>
              <a:buFont typeface="Wingdings" panose="05000000000000000000" pitchFamily="2" charset="2"/>
              <a:buChar char="Ø"/>
            </a:pPr>
            <a:endParaRPr lang="en-GB" sz="2400" dirty="0" smtClean="0">
              <a:solidFill>
                <a:schemeClr val="tx1"/>
              </a:solidFill>
            </a:endParaRPr>
          </a:p>
          <a:p>
            <a:pPr lvl="1">
              <a:buClr>
                <a:schemeClr val="accent6"/>
              </a:buClr>
              <a:buFont typeface="Wingdings" panose="05000000000000000000" pitchFamily="2" charset="2"/>
              <a:buChar char="Ø"/>
            </a:pPr>
            <a:endParaRPr lang="en-GB" sz="2400" dirty="0" smtClean="0">
              <a:solidFill>
                <a:schemeClr val="tx1"/>
              </a:solidFill>
            </a:endParaRPr>
          </a:p>
          <a:p>
            <a:pPr lvl="1">
              <a:buClr>
                <a:schemeClr val="accent6"/>
              </a:buClr>
              <a:buFont typeface="Wingdings" panose="05000000000000000000" pitchFamily="2" charset="2"/>
              <a:buChar char="Ø"/>
            </a:pPr>
            <a:r>
              <a:rPr lang="en-GB" sz="2400" dirty="0" smtClean="0">
                <a:solidFill>
                  <a:schemeClr val="tx1"/>
                </a:solidFill>
              </a:rPr>
              <a:t>Only 13 MS have designated quiet areas, in some cases to a limited degree</a:t>
            </a:r>
            <a:endParaRPr lang="en-GB" sz="2400" dirty="0">
              <a:solidFill>
                <a:schemeClr val="tx1"/>
              </a:solidFill>
            </a:endParaRPr>
          </a:p>
        </p:txBody>
      </p:sp>
    </p:spTree>
    <p:extLst>
      <p:ext uri="{BB962C8B-B14F-4D97-AF65-F5344CB8AC3E}">
        <p14:creationId xmlns:p14="http://schemas.microsoft.com/office/powerpoint/2010/main" val="4122590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349276"/>
            <a:ext cx="8229600" cy="4824536"/>
          </a:xfrm>
        </p:spPr>
        <p:txBody>
          <a:bodyPr/>
          <a:lstStyle/>
          <a:p>
            <a:pPr>
              <a:buClr>
                <a:schemeClr val="accent6"/>
              </a:buClr>
              <a:buFont typeface="Wingdings" panose="05000000000000000000" pitchFamily="2" charset="2"/>
              <a:buChar char="Ø"/>
            </a:pPr>
            <a:r>
              <a:rPr lang="en-GB" b="1" i="0" dirty="0" smtClean="0"/>
              <a:t>Strategic </a:t>
            </a:r>
            <a:r>
              <a:rPr lang="en-GB" b="1" i="0" dirty="0"/>
              <a:t>noise </a:t>
            </a:r>
            <a:r>
              <a:rPr lang="en-GB" b="1" i="0" dirty="0" smtClean="0"/>
              <a:t>mapping - issues</a:t>
            </a:r>
          </a:p>
          <a:p>
            <a:pPr lvl="1">
              <a:buClr>
                <a:schemeClr val="accent6"/>
              </a:buClr>
              <a:buFont typeface="Wingdings" panose="05000000000000000000" pitchFamily="2" charset="2"/>
              <a:buChar char="Ø"/>
            </a:pPr>
            <a:r>
              <a:rPr lang="en-GB" b="0" dirty="0" smtClean="0"/>
              <a:t>Lack </a:t>
            </a:r>
            <a:r>
              <a:rPr lang="en-GB" b="0" dirty="0"/>
              <a:t>of </a:t>
            </a:r>
            <a:r>
              <a:rPr lang="en-GB" b="0" dirty="0" smtClean="0"/>
              <a:t>human/financial resources</a:t>
            </a:r>
            <a:endParaRPr lang="en-GB" b="0" dirty="0"/>
          </a:p>
          <a:p>
            <a:pPr lvl="1">
              <a:buClr>
                <a:schemeClr val="accent6"/>
              </a:buClr>
              <a:buFont typeface="Wingdings" panose="05000000000000000000" pitchFamily="2" charset="2"/>
              <a:buChar char="Ø"/>
            </a:pPr>
            <a:r>
              <a:rPr lang="en-GB" b="0" dirty="0" smtClean="0"/>
              <a:t>Lack </a:t>
            </a:r>
            <a:r>
              <a:rPr lang="en-GB" b="0" dirty="0"/>
              <a:t>of </a:t>
            </a:r>
            <a:r>
              <a:rPr lang="en-GB" b="0" dirty="0" smtClean="0"/>
              <a:t>input </a:t>
            </a:r>
            <a:r>
              <a:rPr lang="en-GB" b="0" dirty="0"/>
              <a:t>data </a:t>
            </a:r>
            <a:endParaRPr lang="en-GB" b="0" dirty="0" smtClean="0"/>
          </a:p>
          <a:p>
            <a:pPr lvl="1">
              <a:buClr>
                <a:schemeClr val="accent6"/>
              </a:buClr>
              <a:buFont typeface="Wingdings" panose="05000000000000000000" pitchFamily="2" charset="2"/>
              <a:buChar char="Ø"/>
            </a:pPr>
            <a:r>
              <a:rPr lang="en-GB" b="0" dirty="0"/>
              <a:t>Lack of </a:t>
            </a:r>
            <a:r>
              <a:rPr lang="en-GB" b="0" dirty="0" smtClean="0"/>
              <a:t>coordination</a:t>
            </a:r>
          </a:p>
          <a:p>
            <a:pPr lvl="1">
              <a:buClr>
                <a:schemeClr val="accent6"/>
              </a:buClr>
              <a:buFont typeface="Wingdings" panose="05000000000000000000" pitchFamily="2" charset="2"/>
              <a:buChar char="Ø"/>
            </a:pPr>
            <a:r>
              <a:rPr lang="en-GB" b="0" dirty="0" smtClean="0"/>
              <a:t>Data </a:t>
            </a:r>
            <a:r>
              <a:rPr lang="en-GB" b="0" dirty="0"/>
              <a:t>comparability issues</a:t>
            </a:r>
            <a:endParaRPr lang="en-GB" b="0" dirty="0" smtClean="0"/>
          </a:p>
          <a:p>
            <a:pPr lvl="1">
              <a:buClr>
                <a:schemeClr val="accent6"/>
              </a:buClr>
              <a:buFont typeface="Wingdings" panose="05000000000000000000" pitchFamily="2" charset="2"/>
              <a:buChar char="Ø"/>
            </a:pPr>
            <a:endParaRPr lang="en-GB" sz="2400" b="1" i="0" dirty="0" smtClean="0"/>
          </a:p>
          <a:p>
            <a:pPr>
              <a:buClr>
                <a:schemeClr val="accent6"/>
              </a:buClr>
              <a:buFont typeface="Wingdings" panose="05000000000000000000" pitchFamily="2" charset="2"/>
              <a:buChar char="Ø"/>
            </a:pPr>
            <a:r>
              <a:rPr lang="en-GB" b="1" i="0" dirty="0" smtClean="0"/>
              <a:t>Action plans - issues</a:t>
            </a:r>
          </a:p>
          <a:p>
            <a:pPr lvl="1">
              <a:buClr>
                <a:schemeClr val="accent6"/>
              </a:buClr>
              <a:buFont typeface="Wingdings" panose="05000000000000000000" pitchFamily="2" charset="2"/>
              <a:buChar char="Ø"/>
            </a:pPr>
            <a:r>
              <a:rPr lang="en-GB" b="0" dirty="0" smtClean="0"/>
              <a:t>Period between mapping</a:t>
            </a:r>
            <a:br>
              <a:rPr lang="en-GB" b="0" dirty="0" smtClean="0"/>
            </a:br>
            <a:r>
              <a:rPr lang="en-GB" b="0" dirty="0" smtClean="0"/>
              <a:t>and action planning too short</a:t>
            </a:r>
          </a:p>
          <a:p>
            <a:pPr lvl="1">
              <a:buClr>
                <a:schemeClr val="accent6"/>
              </a:buClr>
              <a:buFont typeface="Wingdings" panose="05000000000000000000" pitchFamily="2" charset="2"/>
              <a:buChar char="Ø"/>
            </a:pPr>
            <a:r>
              <a:rPr lang="en-GB" b="0" dirty="0"/>
              <a:t>Lack of </a:t>
            </a:r>
            <a:r>
              <a:rPr lang="en-GB" b="0" dirty="0" smtClean="0"/>
              <a:t>enforcement</a:t>
            </a:r>
            <a:br>
              <a:rPr lang="en-GB" b="0" dirty="0" smtClean="0"/>
            </a:br>
            <a:r>
              <a:rPr lang="en-GB" b="0" dirty="0" smtClean="0"/>
              <a:t>mechanisms </a:t>
            </a:r>
            <a:r>
              <a:rPr lang="en-GB" b="0" dirty="0"/>
              <a:t>for </a:t>
            </a:r>
            <a:r>
              <a:rPr lang="en-GB" b="0" dirty="0" smtClean="0"/>
              <a:t>noise-</a:t>
            </a:r>
            <a:br>
              <a:rPr lang="en-GB" b="0" dirty="0" smtClean="0"/>
            </a:br>
            <a:r>
              <a:rPr lang="en-GB" b="0" dirty="0" smtClean="0"/>
              <a:t>reducing </a:t>
            </a:r>
            <a:r>
              <a:rPr lang="en-GB" b="0" dirty="0"/>
              <a:t>measures </a:t>
            </a:r>
          </a:p>
          <a:p>
            <a:pPr lvl="1">
              <a:buClr>
                <a:schemeClr val="accent6"/>
              </a:buClr>
              <a:buFont typeface="Wingdings" panose="05000000000000000000" pitchFamily="2" charset="2"/>
              <a:buChar char="Ø"/>
            </a:pPr>
            <a:r>
              <a:rPr lang="en-GB" b="0" i="0" dirty="0" smtClean="0"/>
              <a:t>Public consultation to be</a:t>
            </a:r>
            <a:br>
              <a:rPr lang="en-GB" b="0" i="0" dirty="0" smtClean="0"/>
            </a:br>
            <a:r>
              <a:rPr lang="en-GB" b="0" i="0" dirty="0" smtClean="0"/>
              <a:t>improved</a:t>
            </a:r>
            <a:endParaRPr lang="en-GB" b="0" i="0" dirty="0"/>
          </a:p>
          <a:p>
            <a:pPr marL="985838" indent="-355600">
              <a:spcBef>
                <a:spcPts val="0"/>
              </a:spcBef>
              <a:spcAft>
                <a:spcPts val="0"/>
              </a:spcAft>
              <a:buClr>
                <a:schemeClr val="accent2"/>
              </a:buClr>
              <a:buFont typeface="Wingdings" panose="05000000000000000000" pitchFamily="2" charset="2"/>
              <a:buChar char="Ø"/>
              <a:defRPr/>
            </a:pPr>
            <a:endParaRPr lang="en-GB" sz="2000" i="0" dirty="0"/>
          </a:p>
          <a:p>
            <a:endParaRPr lang="en-GB" sz="1800" dirty="0"/>
          </a:p>
        </p:txBody>
      </p:sp>
      <p:sp>
        <p:nvSpPr>
          <p:cNvPr id="6" name="Title 1"/>
          <p:cNvSpPr txBox="1">
            <a:spLocks/>
          </p:cNvSpPr>
          <p:nvPr/>
        </p:nvSpPr>
        <p:spPr bwMode="auto">
          <a:xfrm>
            <a:off x="0" y="-1860"/>
            <a:ext cx="91440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GB" kern="0" dirty="0" smtClean="0">
                <a:solidFill>
                  <a:srgbClr val="FFFFFF"/>
                </a:solidFill>
              </a:rPr>
              <a:t>Implementation</a:t>
            </a:r>
            <a:br>
              <a:rPr lang="en-GB" kern="0" dirty="0" smtClean="0">
                <a:solidFill>
                  <a:srgbClr val="FFFFFF"/>
                </a:solidFill>
              </a:rPr>
            </a:br>
            <a:r>
              <a:rPr lang="en-GB" kern="0" dirty="0" smtClean="0">
                <a:solidFill>
                  <a:srgbClr val="FFFFFF"/>
                </a:solidFill>
              </a:rPr>
              <a:t>Findings				 			   3</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39" y="2348880"/>
            <a:ext cx="4111707" cy="288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276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4" y="0"/>
            <a:ext cx="9133656" cy="936625"/>
          </a:xfrm>
        </p:spPr>
        <p:txBody>
          <a:bodyPr/>
          <a:lstStyle/>
          <a:p>
            <a:r>
              <a:rPr lang="en-GB" dirty="0" smtClean="0">
                <a:solidFill>
                  <a:schemeClr val="bg1"/>
                </a:solidFill>
              </a:rPr>
              <a:t>Evaluation</a:t>
            </a:r>
            <a:br>
              <a:rPr lang="en-GB" dirty="0" smtClean="0">
                <a:solidFill>
                  <a:schemeClr val="bg1"/>
                </a:solidFill>
              </a:rPr>
            </a:br>
            <a:r>
              <a:rPr lang="en-GB" dirty="0" smtClean="0">
                <a:solidFill>
                  <a:schemeClr val="bg1"/>
                </a:solidFill>
              </a:rPr>
              <a:t>									  1</a:t>
            </a:r>
            <a:endParaRPr lang="en-GB" dirty="0">
              <a:solidFill>
                <a:schemeClr val="bg1"/>
              </a:solidFill>
            </a:endParaRPr>
          </a:p>
        </p:txBody>
      </p:sp>
      <p:sp>
        <p:nvSpPr>
          <p:cNvPr id="3" name="Content Placeholder 2"/>
          <p:cNvSpPr>
            <a:spLocks noGrp="1"/>
          </p:cNvSpPr>
          <p:nvPr>
            <p:ph idx="1"/>
          </p:nvPr>
        </p:nvSpPr>
        <p:spPr>
          <a:xfrm>
            <a:off x="457200" y="1412777"/>
            <a:ext cx="8229600" cy="4608612"/>
          </a:xfrm>
        </p:spPr>
        <p:txBody>
          <a:bodyPr/>
          <a:lstStyle/>
          <a:p>
            <a:pPr>
              <a:buClr>
                <a:schemeClr val="accent2"/>
              </a:buClr>
              <a:buFont typeface="Wingdings" panose="05000000000000000000" pitchFamily="2" charset="2"/>
              <a:buChar char="Ø"/>
            </a:pPr>
            <a:r>
              <a:rPr lang="en-GB" sz="2800" b="1" i="0" dirty="0" smtClean="0"/>
              <a:t>Relevance</a:t>
            </a:r>
          </a:p>
          <a:p>
            <a:pPr lvl="1">
              <a:buClr>
                <a:schemeClr val="accent2"/>
              </a:buClr>
              <a:buFont typeface="Wingdings" panose="05000000000000000000" pitchFamily="2" charset="2"/>
              <a:buChar char="Ø"/>
            </a:pPr>
            <a:r>
              <a:rPr lang="en-GB" sz="2400" b="0" dirty="0" smtClean="0"/>
              <a:t>Objectives remain relevant</a:t>
            </a:r>
          </a:p>
          <a:p>
            <a:pPr lvl="1">
              <a:buClr>
                <a:schemeClr val="accent2"/>
              </a:buClr>
              <a:buFont typeface="Wingdings" panose="05000000000000000000" pitchFamily="2" charset="2"/>
              <a:buChar char="Ø"/>
            </a:pPr>
            <a:r>
              <a:rPr lang="en-GB" sz="2400" b="0" i="0" dirty="0" smtClean="0"/>
              <a:t>non-stated, implicit</a:t>
            </a:r>
            <a:br>
              <a:rPr lang="en-GB" sz="2400" b="0" i="0" dirty="0" smtClean="0"/>
            </a:br>
            <a:r>
              <a:rPr lang="en-GB" sz="2400" b="0" i="0" dirty="0" smtClean="0"/>
              <a:t>objective: protection of</a:t>
            </a:r>
            <a:br>
              <a:rPr lang="en-GB" sz="2400" b="0" i="0" dirty="0" smtClean="0"/>
            </a:br>
            <a:r>
              <a:rPr lang="en-GB" sz="2400" b="0" i="0" dirty="0" smtClean="0"/>
              <a:t>citizens from excessive</a:t>
            </a:r>
            <a:br>
              <a:rPr lang="en-GB" sz="2400" b="0" i="0" dirty="0" smtClean="0"/>
            </a:br>
            <a:r>
              <a:rPr lang="en-GB" sz="2400" b="0" i="0" dirty="0" smtClean="0"/>
              <a:t>noise</a:t>
            </a:r>
          </a:p>
          <a:p>
            <a:pPr lvl="1">
              <a:buClr>
                <a:schemeClr val="accent2"/>
              </a:buClr>
              <a:buFont typeface="Wingdings" panose="05000000000000000000" pitchFamily="2" charset="2"/>
              <a:buChar char="Ø"/>
            </a:pPr>
            <a:r>
              <a:rPr lang="en-GB" sz="2400" b="0" dirty="0" smtClean="0"/>
              <a:t>Necessary to combine at-source and local measures</a:t>
            </a:r>
            <a:endParaRPr lang="en-GB" sz="2400" b="0" i="0" dirty="0"/>
          </a:p>
          <a:p>
            <a:pPr>
              <a:buClr>
                <a:schemeClr val="accent2"/>
              </a:buClr>
              <a:buFont typeface="Wingdings" panose="05000000000000000000" pitchFamily="2" charset="2"/>
              <a:buChar char="Ø"/>
            </a:pPr>
            <a:endParaRPr lang="en-GB" sz="2800" b="1" i="0" dirty="0" smtClean="0"/>
          </a:p>
          <a:p>
            <a:pPr>
              <a:buClr>
                <a:schemeClr val="accent2"/>
              </a:buClr>
              <a:buFont typeface="Wingdings" panose="05000000000000000000" pitchFamily="2" charset="2"/>
              <a:buChar char="Ø"/>
            </a:pPr>
            <a:r>
              <a:rPr lang="en-GB" sz="2800" b="1" i="0" dirty="0" smtClean="0"/>
              <a:t>Coherence</a:t>
            </a:r>
          </a:p>
          <a:p>
            <a:pPr lvl="1">
              <a:buClr>
                <a:schemeClr val="accent2"/>
              </a:buClr>
              <a:buFont typeface="Wingdings" panose="05000000000000000000" pitchFamily="2" charset="2"/>
              <a:buChar char="Ø"/>
            </a:pPr>
            <a:r>
              <a:rPr lang="en-GB" sz="2400" b="0" dirty="0" smtClean="0"/>
              <a:t>Coherent with noise-at-source legislation</a:t>
            </a:r>
          </a:p>
          <a:p>
            <a:pPr lvl="1">
              <a:buClr>
                <a:schemeClr val="accent2"/>
              </a:buClr>
              <a:buFont typeface="Wingdings" panose="05000000000000000000" pitchFamily="2" charset="2"/>
              <a:buChar char="Ø"/>
            </a:pPr>
            <a:r>
              <a:rPr lang="en-GB" sz="2400" b="0" i="0" dirty="0" smtClean="0"/>
              <a:t>Some small issues for improvement</a:t>
            </a:r>
            <a:endParaRPr lang="en-GB" sz="2400" b="0" i="0" dirty="0"/>
          </a:p>
          <a:p>
            <a:endParaRPr lang="en-GB" sz="2000" i="0" dirty="0" smtClean="0"/>
          </a:p>
          <a:p>
            <a:endParaRPr lang="en-GB" sz="2000" i="0" dirty="0"/>
          </a:p>
        </p:txBody>
      </p:sp>
      <p:pic>
        <p:nvPicPr>
          <p:cNvPr id="4" name="Picture 3" descr="C:\Users\Berger\AppData\Local\Microsoft\Windows\Temporary Internet Files\Content.IE5\20SS9KNG\MC90032480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628800"/>
            <a:ext cx="3248351" cy="187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1960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518811"/>
            <a:ext cx="4981575"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412776"/>
            <a:ext cx="8686800" cy="5112567"/>
          </a:xfrm>
        </p:spPr>
        <p:txBody>
          <a:bodyPr/>
          <a:lstStyle/>
          <a:p>
            <a:pPr>
              <a:buClr>
                <a:schemeClr val="accent2"/>
              </a:buClr>
              <a:buFont typeface="Wingdings" panose="05000000000000000000" pitchFamily="2" charset="2"/>
              <a:buChar char="Ø"/>
            </a:pPr>
            <a:r>
              <a:rPr lang="en-GB" sz="2800" b="1" i="0" dirty="0"/>
              <a:t>EU added value</a:t>
            </a:r>
          </a:p>
          <a:p>
            <a:pPr lvl="1">
              <a:buClr>
                <a:schemeClr val="accent2"/>
              </a:buClr>
              <a:buFont typeface="Wingdings" panose="05000000000000000000" pitchFamily="2" charset="2"/>
              <a:buChar char="Ø"/>
            </a:pPr>
            <a:r>
              <a:rPr lang="en-GB" sz="2400" b="0" dirty="0" smtClean="0"/>
              <a:t>level </a:t>
            </a:r>
            <a:r>
              <a:rPr lang="en-GB" sz="2400" b="0" dirty="0"/>
              <a:t>playing </a:t>
            </a:r>
            <a:r>
              <a:rPr lang="en-GB" sz="2400" b="0" dirty="0" smtClean="0"/>
              <a:t>field</a:t>
            </a:r>
          </a:p>
          <a:p>
            <a:pPr lvl="1">
              <a:buClr>
                <a:schemeClr val="accent2"/>
              </a:buClr>
              <a:buFont typeface="Wingdings" panose="05000000000000000000" pitchFamily="2" charset="2"/>
              <a:buChar char="Ø"/>
            </a:pPr>
            <a:r>
              <a:rPr lang="en-GB" sz="2400" b="0" dirty="0" smtClean="0"/>
              <a:t>inform </a:t>
            </a:r>
            <a:r>
              <a:rPr lang="en-GB" sz="2400" b="0" dirty="0"/>
              <a:t>source legislation</a:t>
            </a:r>
          </a:p>
          <a:p>
            <a:pPr lvl="1">
              <a:buClr>
                <a:schemeClr val="accent2"/>
              </a:buClr>
              <a:buFont typeface="Wingdings" panose="05000000000000000000" pitchFamily="2" charset="2"/>
              <a:buChar char="Ø"/>
            </a:pPr>
            <a:r>
              <a:rPr lang="en-GB" sz="2400" b="0" dirty="0" smtClean="0"/>
              <a:t>Not yet delivering </a:t>
            </a:r>
            <a:r>
              <a:rPr lang="en-GB" sz="2400" b="0" dirty="0"/>
              <a:t>the </a:t>
            </a:r>
            <a:r>
              <a:rPr lang="en-GB" sz="2400" b="0" dirty="0" smtClean="0"/>
              <a:t>EU</a:t>
            </a:r>
            <a:br>
              <a:rPr lang="en-GB" sz="2400" b="0" dirty="0" smtClean="0"/>
            </a:br>
            <a:r>
              <a:rPr lang="en-GB" sz="2400" b="0" dirty="0" smtClean="0"/>
              <a:t>added </a:t>
            </a:r>
            <a:r>
              <a:rPr lang="en-GB" sz="2400" b="0" dirty="0"/>
              <a:t>value that it </a:t>
            </a:r>
            <a:r>
              <a:rPr lang="en-GB" sz="2400" b="0" dirty="0" smtClean="0"/>
              <a:t>could</a:t>
            </a:r>
            <a:br>
              <a:rPr lang="en-GB" sz="2400" b="0" dirty="0" smtClean="0"/>
            </a:br>
            <a:r>
              <a:rPr lang="en-GB" sz="2400" b="0" dirty="0" smtClean="0"/>
              <a:t>provide </a:t>
            </a:r>
          </a:p>
          <a:p>
            <a:pPr marL="457200" lvl="1" indent="0">
              <a:buClr>
                <a:schemeClr val="accent2"/>
              </a:buClr>
              <a:buNone/>
            </a:pPr>
            <a:endParaRPr lang="en-GB" sz="2400" b="0" dirty="0" smtClean="0"/>
          </a:p>
          <a:p>
            <a:pPr>
              <a:buClr>
                <a:schemeClr val="accent2"/>
              </a:buClr>
              <a:buFont typeface="Wingdings" panose="05000000000000000000" pitchFamily="2" charset="2"/>
              <a:buChar char="Ø"/>
            </a:pPr>
            <a:r>
              <a:rPr lang="en-GB" sz="2800" b="1" i="0" dirty="0" smtClean="0"/>
              <a:t>Effectiveness</a:t>
            </a:r>
          </a:p>
          <a:p>
            <a:pPr lvl="1">
              <a:buClr>
                <a:schemeClr val="accent2"/>
              </a:buClr>
              <a:buFont typeface="Wingdings" panose="05000000000000000000" pitchFamily="2" charset="2"/>
              <a:buChar char="Ø"/>
            </a:pPr>
            <a:r>
              <a:rPr lang="en-GB" sz="2400" b="0" dirty="0" smtClean="0"/>
              <a:t>Effects not fully materialised yet</a:t>
            </a:r>
          </a:p>
          <a:p>
            <a:pPr lvl="1">
              <a:buClr>
                <a:schemeClr val="accent2"/>
              </a:buClr>
              <a:buFont typeface="Wingdings" panose="05000000000000000000" pitchFamily="2" charset="2"/>
              <a:buChar char="Ø"/>
            </a:pPr>
            <a:r>
              <a:rPr lang="en-GB" sz="2400" b="0" dirty="0" smtClean="0"/>
              <a:t>Introduction </a:t>
            </a:r>
            <a:r>
              <a:rPr lang="en-GB" sz="2400" b="0" dirty="0"/>
              <a:t>of CNOSSOS an important step</a:t>
            </a:r>
          </a:p>
          <a:p>
            <a:pPr lvl="1">
              <a:buClr>
                <a:schemeClr val="accent2"/>
              </a:buClr>
              <a:buFont typeface="Wingdings" panose="05000000000000000000" pitchFamily="2" charset="2"/>
              <a:buChar char="Ø"/>
            </a:pPr>
            <a:r>
              <a:rPr lang="en-GB" sz="2400" b="0" dirty="0"/>
              <a:t>Informing source legislation: </a:t>
            </a:r>
            <a:r>
              <a:rPr lang="en-GB" sz="2400" b="0" dirty="0" smtClean="0"/>
              <a:t>not yet fully used</a:t>
            </a:r>
          </a:p>
          <a:p>
            <a:pPr lvl="1">
              <a:buClr>
                <a:schemeClr val="accent2"/>
              </a:buClr>
              <a:buFont typeface="Wingdings" panose="05000000000000000000" pitchFamily="2" charset="2"/>
              <a:buChar char="Ø"/>
            </a:pPr>
            <a:r>
              <a:rPr lang="de-DE" sz="2400" b="0" dirty="0" smtClean="0"/>
              <a:t>Overall </a:t>
            </a:r>
            <a:r>
              <a:rPr lang="de-DE" sz="2400" b="0" dirty="0" err="1" smtClean="0"/>
              <a:t>long</a:t>
            </a:r>
            <a:r>
              <a:rPr lang="de-DE" sz="2400" b="0" dirty="0" smtClean="0"/>
              <a:t>-term </a:t>
            </a:r>
            <a:r>
              <a:rPr lang="de-DE" sz="2400" b="0" dirty="0" err="1" smtClean="0"/>
              <a:t>effects</a:t>
            </a:r>
            <a:r>
              <a:rPr lang="de-DE" sz="2400" b="0" dirty="0" smtClean="0"/>
              <a:t> </a:t>
            </a:r>
            <a:r>
              <a:rPr lang="de-DE" sz="2400" b="0" dirty="0" err="1" smtClean="0"/>
              <a:t>of</a:t>
            </a:r>
            <a:r>
              <a:rPr lang="de-DE" sz="2400" b="0" dirty="0" smtClean="0"/>
              <a:t> </a:t>
            </a:r>
            <a:r>
              <a:rPr lang="de-DE" sz="2400" b="0" dirty="0" err="1" smtClean="0"/>
              <a:t>reduction</a:t>
            </a:r>
            <a:r>
              <a:rPr lang="de-DE" sz="2400" b="0" dirty="0" smtClean="0"/>
              <a:t> </a:t>
            </a:r>
            <a:r>
              <a:rPr lang="de-DE" sz="2400" b="0" dirty="0" err="1" smtClean="0"/>
              <a:t>measures</a:t>
            </a:r>
            <a:endParaRPr lang="en-GB" sz="2400" b="0" dirty="0"/>
          </a:p>
          <a:p>
            <a:pPr>
              <a:buClr>
                <a:schemeClr val="accent2"/>
              </a:buClr>
              <a:buFont typeface="Wingdings" panose="05000000000000000000" pitchFamily="2" charset="2"/>
              <a:buChar char="Ø"/>
            </a:pPr>
            <a:endParaRPr lang="en-GB" sz="2800" b="1" i="0" dirty="0" smtClean="0"/>
          </a:p>
          <a:p>
            <a:endParaRPr lang="en-GB" sz="2000" i="0" dirty="0" smtClean="0"/>
          </a:p>
          <a:p>
            <a:endParaRPr lang="en-GB" sz="2000" i="0" dirty="0"/>
          </a:p>
        </p:txBody>
      </p:sp>
      <p:sp>
        <p:nvSpPr>
          <p:cNvPr id="5" name="Title 1"/>
          <p:cNvSpPr txBox="1">
            <a:spLocks/>
          </p:cNvSpPr>
          <p:nvPr/>
        </p:nvSpPr>
        <p:spPr bwMode="auto">
          <a:xfrm>
            <a:off x="10344" y="0"/>
            <a:ext cx="9133656"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GB" kern="0" dirty="0" smtClean="0">
                <a:solidFill>
                  <a:srgbClr val="FFFFFF"/>
                </a:solidFill>
              </a:rPr>
              <a:t>Findings	  				Evaluation</a:t>
            </a:r>
          </a:p>
          <a:p>
            <a:r>
              <a:rPr lang="en-GB" kern="0" dirty="0" smtClean="0">
                <a:solidFill>
                  <a:srgbClr val="FFFFFF"/>
                </a:solidFill>
              </a:rPr>
              <a:t>									  2</a:t>
            </a:r>
            <a:endParaRPr lang="en-GB" kern="0" dirty="0">
              <a:solidFill>
                <a:srgbClr val="FFFFFF"/>
              </a:solidFill>
            </a:endParaRPr>
          </a:p>
        </p:txBody>
      </p:sp>
    </p:spTree>
    <p:extLst>
      <p:ext uri="{BB962C8B-B14F-4D97-AF65-F5344CB8AC3E}">
        <p14:creationId xmlns:p14="http://schemas.microsoft.com/office/powerpoint/2010/main" val="3391541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Berger\AppData\Local\Microsoft\Windows\Temporary Internet Files\Content.IE5\AA6W3951\MP90042245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931210"/>
            <a:ext cx="3168600" cy="3990166"/>
          </a:xfrm>
          <a:prstGeom prst="rect">
            <a:avLst/>
          </a:prstGeom>
          <a:noFill/>
          <a:ln w="9525">
            <a:solidFill>
              <a:srgbClr val="000000"/>
            </a:solidFill>
            <a:miter lim="800000"/>
            <a:headEnd/>
            <a:tailEnd/>
          </a:ln>
          <a:effectLst>
            <a:glow rad="749300">
              <a:schemeClr val="accent1">
                <a:alpha val="40000"/>
              </a:schemeClr>
            </a:glo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555776" y="936625"/>
            <a:ext cx="8712968" cy="4608612"/>
          </a:xfrm>
        </p:spPr>
        <p:txBody>
          <a:bodyPr/>
          <a:lstStyle/>
          <a:p>
            <a:pPr>
              <a:buClr>
                <a:schemeClr val="accent2"/>
              </a:buClr>
              <a:buFont typeface="Wingdings" panose="05000000000000000000" pitchFamily="2" charset="2"/>
              <a:buChar char="Ø"/>
            </a:pPr>
            <a:endParaRPr lang="en-GB" sz="2000" i="0" dirty="0" smtClean="0"/>
          </a:p>
          <a:p>
            <a:pPr>
              <a:buClr>
                <a:schemeClr val="accent2"/>
              </a:buClr>
              <a:buFont typeface="Wingdings" panose="05000000000000000000" pitchFamily="2" charset="2"/>
              <a:buChar char="Ø"/>
            </a:pPr>
            <a:r>
              <a:rPr lang="en-GB" sz="2800" b="1" i="0" dirty="0" smtClean="0">
                <a:cs typeface="Times New Roman" panose="02020603050405020304" pitchFamily="18" charset="0"/>
              </a:rPr>
              <a:t>Efficiency </a:t>
            </a:r>
          </a:p>
          <a:p>
            <a:pPr marL="457200" lvl="1" indent="0">
              <a:buClr>
                <a:schemeClr val="accent2"/>
              </a:buClr>
              <a:buNone/>
            </a:pPr>
            <a:endParaRPr lang="en-GB" sz="2800" b="0" i="0" dirty="0" smtClean="0">
              <a:cs typeface="Times New Roman" panose="02020603050405020304" pitchFamily="18" charset="0"/>
            </a:endParaRPr>
          </a:p>
          <a:p>
            <a:pPr marL="457200" lvl="1" indent="0">
              <a:buClr>
                <a:schemeClr val="accent2"/>
              </a:buClr>
              <a:buNone/>
            </a:pPr>
            <a:r>
              <a:rPr lang="en-GB" sz="2800" b="0" i="0" dirty="0" smtClean="0">
                <a:cs typeface="Times New Roman" panose="02020603050405020304" pitchFamily="18" charset="0"/>
              </a:rPr>
              <a:t>	Administrative costs low</a:t>
            </a:r>
          </a:p>
          <a:p>
            <a:pPr marL="1371600" lvl="2" indent="-457200">
              <a:buClr>
                <a:schemeClr val="accent2"/>
              </a:buClr>
              <a:buFont typeface="Courier New" panose="02070309020205020404" pitchFamily="49" charset="0"/>
              <a:buChar char="o"/>
            </a:pPr>
            <a:r>
              <a:rPr lang="en-GB" sz="2800" dirty="0" smtClean="0">
                <a:cs typeface="Times New Roman" panose="02020603050405020304" pitchFamily="18" charset="0"/>
              </a:rPr>
              <a:t>Noise mapping €0.15</a:t>
            </a:r>
          </a:p>
          <a:p>
            <a:pPr marL="1371600" lvl="2" indent="-457200">
              <a:buClr>
                <a:schemeClr val="accent2"/>
              </a:buClr>
              <a:buFont typeface="Courier New" panose="02070309020205020404" pitchFamily="49" charset="0"/>
              <a:buChar char="o"/>
            </a:pPr>
            <a:r>
              <a:rPr lang="en-GB" sz="2800" dirty="0" smtClean="0">
                <a:cs typeface="Times New Roman" panose="02020603050405020304" pitchFamily="18" charset="0"/>
              </a:rPr>
              <a:t>Action planning </a:t>
            </a:r>
            <a:r>
              <a:rPr lang="en-GB" sz="2800" dirty="0">
                <a:cs typeface="Times New Roman" panose="02020603050405020304" pitchFamily="18" charset="0"/>
              </a:rPr>
              <a:t>€</a:t>
            </a:r>
            <a:r>
              <a:rPr lang="en-GB" sz="2800" dirty="0" smtClean="0">
                <a:cs typeface="Times New Roman" panose="02020603050405020304" pitchFamily="18" charset="0"/>
              </a:rPr>
              <a:t>0.03</a:t>
            </a:r>
          </a:p>
          <a:p>
            <a:pPr marL="1371600" lvl="2" indent="-457200">
              <a:buClr>
                <a:schemeClr val="accent2"/>
              </a:buClr>
              <a:buFont typeface="Courier New" panose="02070309020205020404" pitchFamily="49" charset="0"/>
              <a:buChar char="o"/>
            </a:pPr>
            <a:r>
              <a:rPr lang="en-GB" sz="2800" dirty="0" smtClean="0">
                <a:cs typeface="Times New Roman" panose="02020603050405020304" pitchFamily="18" charset="0"/>
              </a:rPr>
              <a:t>In total €</a:t>
            </a:r>
            <a:r>
              <a:rPr lang="en-GB" sz="2800" dirty="0">
                <a:cs typeface="Times New Roman" panose="02020603050405020304" pitchFamily="18" charset="0"/>
              </a:rPr>
              <a:t>18 million per </a:t>
            </a:r>
            <a:r>
              <a:rPr lang="en-GB" sz="2800" dirty="0" smtClean="0">
                <a:cs typeface="Times New Roman" panose="02020603050405020304" pitchFamily="18" charset="0"/>
              </a:rPr>
              <a:t>year</a:t>
            </a:r>
            <a:endParaRPr lang="en-GB" sz="2000" i="0" dirty="0" smtClean="0"/>
          </a:p>
          <a:p>
            <a:endParaRPr lang="en-GB" sz="2000" i="0" dirty="0"/>
          </a:p>
        </p:txBody>
      </p:sp>
      <p:sp>
        <p:nvSpPr>
          <p:cNvPr id="5" name="Title 1"/>
          <p:cNvSpPr txBox="1">
            <a:spLocks/>
          </p:cNvSpPr>
          <p:nvPr/>
        </p:nvSpPr>
        <p:spPr bwMode="auto">
          <a:xfrm>
            <a:off x="10344" y="0"/>
            <a:ext cx="9133656"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GB" kern="0" dirty="0" smtClean="0">
                <a:solidFill>
                  <a:srgbClr val="FFFFFF"/>
                </a:solidFill>
              </a:rPr>
              <a:t>Findings	 				Evaluation</a:t>
            </a:r>
            <a:br>
              <a:rPr lang="en-GB" kern="0" dirty="0" smtClean="0">
                <a:solidFill>
                  <a:srgbClr val="FFFFFF"/>
                </a:solidFill>
              </a:rPr>
            </a:br>
            <a:r>
              <a:rPr lang="en-GB" kern="0" dirty="0" smtClean="0">
                <a:solidFill>
                  <a:srgbClr val="FFFFFF"/>
                </a:solidFill>
              </a:rPr>
              <a:t>									  3</a:t>
            </a:r>
            <a:endParaRPr lang="en-GB" kern="0" dirty="0">
              <a:solidFill>
                <a:srgbClr val="FFFFFF"/>
              </a:solidFill>
            </a:endParaRPr>
          </a:p>
        </p:txBody>
      </p:sp>
    </p:spTree>
    <p:extLst>
      <p:ext uri="{BB962C8B-B14F-4D97-AF65-F5344CB8AC3E}">
        <p14:creationId xmlns:p14="http://schemas.microsoft.com/office/powerpoint/2010/main" val="2565397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8229600" cy="936625"/>
          </a:xfrm>
        </p:spPr>
        <p:txBody>
          <a:bodyPr/>
          <a:lstStyle/>
          <a:p>
            <a:r>
              <a:rPr lang="en-GB" dirty="0" smtClean="0">
                <a:solidFill>
                  <a:schemeClr val="bg1"/>
                </a:solidFill>
              </a:rPr>
              <a:t>Noise in Europe</a:t>
            </a:r>
            <a:br>
              <a:rPr lang="en-GB" dirty="0" smtClean="0">
                <a:solidFill>
                  <a:schemeClr val="bg1"/>
                </a:solidFill>
              </a:rPr>
            </a:br>
            <a:r>
              <a:rPr lang="en-GB" dirty="0" smtClean="0">
                <a:solidFill>
                  <a:schemeClr val="bg1"/>
                </a:solidFill>
              </a:rPr>
              <a:t>today</a:t>
            </a:r>
            <a:endParaRPr lang="en-GB" dirty="0">
              <a:solidFill>
                <a:schemeClr val="bg1"/>
              </a:solidFill>
            </a:endParaRPr>
          </a:p>
        </p:txBody>
      </p:sp>
      <p:sp>
        <p:nvSpPr>
          <p:cNvPr id="3" name="Content Placeholder 2"/>
          <p:cNvSpPr>
            <a:spLocks noGrp="1"/>
          </p:cNvSpPr>
          <p:nvPr>
            <p:ph idx="1"/>
          </p:nvPr>
        </p:nvSpPr>
        <p:spPr>
          <a:xfrm>
            <a:off x="516880" y="3501008"/>
            <a:ext cx="8229600" cy="3529013"/>
          </a:xfrm>
        </p:spPr>
        <p:txBody>
          <a:bodyPr/>
          <a:lstStyle/>
          <a:p>
            <a:pPr lvl="1">
              <a:buClr>
                <a:schemeClr val="accent2"/>
              </a:buClr>
              <a:buFont typeface="Wingdings" panose="05000000000000000000" pitchFamily="2" charset="2"/>
              <a:buChar char="Ø"/>
            </a:pPr>
            <a:r>
              <a:rPr lang="en-GB" sz="2800" dirty="0" smtClean="0"/>
              <a:t>More than 100 </a:t>
            </a:r>
            <a:r>
              <a:rPr lang="en-GB" sz="2800" dirty="0"/>
              <a:t>million </a:t>
            </a:r>
            <a:r>
              <a:rPr lang="en-GB" sz="2800" b="0" dirty="0"/>
              <a:t>people affected by </a:t>
            </a:r>
            <a:r>
              <a:rPr lang="en-GB" sz="2800" b="0" dirty="0" smtClean="0"/>
              <a:t>noise from traffic</a:t>
            </a:r>
            <a:endParaRPr lang="en-GB" sz="2800" b="0" dirty="0"/>
          </a:p>
          <a:p>
            <a:pPr lvl="1">
              <a:buClr>
                <a:schemeClr val="accent2"/>
              </a:buClr>
              <a:buFont typeface="Wingdings" panose="05000000000000000000" pitchFamily="2" charset="2"/>
              <a:buChar char="Ø"/>
            </a:pPr>
            <a:r>
              <a:rPr lang="en-GB" sz="2800" b="0" dirty="0" smtClean="0"/>
              <a:t>At least </a:t>
            </a:r>
            <a:r>
              <a:rPr lang="en-GB" sz="2800" dirty="0" smtClean="0"/>
              <a:t>16 000 </a:t>
            </a:r>
            <a:r>
              <a:rPr lang="en-GB" sz="2800" b="0" dirty="0" smtClean="0"/>
              <a:t>cases </a:t>
            </a:r>
            <a:r>
              <a:rPr lang="en-GB" sz="2800" b="0" dirty="0"/>
              <a:t>of premature death in Europe each </a:t>
            </a:r>
            <a:r>
              <a:rPr lang="en-GB" sz="2800" b="0" dirty="0" smtClean="0"/>
              <a:t>year (real figure is higher)</a:t>
            </a:r>
            <a:endParaRPr lang="en-GB" sz="2800" b="0" dirty="0"/>
          </a:p>
          <a:p>
            <a:pPr lvl="1">
              <a:buClr>
                <a:schemeClr val="accent2"/>
              </a:buClr>
              <a:buFont typeface="Wingdings" panose="05000000000000000000" pitchFamily="2" charset="2"/>
              <a:buChar char="Ø"/>
            </a:pPr>
            <a:r>
              <a:rPr lang="en-GB" sz="2800" i="0" dirty="0" smtClean="0"/>
              <a:t>2nd</a:t>
            </a:r>
            <a:r>
              <a:rPr lang="en-GB" sz="2800" b="0" i="0" dirty="0" smtClean="0"/>
              <a:t> most dangerous environmental hazard to people's health</a:t>
            </a:r>
          </a:p>
          <a:p>
            <a:endParaRPr lang="en-GB" sz="2000" i="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296" y="1412776"/>
            <a:ext cx="6912768" cy="1908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844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Berger\AppData\Local\Microsoft\Windows\Temporary Internet Files\Content.IE5\ZQNDU8HA\dglxasset[1].as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799" y="1669250"/>
            <a:ext cx="4176464" cy="418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0344" y="1212269"/>
            <a:ext cx="8229600" cy="4608612"/>
          </a:xfrm>
        </p:spPr>
        <p:txBody>
          <a:bodyPr/>
          <a:lstStyle/>
          <a:p>
            <a:pPr>
              <a:buClr>
                <a:schemeClr val="accent2"/>
              </a:buClr>
              <a:buFont typeface="Wingdings" panose="05000000000000000000" pitchFamily="2" charset="2"/>
              <a:buChar char="Ø"/>
            </a:pPr>
            <a:endParaRPr lang="en-GB" sz="2000" i="0" dirty="0" smtClean="0"/>
          </a:p>
          <a:p>
            <a:pPr marL="0" indent="0">
              <a:buClr>
                <a:schemeClr val="accent2"/>
              </a:buClr>
              <a:buNone/>
            </a:pPr>
            <a:r>
              <a:rPr lang="en-GB" sz="3200" b="1" i="0" dirty="0" smtClean="0"/>
              <a:t>  Cost-benefit analysis</a:t>
            </a:r>
          </a:p>
          <a:p>
            <a:pPr lvl="1">
              <a:buClr>
                <a:schemeClr val="accent2"/>
              </a:buClr>
              <a:buFont typeface="Courier New" panose="02070309020205020404" pitchFamily="49" charset="0"/>
              <a:buChar char="o"/>
            </a:pPr>
            <a:r>
              <a:rPr lang="en-GB" sz="2800" b="0" dirty="0" smtClean="0"/>
              <a:t>Overall Costs</a:t>
            </a:r>
          </a:p>
          <a:p>
            <a:pPr lvl="1">
              <a:buClr>
                <a:schemeClr val="accent2"/>
              </a:buClr>
              <a:buFont typeface="Courier New" panose="02070309020205020404" pitchFamily="49" charset="0"/>
              <a:buChar char="o"/>
            </a:pPr>
            <a:r>
              <a:rPr lang="en-GB" sz="2800" b="0" dirty="0" smtClean="0"/>
              <a:t>Benefits: reduction</a:t>
            </a:r>
            <a:br>
              <a:rPr lang="en-GB" sz="2800" b="0" dirty="0" smtClean="0"/>
            </a:br>
            <a:r>
              <a:rPr lang="en-GB" sz="2800" b="0" dirty="0" smtClean="0"/>
              <a:t>of impacts on human</a:t>
            </a:r>
            <a:br>
              <a:rPr lang="en-GB" sz="2800" b="0" dirty="0" smtClean="0"/>
            </a:br>
            <a:r>
              <a:rPr lang="en-GB" sz="2800" b="0" dirty="0" smtClean="0"/>
              <a:t>health</a:t>
            </a:r>
          </a:p>
          <a:p>
            <a:pPr lvl="1">
              <a:buClr>
                <a:schemeClr val="accent2"/>
              </a:buClr>
              <a:buFont typeface="Courier New" panose="02070309020205020404" pitchFamily="49" charset="0"/>
              <a:buChar char="o"/>
            </a:pPr>
            <a:r>
              <a:rPr lang="en-GB" sz="2800" b="0" dirty="0" smtClean="0"/>
              <a:t>cost-benefit ratio of</a:t>
            </a:r>
            <a:br>
              <a:rPr lang="en-GB" sz="2800" b="0" dirty="0" smtClean="0"/>
            </a:br>
            <a:r>
              <a:rPr lang="en-GB" sz="2800" b="0" dirty="0" smtClean="0"/>
              <a:t>1:29 overall</a:t>
            </a:r>
          </a:p>
          <a:p>
            <a:pPr lvl="1">
              <a:buClr>
                <a:schemeClr val="accent2"/>
              </a:buClr>
              <a:buFont typeface="Courier New" panose="02070309020205020404" pitchFamily="49" charset="0"/>
              <a:buChar char="o"/>
            </a:pPr>
            <a:r>
              <a:rPr lang="en-GB" sz="2800" b="0" i="0" dirty="0" smtClean="0"/>
              <a:t>Ratios vary </a:t>
            </a:r>
            <a:r>
              <a:rPr lang="en-GB" sz="2800" b="0" dirty="0"/>
              <a:t/>
            </a:r>
            <a:br>
              <a:rPr lang="en-GB" sz="2800" b="0" dirty="0"/>
            </a:br>
            <a:r>
              <a:rPr lang="en-GB" sz="2800" b="0" i="0" dirty="0" smtClean="0"/>
              <a:t>substantially between</a:t>
            </a:r>
            <a:br>
              <a:rPr lang="en-GB" sz="2800" b="0" i="0" dirty="0" smtClean="0"/>
            </a:br>
            <a:r>
              <a:rPr lang="en-GB" sz="2800" b="0" i="0" dirty="0" smtClean="0"/>
              <a:t>measures</a:t>
            </a:r>
          </a:p>
          <a:p>
            <a:endParaRPr lang="en-GB" sz="2000" i="0" dirty="0" smtClean="0"/>
          </a:p>
          <a:p>
            <a:endParaRPr lang="en-GB" sz="2000" i="0" dirty="0"/>
          </a:p>
        </p:txBody>
      </p:sp>
      <p:sp>
        <p:nvSpPr>
          <p:cNvPr id="5" name="Title 1"/>
          <p:cNvSpPr txBox="1">
            <a:spLocks/>
          </p:cNvSpPr>
          <p:nvPr/>
        </p:nvSpPr>
        <p:spPr bwMode="auto">
          <a:xfrm>
            <a:off x="10344" y="0"/>
            <a:ext cx="9133656"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GB" kern="0" dirty="0" smtClean="0">
                <a:solidFill>
                  <a:srgbClr val="FFFFFF"/>
                </a:solidFill>
              </a:rPr>
              <a:t>Findings					Evaluation</a:t>
            </a:r>
            <a:br>
              <a:rPr lang="en-GB" kern="0" dirty="0" smtClean="0">
                <a:solidFill>
                  <a:srgbClr val="FFFFFF"/>
                </a:solidFill>
              </a:rPr>
            </a:br>
            <a:r>
              <a:rPr lang="en-GB" kern="0" dirty="0" smtClean="0">
                <a:solidFill>
                  <a:srgbClr val="FFFFFF"/>
                </a:solidFill>
              </a:rPr>
              <a:t>		 							  4</a:t>
            </a:r>
            <a:endParaRPr lang="en-GB" kern="0" dirty="0">
              <a:solidFill>
                <a:srgbClr val="FFFFFF"/>
              </a:solidFill>
            </a:endParaRPr>
          </a:p>
        </p:txBody>
      </p:sp>
    </p:spTree>
    <p:extLst>
      <p:ext uri="{BB962C8B-B14F-4D97-AF65-F5344CB8AC3E}">
        <p14:creationId xmlns:p14="http://schemas.microsoft.com/office/powerpoint/2010/main" val="3749838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9509" y="1988840"/>
            <a:ext cx="2373433" cy="157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80528" y="-15766"/>
            <a:ext cx="8229600" cy="936625"/>
          </a:xfrm>
        </p:spPr>
        <p:txBody>
          <a:bodyPr/>
          <a:lstStyle/>
          <a:p>
            <a:r>
              <a:rPr lang="de-DE" dirty="0" smtClean="0">
                <a:solidFill>
                  <a:schemeClr val="bg1"/>
                </a:solidFill>
              </a:rPr>
              <a:t>Next </a:t>
            </a:r>
            <a:r>
              <a:rPr lang="de-DE" dirty="0" err="1" smtClean="0">
                <a:solidFill>
                  <a:schemeClr val="bg1"/>
                </a:solidFill>
              </a:rPr>
              <a:t>steps</a:t>
            </a:r>
            <a:endParaRPr lang="en-GB" dirty="0">
              <a:solidFill>
                <a:schemeClr val="bg1"/>
              </a:solidFill>
            </a:endParaRPr>
          </a:p>
        </p:txBody>
      </p:sp>
      <p:sp>
        <p:nvSpPr>
          <p:cNvPr id="3" name="Content Placeholder 2"/>
          <p:cNvSpPr>
            <a:spLocks noGrp="1"/>
          </p:cNvSpPr>
          <p:nvPr>
            <p:ph idx="1"/>
          </p:nvPr>
        </p:nvSpPr>
        <p:spPr>
          <a:xfrm>
            <a:off x="10344" y="1268760"/>
            <a:ext cx="9242176" cy="3529013"/>
          </a:xfrm>
        </p:spPr>
        <p:txBody>
          <a:bodyPr/>
          <a:lstStyle/>
          <a:p>
            <a:pPr indent="0">
              <a:spcBef>
                <a:spcPts val="0"/>
              </a:spcBef>
              <a:spcAft>
                <a:spcPts val="0"/>
              </a:spcAft>
              <a:buClr>
                <a:srgbClr val="3166CF"/>
              </a:buClr>
              <a:buNone/>
              <a:defRPr/>
            </a:pPr>
            <a:endParaRPr lang="en-GB" sz="1800" i="0" dirty="0"/>
          </a:p>
          <a:p>
            <a:pPr marL="630238" indent="0">
              <a:spcBef>
                <a:spcPts val="0"/>
              </a:spcBef>
              <a:spcAft>
                <a:spcPts val="0"/>
              </a:spcAft>
              <a:buClr>
                <a:schemeClr val="accent2"/>
              </a:buClr>
              <a:buNone/>
              <a:defRPr/>
            </a:pPr>
            <a:r>
              <a:rPr lang="en-GB" sz="2800" b="1" i="0" dirty="0" smtClean="0"/>
              <a:t>The Implementation report – action plan</a:t>
            </a:r>
          </a:p>
          <a:p>
            <a:pPr marL="630238" indent="0">
              <a:spcBef>
                <a:spcPts val="0"/>
              </a:spcBef>
              <a:spcAft>
                <a:spcPts val="0"/>
              </a:spcAft>
              <a:buClr>
                <a:schemeClr val="accent2"/>
              </a:buClr>
              <a:buNone/>
              <a:defRPr/>
            </a:pPr>
            <a:endParaRPr lang="en-GB" sz="2800" b="1" i="0" dirty="0"/>
          </a:p>
          <a:p>
            <a:pPr marL="630238" indent="0">
              <a:spcBef>
                <a:spcPts val="0"/>
              </a:spcBef>
              <a:spcAft>
                <a:spcPts val="0"/>
              </a:spcAft>
              <a:buClr>
                <a:schemeClr val="accent2"/>
              </a:buClr>
              <a:buNone/>
              <a:defRPr/>
            </a:pPr>
            <a:endParaRPr lang="en-GB" sz="2800" b="1" i="0" dirty="0" smtClean="0"/>
          </a:p>
          <a:p>
            <a:pPr marL="630238" indent="0">
              <a:spcBef>
                <a:spcPts val="0"/>
              </a:spcBef>
              <a:spcAft>
                <a:spcPts val="0"/>
              </a:spcAft>
              <a:buClr>
                <a:schemeClr val="accent2"/>
              </a:buClr>
              <a:buNone/>
              <a:defRPr/>
            </a:pPr>
            <a:endParaRPr lang="en-GB" sz="2800" b="1" i="0" dirty="0"/>
          </a:p>
          <a:p>
            <a:pPr marL="630238" indent="0">
              <a:spcBef>
                <a:spcPts val="0"/>
              </a:spcBef>
              <a:spcAft>
                <a:spcPts val="0"/>
              </a:spcAft>
              <a:buClr>
                <a:schemeClr val="accent2"/>
              </a:buClr>
              <a:buNone/>
              <a:defRPr/>
            </a:pPr>
            <a:endParaRPr lang="en-GB" sz="2800" b="1" i="0" dirty="0" smtClean="0"/>
          </a:p>
          <a:p>
            <a:pPr marL="630238" indent="0">
              <a:spcBef>
                <a:spcPts val="0"/>
              </a:spcBef>
              <a:spcAft>
                <a:spcPts val="0"/>
              </a:spcAft>
              <a:buClr>
                <a:schemeClr val="accent2"/>
              </a:buClr>
              <a:buNone/>
              <a:defRPr/>
            </a:pPr>
            <a:r>
              <a:rPr lang="en-GB" sz="2800" b="1" i="0" dirty="0" smtClean="0"/>
              <a:t>Infringements – Annex III – </a:t>
            </a:r>
            <a:r>
              <a:rPr lang="en-GB" sz="2800" b="1" i="0" smtClean="0"/>
              <a:t>Reporting mechanism</a:t>
            </a:r>
            <a:endParaRPr lang="en-GB" sz="1800" dirty="0"/>
          </a:p>
        </p:txBody>
      </p:sp>
    </p:spTree>
    <p:extLst>
      <p:ext uri="{BB962C8B-B14F-4D97-AF65-F5344CB8AC3E}">
        <p14:creationId xmlns:p14="http://schemas.microsoft.com/office/powerpoint/2010/main" val="4034932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44" y="1268760"/>
            <a:ext cx="9026152" cy="4608612"/>
          </a:xfrm>
        </p:spPr>
        <p:txBody>
          <a:bodyPr/>
          <a:lstStyle/>
          <a:p>
            <a:pPr>
              <a:buClr>
                <a:schemeClr val="accent2"/>
              </a:buClr>
              <a:buFont typeface="Wingdings" panose="05000000000000000000" pitchFamily="2" charset="2"/>
              <a:buChar char="Ø"/>
            </a:pPr>
            <a:endParaRPr lang="en-GB" sz="2800" b="1" i="0" dirty="0" smtClean="0"/>
          </a:p>
          <a:p>
            <a:pPr marL="0" indent="0" algn="ctr">
              <a:buClr>
                <a:schemeClr val="accent2"/>
              </a:buClr>
              <a:buNone/>
            </a:pPr>
            <a:r>
              <a:rPr lang="de-DE" sz="2800" b="1" i="0" dirty="0" smtClean="0">
                <a:solidFill>
                  <a:srgbClr val="FF0000"/>
                </a:solidFill>
              </a:rPr>
              <a:t>Noise in Europe 2017</a:t>
            </a:r>
            <a:endParaRPr lang="en-GB" sz="2800" b="1" i="0" dirty="0" smtClean="0">
              <a:solidFill>
                <a:srgbClr val="FF0000"/>
              </a:solidFill>
            </a:endParaRPr>
          </a:p>
          <a:p>
            <a:pPr marL="0" indent="0" algn="ctr">
              <a:buClr>
                <a:schemeClr val="accent2"/>
              </a:buClr>
              <a:buNone/>
            </a:pPr>
            <a:r>
              <a:rPr lang="en-GB" sz="2800" b="1" i="0" dirty="0" smtClean="0"/>
              <a:t>Conference on the negative impacts of transport noise on human health </a:t>
            </a:r>
          </a:p>
          <a:p>
            <a:pPr>
              <a:buClr>
                <a:schemeClr val="accent2"/>
              </a:buClr>
              <a:buFont typeface="Wingdings" panose="05000000000000000000" pitchFamily="2" charset="2"/>
              <a:buChar char="Ø"/>
            </a:pPr>
            <a:endParaRPr lang="en-GB" sz="2800" b="1" i="0" dirty="0" smtClean="0"/>
          </a:p>
          <a:p>
            <a:pPr algn="ctr"/>
            <a:r>
              <a:rPr lang="de-DE" sz="4000" b="1" i="0" dirty="0" smtClean="0">
                <a:solidFill>
                  <a:srgbClr val="FF0000"/>
                </a:solidFill>
              </a:rPr>
              <a:t>24 April 2017 in </a:t>
            </a:r>
            <a:r>
              <a:rPr lang="de-DE" sz="4000" b="1" i="0" dirty="0" err="1" smtClean="0">
                <a:solidFill>
                  <a:srgbClr val="FF0000"/>
                </a:solidFill>
              </a:rPr>
              <a:t>Brussels</a:t>
            </a:r>
            <a:endParaRPr lang="de-DE" sz="4000" b="1" i="0" dirty="0" smtClean="0">
              <a:solidFill>
                <a:srgbClr val="FF0000"/>
              </a:solidFill>
            </a:endParaRPr>
          </a:p>
          <a:p>
            <a:endParaRPr lang="de-DE" sz="2800" i="0" dirty="0"/>
          </a:p>
          <a:p>
            <a:r>
              <a:rPr lang="de-DE" sz="2800" i="0" dirty="0" err="1" smtClean="0"/>
              <a:t>With</a:t>
            </a:r>
            <a:r>
              <a:rPr lang="de-DE" sz="2800" i="0" dirty="0" smtClean="0"/>
              <a:t> </a:t>
            </a:r>
            <a:r>
              <a:rPr lang="de-DE" sz="2800" i="0" dirty="0" err="1" smtClean="0"/>
              <a:t>the</a:t>
            </a:r>
            <a:r>
              <a:rPr lang="de-DE" sz="2800" i="0" dirty="0" smtClean="0"/>
              <a:t> </a:t>
            </a:r>
            <a:r>
              <a:rPr lang="de-DE" sz="2800" i="0" dirty="0" err="1" smtClean="0"/>
              <a:t>participation</a:t>
            </a:r>
            <a:r>
              <a:rPr lang="de-DE" sz="2800" i="0" dirty="0" smtClean="0"/>
              <a:t> </a:t>
            </a:r>
            <a:r>
              <a:rPr lang="de-DE" sz="2800" i="0" dirty="0" err="1" smtClean="0"/>
              <a:t>of</a:t>
            </a:r>
            <a:r>
              <a:rPr lang="de-DE" sz="2800" i="0" dirty="0" smtClean="0"/>
              <a:t> </a:t>
            </a:r>
            <a:r>
              <a:rPr lang="de-DE" sz="2800" i="0" dirty="0" err="1" smtClean="0"/>
              <a:t>three</a:t>
            </a:r>
            <a:r>
              <a:rPr lang="de-DE" sz="2800" i="0" dirty="0" smtClean="0"/>
              <a:t> </a:t>
            </a:r>
            <a:r>
              <a:rPr lang="de-DE" sz="2800" i="0" dirty="0" err="1" smtClean="0"/>
              <a:t>Commissioners</a:t>
            </a:r>
            <a:r>
              <a:rPr lang="de-DE" sz="2800" i="0" dirty="0" smtClean="0"/>
              <a:t>, MEPs, </a:t>
            </a:r>
            <a:r>
              <a:rPr lang="de-DE" sz="2800" b="1" i="0" u="sng" dirty="0" smtClean="0"/>
              <a:t>Member States</a:t>
            </a:r>
            <a:r>
              <a:rPr lang="de-DE" sz="2800" i="0" dirty="0"/>
              <a:t>, </a:t>
            </a:r>
            <a:r>
              <a:rPr lang="de-DE" sz="2800" i="0" dirty="0" smtClean="0"/>
              <a:t>WHO, EEA, </a:t>
            </a:r>
            <a:r>
              <a:rPr lang="de-DE" sz="2800" i="0" dirty="0" err="1" smtClean="0"/>
              <a:t>scientisists</a:t>
            </a:r>
            <a:r>
              <a:rPr lang="de-DE" sz="2800" i="0" dirty="0" smtClean="0"/>
              <a:t> </a:t>
            </a:r>
            <a:r>
              <a:rPr lang="de-DE" sz="2800" i="0" dirty="0" err="1" smtClean="0"/>
              <a:t>and</a:t>
            </a:r>
            <a:r>
              <a:rPr lang="de-DE" sz="2800" i="0" dirty="0" smtClean="0"/>
              <a:t> </a:t>
            </a:r>
            <a:r>
              <a:rPr lang="de-DE" sz="2800" i="0" dirty="0" err="1" smtClean="0"/>
              <a:t>stakeholders</a:t>
            </a:r>
            <a:endParaRPr lang="en-GB" sz="2800" i="0" dirty="0" smtClean="0"/>
          </a:p>
          <a:p>
            <a:endParaRPr lang="en-GB" sz="2800" i="0" dirty="0"/>
          </a:p>
        </p:txBody>
      </p:sp>
      <p:sp>
        <p:nvSpPr>
          <p:cNvPr id="5" name="Title 1"/>
          <p:cNvSpPr txBox="1">
            <a:spLocks/>
          </p:cNvSpPr>
          <p:nvPr/>
        </p:nvSpPr>
        <p:spPr bwMode="auto">
          <a:xfrm>
            <a:off x="10344" y="0"/>
            <a:ext cx="9133656"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GB" kern="0" dirty="0" smtClean="0">
                <a:solidFill>
                  <a:srgbClr val="FFFFFF"/>
                </a:solidFill>
              </a:rPr>
              <a:t>Conference</a:t>
            </a:r>
            <a:endParaRPr lang="en-GB" kern="0" dirty="0">
              <a:solidFill>
                <a:srgbClr val="FFFFFF"/>
              </a:solidFill>
            </a:endParaRPr>
          </a:p>
        </p:txBody>
      </p:sp>
    </p:spTree>
    <p:extLst>
      <p:ext uri="{BB962C8B-B14F-4D97-AF65-F5344CB8AC3E}">
        <p14:creationId xmlns:p14="http://schemas.microsoft.com/office/powerpoint/2010/main" val="602275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7524328" y="0"/>
            <a:ext cx="1621434" cy="980727"/>
          </a:xfrm>
          <a:prstGeom prst="rect">
            <a:avLst/>
          </a:prstGeom>
        </p:spPr>
      </p:pic>
      <p:sp>
        <p:nvSpPr>
          <p:cNvPr id="81925" name="Rectangle 5"/>
          <p:cNvSpPr>
            <a:spLocks noGrp="1" noChangeArrowheads="1"/>
          </p:cNvSpPr>
          <p:nvPr>
            <p:ph type="ctrTitle"/>
          </p:nvPr>
        </p:nvSpPr>
        <p:spPr>
          <a:xfrm>
            <a:off x="107504" y="1484784"/>
            <a:ext cx="9036496" cy="3168352"/>
          </a:xfrm>
        </p:spPr>
        <p:txBody>
          <a:bodyPr/>
          <a:lstStyle/>
          <a:p>
            <a:pPr algn="ctr"/>
            <a:endParaRPr lang="en-GB" altLang="en-US" sz="2400" dirty="0"/>
          </a:p>
        </p:txBody>
      </p:sp>
      <p:sp>
        <p:nvSpPr>
          <p:cNvPr id="81926" name="Rectangle 6"/>
          <p:cNvSpPr>
            <a:spLocks noGrp="1" noChangeArrowheads="1"/>
          </p:cNvSpPr>
          <p:nvPr>
            <p:ph type="subTitle" idx="1"/>
          </p:nvPr>
        </p:nvSpPr>
        <p:spPr>
          <a:xfrm>
            <a:off x="467544" y="5229200"/>
            <a:ext cx="8532812" cy="864096"/>
          </a:xfrm>
        </p:spPr>
        <p:txBody>
          <a:bodyPr/>
          <a:lstStyle/>
          <a:p>
            <a:pPr algn="r"/>
            <a:endParaRPr lang="fr-BE" altLang="en-US" sz="2000" b="0" dirty="0" smtClean="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375" y="1772816"/>
            <a:ext cx="3336317" cy="475252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7" y="1772816"/>
            <a:ext cx="3340045" cy="4752528"/>
          </a:xfrm>
          <a:prstGeom prst="rect">
            <a:avLst/>
          </a:prstGeom>
        </p:spPr>
      </p:pic>
    </p:spTree>
    <p:extLst>
      <p:ext uri="{BB962C8B-B14F-4D97-AF65-F5344CB8AC3E}">
        <p14:creationId xmlns:p14="http://schemas.microsoft.com/office/powerpoint/2010/main" val="3546796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8229600" cy="936625"/>
          </a:xfrm>
        </p:spPr>
        <p:txBody>
          <a:bodyPr/>
          <a:lstStyle/>
          <a:p>
            <a:endParaRPr lang="en-GB" dirty="0">
              <a:solidFill>
                <a:schemeClr val="bg1"/>
              </a:solidFill>
            </a:endParaRPr>
          </a:p>
        </p:txBody>
      </p:sp>
      <p:sp>
        <p:nvSpPr>
          <p:cNvPr id="3" name="Content Placeholder 2"/>
          <p:cNvSpPr>
            <a:spLocks noGrp="1"/>
          </p:cNvSpPr>
          <p:nvPr>
            <p:ph idx="1"/>
          </p:nvPr>
        </p:nvSpPr>
        <p:spPr>
          <a:xfrm>
            <a:off x="-346095" y="1556792"/>
            <a:ext cx="9505056" cy="3529013"/>
          </a:xfrm>
        </p:spPr>
        <p:txBody>
          <a:bodyPr/>
          <a:lstStyle/>
          <a:p>
            <a:pPr marL="457200" lvl="1" indent="0" algn="just">
              <a:buClr>
                <a:schemeClr val="accent2"/>
              </a:buClr>
              <a:buNone/>
            </a:pPr>
            <a:r>
              <a:rPr lang="en-GB" sz="2400" dirty="0" smtClean="0"/>
              <a:t>"Among </a:t>
            </a:r>
            <a:r>
              <a:rPr lang="en-GB" sz="2400" dirty="0"/>
              <a:t>environmental factors </a:t>
            </a:r>
            <a:r>
              <a:rPr lang="en-GB" sz="2400" dirty="0" smtClean="0"/>
              <a:t>in </a:t>
            </a:r>
            <a:r>
              <a:rPr lang="en-GB" sz="2400" dirty="0"/>
              <a:t>Europe, </a:t>
            </a:r>
            <a:r>
              <a:rPr lang="en-GB" sz="2400" dirty="0" smtClean="0"/>
              <a:t>environmental </a:t>
            </a:r>
            <a:r>
              <a:rPr lang="en-GB" sz="2400" dirty="0"/>
              <a:t>noise leads to a disease </a:t>
            </a:r>
            <a:r>
              <a:rPr lang="en-GB" sz="2400" dirty="0" smtClean="0"/>
              <a:t>burden</a:t>
            </a:r>
            <a:br>
              <a:rPr lang="en-GB" sz="2400" dirty="0" smtClean="0"/>
            </a:br>
            <a:r>
              <a:rPr lang="en-GB" sz="2400" dirty="0" smtClean="0"/>
              <a:t>that </a:t>
            </a:r>
            <a:r>
              <a:rPr lang="en-GB" sz="2400" dirty="0"/>
              <a:t>is second in magnitude only to that </a:t>
            </a:r>
            <a:r>
              <a:rPr lang="en-GB" sz="2400" dirty="0" smtClean="0"/>
              <a:t>from</a:t>
            </a:r>
            <a:br>
              <a:rPr lang="en-GB" sz="2400" dirty="0" smtClean="0"/>
            </a:br>
            <a:r>
              <a:rPr lang="en-GB" sz="2400" dirty="0" smtClean="0"/>
              <a:t>air pollution" (WHO)</a:t>
            </a:r>
            <a:endParaRPr lang="en-GB" sz="2400" dirty="0"/>
          </a:p>
          <a:p>
            <a:pPr marL="457200" lvl="1" indent="0" algn="just">
              <a:buClr>
                <a:schemeClr val="accent2"/>
              </a:buClr>
              <a:buNone/>
            </a:pPr>
            <a:endParaRPr lang="de-DE" sz="2400" i="0" dirty="0" smtClean="0"/>
          </a:p>
          <a:p>
            <a:pPr marL="457200" lvl="1" indent="0" algn="just">
              <a:buClr>
                <a:schemeClr val="accent2"/>
              </a:buClr>
              <a:buNone/>
            </a:pPr>
            <a:endParaRPr lang="de-DE" sz="2400" i="0" dirty="0" smtClean="0"/>
          </a:p>
          <a:p>
            <a:pPr marL="457200" lvl="1" indent="0" algn="just">
              <a:buClr>
                <a:schemeClr val="accent2"/>
              </a:buClr>
              <a:buNone/>
            </a:pPr>
            <a:endParaRPr lang="de-DE" sz="2400" dirty="0"/>
          </a:p>
          <a:p>
            <a:pPr marL="457200" lvl="1" indent="0" algn="just">
              <a:buClr>
                <a:schemeClr val="accent2"/>
              </a:buClr>
              <a:buNone/>
            </a:pPr>
            <a:endParaRPr lang="de-DE" sz="2400" i="0" dirty="0" smtClean="0"/>
          </a:p>
          <a:p>
            <a:pPr marL="457200" lvl="1" indent="0" algn="just">
              <a:buClr>
                <a:schemeClr val="accent2"/>
              </a:buClr>
              <a:buNone/>
            </a:pPr>
            <a:endParaRPr lang="de-DE" sz="2400" dirty="0"/>
          </a:p>
          <a:p>
            <a:pPr marL="457200" lvl="1" indent="0" algn="just">
              <a:buClr>
                <a:schemeClr val="accent2"/>
              </a:buClr>
              <a:buNone/>
            </a:pPr>
            <a:endParaRPr lang="de-DE" sz="2400" dirty="0"/>
          </a:p>
          <a:p>
            <a:pPr marL="457200" lvl="1" indent="0" algn="just">
              <a:buClr>
                <a:schemeClr val="accent2"/>
              </a:buClr>
              <a:buNone/>
            </a:pPr>
            <a:r>
              <a:rPr lang="en-GB" sz="2400" dirty="0" smtClean="0"/>
              <a:t>More </a:t>
            </a:r>
            <a:r>
              <a:rPr lang="en-GB" sz="2400" dirty="0"/>
              <a:t>than 100 million people in the </a:t>
            </a:r>
            <a:r>
              <a:rPr lang="en-GB" sz="2400" dirty="0" smtClean="0"/>
              <a:t>EU are affected</a:t>
            </a:r>
            <a:endParaRPr lang="en-GB" sz="2400" dirty="0"/>
          </a:p>
          <a:p>
            <a:pPr marL="457200" lvl="1" indent="0" algn="just">
              <a:buClr>
                <a:schemeClr val="accent2"/>
              </a:buClr>
              <a:buNone/>
            </a:pPr>
            <a:endParaRPr lang="de-DE" sz="2400" dirty="0"/>
          </a:p>
          <a:p>
            <a:pPr marL="457200" lvl="1" indent="0">
              <a:buClr>
                <a:schemeClr val="accent2"/>
              </a:buClr>
              <a:buNone/>
            </a:pPr>
            <a:endParaRPr lang="de-DE" sz="2400" dirty="0"/>
          </a:p>
          <a:p>
            <a:pPr marL="457200" lvl="1" indent="0">
              <a:buClr>
                <a:schemeClr val="accent2"/>
              </a:buClr>
              <a:buNone/>
            </a:pPr>
            <a:endParaRPr lang="de-DE" sz="2400" i="0" dirty="0" smtClean="0"/>
          </a:p>
          <a:p>
            <a:pPr marL="457200" lvl="1" indent="0">
              <a:buClr>
                <a:schemeClr val="accent2"/>
              </a:buClr>
              <a:buNone/>
            </a:pPr>
            <a:endParaRPr lang="en-GB" sz="2400" i="0" dirty="0" smtClean="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709" y="3418502"/>
            <a:ext cx="6912768" cy="1908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4"/>
          <a:stretch>
            <a:fillRect/>
          </a:stretch>
        </p:blipFill>
        <p:spPr>
          <a:xfrm>
            <a:off x="7524328" y="0"/>
            <a:ext cx="1621434" cy="980727"/>
          </a:xfrm>
          <a:prstGeom prst="rect">
            <a:avLst/>
          </a:prstGeom>
        </p:spPr>
      </p:pic>
    </p:spTree>
    <p:extLst>
      <p:ext uri="{BB962C8B-B14F-4D97-AF65-F5344CB8AC3E}">
        <p14:creationId xmlns:p14="http://schemas.microsoft.com/office/powerpoint/2010/main" val="2619339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228283" y="620688"/>
            <a:ext cx="9721080" cy="2232248"/>
          </a:xfrm>
        </p:spPr>
        <p:txBody>
          <a:bodyPr/>
          <a:lstStyle/>
          <a:p>
            <a:r>
              <a:rPr lang="en-GB" sz="4000" dirty="0" smtClean="0">
                <a:solidFill>
                  <a:schemeClr val="bg1"/>
                </a:solidFill>
              </a:rPr>
              <a:t>What have we achieved</a:t>
            </a:r>
            <a:endParaRPr lang="en-GB" altLang="en-US" sz="2800" dirty="0">
              <a:solidFill>
                <a:schemeClr val="bg1"/>
              </a:solidFill>
            </a:endParaRPr>
          </a:p>
        </p:txBody>
      </p:sp>
      <p:sp>
        <p:nvSpPr>
          <p:cNvPr id="81926" name="Rectangle 6"/>
          <p:cNvSpPr>
            <a:spLocks noGrp="1" noChangeArrowheads="1"/>
          </p:cNvSpPr>
          <p:nvPr>
            <p:ph type="subTitle" idx="1"/>
          </p:nvPr>
        </p:nvSpPr>
        <p:spPr>
          <a:xfrm>
            <a:off x="179512" y="5482208"/>
            <a:ext cx="8748836" cy="864096"/>
          </a:xfrm>
        </p:spPr>
        <p:txBody>
          <a:bodyPr/>
          <a:lstStyle/>
          <a:p>
            <a:pPr algn="r"/>
            <a:endParaRPr lang="fr-BE" altLang="en-US" sz="2000" b="0" dirty="0" smtClean="0"/>
          </a:p>
          <a:p>
            <a:pPr algn="r"/>
            <a:endParaRPr lang="fr-BE" altLang="en-US" sz="2000" b="0" dirty="0"/>
          </a:p>
        </p:txBody>
      </p:sp>
      <p:sp>
        <p:nvSpPr>
          <p:cNvPr id="7" name="Rectangle 5"/>
          <p:cNvSpPr txBox="1">
            <a:spLocks noChangeArrowheads="1"/>
          </p:cNvSpPr>
          <p:nvPr/>
        </p:nvSpPr>
        <p:spPr bwMode="auto">
          <a:xfrm>
            <a:off x="228283" y="3549156"/>
            <a:ext cx="867645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175" algn="l" rtl="0" eaLnBrk="1" fontAlgn="base" hangingPunct="1">
              <a:spcBef>
                <a:spcPct val="0"/>
              </a:spcBef>
              <a:spcAft>
                <a:spcPct val="0"/>
              </a:spcAft>
              <a:defRPr sz="7600" b="1">
                <a:solidFill>
                  <a:srgbClr val="FFD62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endParaRPr lang="en-GB" sz="4000" dirty="0" smtClean="0">
              <a:solidFill>
                <a:schemeClr val="bg1"/>
              </a:solidFill>
            </a:endParaRPr>
          </a:p>
          <a:p>
            <a:endParaRPr lang="en-GB" sz="4000" dirty="0">
              <a:solidFill>
                <a:schemeClr val="bg1"/>
              </a:solidFill>
            </a:endParaRPr>
          </a:p>
          <a:p>
            <a:r>
              <a:rPr lang="en-GB" sz="4000" b="0" dirty="0" smtClean="0">
                <a:solidFill>
                  <a:schemeClr val="bg1"/>
                </a:solidFill>
              </a:rPr>
              <a:t>A common method:</a:t>
            </a:r>
            <a:r>
              <a:rPr lang="en-GB" sz="4000" b="0" dirty="0">
                <a:solidFill>
                  <a:schemeClr val="bg1"/>
                </a:solidFill>
              </a:rPr>
              <a:t/>
            </a:r>
            <a:br>
              <a:rPr lang="en-GB" sz="4000" b="0" dirty="0">
                <a:solidFill>
                  <a:schemeClr val="bg1"/>
                </a:solidFill>
              </a:rPr>
            </a:br>
            <a:r>
              <a:rPr lang="en-GB" sz="4000" b="0" dirty="0" smtClean="0">
                <a:solidFill>
                  <a:schemeClr val="bg1"/>
                </a:solidFill>
              </a:rPr>
              <a:t>Cnossos EU..</a:t>
            </a:r>
          </a:p>
          <a:p>
            <a:endParaRPr lang="de-DE" sz="4000" b="0" dirty="0">
              <a:solidFill>
                <a:schemeClr val="bg1"/>
              </a:solidFill>
            </a:endParaRPr>
          </a:p>
          <a:p>
            <a:r>
              <a:rPr lang="de-DE" sz="4000" b="0" dirty="0" smtClean="0">
                <a:solidFill>
                  <a:schemeClr val="bg1"/>
                </a:solidFill>
              </a:rPr>
              <a:t>..</a:t>
            </a:r>
            <a:r>
              <a:rPr lang="de-DE" sz="4000" b="0" dirty="0" err="1" smtClean="0">
                <a:solidFill>
                  <a:schemeClr val="bg1"/>
                </a:solidFill>
              </a:rPr>
              <a:t>to</a:t>
            </a:r>
            <a:r>
              <a:rPr lang="de-DE" sz="4000" b="0" dirty="0" smtClean="0">
                <a:solidFill>
                  <a:schemeClr val="bg1"/>
                </a:solidFill>
              </a:rPr>
              <a:t> </a:t>
            </a:r>
            <a:r>
              <a:rPr lang="de-DE" sz="4000" b="0" dirty="0" err="1" smtClean="0">
                <a:solidFill>
                  <a:schemeClr val="bg1"/>
                </a:solidFill>
              </a:rPr>
              <a:t>better</a:t>
            </a:r>
            <a:endParaRPr lang="de-DE" sz="4000" b="0" dirty="0">
              <a:solidFill>
                <a:schemeClr val="bg1"/>
              </a:solidFill>
            </a:endParaRPr>
          </a:p>
          <a:p>
            <a:r>
              <a:rPr lang="de-DE" sz="4000" b="0" dirty="0" err="1">
                <a:solidFill>
                  <a:schemeClr val="bg1"/>
                </a:solidFill>
              </a:rPr>
              <a:t>i</a:t>
            </a:r>
            <a:r>
              <a:rPr lang="de-DE" sz="4000" b="0" dirty="0" err="1" smtClean="0">
                <a:solidFill>
                  <a:schemeClr val="bg1"/>
                </a:solidFill>
              </a:rPr>
              <a:t>nform</a:t>
            </a:r>
            <a:endParaRPr lang="de-DE" sz="4000" b="0" dirty="0">
              <a:solidFill>
                <a:schemeClr val="bg1"/>
              </a:solidFill>
            </a:endParaRPr>
          </a:p>
          <a:p>
            <a:r>
              <a:rPr lang="de-DE" sz="4000" b="0" dirty="0" err="1">
                <a:solidFill>
                  <a:schemeClr val="bg1"/>
                </a:solidFill>
              </a:rPr>
              <a:t>l</a:t>
            </a:r>
            <a:r>
              <a:rPr lang="de-DE" sz="4000" b="0" dirty="0" err="1" smtClean="0">
                <a:solidFill>
                  <a:schemeClr val="bg1"/>
                </a:solidFill>
              </a:rPr>
              <a:t>egislation</a:t>
            </a:r>
            <a:endParaRPr lang="de-DE" sz="4000" b="0" dirty="0" smtClean="0">
              <a:solidFill>
                <a:schemeClr val="bg1"/>
              </a:solidFill>
            </a:endParaRPr>
          </a:p>
          <a:p>
            <a:r>
              <a:rPr lang="de-DE" sz="4000" b="0" dirty="0" err="1" smtClean="0">
                <a:solidFill>
                  <a:schemeClr val="bg1"/>
                </a:solidFill>
              </a:rPr>
              <a:t>at</a:t>
            </a:r>
            <a:r>
              <a:rPr lang="de-DE" sz="4000" b="0" dirty="0" smtClean="0">
                <a:solidFill>
                  <a:schemeClr val="bg1"/>
                </a:solidFill>
              </a:rPr>
              <a:t> </a:t>
            </a:r>
            <a:r>
              <a:rPr lang="de-DE" sz="4000" b="0" dirty="0" err="1" smtClean="0">
                <a:solidFill>
                  <a:schemeClr val="bg1"/>
                </a:solidFill>
              </a:rPr>
              <a:t>source</a:t>
            </a:r>
            <a:endParaRPr lang="en-GB" sz="4000" b="0" dirty="0" smtClean="0">
              <a:solidFill>
                <a:schemeClr val="bg1"/>
              </a:solidFill>
            </a:endParaRPr>
          </a:p>
          <a:p>
            <a:r>
              <a:rPr lang="en-GB" sz="4000" b="0" dirty="0" smtClean="0">
                <a:solidFill>
                  <a:schemeClr val="bg1"/>
                </a:solidFill>
              </a:rPr>
              <a:t/>
            </a:r>
            <a:br>
              <a:rPr lang="en-GB" sz="4000" b="0" dirty="0" smtClean="0">
                <a:solidFill>
                  <a:schemeClr val="bg1"/>
                </a:solidFill>
              </a:rPr>
            </a:br>
            <a:endParaRPr lang="en-GB" sz="4000" b="0" dirty="0" smtClean="0">
              <a:solidFill>
                <a:schemeClr val="bg1"/>
              </a:solidFill>
            </a:endParaRPr>
          </a:p>
          <a:p>
            <a:endParaRPr lang="en-GB" sz="4000" b="0" dirty="0">
              <a:solidFill>
                <a:schemeClr val="bg1"/>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5722" y="3024772"/>
            <a:ext cx="5468278" cy="3833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4"/>
          <a:stretch>
            <a:fillRect/>
          </a:stretch>
        </p:blipFill>
        <p:spPr>
          <a:xfrm>
            <a:off x="7524328" y="0"/>
            <a:ext cx="1621434" cy="980727"/>
          </a:xfrm>
          <a:prstGeom prst="rect">
            <a:avLst/>
          </a:prstGeom>
        </p:spPr>
      </p:pic>
    </p:spTree>
    <p:extLst>
      <p:ext uri="{BB962C8B-B14F-4D97-AF65-F5344CB8AC3E}">
        <p14:creationId xmlns:p14="http://schemas.microsoft.com/office/powerpoint/2010/main" val="524311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7" y="-1024468"/>
            <a:ext cx="9359795" cy="8002624"/>
          </a:xfrm>
          <a:prstGeom prst="rect">
            <a:avLst/>
          </a:prstGeom>
        </p:spPr>
      </p:pic>
      <p:sp>
        <p:nvSpPr>
          <p:cNvPr id="7" name="Rectangle 5"/>
          <p:cNvSpPr txBox="1">
            <a:spLocks noChangeArrowheads="1"/>
          </p:cNvSpPr>
          <p:nvPr/>
        </p:nvSpPr>
        <p:spPr bwMode="auto">
          <a:xfrm>
            <a:off x="0" y="3549156"/>
            <a:ext cx="867645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175" algn="l" rtl="0" eaLnBrk="1" fontAlgn="base" hangingPunct="1">
              <a:spcBef>
                <a:spcPct val="0"/>
              </a:spcBef>
              <a:spcAft>
                <a:spcPct val="0"/>
              </a:spcAft>
              <a:defRPr sz="7600" b="1">
                <a:solidFill>
                  <a:srgbClr val="FFD62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endParaRPr lang="en-GB" sz="4000" dirty="0" smtClean="0">
              <a:solidFill>
                <a:schemeClr val="bg1"/>
              </a:solidFill>
            </a:endParaRPr>
          </a:p>
          <a:p>
            <a:endParaRPr lang="en-GB" sz="4000" dirty="0">
              <a:solidFill>
                <a:schemeClr val="bg1"/>
              </a:solidFill>
            </a:endParaRPr>
          </a:p>
          <a:p>
            <a:r>
              <a:rPr lang="en-GB" sz="4000" b="0" dirty="0" smtClean="0">
                <a:solidFill>
                  <a:schemeClr val="bg1"/>
                </a:solidFill>
              </a:rPr>
              <a:t/>
            </a:r>
            <a:br>
              <a:rPr lang="en-GB" sz="4000" b="0" dirty="0" smtClean="0">
                <a:solidFill>
                  <a:schemeClr val="bg1"/>
                </a:solidFill>
              </a:rPr>
            </a:br>
            <a:endParaRPr lang="en-GB" sz="4000" b="0" dirty="0" smtClean="0">
              <a:solidFill>
                <a:schemeClr val="bg1"/>
              </a:solidFill>
            </a:endParaRPr>
          </a:p>
          <a:p>
            <a:endParaRPr lang="en-GB" sz="4000" b="0" dirty="0">
              <a:solidFill>
                <a:schemeClr val="bg1"/>
              </a:solidFill>
            </a:endParaRPr>
          </a:p>
        </p:txBody>
      </p:sp>
      <p:sp>
        <p:nvSpPr>
          <p:cNvPr id="81925" name="Rectangle 5"/>
          <p:cNvSpPr>
            <a:spLocks noGrp="1" noChangeArrowheads="1"/>
          </p:cNvSpPr>
          <p:nvPr>
            <p:ph type="ctrTitle"/>
          </p:nvPr>
        </p:nvSpPr>
        <p:spPr>
          <a:xfrm>
            <a:off x="228283" y="620688"/>
            <a:ext cx="9721080" cy="2232248"/>
          </a:xfrm>
        </p:spPr>
        <p:txBody>
          <a:bodyPr/>
          <a:lstStyle/>
          <a:p>
            <a:r>
              <a:rPr lang="en-GB" sz="4000" dirty="0" smtClean="0">
                <a:solidFill>
                  <a:schemeClr val="tx1"/>
                </a:solidFill>
              </a:rPr>
              <a:t/>
            </a:r>
            <a:br>
              <a:rPr lang="en-GB" sz="4000" dirty="0" smtClean="0">
                <a:solidFill>
                  <a:schemeClr val="tx1"/>
                </a:solidFill>
              </a:rPr>
            </a:br>
            <a:r>
              <a:rPr lang="en-GB" sz="4000" dirty="0">
                <a:solidFill>
                  <a:schemeClr val="tx1"/>
                </a:solidFill>
              </a:rPr>
              <a:t/>
            </a:r>
            <a:br>
              <a:rPr lang="en-GB" sz="4000" dirty="0">
                <a:solidFill>
                  <a:schemeClr val="tx1"/>
                </a:solidFill>
              </a:rPr>
            </a:br>
            <a:r>
              <a:rPr lang="en-GB" sz="4000" dirty="0" smtClean="0">
                <a:solidFill>
                  <a:schemeClr val="tx1"/>
                </a:solidFill>
              </a:rPr>
              <a:t/>
            </a:r>
            <a:br>
              <a:rPr lang="en-GB" sz="4000" dirty="0" smtClean="0">
                <a:solidFill>
                  <a:schemeClr val="tx1"/>
                </a:solidFill>
              </a:rPr>
            </a:br>
            <a:r>
              <a:rPr lang="en-GB" sz="4000" dirty="0">
                <a:solidFill>
                  <a:schemeClr val="tx1"/>
                </a:solidFill>
              </a:rPr>
              <a:t/>
            </a:r>
            <a:br>
              <a:rPr lang="en-GB" sz="4000" dirty="0">
                <a:solidFill>
                  <a:schemeClr val="tx1"/>
                </a:solidFill>
              </a:rPr>
            </a:br>
            <a:r>
              <a:rPr lang="en-GB" sz="4000" dirty="0" smtClean="0">
                <a:solidFill>
                  <a:schemeClr val="tx1"/>
                </a:solidFill>
              </a:rPr>
              <a:t/>
            </a:r>
            <a:br>
              <a:rPr lang="en-GB" sz="4000" dirty="0" smtClean="0">
                <a:solidFill>
                  <a:schemeClr val="tx1"/>
                </a:solidFill>
              </a:rPr>
            </a:br>
            <a:r>
              <a:rPr lang="en-GB" sz="4000" dirty="0" smtClean="0">
                <a:solidFill>
                  <a:schemeClr val="tx1"/>
                </a:solidFill>
              </a:rPr>
              <a:t>The implementation is delayed</a:t>
            </a:r>
            <a:endParaRPr lang="en-GB" altLang="en-US" sz="2800" dirty="0">
              <a:solidFill>
                <a:schemeClr val="tx1"/>
              </a:solidFill>
            </a:endParaRPr>
          </a:p>
        </p:txBody>
      </p:sp>
      <p:sp>
        <p:nvSpPr>
          <p:cNvPr id="81926" name="Rectangle 6"/>
          <p:cNvSpPr>
            <a:spLocks noGrp="1" noChangeArrowheads="1"/>
          </p:cNvSpPr>
          <p:nvPr>
            <p:ph type="subTitle" idx="1"/>
          </p:nvPr>
        </p:nvSpPr>
        <p:spPr>
          <a:xfrm>
            <a:off x="179512" y="5482208"/>
            <a:ext cx="8748836" cy="864096"/>
          </a:xfrm>
        </p:spPr>
        <p:txBody>
          <a:bodyPr/>
          <a:lstStyle/>
          <a:p>
            <a:pPr algn="r"/>
            <a:endParaRPr lang="fr-BE" altLang="en-US" sz="2000" b="0" dirty="0" smtClean="0"/>
          </a:p>
          <a:p>
            <a:pPr algn="r"/>
            <a:endParaRPr lang="fr-BE" altLang="en-US" sz="2000" b="0" dirty="0"/>
          </a:p>
        </p:txBody>
      </p:sp>
      <p:pic>
        <p:nvPicPr>
          <p:cNvPr id="6" name="Picture 5"/>
          <p:cNvPicPr/>
          <p:nvPr/>
        </p:nvPicPr>
        <p:blipFill>
          <a:blip r:embed="rId4"/>
          <a:stretch>
            <a:fillRect/>
          </a:stretch>
        </p:blipFill>
        <p:spPr>
          <a:xfrm>
            <a:off x="7524328" y="0"/>
            <a:ext cx="1621434" cy="980727"/>
          </a:xfrm>
          <a:prstGeom prst="rect">
            <a:avLst/>
          </a:prstGeom>
        </p:spPr>
      </p:pic>
    </p:spTree>
    <p:extLst>
      <p:ext uri="{BB962C8B-B14F-4D97-AF65-F5344CB8AC3E}">
        <p14:creationId xmlns:p14="http://schemas.microsoft.com/office/powerpoint/2010/main" val="1783644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2425475"/>
            <a:ext cx="6374867" cy="4432525"/>
          </a:xfrm>
          <a:prstGeom prst="rect">
            <a:avLst/>
          </a:prstGeom>
        </p:spPr>
      </p:pic>
      <p:sp>
        <p:nvSpPr>
          <p:cNvPr id="2" name="Title 1"/>
          <p:cNvSpPr>
            <a:spLocks noGrp="1"/>
          </p:cNvSpPr>
          <p:nvPr>
            <p:ph type="title"/>
          </p:nvPr>
        </p:nvSpPr>
        <p:spPr>
          <a:xfrm>
            <a:off x="0" y="12700"/>
            <a:ext cx="8229600" cy="936625"/>
          </a:xfrm>
        </p:spPr>
        <p:txBody>
          <a:bodyPr/>
          <a:lstStyle/>
          <a:p>
            <a:endParaRPr lang="en-GB" dirty="0">
              <a:solidFill>
                <a:schemeClr val="bg1"/>
              </a:solidFill>
            </a:endParaRPr>
          </a:p>
        </p:txBody>
      </p:sp>
      <p:sp>
        <p:nvSpPr>
          <p:cNvPr id="3" name="Content Placeholder 2"/>
          <p:cNvSpPr>
            <a:spLocks noGrp="1"/>
          </p:cNvSpPr>
          <p:nvPr>
            <p:ph idx="1"/>
          </p:nvPr>
        </p:nvSpPr>
        <p:spPr>
          <a:xfrm>
            <a:off x="418364" y="1196752"/>
            <a:ext cx="8229600" cy="4608612"/>
          </a:xfrm>
        </p:spPr>
        <p:txBody>
          <a:bodyPr/>
          <a:lstStyle/>
          <a:p>
            <a:pPr marL="0" indent="0" algn="ctr">
              <a:buNone/>
            </a:pPr>
            <a:r>
              <a:rPr lang="de-DE" sz="3600" b="1" i="0" dirty="0" smtClean="0"/>
              <a:t>Administrative </a:t>
            </a:r>
            <a:r>
              <a:rPr lang="de-DE" sz="3600" b="1" i="0" dirty="0" err="1" smtClean="0"/>
              <a:t>costs</a:t>
            </a:r>
            <a:endParaRPr lang="de-DE" sz="3600" b="1" i="0" dirty="0" smtClean="0"/>
          </a:p>
          <a:p>
            <a:pPr marL="0" indent="0" algn="ctr">
              <a:buNone/>
            </a:pPr>
            <a:r>
              <a:rPr lang="de-DE" sz="3600" b="1" i="0" dirty="0"/>
              <a:t>0,18 </a:t>
            </a:r>
            <a:r>
              <a:rPr lang="de-DE" sz="3600" b="1" i="0" dirty="0" smtClean="0"/>
              <a:t>€/</a:t>
            </a:r>
            <a:r>
              <a:rPr lang="de-DE" sz="3600" b="1" i="0" dirty="0" err="1" smtClean="0"/>
              <a:t>inhabitant</a:t>
            </a:r>
            <a:r>
              <a:rPr lang="de-DE" sz="3600" b="1" i="0" dirty="0"/>
              <a:t/>
            </a:r>
            <a:br>
              <a:rPr lang="de-DE" sz="3600" b="1" i="0" dirty="0"/>
            </a:br>
            <a:endParaRPr lang="de-DE" sz="3600" b="1" i="0" dirty="0"/>
          </a:p>
          <a:p>
            <a:pPr marL="0" indent="0" algn="ctr">
              <a:buNone/>
            </a:pPr>
            <a:endParaRPr lang="de-DE" sz="3600" b="1" i="0" dirty="0" smtClean="0"/>
          </a:p>
          <a:p>
            <a:pPr marL="0" indent="0">
              <a:buNone/>
            </a:pPr>
            <a:endParaRPr lang="en-GB" sz="3600" i="0" dirty="0" smtClean="0"/>
          </a:p>
        </p:txBody>
      </p:sp>
      <p:pic>
        <p:nvPicPr>
          <p:cNvPr id="6" name="Picture 5"/>
          <p:cNvPicPr/>
          <p:nvPr/>
        </p:nvPicPr>
        <p:blipFill>
          <a:blip r:embed="rId4"/>
          <a:stretch>
            <a:fillRect/>
          </a:stretch>
        </p:blipFill>
        <p:spPr>
          <a:xfrm>
            <a:off x="7524328" y="0"/>
            <a:ext cx="1621434" cy="980727"/>
          </a:xfrm>
          <a:prstGeom prst="rect">
            <a:avLst/>
          </a:prstGeom>
        </p:spPr>
      </p:pic>
    </p:spTree>
    <p:extLst>
      <p:ext uri="{BB962C8B-B14F-4D97-AF65-F5344CB8AC3E}">
        <p14:creationId xmlns:p14="http://schemas.microsoft.com/office/powerpoint/2010/main" val="11716824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00"/>
            <a:ext cx="8229600" cy="936625"/>
          </a:xfrm>
        </p:spPr>
        <p:txBody>
          <a:bodyPr/>
          <a:lstStyle/>
          <a:p>
            <a:endParaRPr lang="en-GB" dirty="0">
              <a:solidFill>
                <a:schemeClr val="bg1"/>
              </a:solidFill>
            </a:endParaRPr>
          </a:p>
        </p:txBody>
      </p:sp>
      <p:sp>
        <p:nvSpPr>
          <p:cNvPr id="3" name="Content Placeholder 2"/>
          <p:cNvSpPr>
            <a:spLocks noGrp="1"/>
          </p:cNvSpPr>
          <p:nvPr>
            <p:ph idx="1"/>
          </p:nvPr>
        </p:nvSpPr>
        <p:spPr>
          <a:xfrm>
            <a:off x="418364" y="1196752"/>
            <a:ext cx="8229600" cy="4608612"/>
          </a:xfrm>
        </p:spPr>
        <p:txBody>
          <a:bodyPr/>
          <a:lstStyle/>
          <a:p>
            <a:pPr marL="0" indent="0" algn="ctr">
              <a:buNone/>
            </a:pPr>
            <a:r>
              <a:rPr lang="de-DE" sz="3600" b="1" i="0" dirty="0"/>
              <a:t/>
            </a:r>
            <a:br>
              <a:rPr lang="de-DE" sz="3600" b="1" i="0" dirty="0"/>
            </a:br>
            <a:endParaRPr lang="de-DE" sz="3600" b="1" i="0" dirty="0"/>
          </a:p>
          <a:p>
            <a:pPr marL="0" indent="0" algn="ctr">
              <a:buNone/>
            </a:pPr>
            <a:endParaRPr lang="de-DE" sz="3600" b="1" i="0" dirty="0" smtClean="0"/>
          </a:p>
          <a:p>
            <a:pPr marL="0" indent="0">
              <a:buNone/>
            </a:pPr>
            <a:endParaRPr lang="en-GB" sz="3600" i="0" dirty="0" smtClean="0"/>
          </a:p>
        </p:txBody>
      </p:sp>
      <p:pic>
        <p:nvPicPr>
          <p:cNvPr id="6" name="Picture 5"/>
          <p:cNvPicPr/>
          <p:nvPr/>
        </p:nvPicPr>
        <p:blipFill>
          <a:blip r:embed="rId3"/>
          <a:stretch>
            <a:fillRect/>
          </a:stretch>
        </p:blipFill>
        <p:spPr>
          <a:xfrm>
            <a:off x="7524328" y="0"/>
            <a:ext cx="1621434" cy="98072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0213" y="1820721"/>
            <a:ext cx="6408712" cy="4264621"/>
          </a:xfrm>
          <a:prstGeom prst="rect">
            <a:avLst/>
          </a:prstGeom>
        </p:spPr>
      </p:pic>
      <p:sp>
        <p:nvSpPr>
          <p:cNvPr id="9" name="TextBox 8"/>
          <p:cNvSpPr txBox="1"/>
          <p:nvPr/>
        </p:nvSpPr>
        <p:spPr>
          <a:xfrm>
            <a:off x="7092280" y="5301208"/>
            <a:ext cx="1512168" cy="1077218"/>
          </a:xfrm>
          <a:prstGeom prst="rect">
            <a:avLst/>
          </a:prstGeom>
          <a:noFill/>
        </p:spPr>
        <p:txBody>
          <a:bodyPr wrap="square" rtlCol="0">
            <a:spAutoFit/>
          </a:bodyPr>
          <a:lstStyle/>
          <a:p>
            <a:r>
              <a:rPr lang="de-DE" sz="2400" b="1" dirty="0" err="1" smtClean="0"/>
              <a:t>benefit</a:t>
            </a:r>
            <a:endParaRPr lang="de-DE" sz="2400" b="1" dirty="0" smtClean="0"/>
          </a:p>
          <a:p>
            <a:pPr algn="ctr"/>
            <a:r>
              <a:rPr lang="de-DE" sz="4000" b="1" dirty="0" smtClean="0">
                <a:solidFill>
                  <a:srgbClr val="FF0000"/>
                </a:solidFill>
              </a:rPr>
              <a:t>29</a:t>
            </a:r>
          </a:p>
        </p:txBody>
      </p:sp>
      <p:sp>
        <p:nvSpPr>
          <p:cNvPr id="10" name="TextBox 9"/>
          <p:cNvSpPr txBox="1"/>
          <p:nvPr/>
        </p:nvSpPr>
        <p:spPr>
          <a:xfrm>
            <a:off x="1331640" y="4535379"/>
            <a:ext cx="1397997" cy="1077218"/>
          </a:xfrm>
          <a:prstGeom prst="rect">
            <a:avLst/>
          </a:prstGeom>
          <a:noFill/>
        </p:spPr>
        <p:txBody>
          <a:bodyPr wrap="square" rtlCol="0">
            <a:spAutoFit/>
          </a:bodyPr>
          <a:lstStyle/>
          <a:p>
            <a:pPr algn="ctr"/>
            <a:r>
              <a:rPr lang="de-DE" sz="2400" b="1" dirty="0" err="1" smtClean="0"/>
              <a:t>cost</a:t>
            </a:r>
            <a:endParaRPr lang="de-DE" sz="2400" b="1" dirty="0" smtClean="0"/>
          </a:p>
          <a:p>
            <a:pPr algn="ctr"/>
            <a:r>
              <a:rPr lang="de-DE" sz="4000" b="1" dirty="0">
                <a:solidFill>
                  <a:srgbClr val="FF0000"/>
                </a:solidFill>
              </a:rPr>
              <a:t>1</a:t>
            </a:r>
            <a:endParaRPr lang="en-GB" sz="4000" b="1" dirty="0">
              <a:solidFill>
                <a:srgbClr val="FF0000"/>
              </a:solidFill>
            </a:endParaRPr>
          </a:p>
        </p:txBody>
      </p:sp>
    </p:spTree>
    <p:extLst>
      <p:ext uri="{BB962C8B-B14F-4D97-AF65-F5344CB8AC3E}">
        <p14:creationId xmlns:p14="http://schemas.microsoft.com/office/powerpoint/2010/main" val="18551905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237" y="1556792"/>
            <a:ext cx="4464496" cy="4464496"/>
          </a:xfrm>
          <a:prstGeom prst="rect">
            <a:avLst/>
          </a:prstGeom>
        </p:spPr>
      </p:pic>
      <p:sp>
        <p:nvSpPr>
          <p:cNvPr id="81926" name="Rectangle 6"/>
          <p:cNvSpPr>
            <a:spLocks noGrp="1" noChangeArrowheads="1"/>
          </p:cNvSpPr>
          <p:nvPr>
            <p:ph type="subTitle" idx="1"/>
          </p:nvPr>
        </p:nvSpPr>
        <p:spPr>
          <a:xfrm>
            <a:off x="179512" y="5482208"/>
            <a:ext cx="8748836" cy="864096"/>
          </a:xfrm>
        </p:spPr>
        <p:txBody>
          <a:bodyPr/>
          <a:lstStyle/>
          <a:p>
            <a:pPr algn="r"/>
            <a:endParaRPr lang="fr-BE" altLang="en-US" sz="2000" b="0" dirty="0" smtClean="0"/>
          </a:p>
          <a:p>
            <a:pPr algn="r"/>
            <a:endParaRPr lang="fr-BE" altLang="en-US" sz="2000" b="0" dirty="0"/>
          </a:p>
        </p:txBody>
      </p:sp>
      <p:sp>
        <p:nvSpPr>
          <p:cNvPr id="7" name="Rectangle 5"/>
          <p:cNvSpPr txBox="1">
            <a:spLocks noChangeArrowheads="1"/>
          </p:cNvSpPr>
          <p:nvPr/>
        </p:nvSpPr>
        <p:spPr bwMode="auto">
          <a:xfrm>
            <a:off x="98490" y="2672916"/>
            <a:ext cx="894717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175" algn="l" rtl="0" eaLnBrk="1" fontAlgn="base" hangingPunct="1">
              <a:spcBef>
                <a:spcPct val="0"/>
              </a:spcBef>
              <a:spcAft>
                <a:spcPct val="0"/>
              </a:spcAft>
              <a:defRPr sz="7600" b="1">
                <a:solidFill>
                  <a:srgbClr val="FFD62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815975" lvl="2" indent="-457200">
              <a:buClr>
                <a:schemeClr val="bg1"/>
              </a:buClr>
              <a:buFont typeface="Arial" panose="020B0604020202020204" pitchFamily="34" charset="0"/>
              <a:buChar char="•"/>
            </a:pPr>
            <a:r>
              <a:rPr lang="de-DE" sz="2800" dirty="0" err="1" smtClean="0">
                <a:solidFill>
                  <a:schemeClr val="bg1"/>
                </a:solidFill>
              </a:rPr>
              <a:t>Cohesion</a:t>
            </a:r>
            <a:endParaRPr lang="de-DE" sz="2800" dirty="0">
              <a:solidFill>
                <a:schemeClr val="bg1"/>
              </a:solidFill>
            </a:endParaRPr>
          </a:p>
          <a:p>
            <a:pPr marL="815975" lvl="2" indent="-457200">
              <a:buClr>
                <a:schemeClr val="bg1"/>
              </a:buClr>
            </a:pPr>
            <a:r>
              <a:rPr lang="de-DE" sz="2800" dirty="0">
                <a:solidFill>
                  <a:schemeClr val="bg1"/>
                </a:solidFill>
              </a:rPr>
              <a:t>	</a:t>
            </a:r>
            <a:r>
              <a:rPr lang="de-DE" sz="2800" dirty="0" smtClean="0">
                <a:solidFill>
                  <a:schemeClr val="bg1"/>
                </a:solidFill>
              </a:rPr>
              <a:t>Fund</a:t>
            </a:r>
          </a:p>
          <a:p>
            <a:pPr marL="815975" lvl="2" indent="-457200">
              <a:buClr>
                <a:schemeClr val="bg1"/>
              </a:buClr>
            </a:pPr>
            <a:endParaRPr lang="de-DE" sz="2800" dirty="0" smtClean="0">
              <a:solidFill>
                <a:schemeClr val="bg1"/>
              </a:solidFill>
            </a:endParaRPr>
          </a:p>
          <a:p>
            <a:pPr marL="815975" lvl="2" indent="-457200">
              <a:buClr>
                <a:schemeClr val="bg1"/>
              </a:buClr>
              <a:buFont typeface="Arial" panose="020B0604020202020204" pitchFamily="34" charset="0"/>
              <a:buChar char="•"/>
            </a:pPr>
            <a:r>
              <a:rPr lang="de-DE" sz="2800" dirty="0" smtClean="0">
                <a:solidFill>
                  <a:schemeClr val="bg1"/>
                </a:solidFill>
              </a:rPr>
              <a:t>European</a:t>
            </a:r>
            <a:br>
              <a:rPr lang="de-DE" sz="2800" dirty="0" smtClean="0">
                <a:solidFill>
                  <a:schemeClr val="bg1"/>
                </a:solidFill>
              </a:rPr>
            </a:br>
            <a:r>
              <a:rPr lang="de-DE" sz="2800" dirty="0" smtClean="0">
                <a:solidFill>
                  <a:schemeClr val="bg1"/>
                </a:solidFill>
              </a:rPr>
              <a:t>Regional</a:t>
            </a:r>
          </a:p>
          <a:p>
            <a:pPr marL="815975" lvl="2" indent="-457200">
              <a:buClr>
                <a:schemeClr val="bg1"/>
              </a:buClr>
            </a:pPr>
            <a:r>
              <a:rPr lang="de-DE" sz="2800" dirty="0" smtClean="0">
                <a:solidFill>
                  <a:schemeClr val="bg1"/>
                </a:solidFill>
              </a:rPr>
              <a:t>	Development</a:t>
            </a:r>
          </a:p>
          <a:p>
            <a:pPr marL="815975" lvl="2" indent="-457200">
              <a:buClr>
                <a:schemeClr val="bg1"/>
              </a:buClr>
            </a:pPr>
            <a:r>
              <a:rPr lang="de-DE" sz="2800" dirty="0" smtClean="0">
                <a:solidFill>
                  <a:schemeClr val="bg1"/>
                </a:solidFill>
              </a:rPr>
              <a:t>	Fund</a:t>
            </a:r>
          </a:p>
          <a:p>
            <a:pPr marL="815975" lvl="2" indent="-457200">
              <a:buClr>
                <a:schemeClr val="bg1"/>
              </a:buClr>
            </a:pPr>
            <a:endParaRPr lang="de-DE" sz="2800" dirty="0" smtClean="0">
              <a:solidFill>
                <a:schemeClr val="bg1"/>
              </a:solidFill>
            </a:endParaRPr>
          </a:p>
          <a:p>
            <a:pPr marL="815975" lvl="2" indent="-457200">
              <a:buClr>
                <a:schemeClr val="bg1"/>
              </a:buClr>
              <a:buFont typeface="Arial" panose="020B0604020202020204" pitchFamily="34" charset="0"/>
              <a:buChar char="•"/>
            </a:pPr>
            <a:r>
              <a:rPr lang="de-DE" sz="2800" dirty="0" smtClean="0">
                <a:solidFill>
                  <a:schemeClr val="bg1"/>
                </a:solidFill>
              </a:rPr>
              <a:t>Research </a:t>
            </a:r>
            <a:r>
              <a:rPr lang="de-DE" sz="2800" dirty="0" err="1" smtClean="0">
                <a:solidFill>
                  <a:schemeClr val="bg1"/>
                </a:solidFill>
              </a:rPr>
              <a:t>and</a:t>
            </a:r>
            <a:endParaRPr lang="de-DE" sz="2800" dirty="0" smtClean="0">
              <a:solidFill>
                <a:schemeClr val="bg1"/>
              </a:solidFill>
            </a:endParaRPr>
          </a:p>
          <a:p>
            <a:pPr marL="815975" lvl="2" indent="-457200">
              <a:buClr>
                <a:schemeClr val="bg1"/>
              </a:buClr>
            </a:pPr>
            <a:r>
              <a:rPr lang="de-DE" sz="2800" dirty="0" smtClean="0">
                <a:solidFill>
                  <a:schemeClr val="bg1"/>
                </a:solidFill>
              </a:rPr>
              <a:t>	Innovation</a:t>
            </a:r>
          </a:p>
          <a:p>
            <a:pPr marL="815975" lvl="2" indent="-457200">
              <a:buClr>
                <a:schemeClr val="bg1"/>
              </a:buClr>
            </a:pPr>
            <a:endParaRPr lang="de-DE" sz="2800" dirty="0" smtClean="0">
              <a:solidFill>
                <a:schemeClr val="bg1"/>
              </a:solidFill>
            </a:endParaRPr>
          </a:p>
          <a:p>
            <a:pPr marL="815975" lvl="2" indent="-457200">
              <a:buClr>
                <a:schemeClr val="bg1"/>
              </a:buClr>
              <a:buFont typeface="Arial" panose="020B0604020202020204" pitchFamily="34" charset="0"/>
              <a:buChar char="•"/>
            </a:pPr>
            <a:r>
              <a:rPr lang="de-DE" sz="2800" dirty="0" smtClean="0">
                <a:solidFill>
                  <a:schemeClr val="bg1"/>
                </a:solidFill>
              </a:rPr>
              <a:t>Urban </a:t>
            </a:r>
            <a:r>
              <a:rPr lang="de-DE" sz="2800" dirty="0" err="1" smtClean="0">
                <a:solidFill>
                  <a:schemeClr val="bg1"/>
                </a:solidFill>
              </a:rPr>
              <a:t>policy</a:t>
            </a:r>
            <a:endParaRPr lang="en-GB" sz="2800" dirty="0">
              <a:solidFill>
                <a:schemeClr val="bg1"/>
              </a:solidFill>
            </a:endParaRPr>
          </a:p>
        </p:txBody>
      </p:sp>
      <p:pic>
        <p:nvPicPr>
          <p:cNvPr id="5" name="Picture 4"/>
          <p:cNvPicPr/>
          <p:nvPr/>
        </p:nvPicPr>
        <p:blipFill>
          <a:blip r:embed="rId4"/>
          <a:stretch>
            <a:fillRect/>
          </a:stretch>
        </p:blipFill>
        <p:spPr>
          <a:xfrm>
            <a:off x="7524328" y="0"/>
            <a:ext cx="1621434" cy="980727"/>
          </a:xfrm>
          <a:prstGeom prst="rect">
            <a:avLst/>
          </a:prstGeom>
        </p:spPr>
      </p:pic>
    </p:spTree>
    <p:extLst>
      <p:ext uri="{BB962C8B-B14F-4D97-AF65-F5344CB8AC3E}">
        <p14:creationId xmlns:p14="http://schemas.microsoft.com/office/powerpoint/2010/main" val="2586298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00"/>
            <a:ext cx="8229600" cy="936625"/>
          </a:xfrm>
        </p:spPr>
        <p:txBody>
          <a:bodyPr/>
          <a:lstStyle/>
          <a:p>
            <a:r>
              <a:rPr lang="en-GB" dirty="0" smtClean="0">
                <a:solidFill>
                  <a:schemeClr val="bg1"/>
                </a:solidFill>
              </a:rPr>
              <a:t>Health effects</a:t>
            </a:r>
            <a:endParaRPr lang="en-GB" dirty="0">
              <a:solidFill>
                <a:schemeClr val="bg1"/>
              </a:solidFill>
            </a:endParaRPr>
          </a:p>
        </p:txBody>
      </p:sp>
      <p:sp>
        <p:nvSpPr>
          <p:cNvPr id="3" name="Content Placeholder 2"/>
          <p:cNvSpPr>
            <a:spLocks noGrp="1"/>
          </p:cNvSpPr>
          <p:nvPr>
            <p:ph idx="1"/>
          </p:nvPr>
        </p:nvSpPr>
        <p:spPr>
          <a:xfrm>
            <a:off x="467544" y="1268760"/>
            <a:ext cx="8229600" cy="4608612"/>
          </a:xfrm>
        </p:spPr>
        <p:txBody>
          <a:bodyPr/>
          <a:lstStyle/>
          <a:p>
            <a:pPr marL="0" indent="0">
              <a:buNone/>
            </a:pPr>
            <a:endParaRPr lang="en-GB" sz="2000" b="1" i="0" dirty="0" smtClean="0"/>
          </a:p>
          <a:p>
            <a:pPr marL="0" indent="0">
              <a:buNone/>
            </a:pPr>
            <a:endParaRPr lang="en-GB" sz="2000" b="1" i="0" dirty="0"/>
          </a:p>
          <a:p>
            <a:pPr marL="0" indent="0">
              <a:buNone/>
            </a:pPr>
            <a:r>
              <a:rPr lang="en-GB" sz="3600" b="1" i="0" dirty="0" smtClean="0"/>
              <a:t>Annoyance</a:t>
            </a:r>
          </a:p>
          <a:p>
            <a:pPr marL="0" indent="0">
              <a:buNone/>
            </a:pPr>
            <a:endParaRPr lang="en-GB" sz="3600" b="1" i="0" dirty="0" smtClean="0"/>
          </a:p>
          <a:p>
            <a:pPr marL="0" indent="0">
              <a:buNone/>
            </a:pPr>
            <a:r>
              <a:rPr lang="de-DE" sz="3600" b="1" i="0" dirty="0" err="1" smtClean="0"/>
              <a:t>Sleep</a:t>
            </a:r>
            <a:r>
              <a:rPr lang="de-DE" sz="3600" b="1" i="0" dirty="0" smtClean="0"/>
              <a:t> </a:t>
            </a:r>
            <a:r>
              <a:rPr lang="de-DE" sz="3600" b="1" i="0" dirty="0" err="1" smtClean="0"/>
              <a:t>disturbance</a:t>
            </a:r>
            <a:endParaRPr lang="de-DE" sz="3600" b="1" i="0" dirty="0" smtClean="0"/>
          </a:p>
          <a:p>
            <a:pPr marL="0" indent="0">
              <a:buNone/>
            </a:pPr>
            <a:endParaRPr lang="de-DE" sz="3600" b="1" i="0" dirty="0" smtClean="0"/>
          </a:p>
          <a:p>
            <a:pPr marL="0" indent="0">
              <a:buNone/>
            </a:pPr>
            <a:r>
              <a:rPr lang="de-DE" sz="3600" b="1" i="0" dirty="0" err="1" smtClean="0"/>
              <a:t>Cardiovascular</a:t>
            </a:r>
            <a:r>
              <a:rPr lang="de-DE" sz="3600" b="1" i="0" dirty="0" smtClean="0"/>
              <a:t/>
            </a:r>
            <a:br>
              <a:rPr lang="de-DE" sz="3600" b="1" i="0" dirty="0" smtClean="0"/>
            </a:br>
            <a:r>
              <a:rPr lang="de-DE" sz="3600" b="1" i="0" dirty="0" err="1" smtClean="0"/>
              <a:t>diseases</a:t>
            </a:r>
            <a:endParaRPr lang="en-GB" sz="3600" i="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683543"/>
            <a:ext cx="3528392" cy="499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165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00"/>
            <a:ext cx="8229600" cy="936625"/>
          </a:xfrm>
        </p:spPr>
        <p:txBody>
          <a:bodyPr/>
          <a:lstStyle/>
          <a:p>
            <a:endParaRPr lang="en-GB" dirty="0">
              <a:solidFill>
                <a:schemeClr val="bg1"/>
              </a:solidFill>
            </a:endParaRPr>
          </a:p>
        </p:txBody>
      </p:sp>
      <p:sp>
        <p:nvSpPr>
          <p:cNvPr id="3" name="Content Placeholder 2"/>
          <p:cNvSpPr>
            <a:spLocks noGrp="1"/>
          </p:cNvSpPr>
          <p:nvPr>
            <p:ph idx="1"/>
          </p:nvPr>
        </p:nvSpPr>
        <p:spPr>
          <a:xfrm>
            <a:off x="418364" y="1196752"/>
            <a:ext cx="8229600" cy="4608612"/>
          </a:xfrm>
        </p:spPr>
        <p:txBody>
          <a:bodyPr/>
          <a:lstStyle/>
          <a:p>
            <a:pPr marL="0" indent="0" algn="ctr">
              <a:buNone/>
            </a:pPr>
            <a:r>
              <a:rPr lang="de-DE" sz="3600" b="1" i="0" dirty="0"/>
              <a:t/>
            </a:r>
            <a:br>
              <a:rPr lang="de-DE" sz="3600" b="1" i="0" dirty="0"/>
            </a:br>
            <a:endParaRPr lang="de-DE" sz="3600" b="1" i="0" dirty="0"/>
          </a:p>
          <a:p>
            <a:pPr marL="0" indent="0" algn="ctr">
              <a:buNone/>
            </a:pPr>
            <a:endParaRPr lang="de-DE" sz="3600" b="1" i="0" dirty="0" smtClean="0"/>
          </a:p>
          <a:p>
            <a:pPr marL="0" indent="0">
              <a:buNone/>
            </a:pPr>
            <a:endParaRPr lang="en-GB" sz="3600" i="0" dirty="0" smtClean="0"/>
          </a:p>
        </p:txBody>
      </p:sp>
      <p:pic>
        <p:nvPicPr>
          <p:cNvPr id="6" name="Picture 5"/>
          <p:cNvPicPr/>
          <p:nvPr/>
        </p:nvPicPr>
        <p:blipFill>
          <a:blip r:embed="rId3"/>
          <a:stretch>
            <a:fillRect/>
          </a:stretch>
        </p:blipFill>
        <p:spPr>
          <a:xfrm>
            <a:off x="7524328" y="0"/>
            <a:ext cx="1621434" cy="98072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2" y="1196752"/>
            <a:ext cx="9144000" cy="5909418"/>
          </a:xfrm>
          <a:prstGeom prst="rect">
            <a:avLst/>
          </a:prstGeom>
        </p:spPr>
      </p:pic>
      <p:sp>
        <p:nvSpPr>
          <p:cNvPr id="4" name="TextBox 3"/>
          <p:cNvSpPr txBox="1"/>
          <p:nvPr/>
        </p:nvSpPr>
        <p:spPr>
          <a:xfrm>
            <a:off x="5148064" y="1880076"/>
            <a:ext cx="3960516" cy="1446550"/>
          </a:xfrm>
          <a:prstGeom prst="rect">
            <a:avLst/>
          </a:prstGeom>
          <a:noFill/>
        </p:spPr>
        <p:txBody>
          <a:bodyPr wrap="square" rtlCol="0">
            <a:spAutoFit/>
          </a:bodyPr>
          <a:lstStyle/>
          <a:p>
            <a:r>
              <a:rPr lang="de-DE" sz="4400" b="1" dirty="0" smtClean="0"/>
              <a:t>Reporting </a:t>
            </a:r>
            <a:r>
              <a:rPr lang="de-DE" sz="4400" b="1" dirty="0" err="1" smtClean="0"/>
              <a:t>mechanism</a:t>
            </a:r>
            <a:endParaRPr lang="de-DE" sz="4400" b="1" dirty="0" smtClean="0"/>
          </a:p>
        </p:txBody>
      </p:sp>
      <p:sp>
        <p:nvSpPr>
          <p:cNvPr id="12" name="TextBox 11"/>
          <p:cNvSpPr txBox="1"/>
          <p:nvPr/>
        </p:nvSpPr>
        <p:spPr>
          <a:xfrm>
            <a:off x="323528" y="5229200"/>
            <a:ext cx="4104456" cy="1446550"/>
          </a:xfrm>
          <a:prstGeom prst="rect">
            <a:avLst/>
          </a:prstGeom>
          <a:noFill/>
        </p:spPr>
        <p:txBody>
          <a:bodyPr wrap="square" rtlCol="0">
            <a:spAutoFit/>
          </a:bodyPr>
          <a:lstStyle/>
          <a:p>
            <a:r>
              <a:rPr lang="de-DE" sz="4400" b="1" dirty="0" smtClean="0"/>
              <a:t>Reporting</a:t>
            </a:r>
          </a:p>
          <a:p>
            <a:r>
              <a:rPr lang="de-DE" sz="4400" b="1" dirty="0" err="1" smtClean="0"/>
              <a:t>limits</a:t>
            </a:r>
            <a:endParaRPr lang="en-GB" sz="4400" b="1" dirty="0"/>
          </a:p>
        </p:txBody>
      </p:sp>
    </p:spTree>
    <p:extLst>
      <p:ext uri="{BB962C8B-B14F-4D97-AF65-F5344CB8AC3E}">
        <p14:creationId xmlns:p14="http://schemas.microsoft.com/office/powerpoint/2010/main" val="471912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6" name="Rectangle 6"/>
          <p:cNvSpPr>
            <a:spLocks noGrp="1" noChangeArrowheads="1"/>
          </p:cNvSpPr>
          <p:nvPr>
            <p:ph type="subTitle" idx="1"/>
          </p:nvPr>
        </p:nvSpPr>
        <p:spPr>
          <a:xfrm>
            <a:off x="179512" y="5482208"/>
            <a:ext cx="8748836" cy="864096"/>
          </a:xfrm>
        </p:spPr>
        <p:txBody>
          <a:bodyPr/>
          <a:lstStyle/>
          <a:p>
            <a:pPr algn="r"/>
            <a:endParaRPr lang="fr-BE" altLang="en-US" sz="2000" b="0" dirty="0" smtClean="0"/>
          </a:p>
          <a:p>
            <a:pPr algn="r"/>
            <a:endParaRPr lang="fr-BE" altLang="en-US" sz="2000" b="0" dirty="0"/>
          </a:p>
        </p:txBody>
      </p:sp>
      <p:sp>
        <p:nvSpPr>
          <p:cNvPr id="7" name="Rectangle 5"/>
          <p:cNvSpPr txBox="1">
            <a:spLocks noChangeArrowheads="1"/>
          </p:cNvSpPr>
          <p:nvPr/>
        </p:nvSpPr>
        <p:spPr bwMode="auto">
          <a:xfrm>
            <a:off x="85360" y="620688"/>
            <a:ext cx="9117967"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175" algn="l" rtl="0" eaLnBrk="1" fontAlgn="base" hangingPunct="1">
              <a:spcBef>
                <a:spcPct val="0"/>
              </a:spcBef>
              <a:spcAft>
                <a:spcPct val="0"/>
              </a:spcAft>
              <a:defRPr sz="7600" b="1">
                <a:solidFill>
                  <a:srgbClr val="FFD62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lvl="2">
              <a:buClr>
                <a:schemeClr val="bg1"/>
              </a:buClr>
            </a:pPr>
            <a:r>
              <a:rPr lang="de-DE" sz="4400" dirty="0" smtClean="0">
                <a:solidFill>
                  <a:schemeClr val="bg1"/>
                </a:solidFill>
              </a:rPr>
              <a:t>…und…</a:t>
            </a:r>
          </a:p>
          <a:p>
            <a:pPr lvl="2">
              <a:buClr>
                <a:schemeClr val="bg1"/>
              </a:buClr>
            </a:pPr>
            <a:endParaRPr lang="en-GB" sz="4000" dirty="0">
              <a:solidFill>
                <a:schemeClr val="bg1"/>
              </a:solidFill>
            </a:endParaRPr>
          </a:p>
        </p:txBody>
      </p:sp>
      <p:pic>
        <p:nvPicPr>
          <p:cNvPr id="7170" name="Picture 1" descr="cid:image001.png@01D29995.3EFE84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03327" cy="769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62857" y="5103674"/>
            <a:ext cx="4968552" cy="1754326"/>
          </a:xfrm>
          <a:prstGeom prst="rect">
            <a:avLst/>
          </a:prstGeom>
          <a:noFill/>
        </p:spPr>
        <p:txBody>
          <a:bodyPr wrap="square" rtlCol="0">
            <a:spAutoFit/>
          </a:bodyPr>
          <a:lstStyle/>
          <a:p>
            <a:r>
              <a:rPr lang="de-DE" sz="5400" dirty="0" smtClean="0">
                <a:solidFill>
                  <a:schemeClr val="tx1"/>
                </a:solidFill>
              </a:rPr>
              <a:t>24</a:t>
            </a:r>
            <a:r>
              <a:rPr lang="de-DE" sz="5400" dirty="0" smtClean="0">
                <a:solidFill>
                  <a:schemeClr val="bg1"/>
                </a:solidFill>
              </a:rPr>
              <a:t> April 2017</a:t>
            </a:r>
          </a:p>
          <a:p>
            <a:r>
              <a:rPr lang="de-DE" sz="5400" dirty="0" smtClean="0">
                <a:solidFill>
                  <a:schemeClr val="bg1"/>
                </a:solidFill>
              </a:rPr>
              <a:t>     Bruxelles</a:t>
            </a:r>
            <a:endParaRPr lang="en-GB" sz="5400" dirty="0">
              <a:solidFill>
                <a:schemeClr val="bg1"/>
              </a:solidFill>
            </a:endParaRPr>
          </a:p>
        </p:txBody>
      </p:sp>
    </p:spTree>
    <p:extLst>
      <p:ext uri="{BB962C8B-B14F-4D97-AF65-F5344CB8AC3E}">
        <p14:creationId xmlns:p14="http://schemas.microsoft.com/office/powerpoint/2010/main" val="2076611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36625"/>
          </a:xfrm>
        </p:spPr>
        <p:txBody>
          <a:bodyPr/>
          <a:lstStyle/>
          <a:p>
            <a:r>
              <a:rPr lang="en-GB" dirty="0" smtClean="0">
                <a:solidFill>
                  <a:schemeClr val="bg1"/>
                </a:solidFill>
              </a:rPr>
              <a:t>Where do we</a:t>
            </a:r>
            <a:br>
              <a:rPr lang="en-GB" dirty="0" smtClean="0">
                <a:solidFill>
                  <a:schemeClr val="bg1"/>
                </a:solidFill>
              </a:rPr>
            </a:br>
            <a:r>
              <a:rPr lang="en-GB" dirty="0" smtClean="0">
                <a:solidFill>
                  <a:schemeClr val="bg1"/>
                </a:solidFill>
              </a:rPr>
              <a:t>want to go?</a:t>
            </a:r>
            <a:endParaRPr lang="en-GB" dirty="0">
              <a:solidFill>
                <a:schemeClr val="bg1"/>
              </a:solidFill>
            </a:endParaRPr>
          </a:p>
        </p:txBody>
      </p:sp>
      <p:sp>
        <p:nvSpPr>
          <p:cNvPr id="3" name="Content Placeholder 2"/>
          <p:cNvSpPr>
            <a:spLocks noGrp="1"/>
          </p:cNvSpPr>
          <p:nvPr>
            <p:ph idx="1"/>
          </p:nvPr>
        </p:nvSpPr>
        <p:spPr>
          <a:xfrm>
            <a:off x="2558604" y="1340768"/>
            <a:ext cx="6261868" cy="4896644"/>
          </a:xfrm>
        </p:spPr>
        <p:txBody>
          <a:bodyPr/>
          <a:lstStyle/>
          <a:p>
            <a:pPr marL="0" indent="0" algn="ctr">
              <a:buClr>
                <a:schemeClr val="accent2"/>
              </a:buClr>
              <a:buNone/>
            </a:pPr>
            <a:endParaRPr lang="en-GB" sz="2000" i="0" dirty="0" smtClean="0"/>
          </a:p>
          <a:p>
            <a:pPr marL="0" indent="0" algn="ctr">
              <a:buClr>
                <a:schemeClr val="accent2"/>
              </a:buClr>
              <a:buNone/>
            </a:pPr>
            <a:endParaRPr lang="en-GB" sz="2000" i="0" dirty="0"/>
          </a:p>
          <a:p>
            <a:pPr marL="0" indent="0" algn="ctr">
              <a:buClr>
                <a:schemeClr val="accent2"/>
              </a:buClr>
              <a:buNone/>
            </a:pPr>
            <a:r>
              <a:rPr lang="en-GB" sz="2800" b="1" i="0" dirty="0" smtClean="0"/>
              <a:t>Environment Action Programme to 2020 </a:t>
            </a:r>
          </a:p>
          <a:p>
            <a:pPr marL="0" indent="0" algn="ctr">
              <a:buClr>
                <a:schemeClr val="accent2"/>
              </a:buClr>
              <a:buNone/>
            </a:pPr>
            <a:r>
              <a:rPr lang="en-GB" sz="2800" b="1" i="0" dirty="0" smtClean="0"/>
              <a:t>'Living well, within the limits of our planet'</a:t>
            </a:r>
          </a:p>
          <a:p>
            <a:pPr>
              <a:buClr>
                <a:schemeClr val="accent2"/>
              </a:buClr>
              <a:buFont typeface="Wingdings" panose="05000000000000000000" pitchFamily="2" charset="2"/>
              <a:buChar char="Ø"/>
            </a:pPr>
            <a:endParaRPr lang="en-GB" sz="1000" i="0" dirty="0" smtClean="0"/>
          </a:p>
          <a:p>
            <a:pPr marL="457200" lvl="1" indent="0" algn="ctr">
              <a:buClr>
                <a:schemeClr val="accent2"/>
              </a:buClr>
              <a:buNone/>
            </a:pPr>
            <a:endParaRPr lang="en-GB" i="0" dirty="0" smtClean="0"/>
          </a:p>
          <a:p>
            <a:pPr marL="457200" lvl="1" indent="0">
              <a:buClr>
                <a:schemeClr val="accent2"/>
              </a:buClr>
              <a:buNone/>
            </a:pPr>
            <a:r>
              <a:rPr lang="en-GB" i="0" dirty="0" smtClean="0"/>
              <a:t>significantly decrease noise pollution in the Union, moving closer to levels recommended by the WHO, by 2020</a:t>
            </a:r>
          </a:p>
          <a:p>
            <a:pPr>
              <a:buClr>
                <a:schemeClr val="accent2"/>
              </a:buClr>
              <a:buFont typeface="Wingdings" panose="05000000000000000000" pitchFamily="2" charset="2"/>
              <a:buChar char="Ø"/>
            </a:pPr>
            <a:endParaRPr lang="en-GB" sz="1000" i="0" dirty="0" smtClean="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052736"/>
            <a:ext cx="2451100"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615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968"/>
            <a:ext cx="8229600" cy="936625"/>
          </a:xfrm>
        </p:spPr>
        <p:txBody>
          <a:bodyPr/>
          <a:lstStyle/>
          <a:p>
            <a:r>
              <a:rPr lang="en-GB" dirty="0" smtClean="0">
                <a:solidFill>
                  <a:schemeClr val="bg1"/>
                </a:solidFill>
              </a:rPr>
              <a:t>EU regulatory </a:t>
            </a:r>
            <a:br>
              <a:rPr lang="en-GB" dirty="0" smtClean="0">
                <a:solidFill>
                  <a:schemeClr val="bg1"/>
                </a:solidFill>
              </a:rPr>
            </a:br>
            <a:r>
              <a:rPr lang="en-GB" dirty="0" smtClean="0">
                <a:solidFill>
                  <a:schemeClr val="bg1"/>
                </a:solidFill>
              </a:rPr>
              <a:t>framework</a:t>
            </a:r>
            <a:endParaRPr lang="en-GB" dirty="0">
              <a:solidFill>
                <a:schemeClr val="bg1"/>
              </a:solidFill>
            </a:endParaRPr>
          </a:p>
        </p:txBody>
      </p:sp>
      <p:sp>
        <p:nvSpPr>
          <p:cNvPr id="3" name="Content Placeholder 2"/>
          <p:cNvSpPr>
            <a:spLocks noGrp="1"/>
          </p:cNvSpPr>
          <p:nvPr>
            <p:ph idx="1"/>
          </p:nvPr>
        </p:nvSpPr>
        <p:spPr>
          <a:xfrm>
            <a:off x="611560" y="3789040"/>
            <a:ext cx="8229600" cy="3529013"/>
          </a:xfrm>
        </p:spPr>
        <p:txBody>
          <a:bodyPr/>
          <a:lstStyle/>
          <a:p>
            <a:pPr>
              <a:buClr>
                <a:schemeClr val="accent2"/>
              </a:buClr>
              <a:buFont typeface="Wingdings" panose="05000000000000000000" pitchFamily="2" charset="2"/>
              <a:buChar char="Ø"/>
            </a:pPr>
            <a:r>
              <a:rPr lang="en-GB" b="1" i="0" dirty="0" smtClean="0"/>
              <a:t>Directive 2002/49/EC:</a:t>
            </a:r>
            <a:r>
              <a:rPr lang="en-GB" i="0" dirty="0" smtClean="0"/>
              <a:t> </a:t>
            </a:r>
            <a:r>
              <a:rPr lang="en-GB" b="0" i="0" dirty="0" smtClean="0"/>
              <a:t>achieve a common European approach to avoid, prevent or reduce the effects of exposure to environmental noise harmful for health</a:t>
            </a:r>
          </a:p>
          <a:p>
            <a:pPr lvl="1">
              <a:buClr>
                <a:schemeClr val="accent2"/>
              </a:buClr>
              <a:buFont typeface="Wingdings" panose="05000000000000000000" pitchFamily="2" charset="2"/>
              <a:buChar char="Ø"/>
            </a:pPr>
            <a:r>
              <a:rPr lang="en-GB" b="1" i="0" dirty="0" smtClean="0"/>
              <a:t>Actions:</a:t>
            </a:r>
            <a:r>
              <a:rPr lang="en-GB" i="0" dirty="0" smtClean="0"/>
              <a:t> </a:t>
            </a:r>
            <a:r>
              <a:rPr lang="en-GB" b="0" i="0" dirty="0" smtClean="0"/>
              <a:t>noise mapping + action planning in 5-year cycles</a:t>
            </a:r>
          </a:p>
          <a:p>
            <a:pPr lvl="1">
              <a:buClr>
                <a:schemeClr val="accent2"/>
              </a:buClr>
              <a:buFont typeface="Wingdings" panose="05000000000000000000" pitchFamily="2" charset="2"/>
              <a:buChar char="Ø"/>
            </a:pPr>
            <a:r>
              <a:rPr lang="en-GB" b="1" i="0" dirty="0" smtClean="0"/>
              <a:t>Excludes: </a:t>
            </a:r>
            <a:r>
              <a:rPr lang="en-GB" sz="2000" b="0" i="0" dirty="0" smtClean="0"/>
              <a:t>limit values + prescribed measures</a:t>
            </a:r>
          </a:p>
          <a:p>
            <a:pPr>
              <a:buClr>
                <a:schemeClr val="accent2"/>
              </a:buClr>
              <a:buFont typeface="Wingdings" panose="05000000000000000000" pitchFamily="2" charset="2"/>
              <a:buChar char="Ø"/>
            </a:pPr>
            <a:endParaRPr lang="en-GB" i="0"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318567"/>
            <a:ext cx="4680520" cy="234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346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15766"/>
            <a:ext cx="8229600" cy="936625"/>
          </a:xfrm>
        </p:spPr>
        <p:txBody>
          <a:bodyPr/>
          <a:lstStyle/>
          <a:p>
            <a:endParaRPr lang="en-GB" dirty="0">
              <a:solidFill>
                <a:schemeClr val="bg1"/>
              </a:solidFill>
            </a:endParaRPr>
          </a:p>
        </p:txBody>
      </p:sp>
      <p:sp>
        <p:nvSpPr>
          <p:cNvPr id="3" name="Content Placeholder 2"/>
          <p:cNvSpPr>
            <a:spLocks noGrp="1"/>
          </p:cNvSpPr>
          <p:nvPr>
            <p:ph idx="1"/>
          </p:nvPr>
        </p:nvSpPr>
        <p:spPr>
          <a:xfrm>
            <a:off x="467544" y="1268760"/>
            <a:ext cx="8208912" cy="3529013"/>
          </a:xfrm>
        </p:spPr>
        <p:txBody>
          <a:bodyPr/>
          <a:lstStyle/>
          <a:p>
            <a:pPr indent="0">
              <a:spcBef>
                <a:spcPts val="0"/>
              </a:spcBef>
              <a:spcAft>
                <a:spcPts val="0"/>
              </a:spcAft>
              <a:buClr>
                <a:srgbClr val="3166CF"/>
              </a:buClr>
              <a:buNone/>
              <a:defRPr/>
            </a:pPr>
            <a:endParaRPr lang="en-GB" sz="1800" i="0" dirty="0"/>
          </a:p>
          <a:p>
            <a:pPr indent="14288">
              <a:spcBef>
                <a:spcPts val="0"/>
              </a:spcBef>
              <a:spcAft>
                <a:spcPts val="0"/>
              </a:spcAft>
              <a:buClr>
                <a:srgbClr val="3166CF"/>
              </a:buClr>
              <a:defRPr/>
            </a:pPr>
            <a:endParaRPr lang="en-GB" sz="1800" i="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236"/>
            <a:ext cx="9420226" cy="7107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bwMode="auto">
          <a:xfrm>
            <a:off x="1259632" y="4149080"/>
            <a:ext cx="3024336" cy="1296144"/>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5" name="Right Arrow 4"/>
          <p:cNvSpPr/>
          <p:nvPr/>
        </p:nvSpPr>
        <p:spPr bwMode="auto">
          <a:xfrm>
            <a:off x="6896" y="5085184"/>
            <a:ext cx="2232248" cy="1368152"/>
          </a:xfrm>
          <a:prstGeom prst="righ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120100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Annex II</a:t>
            </a:r>
            <a:endParaRPr lang="en-GB" dirty="0"/>
          </a:p>
        </p:txBody>
      </p:sp>
      <p:sp>
        <p:nvSpPr>
          <p:cNvPr id="3" name="Content Placeholder 2"/>
          <p:cNvSpPr>
            <a:spLocks noGrp="1"/>
          </p:cNvSpPr>
          <p:nvPr>
            <p:ph idx="1"/>
          </p:nvPr>
        </p:nvSpPr>
        <p:spPr/>
        <p:txBody>
          <a:bodyPr/>
          <a:lstStyle/>
          <a:p>
            <a:r>
              <a:rPr lang="en-GB" dirty="0" smtClean="0"/>
              <a:t>Annex II </a:t>
            </a:r>
          </a:p>
          <a:p>
            <a:pPr>
              <a:buClr>
                <a:srgbClr val="0F5494"/>
              </a:buClr>
            </a:pPr>
            <a:r>
              <a:rPr lang="en-GB" dirty="0" smtClean="0"/>
              <a:t>establish noise mapping methods</a:t>
            </a:r>
          </a:p>
          <a:p>
            <a:pPr>
              <a:buClr>
                <a:srgbClr val="0F5494"/>
              </a:buClr>
            </a:pPr>
            <a:r>
              <a:rPr lang="en-GB" dirty="0" smtClean="0"/>
              <a:t>includes a road </a:t>
            </a:r>
            <a:r>
              <a:rPr lang="en-GB" b="1" u="sng" dirty="0" smtClean="0"/>
              <a:t>vehicle</a:t>
            </a:r>
            <a:r>
              <a:rPr lang="en-GB" dirty="0" smtClean="0"/>
              <a:t> (acoustic) </a:t>
            </a:r>
            <a:r>
              <a:rPr lang="en-GB" b="1" u="sng" dirty="0" smtClean="0"/>
              <a:t>classification</a:t>
            </a:r>
          </a:p>
          <a:p>
            <a:pPr>
              <a:buClr>
                <a:srgbClr val="0F5494"/>
              </a:buClr>
            </a:pPr>
            <a:r>
              <a:rPr lang="en-GB" dirty="0" smtClean="0"/>
              <a:t>includes a road </a:t>
            </a:r>
            <a:r>
              <a:rPr lang="en-GB" b="1" u="sng" dirty="0" smtClean="0"/>
              <a:t>surface</a:t>
            </a:r>
            <a:r>
              <a:rPr lang="en-GB" dirty="0" smtClean="0"/>
              <a:t> (acoustic) </a:t>
            </a:r>
            <a:r>
              <a:rPr lang="en-GB" b="1" u="sng" dirty="0" smtClean="0"/>
              <a:t>classification</a:t>
            </a:r>
          </a:p>
          <a:p>
            <a:pPr>
              <a:buClr>
                <a:srgbClr val="0F5494"/>
              </a:buClr>
            </a:pPr>
            <a:r>
              <a:rPr lang="en-GB" dirty="0"/>
              <a:t>i</a:t>
            </a:r>
            <a:r>
              <a:rPr lang="en-GB" dirty="0" smtClean="0"/>
              <a:t>s mandatory for all roads of more than 3.000.000 vehicles/year</a:t>
            </a:r>
            <a:endParaRPr lang="en-GB" dirty="0"/>
          </a:p>
        </p:txBody>
      </p:sp>
    </p:spTree>
    <p:extLst>
      <p:ext uri="{BB962C8B-B14F-4D97-AF65-F5344CB8AC3E}">
        <p14:creationId xmlns:p14="http://schemas.microsoft.com/office/powerpoint/2010/main" val="2959251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7128792" cy="5438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1560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268760"/>
            <a:ext cx="5115732" cy="5350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2948" y="3311971"/>
            <a:ext cx="9252520" cy="3529013"/>
          </a:xfrm>
        </p:spPr>
        <p:txBody>
          <a:bodyPr/>
          <a:lstStyle/>
          <a:p>
            <a:pPr algn="ctr"/>
            <a:r>
              <a:rPr lang="en-GB" sz="4000" b="1" i="0" dirty="0" smtClean="0">
                <a:solidFill>
                  <a:srgbClr val="FF0000"/>
                </a:solidFill>
              </a:rPr>
              <a:t>15 road surface types </a:t>
            </a:r>
            <a:br>
              <a:rPr lang="en-GB" sz="4000" b="1" i="0" dirty="0" smtClean="0">
                <a:solidFill>
                  <a:srgbClr val="FF0000"/>
                </a:solidFill>
              </a:rPr>
            </a:br>
            <a:r>
              <a:rPr lang="en-GB" sz="4000" b="1" i="0" dirty="0" smtClean="0">
                <a:solidFill>
                  <a:srgbClr val="FF0000"/>
                </a:solidFill>
              </a:rPr>
              <a:t>(can be modified nationally)</a:t>
            </a:r>
            <a:endParaRPr lang="en-GB" sz="4000" b="1" i="0" dirty="0">
              <a:solidFill>
                <a:srgbClr val="FF0000"/>
              </a:solidFill>
            </a:endParaRPr>
          </a:p>
        </p:txBody>
      </p:sp>
    </p:spTree>
    <p:extLst>
      <p:ext uri="{BB962C8B-B14F-4D97-AF65-F5344CB8AC3E}">
        <p14:creationId xmlns:p14="http://schemas.microsoft.com/office/powerpoint/2010/main" val="1051880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2358</TotalTime>
  <Words>1431</Words>
  <Application>Microsoft Office PowerPoint</Application>
  <PresentationFormat>On-screen Show (4:3)</PresentationFormat>
  <Paragraphs>233</Paragraphs>
  <Slides>31</Slides>
  <Notes>23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Blank</vt:lpstr>
      <vt:lpstr>Environmental Noise in the European Union  UN ECE WP29.GRB 66  Genève – 5 September 2017  Marco PAVIOTTI,  European Commission, DG Environment</vt:lpstr>
      <vt:lpstr>Noise in Europe today</vt:lpstr>
      <vt:lpstr>Health effects</vt:lpstr>
      <vt:lpstr>Where do we want to go?</vt:lpstr>
      <vt:lpstr>EU regulatory  framework</vt:lpstr>
      <vt:lpstr>PowerPoint Presentation</vt:lpstr>
      <vt:lpstr>Annex II</vt:lpstr>
      <vt:lpstr>PowerPoint Presentation</vt:lpstr>
      <vt:lpstr>PowerPoint Presentation</vt:lpstr>
      <vt:lpstr>Road (acoustic) classification</vt:lpstr>
      <vt:lpstr>European Union  Noise Expert Group (NEG)</vt:lpstr>
      <vt:lpstr>Conclusion</vt:lpstr>
      <vt:lpstr>So, is there space for exchange of info between GRB  and EU-Noise Expert Group?</vt:lpstr>
      <vt:lpstr>PowerPoint Presentation</vt:lpstr>
      <vt:lpstr>Implementation</vt:lpstr>
      <vt:lpstr>PowerPoint Presentation</vt:lpstr>
      <vt:lpstr>Evaluation            1</vt:lpstr>
      <vt:lpstr>PowerPoint Presentation</vt:lpstr>
      <vt:lpstr>PowerPoint Presentation</vt:lpstr>
      <vt:lpstr>PowerPoint Presentation</vt:lpstr>
      <vt:lpstr>Next steps</vt:lpstr>
      <vt:lpstr>PowerPoint Presentation</vt:lpstr>
      <vt:lpstr>PowerPoint Presentation</vt:lpstr>
      <vt:lpstr>PowerPoint Presentation</vt:lpstr>
      <vt:lpstr>What have we achieved</vt:lpstr>
      <vt:lpstr>     The implementation is delayed</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JURAGA Ivana (ENV)</dc:creator>
  <cp:lastModifiedBy>Konstantin Glukhenkiy</cp:lastModifiedBy>
  <cp:revision>128</cp:revision>
  <dcterms:created xsi:type="dcterms:W3CDTF">2015-04-14T09:00:56Z</dcterms:created>
  <dcterms:modified xsi:type="dcterms:W3CDTF">2017-09-04T06:52:04Z</dcterms:modified>
</cp:coreProperties>
</file>