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56" r:id="rId2"/>
    <p:sldId id="257" r:id="rId3"/>
    <p:sldId id="263" r:id="rId4"/>
    <p:sldId id="264" r:id="rId5"/>
    <p:sldId id="262" r:id="rId6"/>
    <p:sldId id="265" r:id="rId7"/>
    <p:sldId id="295" r:id="rId8"/>
    <p:sldId id="266" r:id="rId9"/>
    <p:sldId id="269" r:id="rId10"/>
    <p:sldId id="271" r:id="rId11"/>
    <p:sldId id="273" r:id="rId12"/>
    <p:sldId id="274" r:id="rId13"/>
    <p:sldId id="275" r:id="rId14"/>
    <p:sldId id="276" r:id="rId15"/>
    <p:sldId id="278" r:id="rId16"/>
    <p:sldId id="277" r:id="rId17"/>
    <p:sldId id="281" r:id="rId18"/>
    <p:sldId id="279" r:id="rId19"/>
    <p:sldId id="290" r:id="rId20"/>
    <p:sldId id="291" r:id="rId21"/>
    <p:sldId id="282" r:id="rId22"/>
    <p:sldId id="283" r:id="rId23"/>
    <p:sldId id="280" r:id="rId24"/>
    <p:sldId id="284" r:id="rId25"/>
    <p:sldId id="267" r:id="rId26"/>
    <p:sldId id="268" r:id="rId27"/>
    <p:sldId id="261" r:id="rId28"/>
    <p:sldId id="286" r:id="rId29"/>
    <p:sldId id="287" r:id="rId30"/>
    <p:sldId id="294" r:id="rId31"/>
    <p:sldId id="289" r:id="rId32"/>
    <p:sldId id="292" r:id="rId33"/>
    <p:sldId id="293" r:id="rId34"/>
    <p:sldId id="285" r:id="rId35"/>
  </p:sldIdLst>
  <p:sldSz cx="9144000" cy="6858000" type="screen4x3"/>
  <p:notesSz cx="6805613" cy="99441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83386" autoAdjust="0"/>
  </p:normalViewPr>
  <p:slideViewPr>
    <p:cSldViewPr>
      <p:cViewPr varScale="1">
        <p:scale>
          <a:sx n="85" d="100"/>
          <a:sy n="85" d="100"/>
        </p:scale>
        <p:origin x="-1291" y="-13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E32EBF-0F8C-48F8-9415-39B89D07E969}" type="datetimeFigureOut">
              <a:rPr lang="nl-NL" smtClean="0"/>
              <a:t>16-2-2017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45625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54450" y="9445625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A8EF38-4BDE-4BC8-A816-911762EB679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08456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D111FC-F603-47F2-9B3E-6731CB34C2F0}" type="datetimeFigureOut">
              <a:rPr lang="nl-NL" smtClean="0"/>
              <a:pPr/>
              <a:t>16-2-2017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0562" y="4723448"/>
            <a:ext cx="5444490" cy="44748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4939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A8924D-CB7A-4B5F-9CF8-61210895F14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72817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49099" cy="497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de-CH" altLang="nl-NL" sz="1200"/>
              <a:t>Bern</a:t>
            </a:r>
          </a:p>
        </p:txBody>
      </p:sp>
      <p:sp>
        <p:nvSpPr>
          <p:cNvPr id="45059" name="Rectangle 3"/>
          <p:cNvSpPr txBox="1">
            <a:spLocks noGrp="1" noChangeArrowheads="1"/>
          </p:cNvSpPr>
          <p:nvPr/>
        </p:nvSpPr>
        <p:spPr bwMode="auto">
          <a:xfrm>
            <a:off x="3856514" y="0"/>
            <a:ext cx="2949099" cy="497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FBBD05C9-DFEF-4AF0-8EEA-40D75F92E973}" type="datetime1">
              <a:rPr lang="de-CH" altLang="nl-NL" sz="1200"/>
              <a:pPr algn="r"/>
              <a:t>16.02.2017</a:t>
            </a:fld>
            <a:endParaRPr lang="de-CH" altLang="nl-NL" sz="1200"/>
          </a:p>
        </p:txBody>
      </p:sp>
      <p:sp>
        <p:nvSpPr>
          <p:cNvPr id="45060" name="Rectangle 6"/>
          <p:cNvSpPr txBox="1">
            <a:spLocks noGrp="1" noChangeArrowheads="1"/>
          </p:cNvSpPr>
          <p:nvPr/>
        </p:nvSpPr>
        <p:spPr bwMode="auto">
          <a:xfrm>
            <a:off x="0" y="9446895"/>
            <a:ext cx="2949099" cy="497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de-CH" altLang="nl-NL" sz="1200"/>
              <a:t>cocodrillotour</a:t>
            </a:r>
          </a:p>
        </p:txBody>
      </p:sp>
      <p:sp>
        <p:nvSpPr>
          <p:cNvPr id="45061" name="Rectangle 7"/>
          <p:cNvSpPr txBox="1">
            <a:spLocks noGrp="1" noChangeArrowheads="1"/>
          </p:cNvSpPr>
          <p:nvPr/>
        </p:nvSpPr>
        <p:spPr bwMode="auto">
          <a:xfrm>
            <a:off x="3856514" y="9446895"/>
            <a:ext cx="2949099" cy="497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A3DCF8C-B713-4549-93CE-08D09BA37D49}" type="slidenum">
              <a:rPr lang="de-CH" altLang="nl-NL" sz="1200"/>
              <a:pPr algn="r"/>
              <a:t>5</a:t>
            </a:fld>
            <a:endParaRPr lang="de-CH" altLang="nl-NL" sz="1200"/>
          </a:p>
        </p:txBody>
      </p:sp>
      <p:sp>
        <p:nvSpPr>
          <p:cNvPr id="450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altLang="nl-NL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A8924D-CB7A-4B5F-9CF8-61210895F14A}" type="slidenum">
              <a:rPr lang="nl-NL" smtClean="0"/>
              <a:pPr/>
              <a:t>9</a:t>
            </a:fld>
            <a:endParaRPr lang="nl-N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het opmaakprofiel van de modelondertitel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26AD4-D806-4388-AD46-45E1AB5746AA}" type="datetimeFigureOut">
              <a:rPr lang="nl-NL" smtClean="0"/>
              <a:pPr/>
              <a:t>16-2-2017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561BD-7E05-47E8-8378-85B1A673C054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26AD4-D806-4388-AD46-45E1AB5746AA}" type="datetimeFigureOut">
              <a:rPr lang="nl-NL" smtClean="0"/>
              <a:pPr/>
              <a:t>16-2-2017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561BD-7E05-47E8-8378-85B1A673C054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26AD4-D806-4388-AD46-45E1AB5746AA}" type="datetimeFigureOut">
              <a:rPr lang="nl-NL" smtClean="0"/>
              <a:pPr/>
              <a:t>16-2-2017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561BD-7E05-47E8-8378-85B1A673C054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26AD4-D806-4388-AD46-45E1AB5746AA}" type="datetimeFigureOut">
              <a:rPr lang="nl-NL" smtClean="0"/>
              <a:pPr/>
              <a:t>16-2-2017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561BD-7E05-47E8-8378-85B1A673C054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26AD4-D806-4388-AD46-45E1AB5746AA}" type="datetimeFigureOut">
              <a:rPr lang="nl-NL" smtClean="0"/>
              <a:pPr/>
              <a:t>16-2-2017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561BD-7E05-47E8-8378-85B1A673C054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26AD4-D806-4388-AD46-45E1AB5746AA}" type="datetimeFigureOut">
              <a:rPr lang="nl-NL" smtClean="0"/>
              <a:pPr/>
              <a:t>16-2-2017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561BD-7E05-47E8-8378-85B1A673C054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26AD4-D806-4388-AD46-45E1AB5746AA}" type="datetimeFigureOut">
              <a:rPr lang="nl-NL" smtClean="0"/>
              <a:pPr/>
              <a:t>16-2-2017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561BD-7E05-47E8-8378-85B1A673C054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26AD4-D806-4388-AD46-45E1AB5746AA}" type="datetimeFigureOut">
              <a:rPr lang="nl-NL" smtClean="0"/>
              <a:pPr/>
              <a:t>16-2-2017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561BD-7E05-47E8-8378-85B1A673C054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26AD4-D806-4388-AD46-45E1AB5746AA}" type="datetimeFigureOut">
              <a:rPr lang="nl-NL" smtClean="0"/>
              <a:pPr/>
              <a:t>16-2-2017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561BD-7E05-47E8-8378-85B1A673C054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26AD4-D806-4388-AD46-45E1AB5746AA}" type="datetimeFigureOut">
              <a:rPr lang="nl-NL" smtClean="0"/>
              <a:pPr/>
              <a:t>16-2-2017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561BD-7E05-47E8-8378-85B1A673C054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26AD4-D806-4388-AD46-45E1AB5746AA}" type="datetimeFigureOut">
              <a:rPr lang="nl-NL" smtClean="0"/>
              <a:pPr/>
              <a:t>16-2-2017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561BD-7E05-47E8-8378-85B1A673C054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B26AD4-D806-4388-AD46-45E1AB5746AA}" type="datetimeFigureOut">
              <a:rPr lang="nl-NL" smtClean="0"/>
              <a:pPr/>
              <a:t>16-2-2017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2561BD-7E05-47E8-8378-85B1A673C054}" type="slidenum">
              <a:rPr lang="nl-NL" smtClean="0"/>
              <a:pPr/>
              <a:t>‹#›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980729"/>
            <a:ext cx="7772400" cy="208823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Push and Pull for Noise Emission </a:t>
            </a:r>
            <a:r>
              <a:rPr lang="en-US" dirty="0"/>
              <a:t>R</a:t>
            </a:r>
            <a:r>
              <a:rPr lang="en-US" dirty="0" smtClean="0"/>
              <a:t>eduction from Road Traffic in the NLs and EU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Johan Sliggers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Ministry of Environment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The Netherlands</a:t>
            </a:r>
            <a:endParaRPr lang="nl-NL" dirty="0">
              <a:solidFill>
                <a:schemeClr val="tx2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785" y="116632"/>
            <a:ext cx="399515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980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defPPr>
              <a:defRPr lang="en-GB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2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2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2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2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2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2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2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2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2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TT" altLang="zh-CN" sz="1200" dirty="0" smtClean="0">
                <a:effectLst/>
              </a:rPr>
              <a:t>Transmitted by the expert from the </a:t>
            </a:r>
            <a:r>
              <a:rPr lang="en-TT" altLang="zh-CN" sz="1200" dirty="0" smtClean="0">
                <a:effectLst/>
              </a:rPr>
              <a:t>Netherlands</a:t>
            </a:r>
            <a:r>
              <a:rPr lang="en-US" altLang="zh-CN" sz="1200" dirty="0" smtClean="0">
                <a:effectLst/>
              </a:rPr>
              <a:t> </a:t>
            </a:r>
            <a:endParaRPr lang="en-US" altLang="zh-CN" sz="1200" dirty="0">
              <a:effectLst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012160" y="70465"/>
            <a:ext cx="273630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defPPr>
              <a:defRPr lang="en-GB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2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2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2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2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2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2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2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2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2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200" u="sng" dirty="0">
                <a:effectLst/>
              </a:rPr>
              <a:t>Informal document </a:t>
            </a:r>
            <a:r>
              <a:rPr lang="en-US" altLang="zh-CN" sz="1200" b="1" dirty="0" smtClean="0">
                <a:effectLst/>
              </a:rPr>
              <a:t>GRB-65-27</a:t>
            </a:r>
            <a:endParaRPr lang="en-US" altLang="zh-CN" sz="1200" b="1" dirty="0">
              <a:effectLst/>
            </a:endParaRPr>
          </a:p>
          <a:p>
            <a:pPr algn="l"/>
            <a:r>
              <a:rPr lang="en-US" altLang="zh-CN" sz="1200" dirty="0">
                <a:effectLst/>
              </a:rPr>
              <a:t>(</a:t>
            </a:r>
            <a:r>
              <a:rPr lang="en-US" altLang="zh-CN" sz="1200" dirty="0" smtClean="0">
                <a:effectLst/>
              </a:rPr>
              <a:t>65th </a:t>
            </a:r>
            <a:r>
              <a:rPr lang="en-US" altLang="zh-CN" sz="1200" dirty="0">
                <a:effectLst/>
              </a:rPr>
              <a:t>GRB, </a:t>
            </a:r>
            <a:r>
              <a:rPr lang="en-US" altLang="zh-CN" sz="1200" dirty="0" smtClean="0">
                <a:effectLst/>
              </a:rPr>
              <a:t>15-17 February 2017,</a:t>
            </a:r>
            <a:endParaRPr lang="en-US" altLang="zh-CN" sz="1200" dirty="0">
              <a:effectLst/>
            </a:endParaRPr>
          </a:p>
          <a:p>
            <a:pPr algn="l"/>
            <a:r>
              <a:rPr lang="en-US" altLang="zh-CN" sz="1200" dirty="0">
                <a:effectLst/>
              </a:rPr>
              <a:t>agenda </a:t>
            </a:r>
            <a:r>
              <a:rPr lang="en-US" altLang="zh-CN" sz="1200" dirty="0" smtClean="0">
                <a:effectLst/>
              </a:rPr>
              <a:t>item </a:t>
            </a:r>
            <a:r>
              <a:rPr lang="en-US" altLang="zh-CN" sz="1200" dirty="0" smtClean="0">
                <a:effectLst/>
              </a:rPr>
              <a:t>10)</a:t>
            </a:r>
            <a:endParaRPr lang="en-US" altLang="zh-CN" sz="1200" dirty="0">
              <a:effectLst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ijdelijke aanduiding voor afbeelding 4"/>
          <p:cNvGraphicFramePr>
            <a:graphicFrameLocks noGrp="1"/>
          </p:cNvGraphicFramePr>
          <p:nvPr>
            <p:ph type="pic" idx="1"/>
          </p:nvPr>
        </p:nvGraphicFramePr>
        <p:xfrm>
          <a:off x="1043608" y="1052735"/>
          <a:ext cx="7128793" cy="5040560"/>
        </p:xfrm>
        <a:graphic>
          <a:graphicData uri="http://schemas.openxmlformats.org/drawingml/2006/table">
            <a:tbl>
              <a:tblPr/>
              <a:tblGrid>
                <a:gridCol w="1733394"/>
                <a:gridCol w="1894505"/>
                <a:gridCol w="3500894"/>
              </a:tblGrid>
              <a:tr h="6300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latin typeface="Verdana"/>
                          <a:ea typeface="Times New Roman"/>
                          <a:cs typeface="Times New Roman"/>
                        </a:rPr>
                        <a:t>Noise label</a:t>
                      </a:r>
                      <a:endParaRPr lang="nl-NL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latin typeface="Verdana"/>
                          <a:ea typeface="Times New Roman"/>
                          <a:cs typeface="Times New Roman"/>
                        </a:rPr>
                        <a:t>Points total </a:t>
                      </a:r>
                      <a:endParaRPr lang="nl-NL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latin typeface="Verdana"/>
                          <a:ea typeface="Times New Roman"/>
                          <a:cs typeface="Times New Roman"/>
                        </a:rPr>
                        <a:t>Description of quality </a:t>
                      </a:r>
                      <a:endParaRPr lang="nl-NL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00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latin typeface="Verdana"/>
                          <a:ea typeface="Times New Roman"/>
                          <a:cs typeface="Times New Roman"/>
                        </a:rPr>
                        <a:t>A</a:t>
                      </a:r>
                      <a:endParaRPr lang="nl-NL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latin typeface="Verdana"/>
                          <a:ea typeface="Times New Roman"/>
                          <a:cs typeface="Times New Roman"/>
                        </a:rPr>
                        <a:t>14-15</a:t>
                      </a:r>
                      <a:endParaRPr lang="nl-NL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latin typeface="Verdana"/>
                          <a:ea typeface="Times New Roman"/>
                          <a:cs typeface="Times New Roman"/>
                        </a:rPr>
                        <a:t>Excellent</a:t>
                      </a:r>
                      <a:endParaRPr lang="nl-NL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00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latin typeface="Verdana"/>
                          <a:ea typeface="Times New Roman"/>
                          <a:cs typeface="Times New Roman"/>
                        </a:rPr>
                        <a:t>B</a:t>
                      </a:r>
                      <a:endParaRPr lang="nl-NL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latin typeface="Verdana"/>
                          <a:ea typeface="Times New Roman"/>
                          <a:cs typeface="Times New Roman"/>
                        </a:rPr>
                        <a:t>12-13</a:t>
                      </a:r>
                      <a:endParaRPr lang="nl-NL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latin typeface="Verdana"/>
                          <a:ea typeface="Times New Roman"/>
                          <a:cs typeface="Times New Roman"/>
                        </a:rPr>
                        <a:t>Good</a:t>
                      </a:r>
                      <a:endParaRPr lang="nl-NL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00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latin typeface="Verdana"/>
                          <a:ea typeface="Times New Roman"/>
                          <a:cs typeface="Times New Roman"/>
                        </a:rPr>
                        <a:t>C</a:t>
                      </a:r>
                      <a:endParaRPr lang="nl-NL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latin typeface="Verdana"/>
                          <a:ea typeface="Times New Roman"/>
                          <a:cs typeface="Times New Roman"/>
                        </a:rPr>
                        <a:t>10-11</a:t>
                      </a:r>
                      <a:endParaRPr lang="nl-NL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latin typeface="Verdana"/>
                          <a:ea typeface="Times New Roman"/>
                          <a:cs typeface="Times New Roman"/>
                        </a:rPr>
                        <a:t>Fair </a:t>
                      </a:r>
                      <a:endParaRPr lang="nl-NL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00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latin typeface="Verdana"/>
                          <a:ea typeface="Times New Roman"/>
                          <a:cs typeface="Times New Roman"/>
                        </a:rPr>
                        <a:t>D</a:t>
                      </a:r>
                      <a:endParaRPr lang="nl-NL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latin typeface="Verdana"/>
                          <a:ea typeface="Times New Roman"/>
                          <a:cs typeface="Times New Roman"/>
                        </a:rPr>
                        <a:t>8-9</a:t>
                      </a:r>
                      <a:endParaRPr lang="nl-NL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latin typeface="Verdana"/>
                          <a:ea typeface="Times New Roman"/>
                          <a:cs typeface="Times New Roman"/>
                        </a:rPr>
                        <a:t>Satisfactory </a:t>
                      </a:r>
                      <a:endParaRPr lang="nl-NL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00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latin typeface="Verdana"/>
                          <a:ea typeface="Times New Roman"/>
                          <a:cs typeface="Times New Roman"/>
                        </a:rPr>
                        <a:t>E</a:t>
                      </a:r>
                      <a:endParaRPr lang="nl-NL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latin typeface="Verdana"/>
                          <a:ea typeface="Times New Roman"/>
                          <a:cs typeface="Times New Roman"/>
                        </a:rPr>
                        <a:t>6-7</a:t>
                      </a:r>
                      <a:endParaRPr lang="nl-NL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latin typeface="Verdana"/>
                          <a:ea typeface="Times New Roman"/>
                          <a:cs typeface="Times New Roman"/>
                        </a:rPr>
                        <a:t>Moderate</a:t>
                      </a:r>
                      <a:endParaRPr lang="nl-NL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00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latin typeface="Verdana"/>
                          <a:ea typeface="Times New Roman"/>
                          <a:cs typeface="Times New Roman"/>
                        </a:rPr>
                        <a:t>F</a:t>
                      </a:r>
                      <a:endParaRPr lang="nl-NL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latin typeface="Verdana"/>
                          <a:ea typeface="Times New Roman"/>
                          <a:cs typeface="Times New Roman"/>
                        </a:rPr>
                        <a:t>4-5</a:t>
                      </a:r>
                      <a:endParaRPr lang="nl-NL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latin typeface="Verdana"/>
                          <a:ea typeface="Times New Roman"/>
                          <a:cs typeface="Times New Roman"/>
                        </a:rPr>
                        <a:t>Noisy </a:t>
                      </a:r>
                      <a:endParaRPr lang="nl-NL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00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latin typeface="Verdana"/>
                          <a:ea typeface="Times New Roman"/>
                          <a:cs typeface="Times New Roman"/>
                        </a:rPr>
                        <a:t>G</a:t>
                      </a:r>
                      <a:endParaRPr lang="nl-NL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latin typeface="Verdana"/>
                          <a:ea typeface="Times New Roman"/>
                          <a:cs typeface="Times New Roman"/>
                        </a:rPr>
                        <a:t>0-3</a:t>
                      </a:r>
                      <a:endParaRPr lang="nl-NL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latin typeface="Verdana"/>
                          <a:ea typeface="Times New Roman"/>
                          <a:cs typeface="Times New Roman"/>
                        </a:rPr>
                        <a:t>Extremely noisy </a:t>
                      </a:r>
                      <a:endParaRPr lang="nl-NL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ijdelijke aanduiding voor afbeelding 4"/>
          <p:cNvGraphicFramePr>
            <a:graphicFrameLocks noGrp="1"/>
          </p:cNvGraphicFramePr>
          <p:nvPr>
            <p:ph type="pic" idx="1"/>
          </p:nvPr>
        </p:nvGraphicFramePr>
        <p:xfrm>
          <a:off x="1043608" y="476672"/>
          <a:ext cx="7560840" cy="5527841"/>
        </p:xfrm>
        <a:graphic>
          <a:graphicData uri="http://schemas.openxmlformats.org/drawingml/2006/table">
            <a:tbl>
              <a:tblPr/>
              <a:tblGrid>
                <a:gridCol w="1908847"/>
                <a:gridCol w="2022791"/>
                <a:gridCol w="1909331"/>
                <a:gridCol w="1719871"/>
              </a:tblGrid>
              <a:tr h="609292">
                <a:tc>
                  <a:txBody>
                    <a:bodyPr/>
                    <a:lstStyle/>
                    <a:p>
                      <a:pPr>
                        <a:lnSpc>
                          <a:spcPts val="1560"/>
                        </a:lnSpc>
                        <a:spcAft>
                          <a:spcPts val="0"/>
                        </a:spcAft>
                      </a:pPr>
                      <a:endParaRPr lang="en-GB" sz="1800" b="1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ts val="1560"/>
                        </a:lnSpc>
                        <a:spcAft>
                          <a:spcPts val="0"/>
                        </a:spcAft>
                      </a:pPr>
                      <a:r>
                        <a:rPr lang="en-GB" sz="2400" b="1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Gurka</a:t>
                      </a:r>
                      <a:r>
                        <a:rPr lang="en-GB" sz="2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GB" sz="2400" b="1" dirty="0">
                          <a:latin typeface="Times New Roman"/>
                          <a:ea typeface="Times New Roman"/>
                          <a:cs typeface="Times New Roman"/>
                        </a:rPr>
                        <a:t>S</a:t>
                      </a:r>
                      <a:endParaRPr lang="nl-NL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560"/>
                        </a:lnSpc>
                        <a:spcAft>
                          <a:spcPts val="0"/>
                        </a:spcAft>
                      </a:pPr>
                      <a:endParaRPr lang="en-GB" sz="1800" b="1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ts val="1560"/>
                        </a:lnSpc>
                        <a:spcAft>
                          <a:spcPts val="0"/>
                        </a:spcAft>
                      </a:pPr>
                      <a:r>
                        <a:rPr lang="en-GB" sz="2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Interior</a:t>
                      </a:r>
                      <a:r>
                        <a:rPr lang="en-GB" sz="18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</a:p>
                    <a:p>
                      <a:pPr>
                        <a:lnSpc>
                          <a:spcPts val="156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en-GB" sz="1800" b="1" dirty="0">
                          <a:latin typeface="Times New Roman"/>
                          <a:ea typeface="Times New Roman"/>
                          <a:cs typeface="Times New Roman"/>
                        </a:rPr>
                        <a:t>69 dB)</a:t>
                      </a:r>
                      <a:endParaRPr lang="nl-NL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560"/>
                        </a:lnSpc>
                        <a:spcAft>
                          <a:spcPts val="0"/>
                        </a:spcAft>
                      </a:pPr>
                      <a:endParaRPr lang="en-GB" sz="1800" b="1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ts val="1560"/>
                        </a:lnSpc>
                        <a:spcAft>
                          <a:spcPts val="0"/>
                        </a:spcAft>
                      </a:pPr>
                      <a:r>
                        <a:rPr lang="en-GB" sz="2400" b="1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Powertrain</a:t>
                      </a:r>
                      <a:r>
                        <a:rPr lang="en-GB" sz="2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  </a:t>
                      </a:r>
                    </a:p>
                    <a:p>
                      <a:pPr>
                        <a:lnSpc>
                          <a:spcPts val="156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en-GB" sz="1800" b="1" dirty="0">
                          <a:latin typeface="Times New Roman"/>
                          <a:ea typeface="Times New Roman"/>
                          <a:cs typeface="Times New Roman"/>
                        </a:rPr>
                        <a:t>68 dB)</a:t>
                      </a:r>
                      <a:endParaRPr lang="nl-NL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560"/>
                        </a:lnSpc>
                        <a:spcAft>
                          <a:spcPts val="0"/>
                        </a:spcAft>
                      </a:pPr>
                      <a:endParaRPr lang="en-GB" sz="1800" b="1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ts val="1560"/>
                        </a:lnSpc>
                        <a:spcAft>
                          <a:spcPts val="0"/>
                        </a:spcAft>
                      </a:pPr>
                      <a:r>
                        <a:rPr lang="en-GB" sz="2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Tyre</a:t>
                      </a:r>
                      <a:r>
                        <a:rPr lang="en-GB" sz="18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nl-NL" sz="18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ts val="156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>
                          <a:latin typeface="Times New Roman"/>
                          <a:ea typeface="Times New Roman"/>
                          <a:cs typeface="Times New Roman"/>
                        </a:rPr>
                        <a:t>(66 dB)</a:t>
                      </a:r>
                      <a:endParaRPr lang="nl-NL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75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latin typeface="Times New Roman"/>
                          <a:ea typeface="Times New Roman"/>
                          <a:cs typeface="Times New Roman"/>
                        </a:rPr>
                        <a:t>Label D </a:t>
                      </a:r>
                      <a:endParaRPr lang="nl-NL" sz="2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 smtClean="0">
                          <a:latin typeface="Times New Roman"/>
                          <a:ea typeface="Times New Roman"/>
                          <a:cs typeface="Times New Roman"/>
                        </a:rPr>
                        <a:t>Satisfactory </a:t>
                      </a:r>
                      <a:endParaRPr lang="nl-NL" sz="2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latin typeface="Times New Roman"/>
                          <a:ea typeface="Times New Roman"/>
                          <a:cs typeface="Times New Roman"/>
                        </a:rPr>
                        <a:t>8 pts</a:t>
                      </a:r>
                      <a:endParaRPr lang="nl-NL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Insufficient</a:t>
                      </a:r>
                      <a:r>
                        <a:rPr lang="en-GB" sz="2400" baseline="300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a</a:t>
                      </a:r>
                      <a:endParaRPr lang="nl-NL" sz="2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latin typeface="Times New Roman"/>
                          <a:ea typeface="Times New Roman"/>
                          <a:cs typeface="Times New Roman"/>
                        </a:rPr>
                        <a:t>2 pts</a:t>
                      </a:r>
                      <a:endParaRPr lang="nl-NL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Insufficient</a:t>
                      </a:r>
                      <a:r>
                        <a:rPr lang="en-GB" sz="2400" baseline="300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a</a:t>
                      </a:r>
                      <a:endParaRPr lang="nl-NL" sz="2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latin typeface="Times New Roman"/>
                          <a:ea typeface="Times New Roman"/>
                          <a:cs typeface="Times New Roman"/>
                        </a:rPr>
                        <a:t>2 pts</a:t>
                      </a:r>
                      <a:endParaRPr lang="nl-NL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latin typeface="Times New Roman"/>
                          <a:ea typeface="Times New Roman"/>
                          <a:cs typeface="Times New Roman"/>
                        </a:rPr>
                        <a:t>Good</a:t>
                      </a:r>
                      <a:r>
                        <a:rPr lang="en-GB" sz="2400" baseline="30000">
                          <a:latin typeface="Times New Roman"/>
                          <a:ea typeface="Times New Roman"/>
                          <a:cs typeface="Times New Roman"/>
                        </a:rPr>
                        <a:t>a</a:t>
                      </a:r>
                      <a:endParaRPr lang="nl-NL" sz="24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latin typeface="Times New Roman"/>
                          <a:ea typeface="Times New Roman"/>
                          <a:cs typeface="Times New Roman"/>
                        </a:rPr>
                        <a:t>4 pts</a:t>
                      </a:r>
                      <a:endParaRPr lang="nl-NL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7169">
                <a:tc>
                  <a:txBody>
                    <a:bodyPr/>
                    <a:lstStyle/>
                    <a:p>
                      <a:pPr>
                        <a:lnSpc>
                          <a:spcPts val="1560"/>
                        </a:lnSpc>
                        <a:spcAft>
                          <a:spcPts val="0"/>
                        </a:spcAft>
                      </a:pPr>
                      <a:endParaRPr lang="en-GB" sz="2400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ts val="1560"/>
                        </a:lnSpc>
                        <a:spcAft>
                          <a:spcPts val="0"/>
                        </a:spcAft>
                      </a:pPr>
                      <a:r>
                        <a:rPr lang="en-GB" sz="2400" dirty="0" smtClean="0">
                          <a:latin typeface="Times New Roman"/>
                          <a:ea typeface="Times New Roman"/>
                          <a:cs typeface="Times New Roman"/>
                        </a:rPr>
                        <a:t>Remarks</a:t>
                      </a:r>
                      <a:r>
                        <a:rPr lang="en-GB" sz="2400" dirty="0">
                          <a:latin typeface="Times New Roman"/>
                          <a:ea typeface="Times New Roman"/>
                          <a:cs typeface="Times New Roman"/>
                        </a:rPr>
                        <a:t>: In terms of noise emissions, this model is average for its type and class. </a:t>
                      </a:r>
                      <a:endParaRPr lang="nl-NL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560"/>
                        </a:lnSpc>
                        <a:spcAft>
                          <a:spcPts val="0"/>
                        </a:spcAft>
                      </a:pPr>
                      <a:endParaRPr lang="en-GB" sz="2400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ts val="1560"/>
                        </a:lnSpc>
                        <a:spcAft>
                          <a:spcPts val="0"/>
                        </a:spcAft>
                      </a:pPr>
                      <a:r>
                        <a:rPr lang="en-GB" sz="2400" dirty="0" smtClean="0">
                          <a:latin typeface="Times New Roman"/>
                          <a:ea typeface="Times New Roman"/>
                          <a:cs typeface="Times New Roman"/>
                        </a:rPr>
                        <a:t>At </a:t>
                      </a:r>
                      <a:r>
                        <a:rPr lang="en-GB" sz="2400" dirty="0">
                          <a:latin typeface="Times New Roman"/>
                          <a:ea typeface="Times New Roman"/>
                          <a:cs typeface="Times New Roman"/>
                        </a:rPr>
                        <a:t>100 km/h, the interior noise level is 3 dB above the </a:t>
                      </a:r>
                      <a:r>
                        <a:rPr lang="en-GB" sz="2400" dirty="0" err="1">
                          <a:latin typeface="Times New Roman"/>
                          <a:ea typeface="Times New Roman"/>
                          <a:cs typeface="Times New Roman"/>
                        </a:rPr>
                        <a:t>baseline</a:t>
                      </a:r>
                      <a:r>
                        <a:rPr lang="en-GB" sz="2400" baseline="30000" dirty="0" err="1">
                          <a:latin typeface="Times New Roman"/>
                          <a:ea typeface="Times New Roman"/>
                          <a:cs typeface="Times New Roman"/>
                        </a:rPr>
                        <a:t>b</a:t>
                      </a:r>
                      <a:r>
                        <a:rPr lang="en-GB" sz="2400" dirty="0">
                          <a:latin typeface="Times New Roman"/>
                          <a:ea typeface="Times New Roman"/>
                          <a:cs typeface="Times New Roman"/>
                        </a:rPr>
                        <a:t>. </a:t>
                      </a:r>
                      <a:endParaRPr lang="nl-NL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560"/>
                        </a:lnSpc>
                        <a:spcAft>
                          <a:spcPts val="0"/>
                        </a:spcAft>
                      </a:pPr>
                      <a:endParaRPr lang="en-GB" sz="2400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ts val="1560"/>
                        </a:lnSpc>
                        <a:spcAft>
                          <a:spcPts val="0"/>
                        </a:spcAft>
                      </a:pPr>
                      <a:r>
                        <a:rPr lang="en-GB" sz="2400" dirty="0" smtClean="0">
                          <a:latin typeface="Times New Roman"/>
                          <a:ea typeface="Times New Roman"/>
                          <a:cs typeface="Times New Roman"/>
                        </a:rPr>
                        <a:t>The </a:t>
                      </a:r>
                      <a:r>
                        <a:rPr lang="en-GB" sz="2400" dirty="0">
                          <a:latin typeface="Times New Roman"/>
                          <a:ea typeface="Times New Roman"/>
                          <a:cs typeface="Times New Roman"/>
                        </a:rPr>
                        <a:t>engine and exhaust system produces 4 dB above the </a:t>
                      </a:r>
                      <a:r>
                        <a:rPr lang="en-GB" sz="2400" dirty="0" err="1">
                          <a:latin typeface="Times New Roman"/>
                          <a:ea typeface="Times New Roman"/>
                          <a:cs typeface="Times New Roman"/>
                        </a:rPr>
                        <a:t>baseline</a:t>
                      </a:r>
                      <a:r>
                        <a:rPr lang="en-GB" sz="2400" baseline="30000" dirty="0" err="1">
                          <a:latin typeface="Times New Roman"/>
                          <a:ea typeface="Times New Roman"/>
                          <a:cs typeface="Times New Roman"/>
                        </a:rPr>
                        <a:t>b</a:t>
                      </a:r>
                      <a:r>
                        <a:rPr lang="en-GB" sz="2400" dirty="0"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nl-NL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560"/>
                        </a:lnSpc>
                        <a:spcAft>
                          <a:spcPts val="0"/>
                        </a:spcAft>
                      </a:pPr>
                      <a:endParaRPr lang="en-GB" sz="2400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ts val="1560"/>
                        </a:lnSpc>
                        <a:spcAft>
                          <a:spcPts val="0"/>
                        </a:spcAft>
                      </a:pPr>
                      <a:r>
                        <a:rPr lang="en-GB" sz="2400" dirty="0" smtClean="0">
                          <a:latin typeface="Times New Roman"/>
                          <a:ea typeface="Times New Roman"/>
                          <a:cs typeface="Times New Roman"/>
                        </a:rPr>
                        <a:t>These </a:t>
                      </a:r>
                      <a:r>
                        <a:rPr lang="en-GB" sz="2400" dirty="0">
                          <a:latin typeface="Times New Roman"/>
                          <a:ea typeface="Times New Roman"/>
                          <a:cs typeface="Times New Roman"/>
                        </a:rPr>
                        <a:t>tyres are quiet tyres, 4 dB lower than the </a:t>
                      </a:r>
                      <a:r>
                        <a:rPr lang="en-GB" sz="2400" dirty="0" err="1">
                          <a:latin typeface="Times New Roman"/>
                          <a:ea typeface="Times New Roman"/>
                          <a:cs typeface="Times New Roman"/>
                        </a:rPr>
                        <a:t>baseline</a:t>
                      </a:r>
                      <a:r>
                        <a:rPr lang="en-GB" sz="2400" baseline="30000" dirty="0" err="1">
                          <a:latin typeface="Times New Roman"/>
                          <a:ea typeface="Times New Roman"/>
                          <a:cs typeface="Times New Roman"/>
                        </a:rPr>
                        <a:t>b</a:t>
                      </a:r>
                      <a:r>
                        <a:rPr lang="en-GB" sz="2400" dirty="0"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nl-NL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18584">
                <a:tc gridSpan="4">
                  <a:txBody>
                    <a:bodyPr/>
                    <a:lstStyle/>
                    <a:p>
                      <a:pPr>
                        <a:lnSpc>
                          <a:spcPts val="1560"/>
                        </a:lnSpc>
                        <a:spcAft>
                          <a:spcPts val="0"/>
                        </a:spcAft>
                      </a:pPr>
                      <a:endParaRPr lang="en-GB" sz="2400" baseline="30000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ts val="1560"/>
                        </a:lnSpc>
                        <a:spcAft>
                          <a:spcPts val="0"/>
                        </a:spcAft>
                      </a:pPr>
                      <a:r>
                        <a:rPr lang="en-GB" sz="2400" baseline="30000" dirty="0" smtClean="0">
                          <a:latin typeface="Times New Roman"/>
                          <a:ea typeface="Times New Roman"/>
                          <a:cs typeface="Times New Roman"/>
                        </a:rPr>
                        <a:t>a</a:t>
                      </a:r>
                      <a:r>
                        <a:rPr lang="en-GB" sz="240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GB" sz="2400" dirty="0">
                          <a:latin typeface="Times New Roman"/>
                          <a:ea typeface="Times New Roman"/>
                          <a:cs typeface="Times New Roman"/>
                        </a:rPr>
                        <a:t>Score in each sub-category: 5 = Excellent; 4 = Good; 3 = Satisfactory; 2 = Insufficient; 1 = </a:t>
                      </a:r>
                      <a:r>
                        <a:rPr lang="en-GB" sz="2400" dirty="0" smtClean="0">
                          <a:latin typeface="Times New Roman"/>
                          <a:ea typeface="Times New Roman"/>
                          <a:cs typeface="Times New Roman"/>
                        </a:rPr>
                        <a:t>Bad</a:t>
                      </a:r>
                    </a:p>
                    <a:p>
                      <a:pPr>
                        <a:lnSpc>
                          <a:spcPts val="1560"/>
                        </a:lnSpc>
                        <a:spcAft>
                          <a:spcPts val="0"/>
                        </a:spcAft>
                      </a:pPr>
                      <a:endParaRPr lang="nl-NL" sz="2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ts val="1560"/>
                        </a:lnSpc>
                        <a:spcAft>
                          <a:spcPts val="0"/>
                        </a:spcAft>
                      </a:pPr>
                      <a:r>
                        <a:rPr lang="en-GB" sz="2400" baseline="30000" dirty="0">
                          <a:latin typeface="Times New Roman"/>
                          <a:ea typeface="Times New Roman"/>
                          <a:cs typeface="Times New Roman"/>
                        </a:rPr>
                        <a:t>b</a:t>
                      </a:r>
                      <a:r>
                        <a:rPr lang="en-GB" sz="2400" dirty="0">
                          <a:latin typeface="Times New Roman"/>
                          <a:ea typeface="Times New Roman"/>
                          <a:cs typeface="Times New Roman"/>
                        </a:rPr>
                        <a:t> A difference of -3 dB represents a 50% reduction in the emission of acoustic energy.</a:t>
                      </a:r>
                      <a:endParaRPr lang="nl-NL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Tyres</a:t>
            </a:r>
            <a:endParaRPr lang="nl-NL" dirty="0"/>
          </a:p>
        </p:txBody>
      </p:sp>
      <p:sp>
        <p:nvSpPr>
          <p:cNvPr id="6" name="Tijdelijke aanduiding voor inhoud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Tyre</a:t>
            </a:r>
            <a:r>
              <a:rPr lang="en-US" dirty="0" smtClean="0"/>
              <a:t> Label !!!</a:t>
            </a:r>
          </a:p>
          <a:p>
            <a:r>
              <a:rPr lang="en-US" dirty="0" smtClean="0"/>
              <a:t>It all started by looking at the numbers behind the </a:t>
            </a:r>
            <a:r>
              <a:rPr lang="en-US" dirty="0" err="1" smtClean="0"/>
              <a:t>colours</a:t>
            </a:r>
            <a:r>
              <a:rPr lang="en-US" dirty="0" smtClean="0"/>
              <a:t> and letters</a:t>
            </a:r>
          </a:p>
          <a:p>
            <a:r>
              <a:rPr lang="en-US" dirty="0" smtClean="0"/>
              <a:t>NLs average label: </a:t>
            </a:r>
            <a:r>
              <a:rPr lang="en-US" b="1" dirty="0" smtClean="0"/>
              <a:t>D, C, B </a:t>
            </a:r>
            <a:endParaRPr lang="nl-NL" b="1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3" descr="\\city.tno.nl@SSL\DavWWWRoot\projects\PR06008195\Team\Fileshare MaVe acties\01.05.03 Banden Triple-A (Zyl)\9_deliverables\APK brief\roo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9213"/>
            <a:ext cx="4648200" cy="678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\\city.tno.nl@SSL\DavWWWRoot\projects\PR06008195\Team\Fileshare MaVe acties\01.05.03 Banden Triple-A (Zyl)\ec_tyre_label_web_rgb_m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32" t="36437" r="7270" b="53997"/>
          <a:stretch/>
        </p:blipFill>
        <p:spPr bwMode="auto">
          <a:xfrm>
            <a:off x="3852378" y="2529112"/>
            <a:ext cx="1203311" cy="650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\\city.tno.nl@SSL\DavWWWRoot\projects\PR06008195\Team\Fileshare MaVe acties\01.05.03 Banden Triple-A (Zyl)\ec_tyre_label_web_rgb_m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7" t="26301" r="45830" b="64016"/>
          <a:stretch/>
        </p:blipFill>
        <p:spPr bwMode="auto">
          <a:xfrm>
            <a:off x="2252080" y="3193778"/>
            <a:ext cx="1019033" cy="658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747794" y="1801798"/>
            <a:ext cx="505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0 €</a:t>
            </a: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484902" y="2149106"/>
            <a:ext cx="7681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+30 €</a:t>
            </a: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278114" y="3158224"/>
            <a:ext cx="9749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+150 €</a:t>
            </a:r>
            <a:endParaRPr lang="nl-NL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356662" y="3510938"/>
            <a:ext cx="8963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+220 €</a:t>
            </a: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356662" y="3851129"/>
            <a:ext cx="8963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+250 €</a:t>
            </a: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488117" y="2838338"/>
            <a:ext cx="2616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278690" y="2482022"/>
            <a:ext cx="7745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+6 m</a:t>
            </a:r>
            <a:endParaRPr lang="nl-NL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220982" y="3181957"/>
            <a:ext cx="8322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+10 m</a:t>
            </a: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220982" y="3509360"/>
            <a:ext cx="8322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+14 m</a:t>
            </a: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36075" y="449614"/>
            <a:ext cx="2632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1</a:t>
            </a:r>
            <a:endParaRPr lang="nl-NL" sz="1200" dirty="0"/>
          </a:p>
        </p:txBody>
      </p:sp>
      <p:sp>
        <p:nvSpPr>
          <p:cNvPr id="28" name="Rectangle 27"/>
          <p:cNvSpPr/>
          <p:nvPr/>
        </p:nvSpPr>
        <p:spPr>
          <a:xfrm>
            <a:off x="4496574" y="1832576"/>
            <a:ext cx="5693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0 m</a:t>
            </a: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349222" y="2171130"/>
            <a:ext cx="7040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+3 m</a:t>
            </a: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727092" y="449615"/>
            <a:ext cx="2632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2</a:t>
            </a:r>
            <a:endParaRPr lang="nl-NL" sz="1200" dirty="0"/>
          </a:p>
        </p:txBody>
      </p:sp>
      <p:sp>
        <p:nvSpPr>
          <p:cNvPr id="38" name="Rectangle 37"/>
          <p:cNvSpPr/>
          <p:nvPr/>
        </p:nvSpPr>
        <p:spPr>
          <a:xfrm>
            <a:off x="2411760" y="4907434"/>
            <a:ext cx="2632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3</a:t>
            </a:r>
            <a:endParaRPr lang="nl-NL" sz="1200" dirty="0"/>
          </a:p>
        </p:txBody>
      </p:sp>
      <p:sp>
        <p:nvSpPr>
          <p:cNvPr id="22" name="Rectangle 21"/>
          <p:cNvSpPr/>
          <p:nvPr/>
        </p:nvSpPr>
        <p:spPr>
          <a:xfrm>
            <a:off x="2484902" y="2489116"/>
            <a:ext cx="7681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+90 €</a:t>
            </a: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759925" y="2838338"/>
            <a:ext cx="2616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Picture 4" descr="http://fastgom.com/skin/frontend/default/fastgom/img/tire-labels/db-70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36" r="19052" b="45883"/>
          <a:stretch/>
        </p:blipFill>
        <p:spPr bwMode="auto">
          <a:xfrm>
            <a:off x="3376458" y="5224041"/>
            <a:ext cx="1623845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57117" y="5235238"/>
            <a:ext cx="1246931" cy="6257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3325069" y="5236864"/>
            <a:ext cx="1944216" cy="6257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+4</a:t>
            </a:r>
            <a:r>
              <a:rPr lang="en-GB" sz="4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dB</a:t>
            </a:r>
            <a:endParaRPr lang="en-GB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641382" y="5058117"/>
            <a:ext cx="2776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/>
              <a:t>A</a:t>
            </a:r>
            <a:endParaRPr lang="nl-NL" sz="1200" b="1" dirty="0"/>
          </a:p>
        </p:txBody>
      </p:sp>
      <p:sp>
        <p:nvSpPr>
          <p:cNvPr id="39" name="Rectangle 38"/>
          <p:cNvSpPr/>
          <p:nvPr/>
        </p:nvSpPr>
        <p:spPr>
          <a:xfrm>
            <a:off x="2792302" y="4948009"/>
            <a:ext cx="27122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200" b="1" dirty="0" smtClean="0"/>
              <a:t>B</a:t>
            </a:r>
            <a:endParaRPr lang="nl-NL" sz="1200" b="1" dirty="0"/>
          </a:p>
        </p:txBody>
      </p:sp>
      <p:sp>
        <p:nvSpPr>
          <p:cNvPr id="40" name="Rectangle 39"/>
          <p:cNvSpPr/>
          <p:nvPr/>
        </p:nvSpPr>
        <p:spPr>
          <a:xfrm>
            <a:off x="2915816" y="4842093"/>
            <a:ext cx="2664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/>
              <a:t>C</a:t>
            </a:r>
            <a:endParaRPr lang="nl-NL" sz="1200" b="1" dirty="0"/>
          </a:p>
        </p:txBody>
      </p:sp>
      <p:sp>
        <p:nvSpPr>
          <p:cNvPr id="41" name="Rectangle 40"/>
          <p:cNvSpPr/>
          <p:nvPr/>
        </p:nvSpPr>
        <p:spPr>
          <a:xfrm>
            <a:off x="4499992" y="3851756"/>
            <a:ext cx="2616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508104" y="86748"/>
            <a:ext cx="3312368" cy="52629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tabLst>
                <a:tab pos="177800" algn="l"/>
              </a:tabLst>
            </a:pPr>
            <a:r>
              <a:rPr lang="nl-NL" sz="2800" baseline="30000" dirty="0" smtClean="0"/>
              <a:t>1</a:t>
            </a:r>
            <a:r>
              <a:rPr lang="nl-NL" sz="2800" dirty="0" smtClean="0"/>
              <a:t> Extra </a:t>
            </a:r>
            <a:r>
              <a:rPr lang="nl-NL" sz="2800" dirty="0" err="1" smtClean="0"/>
              <a:t>fuel</a:t>
            </a:r>
            <a:r>
              <a:rPr lang="nl-NL" sz="2800" dirty="0" smtClean="0"/>
              <a:t> </a:t>
            </a:r>
            <a:r>
              <a:rPr lang="nl-NL" sz="2800" dirty="0" err="1" smtClean="0"/>
              <a:t>costs</a:t>
            </a:r>
            <a:r>
              <a:rPr lang="nl-NL" sz="2800" dirty="0" smtClean="0"/>
              <a:t> per </a:t>
            </a:r>
            <a:r>
              <a:rPr lang="nl-NL" sz="2800" dirty="0" err="1" smtClean="0"/>
              <a:t>year</a:t>
            </a:r>
            <a:r>
              <a:rPr lang="nl-NL" sz="2800" dirty="0" smtClean="0"/>
              <a:t> (17000 km/</a:t>
            </a:r>
            <a:r>
              <a:rPr lang="nl-NL" sz="2800" dirty="0" err="1" smtClean="0"/>
              <a:t>yr</a:t>
            </a:r>
            <a:r>
              <a:rPr lang="nl-NL" sz="2800" dirty="0" smtClean="0"/>
              <a:t>)</a:t>
            </a:r>
          </a:p>
          <a:p>
            <a:pPr>
              <a:tabLst>
                <a:tab pos="177800" algn="l"/>
              </a:tabLst>
            </a:pPr>
            <a:endParaRPr lang="nl-NL" sz="2800" dirty="0" smtClean="0"/>
          </a:p>
          <a:p>
            <a:pPr>
              <a:tabLst>
                <a:tab pos="177800" algn="l"/>
              </a:tabLst>
            </a:pPr>
            <a:r>
              <a:rPr lang="nl-NL" sz="2800" baseline="30000" dirty="0" smtClean="0"/>
              <a:t>2</a:t>
            </a:r>
            <a:r>
              <a:rPr lang="nl-NL" sz="2800" dirty="0" smtClean="0"/>
              <a:t> Extra braking </a:t>
            </a:r>
            <a:r>
              <a:rPr lang="nl-NL" sz="2800" dirty="0" err="1" smtClean="0"/>
              <a:t>distance</a:t>
            </a:r>
            <a:r>
              <a:rPr lang="nl-NL" sz="2800" dirty="0" smtClean="0"/>
              <a:t> wet </a:t>
            </a:r>
            <a:r>
              <a:rPr lang="nl-NL" sz="2800" dirty="0" err="1" smtClean="0"/>
              <a:t>road</a:t>
            </a:r>
            <a:r>
              <a:rPr lang="nl-NL" sz="2800" dirty="0" smtClean="0"/>
              <a:t> at </a:t>
            </a:r>
            <a:r>
              <a:rPr lang="nl-NL" sz="2800" dirty="0"/>
              <a:t>80 km/h </a:t>
            </a:r>
            <a:r>
              <a:rPr lang="nl-NL" sz="2800" dirty="0" smtClean="0"/>
              <a:t>(Braking </a:t>
            </a:r>
            <a:r>
              <a:rPr lang="nl-NL" sz="2800" dirty="0" err="1" smtClean="0"/>
              <a:t>distance</a:t>
            </a:r>
            <a:r>
              <a:rPr lang="nl-NL" sz="2800" dirty="0" smtClean="0"/>
              <a:t> A=27 m)</a:t>
            </a:r>
            <a:endParaRPr lang="nl-NL" sz="2800" dirty="0"/>
          </a:p>
          <a:p>
            <a:pPr>
              <a:tabLst>
                <a:tab pos="177800" algn="l"/>
              </a:tabLst>
            </a:pPr>
            <a:endParaRPr lang="nl-NL" sz="2800" dirty="0" smtClean="0"/>
          </a:p>
          <a:p>
            <a:pPr>
              <a:tabLst>
                <a:tab pos="177800" algn="l"/>
              </a:tabLst>
            </a:pPr>
            <a:r>
              <a:rPr lang="nl-NL" sz="2800" baseline="30000" dirty="0" smtClean="0"/>
              <a:t>3</a:t>
            </a:r>
            <a:r>
              <a:rPr lang="nl-NL" sz="2800" dirty="0" smtClean="0"/>
              <a:t> </a:t>
            </a:r>
            <a:r>
              <a:rPr lang="nl-NL" sz="2800" dirty="0" err="1" smtClean="0"/>
              <a:t>Noise</a:t>
            </a:r>
            <a:endParaRPr lang="nl-NL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800" dirty="0"/>
              <a:t>A: </a:t>
            </a:r>
            <a:r>
              <a:rPr lang="nl-NL" sz="2800" dirty="0" smtClean="0"/>
              <a:t>2 </a:t>
            </a:r>
            <a:r>
              <a:rPr lang="nl-NL" sz="2800" dirty="0" err="1" smtClean="0"/>
              <a:t>times</a:t>
            </a:r>
            <a:r>
              <a:rPr lang="nl-NL" sz="2800" dirty="0" smtClean="0"/>
              <a:t> as </a:t>
            </a:r>
            <a:r>
              <a:rPr lang="nl-NL" sz="2800" dirty="0" err="1" smtClean="0"/>
              <a:t>quiet</a:t>
            </a:r>
            <a:endParaRPr lang="nl-NL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800" dirty="0"/>
              <a:t>B: </a:t>
            </a:r>
            <a:r>
              <a:rPr lang="nl-NL" sz="2800" dirty="0" smtClean="0"/>
              <a:t>average</a:t>
            </a:r>
            <a:endParaRPr lang="nl-NL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800" dirty="0"/>
              <a:t>C: </a:t>
            </a:r>
            <a:r>
              <a:rPr lang="nl-NL" sz="2800" dirty="0" smtClean="0"/>
              <a:t>2 </a:t>
            </a:r>
            <a:r>
              <a:rPr lang="nl-NL" sz="2800" dirty="0" err="1" smtClean="0"/>
              <a:t>times</a:t>
            </a:r>
            <a:r>
              <a:rPr lang="nl-NL" sz="2800" dirty="0" smtClean="0"/>
              <a:t> as </a:t>
            </a:r>
            <a:r>
              <a:rPr lang="nl-NL" sz="2800" dirty="0" err="1" smtClean="0"/>
              <a:t>loud</a:t>
            </a:r>
            <a:endParaRPr lang="nl-NL" sz="2800" dirty="0" smtClean="0"/>
          </a:p>
        </p:txBody>
      </p:sp>
    </p:spTree>
    <p:extLst>
      <p:ext uri="{BB962C8B-B14F-4D97-AF65-F5344CB8AC3E}">
        <p14:creationId xmlns:p14="http://schemas.microsoft.com/office/powerpoint/2010/main" val="38669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Potential Benefits of Triple A </a:t>
            </a:r>
            <a:r>
              <a:rPr lang="en-US" dirty="0" err="1" smtClean="0"/>
              <a:t>tyres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Netherlands (GRB 60-3) and EU (GRB 60-14-Rev.1)</a:t>
            </a:r>
          </a:p>
          <a:p>
            <a:r>
              <a:rPr lang="en-US" dirty="0" smtClean="0"/>
              <a:t>EU (GRB 60-13)</a:t>
            </a:r>
          </a:p>
          <a:p>
            <a:r>
              <a:rPr lang="en-US" dirty="0" smtClean="0"/>
              <a:t>City of Rotterdam (GRB 62-01)</a:t>
            </a:r>
          </a:p>
          <a:p>
            <a:r>
              <a:rPr lang="en-US" dirty="0" err="1" smtClean="0"/>
              <a:t>Carfleets</a:t>
            </a:r>
            <a:r>
              <a:rPr lang="en-US" dirty="0" smtClean="0"/>
              <a:t> of Amsterdam, Rotterdam and Dutch National Road Authority (RWS) (GRB 62-02-Rev.1)</a:t>
            </a:r>
            <a:endParaRPr lang="nl-NL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 5"/>
          <p:cNvGraphicFramePr>
            <a:graphicFrameLocks noGrp="1"/>
          </p:cNvGraphicFramePr>
          <p:nvPr/>
        </p:nvGraphicFramePr>
        <p:xfrm>
          <a:off x="0" y="1052735"/>
          <a:ext cx="9143999" cy="5900531"/>
        </p:xfrm>
        <a:graphic>
          <a:graphicData uri="http://schemas.openxmlformats.org/drawingml/2006/table">
            <a:tbl>
              <a:tblPr/>
              <a:tblGrid>
                <a:gridCol w="4028846"/>
                <a:gridCol w="1227124"/>
                <a:gridCol w="1338681"/>
                <a:gridCol w="1338681"/>
                <a:gridCol w="1210667"/>
              </a:tblGrid>
              <a:tr h="4606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Arial"/>
                        </a:rPr>
                        <a:t> </a:t>
                      </a:r>
                      <a:r>
                        <a:rPr lang="nl-NL" sz="2000" b="1" dirty="0" err="1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Arial"/>
                        </a:rPr>
                        <a:t>Potential</a:t>
                      </a:r>
                      <a:r>
                        <a:rPr lang="nl-NL" sz="2000" b="1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nl-NL" sz="2000" b="1" dirty="0" err="1" smtClean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Arial"/>
                        </a:rPr>
                        <a:t>benefits</a:t>
                      </a:r>
                      <a:endParaRPr lang="nl-NL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000" b="1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Arial"/>
                        </a:rPr>
                        <a:t>Energy</a:t>
                      </a:r>
                      <a:endParaRPr lang="nl-NL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000" b="1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Arial"/>
                        </a:rPr>
                        <a:t>Safety</a:t>
                      </a:r>
                      <a:endParaRPr lang="nl-NL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000" b="1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Arial"/>
                        </a:rPr>
                        <a:t>Noise</a:t>
                      </a:r>
                      <a:endParaRPr lang="nl-NL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000" b="1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Arial"/>
                        </a:rPr>
                        <a:t>TOTAL</a:t>
                      </a:r>
                      <a:endParaRPr lang="nl-NL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</a:tr>
              <a:tr h="6956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Arial"/>
                        </a:rPr>
                        <a:t>Annual fuel savings [ billion l]</a:t>
                      </a:r>
                      <a:endParaRPr lang="nl-NL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00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Arial"/>
                        </a:rPr>
                        <a:t>17</a:t>
                      </a:r>
                      <a:endParaRPr lang="nl-NL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000">
                          <a:latin typeface="Verdana"/>
                          <a:ea typeface="Times New Roman"/>
                          <a:cs typeface="Arial"/>
                        </a:rPr>
                        <a:t>-</a:t>
                      </a:r>
                      <a:endParaRPr lang="nl-NL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000">
                          <a:latin typeface="Verdana"/>
                          <a:ea typeface="Times New Roman"/>
                          <a:cs typeface="Arial"/>
                        </a:rPr>
                        <a:t>-</a:t>
                      </a:r>
                      <a:endParaRPr lang="nl-NL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l-NL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56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Arial"/>
                        </a:rPr>
                        <a:t>Annual CO</a:t>
                      </a:r>
                      <a:r>
                        <a:rPr lang="en-US" sz="2000" baseline="-250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Arial"/>
                        </a:rPr>
                        <a:t>2 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Arial"/>
                        </a:rPr>
                        <a:t>reduction [ MtCO</a:t>
                      </a:r>
                      <a:r>
                        <a:rPr lang="en-US" sz="2000" baseline="-250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Arial"/>
                        </a:rPr>
                        <a:t>2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Arial"/>
                        </a:rPr>
                        <a:t>]</a:t>
                      </a:r>
                      <a:endParaRPr lang="nl-NL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000" b="1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Arial"/>
                        </a:rPr>
                        <a:t>42</a:t>
                      </a:r>
                      <a:endParaRPr lang="nl-NL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000">
                          <a:latin typeface="Verdana"/>
                          <a:ea typeface="Times New Roman"/>
                          <a:cs typeface="Arial"/>
                        </a:rPr>
                        <a:t>-</a:t>
                      </a:r>
                      <a:endParaRPr lang="nl-NL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000">
                          <a:latin typeface="Verdana"/>
                          <a:ea typeface="Times New Roman"/>
                          <a:cs typeface="Arial"/>
                        </a:rPr>
                        <a:t>-</a:t>
                      </a:r>
                      <a:endParaRPr lang="nl-NL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l-NL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05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000" dirty="0" err="1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Arial"/>
                        </a:rPr>
                        <a:t>Reduced</a:t>
                      </a:r>
                      <a:r>
                        <a:rPr lang="nl-NL" sz="20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nl-NL" sz="2000" dirty="0" err="1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Arial"/>
                        </a:rPr>
                        <a:t>number</a:t>
                      </a:r>
                      <a:r>
                        <a:rPr lang="nl-NL" sz="20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Arial"/>
                        </a:rPr>
                        <a:t> of </a:t>
                      </a:r>
                      <a:r>
                        <a:rPr lang="nl-NL" sz="2000" dirty="0" err="1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Arial"/>
                        </a:rPr>
                        <a:t>fatalities</a:t>
                      </a:r>
                      <a:endParaRPr lang="nl-NL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00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Arial"/>
                        </a:rPr>
                        <a:t>-</a:t>
                      </a:r>
                      <a:endParaRPr lang="nl-NL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000" b="1" dirty="0" smtClean="0">
                          <a:latin typeface="Verdana"/>
                          <a:ea typeface="Calibri"/>
                          <a:cs typeface="Times New Roman"/>
                        </a:rPr>
                        <a:t>2567</a:t>
                      </a:r>
                      <a:endParaRPr lang="nl-NL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000">
                          <a:latin typeface="Verdana"/>
                          <a:ea typeface="Times New Roman"/>
                          <a:cs typeface="Arial"/>
                        </a:rPr>
                        <a:t>-</a:t>
                      </a:r>
                      <a:endParaRPr lang="nl-NL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l-NL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98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Arial"/>
                        </a:rPr>
                        <a:t>Reduced number of </a:t>
                      </a:r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Arial"/>
                        </a:rPr>
                        <a:t>slight/ serious 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Arial"/>
                        </a:rPr>
                        <a:t>injuries </a:t>
                      </a:r>
                      <a:endParaRPr lang="nl-NL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0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Arial"/>
                        </a:rPr>
                        <a:t>-</a:t>
                      </a:r>
                      <a:endParaRPr lang="nl-NL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000" b="1" dirty="0" smtClean="0">
                          <a:latin typeface="Verdana"/>
                          <a:ea typeface="Calibri"/>
                          <a:cs typeface="Times New Roman"/>
                        </a:rPr>
                        <a:t>19631/</a:t>
                      </a:r>
                      <a:endParaRPr lang="nl-NL" sz="2000" b="1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000" b="1" dirty="0" smtClean="0">
                          <a:latin typeface="Verdana"/>
                          <a:ea typeface="Calibri"/>
                          <a:cs typeface="Times New Roman"/>
                        </a:rPr>
                        <a:t>12353</a:t>
                      </a:r>
                      <a:endParaRPr lang="nl-NL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000">
                          <a:latin typeface="Verdana"/>
                          <a:ea typeface="Times New Roman"/>
                          <a:cs typeface="Arial"/>
                        </a:rPr>
                        <a:t>-</a:t>
                      </a:r>
                      <a:endParaRPr lang="nl-NL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l-NL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212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Arial"/>
                        </a:rPr>
                        <a:t>Reduced number of annoyed people [millions]</a:t>
                      </a:r>
                      <a:endParaRPr lang="nl-NL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00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Arial"/>
                        </a:rPr>
                        <a:t>-</a:t>
                      </a:r>
                      <a:endParaRPr lang="nl-NL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000">
                          <a:latin typeface="Verdana"/>
                          <a:ea typeface="Times New Roman"/>
                          <a:cs typeface="Arial"/>
                        </a:rPr>
                        <a:t>-</a:t>
                      </a:r>
                      <a:endParaRPr lang="nl-NL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000" b="1" dirty="0" smtClean="0">
                          <a:latin typeface="Verdana"/>
                          <a:ea typeface="Times New Roman"/>
                          <a:cs typeface="Arial"/>
                        </a:rPr>
                        <a:t>13</a:t>
                      </a:r>
                      <a:endParaRPr lang="nl-NL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l-NL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212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Arial"/>
                        </a:rPr>
                        <a:t>Reduced number of sleep disturbed people [ millions]</a:t>
                      </a:r>
                      <a:endParaRPr lang="nl-NL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0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Arial"/>
                        </a:rPr>
                        <a:t>-</a:t>
                      </a:r>
                      <a:endParaRPr lang="nl-NL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000" dirty="0">
                          <a:latin typeface="Verdana"/>
                          <a:ea typeface="Times New Roman"/>
                          <a:cs typeface="Arial"/>
                        </a:rPr>
                        <a:t>-</a:t>
                      </a:r>
                      <a:endParaRPr lang="nl-NL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000" b="1" dirty="0" smtClean="0">
                          <a:latin typeface="Verdana"/>
                          <a:ea typeface="Times New Roman"/>
                          <a:cs typeface="Arial"/>
                        </a:rPr>
                        <a:t>6</a:t>
                      </a:r>
                      <a:endParaRPr lang="nl-NL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l-NL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56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Arial"/>
                        </a:rPr>
                        <a:t>Annual cost savings [ billion €]</a:t>
                      </a:r>
                      <a:endParaRPr lang="nl-NL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0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Arial"/>
                        </a:rPr>
                        <a:t>13</a:t>
                      </a:r>
                      <a:endParaRPr lang="nl-NL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000" dirty="0">
                          <a:latin typeface="Verdana"/>
                          <a:ea typeface="Times New Roman"/>
                          <a:cs typeface="Arial"/>
                        </a:rPr>
                        <a:t>10</a:t>
                      </a:r>
                      <a:endParaRPr lang="nl-NL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000" dirty="0">
                          <a:latin typeface="Verdana"/>
                          <a:ea typeface="Times New Roman"/>
                          <a:cs typeface="Arial"/>
                        </a:rPr>
                        <a:t>11</a:t>
                      </a:r>
                      <a:endParaRPr lang="nl-NL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000" b="1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Arial"/>
                        </a:rPr>
                        <a:t>34</a:t>
                      </a:r>
                      <a:endParaRPr lang="nl-NL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9513" name="Titel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nl-NL" dirty="0" err="1" smtClean="0"/>
              <a:t>Benefits</a:t>
            </a:r>
            <a:r>
              <a:rPr lang="nl-NL" dirty="0" smtClean="0"/>
              <a:t> </a:t>
            </a:r>
            <a:r>
              <a:rPr lang="nl-NL" dirty="0" err="1" smtClean="0"/>
              <a:t>Triple</a:t>
            </a:r>
            <a:r>
              <a:rPr lang="nl-NL" dirty="0" smtClean="0"/>
              <a:t> A in EU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Tyres</a:t>
            </a:r>
            <a:r>
              <a:rPr lang="en-US" dirty="0" smtClean="0"/>
              <a:t>: a two track approach in the NLs</a:t>
            </a:r>
            <a:endParaRPr lang="nl-NL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Pull</a:t>
            </a:r>
          </a:p>
          <a:p>
            <a:pPr lvl="1"/>
            <a:r>
              <a:rPr lang="en-US" dirty="0" smtClean="0"/>
              <a:t>A public awareness raising campaign</a:t>
            </a:r>
          </a:p>
          <a:p>
            <a:r>
              <a:rPr lang="en-US" dirty="0" smtClean="0"/>
              <a:t>Push</a:t>
            </a:r>
          </a:p>
          <a:p>
            <a:pPr lvl="1"/>
            <a:r>
              <a:rPr lang="en-US" dirty="0" smtClean="0"/>
              <a:t>Strengthen the </a:t>
            </a:r>
            <a:r>
              <a:rPr lang="en-US" dirty="0" err="1" smtClean="0"/>
              <a:t>tyre</a:t>
            </a:r>
            <a:r>
              <a:rPr lang="en-US" dirty="0" smtClean="0"/>
              <a:t> limits (EU and UNECE)</a:t>
            </a:r>
            <a:endParaRPr lang="nl-NL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600" b="1" dirty="0" smtClean="0"/>
              <a:t>Dutch </a:t>
            </a:r>
            <a:r>
              <a:rPr lang="nl-NL" sz="3600" b="1" dirty="0" err="1" smtClean="0"/>
              <a:t>Campaign</a:t>
            </a:r>
            <a:r>
              <a:rPr lang="nl-NL" sz="3600" b="1" dirty="0" smtClean="0"/>
              <a:t> ‘</a:t>
            </a:r>
            <a:r>
              <a:rPr lang="nl-NL" sz="3600" b="1" dirty="0" err="1" smtClean="0"/>
              <a:t>Choose</a:t>
            </a:r>
            <a:r>
              <a:rPr lang="nl-NL" sz="3600" b="1" dirty="0" smtClean="0"/>
              <a:t> the Best </a:t>
            </a:r>
            <a:r>
              <a:rPr lang="nl-NL" sz="3600" b="1" dirty="0" err="1" smtClean="0"/>
              <a:t>Tyre</a:t>
            </a:r>
            <a:r>
              <a:rPr lang="nl-NL" sz="3600" b="1" dirty="0" smtClean="0"/>
              <a:t>’</a:t>
            </a:r>
            <a:endParaRPr lang="nl-NL" sz="3600" b="1" dirty="0"/>
          </a:p>
        </p:txBody>
      </p:sp>
      <p:pic>
        <p:nvPicPr>
          <p:cNvPr id="8" name="Tijdelijke aanduiding voor inhoud 7" descr="logo campagne kiesdebesteband_slogan_nourl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09018" y="1600200"/>
            <a:ext cx="4525963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Website: www.debesteband.nl</a:t>
            </a:r>
            <a:endParaRPr lang="nl-NL" dirty="0"/>
          </a:p>
        </p:txBody>
      </p:sp>
      <p:pic>
        <p:nvPicPr>
          <p:cNvPr id="2050" name="DFAF31FE-0A1A-46C6-8C60-29C77CC1B3D9" descr="0D4A2F79-E3B8-45CB-8EB3-44D72BFDD1DE@arnhe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12776"/>
            <a:ext cx="8203367" cy="5127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F0543A64-9FE9-4359-87FA-9A97E4BE23A9" descr="562A5A98-6FE3-4787-AA32-E751298942E8@arnhe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9217024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0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0696" y="332656"/>
            <a:ext cx="6135560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2C8058A5-854A-4D8E-83ED-8DC129AABB96" descr="5F50B1BA-D258-4494-8A2D-D75C4A6F1D91@arnhe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688"/>
            <a:ext cx="9355494" cy="5847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Foto DRIP met boodschap bandenspanning op A50 (10-7-2016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Backside Letter Periodic Technical Inspection (PTI)</a:t>
            </a:r>
            <a:endParaRPr lang="nl-NL" sz="28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836712"/>
            <a:ext cx="5112568" cy="602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68" name="Group 40"/>
          <p:cNvGraphicFramePr>
            <a:graphicFrameLocks noGrp="1"/>
          </p:cNvGraphicFramePr>
          <p:nvPr/>
        </p:nvGraphicFramePr>
        <p:xfrm>
          <a:off x="-1" y="1124744"/>
          <a:ext cx="9144001" cy="5535233"/>
        </p:xfrm>
        <a:graphic>
          <a:graphicData uri="http://schemas.openxmlformats.org/drawingml/2006/table">
            <a:tbl>
              <a:tblPr/>
              <a:tblGrid>
                <a:gridCol w="4327705"/>
                <a:gridCol w="1396424"/>
                <a:gridCol w="1787271"/>
                <a:gridCol w="1632601"/>
              </a:tblGrid>
              <a:tr h="8058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nl-NL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Potential</a:t>
                      </a:r>
                      <a:r>
                        <a:rPr kumimoji="0" lang="nl-NL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nl-NL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benefits</a:t>
                      </a:r>
                      <a:endParaRPr kumimoji="0" lang="nl-NL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RWS</a:t>
                      </a:r>
                      <a:endParaRPr kumimoji="0" lang="nl-NL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Amsterdam</a:t>
                      </a:r>
                      <a:endParaRPr kumimoji="0" lang="nl-NL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Rotterdam</a:t>
                      </a:r>
                      <a:endParaRPr kumimoji="0" lang="nl-NL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DB3E2"/>
                    </a:solidFill>
                  </a:tcPr>
                </a:tc>
              </a:tr>
              <a:tr h="7192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Number</a:t>
                      </a:r>
                      <a:r>
                        <a:rPr kumimoji="0" lang="nl-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 of vehicles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1575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781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1097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92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Vehicle</a:t>
                      </a:r>
                      <a:r>
                        <a:rPr kumimoji="0" lang="nl-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 average [ km/</a:t>
                      </a:r>
                      <a:r>
                        <a:rPr kumimoji="0" lang="nl-NL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yr</a:t>
                      </a:r>
                      <a:r>
                        <a:rPr kumimoji="0" lang="nl-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 ]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26000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17200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17300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732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Annual fuel savings (correct pressure) [ thousands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ltr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]</a:t>
                      </a:r>
                      <a:endParaRPr kumimoji="0" lang="nl-NL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152 (26)</a:t>
                      </a:r>
                      <a:endParaRPr kumimoji="0" lang="nl-NL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147 (33)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200 (45)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058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Annual CO</a:t>
                      </a:r>
                      <a:r>
                        <a:rPr kumimoji="0" lang="en-US" sz="20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reduction [ ton CO</a:t>
                      </a:r>
                      <a:r>
                        <a:rPr kumimoji="0" lang="en-US" sz="20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]</a:t>
                      </a:r>
                      <a:endParaRPr kumimoji="0" lang="nl-NL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388</a:t>
                      </a:r>
                      <a:endParaRPr kumimoji="0" lang="nl-NL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379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514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058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Annual cost savings [€]</a:t>
                      </a:r>
                      <a:endParaRPr kumimoji="0" lang="nl-NL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237000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224000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304000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058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Annual</a:t>
                      </a:r>
                      <a:r>
                        <a:rPr kumimoji="0" lang="nl-NL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kumimoji="0" lang="nl-NL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cost</a:t>
                      </a:r>
                      <a:r>
                        <a:rPr kumimoji="0" lang="nl-NL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kumimoji="0" lang="nl-NL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savings</a:t>
                      </a:r>
                      <a:r>
                        <a:rPr kumimoji="0" lang="nl-NL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per </a:t>
                      </a:r>
                      <a:r>
                        <a:rPr kumimoji="0" lang="nl-NL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vehicle</a:t>
                      </a:r>
                      <a:r>
                        <a:rPr kumimoji="0" lang="nl-NL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[€]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150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287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277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itel 2"/>
          <p:cNvSpPr txBox="1">
            <a:spLocks/>
          </p:cNvSpPr>
          <p:nvPr/>
        </p:nvSpPr>
        <p:spPr>
          <a:xfrm>
            <a:off x="457200" y="274639"/>
            <a:ext cx="8229600" cy="706089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nl-NL" sz="3200" dirty="0" err="1">
                <a:latin typeface="+mj-lt"/>
                <a:ea typeface="+mj-ea"/>
                <a:cs typeface="+mj-cs"/>
              </a:rPr>
              <a:t>Fleets</a:t>
            </a:r>
            <a:r>
              <a:rPr lang="nl-NL" sz="3200" dirty="0">
                <a:latin typeface="+mj-lt"/>
                <a:ea typeface="+mj-ea"/>
                <a:cs typeface="+mj-cs"/>
              </a:rPr>
              <a:t> </a:t>
            </a:r>
            <a:r>
              <a:rPr lang="nl-NL" sz="3200" dirty="0" err="1">
                <a:latin typeface="+mj-lt"/>
                <a:ea typeface="+mj-ea"/>
                <a:cs typeface="+mj-cs"/>
              </a:rPr>
              <a:t>on</a:t>
            </a:r>
            <a:r>
              <a:rPr lang="nl-NL" sz="3200" dirty="0">
                <a:latin typeface="+mj-lt"/>
                <a:ea typeface="+mj-ea"/>
                <a:cs typeface="+mj-cs"/>
              </a:rPr>
              <a:t> A </a:t>
            </a:r>
            <a:r>
              <a:rPr lang="nl-NL" sz="3200" dirty="0" err="1">
                <a:latin typeface="+mj-lt"/>
                <a:ea typeface="+mj-ea"/>
                <a:cs typeface="+mj-cs"/>
              </a:rPr>
              <a:t>for</a:t>
            </a:r>
            <a:r>
              <a:rPr lang="nl-NL" sz="3200" dirty="0">
                <a:latin typeface="+mj-lt"/>
                <a:ea typeface="+mj-ea"/>
                <a:cs typeface="+mj-cs"/>
              </a:rPr>
              <a:t> Energy and correct </a:t>
            </a:r>
            <a:r>
              <a:rPr lang="nl-NL" sz="3200" dirty="0" err="1">
                <a:latin typeface="+mj-lt"/>
                <a:ea typeface="+mj-ea"/>
                <a:cs typeface="+mj-cs"/>
              </a:rPr>
              <a:t>tyre</a:t>
            </a:r>
            <a:r>
              <a:rPr lang="nl-NL" sz="3200" dirty="0">
                <a:latin typeface="+mj-lt"/>
                <a:ea typeface="+mj-ea"/>
                <a:cs typeface="+mj-cs"/>
              </a:rPr>
              <a:t> </a:t>
            </a:r>
            <a:r>
              <a:rPr lang="nl-NL" sz="3200" dirty="0" err="1">
                <a:latin typeface="+mj-lt"/>
                <a:ea typeface="+mj-ea"/>
                <a:cs typeface="+mj-cs"/>
              </a:rPr>
              <a:t>pressure</a:t>
            </a:r>
            <a:endParaRPr lang="nl-NL" sz="32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Declaration on Best </a:t>
            </a:r>
            <a:r>
              <a:rPr lang="en-US" dirty="0" err="1" smtClean="0"/>
              <a:t>Tyres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Netherlands</a:t>
            </a:r>
          </a:p>
          <a:p>
            <a:pPr lvl="1"/>
            <a:r>
              <a:rPr lang="en-US" dirty="0" smtClean="0"/>
              <a:t>25 Partners</a:t>
            </a:r>
          </a:p>
          <a:p>
            <a:pPr lvl="1"/>
            <a:r>
              <a:rPr lang="en-US" dirty="0" smtClean="0"/>
              <a:t>www.betere-banden-nu.nl</a:t>
            </a:r>
          </a:p>
          <a:p>
            <a:r>
              <a:rPr lang="en-US" dirty="0" smtClean="0"/>
              <a:t>EUROCITIES (200)</a:t>
            </a:r>
          </a:p>
          <a:p>
            <a:pPr lvl="1"/>
            <a:r>
              <a:rPr lang="en-US" dirty="0" smtClean="0"/>
              <a:t>www.better-tyres-now.eu</a:t>
            </a:r>
            <a:endParaRPr lang="nl-NL" dirty="0"/>
          </a:p>
        </p:txBody>
      </p:sp>
      <p:pic>
        <p:nvPicPr>
          <p:cNvPr id="4" name="Afbeelding 3" descr="logo partner kiesdebesteband_url_Declaration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23067" y="3337470"/>
            <a:ext cx="2394644" cy="304385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29600" cy="1431032"/>
          </a:xfrm>
        </p:spPr>
        <p:txBody>
          <a:bodyPr>
            <a:normAutofit/>
          </a:bodyPr>
          <a:lstStyle/>
          <a:p>
            <a:r>
              <a:rPr lang="en-US" dirty="0" smtClean="0"/>
              <a:t>Tyres (limits, Push) </a:t>
            </a:r>
            <a:br>
              <a:rPr lang="en-US" dirty="0" smtClean="0"/>
            </a:br>
            <a:r>
              <a:rPr lang="en-US" sz="3600" dirty="0" smtClean="0"/>
              <a:t>Strengthening on agenda GRB </a:t>
            </a:r>
            <a:r>
              <a:rPr lang="en-US" sz="2800" dirty="0" smtClean="0"/>
              <a:t>(GRB 59-11)</a:t>
            </a:r>
            <a:endParaRPr lang="nl-NL" sz="2800" dirty="0"/>
          </a:p>
        </p:txBody>
      </p:sp>
      <p:pic>
        <p:nvPicPr>
          <p:cNvPr id="4" name="Afbeelding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00808"/>
            <a:ext cx="7863978" cy="46805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Tyres</a:t>
            </a:r>
            <a:r>
              <a:rPr lang="en-US" dirty="0" smtClean="0"/>
              <a:t> research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Shifts in </a:t>
            </a:r>
            <a:r>
              <a:rPr lang="en-US" dirty="0" err="1" smtClean="0"/>
              <a:t>tyre</a:t>
            </a:r>
            <a:r>
              <a:rPr lang="en-US" dirty="0" smtClean="0"/>
              <a:t> sound levels between 2007 and 2013 (GRB 60-8 and 60-8-Add.1)</a:t>
            </a:r>
            <a:endParaRPr lang="nl-NL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99"/>
          <a:stretch/>
        </p:blipFill>
        <p:spPr bwMode="auto">
          <a:xfrm>
            <a:off x="251520" y="2996952"/>
            <a:ext cx="8077386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Tyres</a:t>
            </a:r>
            <a:r>
              <a:rPr lang="en-US" dirty="0" smtClean="0"/>
              <a:t> research (2), </a:t>
            </a:r>
            <a:r>
              <a:rPr lang="en-US" sz="3600" dirty="0" smtClean="0"/>
              <a:t>Various</a:t>
            </a:r>
            <a:endParaRPr lang="nl-NL" sz="3600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OEM </a:t>
            </a:r>
            <a:r>
              <a:rPr lang="en-US" dirty="0" err="1" smtClean="0"/>
              <a:t>Tyres</a:t>
            </a:r>
            <a:r>
              <a:rPr lang="en-US" dirty="0"/>
              <a:t>?</a:t>
            </a:r>
            <a:endParaRPr lang="en-US" dirty="0" smtClean="0"/>
          </a:p>
          <a:p>
            <a:r>
              <a:rPr lang="en-US" dirty="0" smtClean="0"/>
              <a:t>Statistics of </a:t>
            </a:r>
            <a:r>
              <a:rPr lang="en-US" dirty="0" err="1" smtClean="0"/>
              <a:t>tyre</a:t>
            </a:r>
            <a:r>
              <a:rPr lang="en-US" dirty="0" smtClean="0"/>
              <a:t> noise label values in OEM </a:t>
            </a:r>
            <a:r>
              <a:rPr lang="en-US" dirty="0" err="1" smtClean="0"/>
              <a:t>tyres</a:t>
            </a:r>
            <a:r>
              <a:rPr lang="en-US" dirty="0" smtClean="0"/>
              <a:t> (GRB 62-9 and 62-9-Add1)</a:t>
            </a:r>
          </a:p>
          <a:p>
            <a:pPr lvl="1"/>
            <a:r>
              <a:rPr lang="en-US" dirty="0" smtClean="0"/>
              <a:t>Average  OEM perform 1 dB better</a:t>
            </a:r>
            <a:endParaRPr lang="nl-NL" dirty="0" smtClean="0"/>
          </a:p>
          <a:p>
            <a:pPr>
              <a:buNone/>
            </a:pPr>
            <a:r>
              <a:rPr lang="en-US" dirty="0" smtClean="0"/>
              <a:t>GRB 61-3 and 61-3-Add.1</a:t>
            </a:r>
          </a:p>
          <a:p>
            <a:r>
              <a:rPr lang="nl-NL" dirty="0" err="1" smtClean="0"/>
              <a:t>Better</a:t>
            </a:r>
            <a:r>
              <a:rPr lang="nl-NL" dirty="0" smtClean="0"/>
              <a:t> </a:t>
            </a:r>
            <a:r>
              <a:rPr lang="nl-NL" dirty="0" err="1" smtClean="0"/>
              <a:t>tyres</a:t>
            </a:r>
            <a:r>
              <a:rPr lang="nl-NL" dirty="0" smtClean="0"/>
              <a:t> have major </a:t>
            </a:r>
            <a:r>
              <a:rPr lang="nl-NL" dirty="0" err="1" smtClean="0"/>
              <a:t>benefits</a:t>
            </a:r>
            <a:endParaRPr lang="nl-NL" dirty="0" smtClean="0"/>
          </a:p>
          <a:p>
            <a:r>
              <a:rPr lang="nl-NL" dirty="0" err="1" smtClean="0"/>
              <a:t>Better</a:t>
            </a:r>
            <a:r>
              <a:rPr lang="nl-NL" dirty="0" smtClean="0"/>
              <a:t> </a:t>
            </a:r>
            <a:r>
              <a:rPr lang="nl-NL" dirty="0" err="1" smtClean="0"/>
              <a:t>tyres</a:t>
            </a:r>
            <a:r>
              <a:rPr lang="nl-NL" dirty="0" smtClean="0"/>
              <a:t> are </a:t>
            </a:r>
            <a:r>
              <a:rPr lang="nl-NL" dirty="0" err="1" smtClean="0"/>
              <a:t>widely</a:t>
            </a:r>
            <a:r>
              <a:rPr lang="nl-NL" dirty="0" smtClean="0"/>
              <a:t>  </a:t>
            </a:r>
            <a:r>
              <a:rPr lang="nl-NL" dirty="0" err="1" smtClean="0"/>
              <a:t>available</a:t>
            </a:r>
            <a:endParaRPr lang="nl-NL" dirty="0" smtClean="0"/>
          </a:p>
          <a:p>
            <a:r>
              <a:rPr lang="nl-NL" dirty="0" err="1" smtClean="0"/>
              <a:t>Better</a:t>
            </a:r>
            <a:r>
              <a:rPr lang="nl-NL" dirty="0" smtClean="0"/>
              <a:t> </a:t>
            </a:r>
            <a:r>
              <a:rPr lang="nl-NL" dirty="0" err="1" smtClean="0"/>
              <a:t>tyres</a:t>
            </a:r>
            <a:r>
              <a:rPr lang="nl-NL" dirty="0" smtClean="0"/>
              <a:t> do </a:t>
            </a:r>
            <a:r>
              <a:rPr lang="nl-NL" dirty="0" err="1" smtClean="0"/>
              <a:t>not</a:t>
            </a:r>
            <a:r>
              <a:rPr lang="nl-NL" dirty="0" smtClean="0"/>
              <a:t> </a:t>
            </a:r>
            <a:r>
              <a:rPr lang="nl-NL" dirty="0" err="1" smtClean="0"/>
              <a:t>cost</a:t>
            </a:r>
            <a:r>
              <a:rPr lang="nl-NL" dirty="0" smtClean="0"/>
              <a:t> more</a:t>
            </a:r>
          </a:p>
          <a:p>
            <a:endParaRPr lang="nl-NL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0"/>
            <a:ext cx="8441229" cy="6525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6617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Proposals to strengthen </a:t>
            </a:r>
            <a:r>
              <a:rPr lang="en-US" dirty="0" err="1" smtClean="0"/>
              <a:t>tyre</a:t>
            </a:r>
            <a:r>
              <a:rPr lang="en-US" dirty="0" smtClean="0"/>
              <a:t> limits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First: </a:t>
            </a:r>
            <a:r>
              <a:rPr lang="en-US" u="sng" dirty="0" smtClean="0"/>
              <a:t>only noise</a:t>
            </a:r>
            <a:r>
              <a:rPr lang="en-US" dirty="0" smtClean="0"/>
              <a:t> in January 2015 (GRB 61-3 and 61-8)</a:t>
            </a:r>
          </a:p>
          <a:p>
            <a:r>
              <a:rPr lang="en-US" dirty="0" smtClean="0"/>
              <a:t>Last: </a:t>
            </a:r>
            <a:r>
              <a:rPr lang="en-US" u="sng" dirty="0" smtClean="0"/>
              <a:t>all three </a:t>
            </a:r>
            <a:r>
              <a:rPr lang="en-US" u="sng" dirty="0" err="1" smtClean="0"/>
              <a:t>tyre</a:t>
            </a:r>
            <a:r>
              <a:rPr lang="en-US" u="sng" dirty="0" smtClean="0"/>
              <a:t> limits</a:t>
            </a:r>
            <a:r>
              <a:rPr lang="en-US" dirty="0" smtClean="0"/>
              <a:t> 64th session GRB, September 2016 (62-11-Rev.1 and 62-11-Rev.1/Add.1)</a:t>
            </a:r>
          </a:p>
          <a:p>
            <a:r>
              <a:rPr lang="nl-NL" dirty="0" smtClean="0"/>
              <a:t>Label </a:t>
            </a:r>
            <a:r>
              <a:rPr lang="nl-NL" dirty="0" err="1" smtClean="0"/>
              <a:t>values</a:t>
            </a:r>
            <a:r>
              <a:rPr lang="nl-NL" dirty="0" smtClean="0"/>
              <a:t>: </a:t>
            </a:r>
            <a:r>
              <a:rPr lang="nl-NL" b="1" dirty="0" smtClean="0"/>
              <a:t>C, B, A</a:t>
            </a:r>
            <a:endParaRPr lang="nl-N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 1"/>
          <p:cNvGraphicFramePr>
            <a:graphicFrameLocks noGrp="1"/>
          </p:cNvGraphicFramePr>
          <p:nvPr/>
        </p:nvGraphicFramePr>
        <p:xfrm>
          <a:off x="683568" y="1412777"/>
          <a:ext cx="7848872" cy="54839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7018"/>
                <a:gridCol w="2257418"/>
                <a:gridCol w="1632288"/>
                <a:gridCol w="2292148"/>
              </a:tblGrid>
              <a:tr h="1185905">
                <a:tc>
                  <a:txBody>
                    <a:bodyPr/>
                    <a:lstStyle/>
                    <a:p>
                      <a:endParaRPr lang="nl-NL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Emission</a:t>
                      </a:r>
                    </a:p>
                    <a:p>
                      <a:r>
                        <a:rPr lang="en-US" sz="2800" dirty="0" smtClean="0"/>
                        <a:t>Road Surfaces</a:t>
                      </a:r>
                      <a:endParaRPr lang="nl-NL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Emission</a:t>
                      </a:r>
                    </a:p>
                    <a:p>
                      <a:r>
                        <a:rPr lang="en-US" sz="2800" dirty="0" err="1" smtClean="0"/>
                        <a:t>Tyres</a:t>
                      </a:r>
                      <a:endParaRPr lang="nl-NL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Emission</a:t>
                      </a:r>
                    </a:p>
                    <a:p>
                      <a:r>
                        <a:rPr lang="en-US" sz="2800" dirty="0" err="1" smtClean="0"/>
                        <a:t>Power</a:t>
                      </a:r>
                      <a:r>
                        <a:rPr lang="en-US" sz="2800" baseline="0" dirty="0" err="1" smtClean="0"/>
                        <a:t>train</a:t>
                      </a:r>
                      <a:endParaRPr lang="nl-NL" sz="2800" dirty="0"/>
                    </a:p>
                  </a:txBody>
                  <a:tcPr/>
                </a:tc>
              </a:tr>
              <a:tr h="118590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Limits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(Push)</a:t>
                      </a:r>
                      <a:endParaRPr lang="nl-NL" sz="2800" dirty="0" smtClean="0"/>
                    </a:p>
                    <a:p>
                      <a:endParaRPr lang="nl-NL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No</a:t>
                      </a:r>
                      <a:endParaRPr lang="nl-NL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EU</a:t>
                      </a:r>
                      <a:r>
                        <a:rPr lang="en-US" sz="2800" baseline="0" dirty="0" smtClean="0"/>
                        <a:t> and UNECE</a:t>
                      </a:r>
                      <a:endParaRPr lang="nl-NL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EU</a:t>
                      </a:r>
                      <a:r>
                        <a:rPr lang="en-US" sz="2800" baseline="0" dirty="0" smtClean="0"/>
                        <a:t> and UNECE</a:t>
                      </a:r>
                      <a:endParaRPr lang="nl-NL" sz="2800" dirty="0"/>
                    </a:p>
                  </a:txBody>
                  <a:tcPr/>
                </a:tc>
              </a:tr>
              <a:tr h="1554853">
                <a:tc>
                  <a:txBody>
                    <a:bodyPr/>
                    <a:lstStyle/>
                    <a:p>
                      <a:r>
                        <a:rPr lang="en-US" sz="2800" dirty="0" err="1" smtClean="0"/>
                        <a:t>Labelling</a:t>
                      </a:r>
                      <a:endParaRPr lang="en-US" sz="2800" dirty="0" smtClean="0"/>
                    </a:p>
                    <a:p>
                      <a:r>
                        <a:rPr lang="en-US" sz="2800" dirty="0" smtClean="0"/>
                        <a:t>(Pull)</a:t>
                      </a:r>
                      <a:endParaRPr lang="nl-NL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Demonstrated</a:t>
                      </a:r>
                    </a:p>
                    <a:p>
                      <a:r>
                        <a:rPr lang="en-US" sz="2800" dirty="0" smtClean="0"/>
                        <a:t>Consortium NLs </a:t>
                      </a:r>
                      <a:endParaRPr lang="nl-NL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EU</a:t>
                      </a:r>
                      <a:endParaRPr lang="nl-NL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Demonstrated NLs</a:t>
                      </a:r>
                      <a:endParaRPr lang="nl-NL" sz="2800" dirty="0"/>
                    </a:p>
                  </a:txBody>
                  <a:tcPr/>
                </a:tc>
              </a:tr>
              <a:tr h="1185905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Campaign</a:t>
                      </a:r>
                    </a:p>
                    <a:p>
                      <a:r>
                        <a:rPr lang="en-US" sz="2800" dirty="0" smtClean="0"/>
                        <a:t>(Pull)</a:t>
                      </a:r>
                      <a:endParaRPr lang="nl-NL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No</a:t>
                      </a:r>
                      <a:endParaRPr lang="nl-NL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aseline="0" dirty="0" smtClean="0"/>
                        <a:t>Some countries, ETRTO</a:t>
                      </a:r>
                      <a:endParaRPr lang="nl-NL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No</a:t>
                      </a:r>
                      <a:endParaRPr lang="nl-NL" sz="2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Noise Emission from Road Traffic</a:t>
            </a:r>
            <a:endParaRPr lang="nl-NL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NLs average: DCB</a:t>
            </a:r>
            <a:br>
              <a:rPr lang="en-US" dirty="0" smtClean="0"/>
            </a:br>
            <a:r>
              <a:rPr lang="en-US" dirty="0" smtClean="0"/>
              <a:t>Sales 2016 NLs 50% CBA or better</a:t>
            </a:r>
            <a:br>
              <a:rPr lang="en-US" dirty="0" smtClean="0"/>
            </a:br>
            <a:r>
              <a:rPr lang="en-US" sz="3600" dirty="0" smtClean="0"/>
              <a:t>(GRB 62-11-Rev.1/Add.1)</a:t>
            </a:r>
            <a:endParaRPr lang="nl-NL" sz="3600" dirty="0"/>
          </a:p>
        </p:txBody>
      </p:sp>
      <p:pic>
        <p:nvPicPr>
          <p:cNvPr id="2050" name="Picture 2" descr="C:\Users\JSligger\AppData\Local\Microsoft\Windows\Temporary Internet Files\Content.Outlook\AWEA2UT8\figuur2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5" y="2255520"/>
            <a:ext cx="9194342" cy="37657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Policy Indicator </a:t>
            </a:r>
            <a:r>
              <a:rPr lang="en-US" sz="2700" dirty="0" smtClean="0"/>
              <a:t>(GRB 62-14, 62-14-Add.1 and 62-11-Add.1)</a:t>
            </a:r>
            <a:endParaRPr lang="nl-NL" sz="27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E </a:t>
            </a:r>
            <a:r>
              <a:rPr lang="en-US" sz="2800" dirty="0" smtClean="0"/>
              <a:t>Road S.</a:t>
            </a:r>
            <a:r>
              <a:rPr lang="en-US" dirty="0" smtClean="0"/>
              <a:t> + E </a:t>
            </a:r>
            <a:r>
              <a:rPr lang="en-US" sz="2800" dirty="0" err="1" smtClean="0"/>
              <a:t>Tyres</a:t>
            </a:r>
            <a:r>
              <a:rPr lang="en-US" sz="2800" dirty="0" smtClean="0"/>
              <a:t> </a:t>
            </a:r>
            <a:r>
              <a:rPr lang="en-US" dirty="0" smtClean="0"/>
              <a:t>+ E </a:t>
            </a:r>
            <a:r>
              <a:rPr lang="en-US" sz="2800" dirty="0" err="1" smtClean="0"/>
              <a:t>Powertrain</a:t>
            </a:r>
            <a:r>
              <a:rPr lang="en-US" dirty="0" smtClean="0"/>
              <a:t> = E </a:t>
            </a:r>
            <a:r>
              <a:rPr lang="en-US" sz="2800" dirty="0" smtClean="0"/>
              <a:t>Tr. Noise</a:t>
            </a:r>
          </a:p>
          <a:p>
            <a:r>
              <a:rPr lang="en-US" dirty="0" smtClean="0"/>
              <a:t>E </a:t>
            </a:r>
            <a:r>
              <a:rPr lang="en-US" sz="2800" dirty="0" err="1" smtClean="0"/>
              <a:t>Tr</a:t>
            </a:r>
            <a:r>
              <a:rPr lang="en-US" sz="2800" dirty="0" smtClean="0"/>
              <a:t> Noise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sz="3600" dirty="0" smtClean="0">
                <a:sym typeface="Wingdings" pitchFamily="2" charset="2"/>
              </a:rPr>
              <a:t>#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sz="2800" dirty="0" smtClean="0">
                <a:sym typeface="Wingdings" pitchFamily="2" charset="2"/>
              </a:rPr>
              <a:t>annoyed/</a:t>
            </a:r>
            <a:r>
              <a:rPr lang="en-US" sz="2800" dirty="0" err="1" smtClean="0">
                <a:sym typeface="Wingdings" pitchFamily="2" charset="2"/>
              </a:rPr>
              <a:t>sleepdisturbed</a:t>
            </a:r>
            <a:r>
              <a:rPr lang="en-US" sz="2800" dirty="0" smtClean="0">
                <a:sym typeface="Wingdings" pitchFamily="2" charset="2"/>
              </a:rPr>
              <a:t> people</a:t>
            </a:r>
            <a:endParaRPr lang="en-US" sz="2800" dirty="0" smtClean="0"/>
          </a:p>
          <a:p>
            <a:r>
              <a:rPr lang="en-US" dirty="0" smtClean="0"/>
              <a:t>E </a:t>
            </a:r>
            <a:r>
              <a:rPr lang="en-US" sz="2800" dirty="0" smtClean="0"/>
              <a:t>Road S.</a:t>
            </a:r>
            <a:r>
              <a:rPr lang="en-US" dirty="0" smtClean="0"/>
              <a:t> + E </a:t>
            </a:r>
            <a:r>
              <a:rPr lang="en-US" sz="2800" dirty="0" err="1" smtClean="0"/>
              <a:t>Tyres</a:t>
            </a:r>
            <a:r>
              <a:rPr lang="en-US" dirty="0" smtClean="0"/>
              <a:t> + E </a:t>
            </a:r>
            <a:r>
              <a:rPr lang="en-US" sz="2800" dirty="0" err="1" smtClean="0"/>
              <a:t>Powertrain</a:t>
            </a:r>
            <a:r>
              <a:rPr lang="en-US" dirty="0" smtClean="0"/>
              <a:t> = # a/s people </a:t>
            </a:r>
            <a:endParaRPr lang="nl-NL" dirty="0" smtClean="0"/>
          </a:p>
          <a:p>
            <a:r>
              <a:rPr lang="en-US" dirty="0" smtClean="0"/>
              <a:t>Noise emission and people!</a:t>
            </a:r>
          </a:p>
          <a:p>
            <a:endParaRPr lang="en-US" dirty="0" smtClean="0"/>
          </a:p>
          <a:p>
            <a:r>
              <a:rPr lang="en-US" dirty="0" smtClean="0"/>
              <a:t>2016 update Triple A in NLs (</a:t>
            </a:r>
            <a:r>
              <a:rPr lang="en-US" dirty="0" err="1" smtClean="0"/>
              <a:t>a.o</a:t>
            </a:r>
            <a:r>
              <a:rPr lang="en-US" dirty="0" smtClean="0"/>
              <a:t>. new </a:t>
            </a:r>
            <a:r>
              <a:rPr lang="en-US" dirty="0" err="1" smtClean="0"/>
              <a:t>tyre</a:t>
            </a:r>
            <a:r>
              <a:rPr lang="en-US" dirty="0" smtClean="0"/>
              <a:t> sales data and influence </a:t>
            </a:r>
            <a:r>
              <a:rPr lang="en-US" dirty="0" err="1" smtClean="0"/>
              <a:t>tyre</a:t>
            </a:r>
            <a:r>
              <a:rPr lang="en-US" dirty="0" smtClean="0"/>
              <a:t> pressure) (GRB 62-11-Rev.1/Add.1 , </a:t>
            </a:r>
            <a:r>
              <a:rPr lang="en-US" dirty="0" err="1" smtClean="0"/>
              <a:t>september</a:t>
            </a:r>
            <a:r>
              <a:rPr lang="en-US" dirty="0" smtClean="0"/>
              <a:t> 2016, GRB 64)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69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Potential Benefits EU</a:t>
            </a:r>
            <a:endParaRPr lang="nl-NL" dirty="0"/>
          </a:p>
        </p:txBody>
      </p:sp>
      <p:graphicFrame>
        <p:nvGraphicFramePr>
          <p:cNvPr id="5" name="Tabel 4"/>
          <p:cNvGraphicFramePr>
            <a:graphicFrameLocks noGrp="1"/>
          </p:cNvGraphicFramePr>
          <p:nvPr/>
        </p:nvGraphicFramePr>
        <p:xfrm>
          <a:off x="251519" y="650697"/>
          <a:ext cx="8640962" cy="63526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6305"/>
                <a:gridCol w="2304256"/>
                <a:gridCol w="1368152"/>
                <a:gridCol w="2232249"/>
              </a:tblGrid>
              <a:tr h="752050">
                <a:tc>
                  <a:txBody>
                    <a:bodyPr/>
                    <a:lstStyle/>
                    <a:p>
                      <a:endParaRPr lang="nl-N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Triple A </a:t>
                      </a:r>
                      <a:r>
                        <a:rPr lang="en-US" sz="2400" dirty="0" err="1" smtClean="0"/>
                        <a:t>Tyres</a:t>
                      </a:r>
                      <a:endParaRPr lang="nl-N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Tyre</a:t>
                      </a:r>
                      <a:r>
                        <a:rPr lang="en-US" sz="2400" dirty="0" smtClean="0"/>
                        <a:t> Pressure</a:t>
                      </a:r>
                      <a:endParaRPr lang="nl-N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Limits Prop. </a:t>
                      </a:r>
                      <a:r>
                        <a:rPr lang="en-US" sz="2000" dirty="0" smtClean="0"/>
                        <a:t>(GRB</a:t>
                      </a:r>
                      <a:r>
                        <a:rPr lang="en-US" sz="2000" baseline="0" dirty="0" smtClean="0"/>
                        <a:t> 62-11-Rev.1)</a:t>
                      </a:r>
                      <a:endParaRPr lang="nl-NL" sz="2400" dirty="0"/>
                    </a:p>
                  </a:txBody>
                  <a:tcPr/>
                </a:tc>
              </a:tr>
              <a:tr h="86346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Fuel savings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(b. l)</a:t>
                      </a:r>
                      <a:endParaRPr lang="nl-NL" sz="2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17</a:t>
                      </a:r>
                      <a:endParaRPr lang="nl-NL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5</a:t>
                      </a:r>
                      <a:endParaRPr lang="nl-NL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Sep.</a:t>
                      </a:r>
                      <a:r>
                        <a:rPr lang="en-US" sz="2800" baseline="0" dirty="0" smtClean="0"/>
                        <a:t> ‘17</a:t>
                      </a:r>
                      <a:endParaRPr lang="nl-NL" sz="2800" dirty="0"/>
                    </a:p>
                  </a:txBody>
                  <a:tcPr/>
                </a:tc>
              </a:tr>
              <a:tr h="863465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Reduced CO2 </a:t>
                      </a:r>
                    </a:p>
                    <a:p>
                      <a:r>
                        <a:rPr lang="en-US" sz="2800" dirty="0" smtClean="0"/>
                        <a:t>(</a:t>
                      </a:r>
                      <a:r>
                        <a:rPr lang="en-US" sz="2800" dirty="0" err="1" smtClean="0"/>
                        <a:t>Mton</a:t>
                      </a:r>
                      <a:r>
                        <a:rPr lang="en-US" sz="2800" dirty="0" smtClean="0"/>
                        <a:t>)</a:t>
                      </a:r>
                      <a:endParaRPr lang="nl-NL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42</a:t>
                      </a:r>
                      <a:endParaRPr lang="nl-NL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12</a:t>
                      </a:r>
                      <a:endParaRPr lang="nl-NL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Sep. ’17</a:t>
                      </a:r>
                      <a:endParaRPr lang="nl-NL" sz="2800" dirty="0"/>
                    </a:p>
                  </a:txBody>
                  <a:tcPr/>
                </a:tc>
              </a:tr>
              <a:tr h="863465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Reduced</a:t>
                      </a:r>
                      <a:r>
                        <a:rPr lang="en-US" sz="2800" baseline="0" dirty="0" smtClean="0"/>
                        <a:t> # c</a:t>
                      </a:r>
                      <a:r>
                        <a:rPr lang="en-US" sz="2800" dirty="0" smtClean="0"/>
                        <a:t>asualties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F.</a:t>
                      </a:r>
                      <a:r>
                        <a:rPr lang="en-US" sz="2400" baseline="0" dirty="0" smtClean="0"/>
                        <a:t> 2567</a:t>
                      </a:r>
                      <a:r>
                        <a:rPr lang="en-US" sz="2400" dirty="0" smtClean="0"/>
                        <a:t> </a:t>
                      </a:r>
                    </a:p>
                    <a:p>
                      <a:r>
                        <a:rPr lang="en-US" sz="2400" dirty="0" smtClean="0"/>
                        <a:t>Inj. 12353/19631</a:t>
                      </a:r>
                      <a:endParaRPr lang="nl-N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-</a:t>
                      </a:r>
                      <a:endParaRPr lang="nl-NL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2800" dirty="0" smtClean="0"/>
                        <a:t>Sep.</a:t>
                      </a:r>
                      <a:r>
                        <a:rPr lang="nl-NL" sz="2800" baseline="0" dirty="0" smtClean="0"/>
                        <a:t> ‘17</a:t>
                      </a:r>
                      <a:endParaRPr lang="nl-NL" sz="2800" dirty="0"/>
                    </a:p>
                  </a:txBody>
                  <a:tcPr/>
                </a:tc>
              </a:tr>
              <a:tr h="863465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Reduced # Ser.</a:t>
                      </a:r>
                      <a:r>
                        <a:rPr lang="en-US" sz="2800" baseline="0" dirty="0" smtClean="0"/>
                        <a:t> Annoyed (mil.)</a:t>
                      </a:r>
                      <a:endParaRPr lang="nl-NL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8.2</a:t>
                      </a:r>
                      <a:endParaRPr lang="nl-NL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1.5</a:t>
                      </a:r>
                      <a:endParaRPr lang="nl-NL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8.2</a:t>
                      </a:r>
                      <a:endParaRPr lang="nl-NL" sz="2800" dirty="0"/>
                    </a:p>
                  </a:txBody>
                  <a:tcPr/>
                </a:tc>
              </a:tr>
              <a:tr h="863465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Reduced Ser. </a:t>
                      </a:r>
                      <a:r>
                        <a:rPr lang="en-US" sz="2800" dirty="0" err="1" smtClean="0"/>
                        <a:t>Sleepdist</a:t>
                      </a:r>
                      <a:r>
                        <a:rPr lang="en-US" sz="2800" dirty="0" smtClean="0"/>
                        <a:t>. (mil.)</a:t>
                      </a:r>
                      <a:endParaRPr lang="nl-NL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3.4</a:t>
                      </a:r>
                      <a:endParaRPr lang="nl-NL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0.6</a:t>
                      </a:r>
                      <a:endParaRPr lang="nl-NL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3.4</a:t>
                      </a:r>
                      <a:endParaRPr lang="nl-NL" sz="2800" dirty="0"/>
                    </a:p>
                  </a:txBody>
                  <a:tcPr/>
                </a:tc>
              </a:tr>
              <a:tr h="805272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Cost savings </a:t>
                      </a:r>
                      <a:r>
                        <a:rPr lang="en-US" sz="2400" dirty="0" smtClean="0"/>
                        <a:t>(b. 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€</a:t>
                      </a:r>
                      <a:r>
                        <a:rPr lang="en-US" sz="2400" dirty="0" smtClean="0"/>
                        <a:t>)</a:t>
                      </a:r>
                      <a:endParaRPr lang="nl-N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34</a:t>
                      </a:r>
                      <a:endParaRPr lang="nl-NL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6</a:t>
                      </a:r>
                      <a:endParaRPr lang="nl-NL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Sep</a:t>
                      </a:r>
                      <a:r>
                        <a:rPr lang="en-US" sz="2800" baseline="0" dirty="0" smtClean="0"/>
                        <a:t> ‘17</a:t>
                      </a:r>
                      <a:endParaRPr lang="nl-NL" sz="28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 conclude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TPMS counter productive?</a:t>
            </a:r>
          </a:p>
          <a:p>
            <a:r>
              <a:rPr lang="en-US" dirty="0" smtClean="0"/>
              <a:t>Advice </a:t>
            </a:r>
            <a:r>
              <a:rPr lang="en-US" dirty="0" err="1" smtClean="0"/>
              <a:t>tyre</a:t>
            </a:r>
            <a:r>
              <a:rPr lang="en-US" dirty="0" smtClean="0"/>
              <a:t> pressure (cold/warm)?</a:t>
            </a:r>
          </a:p>
          <a:p>
            <a:r>
              <a:rPr lang="en-US" dirty="0" smtClean="0"/>
              <a:t>Huge benefits for: </a:t>
            </a:r>
          </a:p>
          <a:p>
            <a:pPr lvl="1"/>
            <a:r>
              <a:rPr lang="en-US" dirty="0" smtClean="0"/>
              <a:t>Better </a:t>
            </a:r>
            <a:r>
              <a:rPr lang="en-US" dirty="0" err="1" smtClean="0"/>
              <a:t>tyres</a:t>
            </a:r>
            <a:endParaRPr lang="en-US" dirty="0" smtClean="0"/>
          </a:p>
          <a:p>
            <a:pPr lvl="1"/>
            <a:r>
              <a:rPr lang="en-US" dirty="0" smtClean="0"/>
              <a:t>More strict </a:t>
            </a:r>
            <a:r>
              <a:rPr lang="en-US" dirty="0" err="1" smtClean="0"/>
              <a:t>tyre</a:t>
            </a:r>
            <a:r>
              <a:rPr lang="en-US" dirty="0" smtClean="0"/>
              <a:t> limits</a:t>
            </a:r>
          </a:p>
          <a:p>
            <a:pPr lvl="1"/>
            <a:r>
              <a:rPr lang="en-US" dirty="0" smtClean="0"/>
              <a:t>Correct </a:t>
            </a:r>
            <a:r>
              <a:rPr lang="en-US" dirty="0" err="1" smtClean="0"/>
              <a:t>tyre</a:t>
            </a:r>
            <a:r>
              <a:rPr lang="en-US" dirty="0" smtClean="0"/>
              <a:t> pressure</a:t>
            </a:r>
          </a:p>
          <a:p>
            <a:r>
              <a:rPr lang="en-US" dirty="0" smtClean="0"/>
              <a:t>Action EU and UNECE !</a:t>
            </a:r>
          </a:p>
          <a:p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Thank you for your attention</a:t>
            </a:r>
          </a:p>
        </p:txBody>
      </p:sp>
      <p:pic>
        <p:nvPicPr>
          <p:cNvPr id="1026" name="433D1291-4443-410B-B2A8-33267620DC17" descr="630D9D73-315E-4A20-BF0E-F6E9E62A0005@arnhe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1412776"/>
            <a:ext cx="5772150" cy="458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Road Surfaces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EUROCITIES Brochure (GRB 60-04 and 60-04-Add.1)</a:t>
            </a:r>
          </a:p>
          <a:p>
            <a:r>
              <a:rPr lang="en-US" dirty="0" smtClean="0"/>
              <a:t>CEDR, 27 Member States (GRB 61-16)</a:t>
            </a:r>
          </a:p>
          <a:p>
            <a:pPr lvl="1"/>
            <a:r>
              <a:rPr lang="en-US" dirty="0" smtClean="0"/>
              <a:t>Overview noise, lifetime, costs (investments and maintenance) from 15 MS</a:t>
            </a:r>
          </a:p>
          <a:p>
            <a:r>
              <a:rPr lang="en-US" dirty="0" smtClean="0"/>
              <a:t>NLs Consortium (GRB 65-20,21,22 and 65-22-Add.1)</a:t>
            </a:r>
          </a:p>
          <a:p>
            <a:pPr lvl="1"/>
            <a:r>
              <a:rPr lang="en-US" dirty="0" err="1" smtClean="0"/>
              <a:t>Labelling</a:t>
            </a:r>
            <a:r>
              <a:rPr lang="en-US" dirty="0" smtClean="0"/>
              <a:t> </a:t>
            </a:r>
            <a:r>
              <a:rPr lang="en-US" dirty="0"/>
              <a:t>R</a:t>
            </a:r>
            <a:r>
              <a:rPr lang="en-US" dirty="0" smtClean="0"/>
              <a:t>oad </a:t>
            </a:r>
            <a:r>
              <a:rPr lang="en-US" dirty="0"/>
              <a:t>S</a:t>
            </a:r>
            <a:r>
              <a:rPr lang="en-US" dirty="0" smtClean="0"/>
              <a:t>urfaces</a:t>
            </a:r>
            <a:endParaRPr lang="nl-NL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Date Placeholder 3"/>
          <p:cNvSpPr txBox="1">
            <a:spLocks noGrp="1"/>
          </p:cNvSpPr>
          <p:nvPr/>
        </p:nvSpPr>
        <p:spPr bwMode="auto">
          <a:xfrm>
            <a:off x="87313" y="625792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fr-FR" altLang="nl-NL" sz="1400"/>
              <a:t>W. Alberts</a:t>
            </a:r>
            <a:endParaRPr lang="de-CH" altLang="nl-NL" sz="1400"/>
          </a:p>
        </p:txBody>
      </p:sp>
      <p:sp>
        <p:nvSpPr>
          <p:cNvPr id="19459" name="Footer Placeholder 4"/>
          <p:cNvSpPr txBox="1">
            <a:spLocks noGrp="1"/>
          </p:cNvSpPr>
          <p:nvPr/>
        </p:nvSpPr>
        <p:spPr bwMode="auto">
          <a:xfrm>
            <a:off x="2286000" y="6248400"/>
            <a:ext cx="464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de-CH" altLang="nl-NL" sz="1400"/>
              <a:t>Traffic noise and motorway pavements</a:t>
            </a:r>
          </a:p>
        </p:txBody>
      </p:sp>
      <p:sp>
        <p:nvSpPr>
          <p:cNvPr id="19460" name="Slide Number Placeholder 5"/>
          <p:cNvSpPr txBox="1">
            <a:spLocks noGrp="1"/>
          </p:cNvSpPr>
          <p:nvPr/>
        </p:nvSpPr>
        <p:spPr bwMode="auto">
          <a:xfrm>
            <a:off x="707548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3DFB7B23-8333-48B0-A3CC-5A8948D906C9}" type="slidenum">
              <a:rPr lang="de-CH" altLang="nl-NL" sz="1400"/>
              <a:pPr algn="r"/>
              <a:t>5</a:t>
            </a:fld>
            <a:endParaRPr lang="de-CH" altLang="nl-NL" sz="1400"/>
          </a:p>
        </p:txBody>
      </p:sp>
      <p:sp>
        <p:nvSpPr>
          <p:cNvPr id="1946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27584" y="228600"/>
            <a:ext cx="7478216" cy="914400"/>
          </a:xfrm>
        </p:spPr>
        <p:txBody>
          <a:bodyPr/>
          <a:lstStyle/>
          <a:p>
            <a:pPr eaLnBrk="1" hangingPunct="1"/>
            <a:r>
              <a:rPr lang="en-GB" altLang="nl-NL" sz="3200" b="1" dirty="0" smtClean="0"/>
              <a:t>CEDR: Pavements: Noise </a:t>
            </a:r>
            <a:r>
              <a:rPr lang="en-GB" altLang="nl-NL" sz="1800" dirty="0" smtClean="0"/>
              <a:t>(GRB 61-16)</a:t>
            </a:r>
          </a:p>
        </p:txBody>
      </p:sp>
      <p:sp>
        <p:nvSpPr>
          <p:cNvPr id="1946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1052736"/>
            <a:ext cx="8839200" cy="5119464"/>
          </a:xfrm>
        </p:spPr>
        <p:txBody>
          <a:bodyPr>
            <a:normAutofit fontScale="85000" lnSpcReduction="10000"/>
          </a:bodyPr>
          <a:lstStyle/>
          <a:p>
            <a:pPr eaLnBrk="1" hangingPunct="1">
              <a:spcBef>
                <a:spcPct val="10000"/>
              </a:spcBef>
              <a:spcAft>
                <a:spcPct val="25000"/>
              </a:spcAft>
              <a:tabLst>
                <a:tab pos="1704975" algn="l"/>
                <a:tab pos="5021263" algn="l"/>
                <a:tab pos="6632575" algn="l"/>
              </a:tabLst>
            </a:pPr>
            <a:r>
              <a:rPr lang="en-US" altLang="nl-NL" sz="2400" dirty="0" smtClean="0"/>
              <a:t>initial noise reduction (in dB)</a:t>
            </a:r>
          </a:p>
          <a:p>
            <a:pPr eaLnBrk="1" hangingPunct="1">
              <a:spcBef>
                <a:spcPct val="10000"/>
              </a:spcBef>
              <a:spcAft>
                <a:spcPct val="25000"/>
              </a:spcAft>
              <a:tabLst>
                <a:tab pos="1704975" algn="l"/>
                <a:tab pos="5021263" algn="l"/>
                <a:tab pos="6632575" algn="l"/>
              </a:tabLst>
            </a:pPr>
            <a:endParaRPr lang="en-US" altLang="nl-NL" sz="2400" dirty="0" smtClean="0"/>
          </a:p>
          <a:p>
            <a:pPr eaLnBrk="1" hangingPunct="1">
              <a:spcBef>
                <a:spcPct val="10000"/>
              </a:spcBef>
              <a:spcAft>
                <a:spcPct val="25000"/>
              </a:spcAft>
              <a:tabLst>
                <a:tab pos="1704975" algn="l"/>
                <a:tab pos="5021263" algn="l"/>
                <a:tab pos="6632575" algn="l"/>
              </a:tabLst>
            </a:pPr>
            <a:endParaRPr lang="en-US" altLang="nl-NL" sz="2400" dirty="0" smtClean="0"/>
          </a:p>
          <a:p>
            <a:pPr eaLnBrk="1" hangingPunct="1">
              <a:spcBef>
                <a:spcPct val="10000"/>
              </a:spcBef>
              <a:spcAft>
                <a:spcPct val="25000"/>
              </a:spcAft>
              <a:tabLst>
                <a:tab pos="1704975" algn="l"/>
                <a:tab pos="5021263" algn="l"/>
                <a:tab pos="6632575" algn="l"/>
              </a:tabLst>
            </a:pPr>
            <a:endParaRPr lang="en-US" altLang="nl-NL" sz="2400" dirty="0" smtClean="0"/>
          </a:p>
          <a:p>
            <a:pPr eaLnBrk="1" hangingPunct="1">
              <a:spcBef>
                <a:spcPct val="10000"/>
              </a:spcBef>
              <a:spcAft>
                <a:spcPct val="25000"/>
              </a:spcAft>
              <a:tabLst>
                <a:tab pos="1704975" algn="l"/>
                <a:tab pos="5021263" algn="l"/>
                <a:tab pos="6632575" algn="l"/>
              </a:tabLst>
            </a:pPr>
            <a:endParaRPr lang="en-US" altLang="nl-NL" sz="2400" dirty="0" smtClean="0"/>
          </a:p>
          <a:p>
            <a:pPr eaLnBrk="1" hangingPunct="1">
              <a:spcBef>
                <a:spcPct val="10000"/>
              </a:spcBef>
              <a:spcAft>
                <a:spcPct val="25000"/>
              </a:spcAft>
              <a:tabLst>
                <a:tab pos="1704975" algn="l"/>
                <a:tab pos="5021263" algn="l"/>
                <a:tab pos="6632575" algn="l"/>
              </a:tabLst>
            </a:pPr>
            <a:endParaRPr lang="en-US" altLang="nl-NL" sz="2400" dirty="0" smtClean="0"/>
          </a:p>
          <a:p>
            <a:pPr eaLnBrk="1" hangingPunct="1">
              <a:spcBef>
                <a:spcPct val="10000"/>
              </a:spcBef>
              <a:spcAft>
                <a:spcPct val="25000"/>
              </a:spcAft>
              <a:tabLst>
                <a:tab pos="1704975" algn="l"/>
                <a:tab pos="5021263" algn="l"/>
                <a:tab pos="6632575" algn="l"/>
              </a:tabLst>
            </a:pPr>
            <a:endParaRPr lang="en-US" altLang="nl-NL" sz="2400" dirty="0"/>
          </a:p>
          <a:p>
            <a:pPr eaLnBrk="1" hangingPunct="1">
              <a:spcBef>
                <a:spcPct val="10000"/>
              </a:spcBef>
              <a:spcAft>
                <a:spcPct val="25000"/>
              </a:spcAft>
              <a:tabLst>
                <a:tab pos="1704975" algn="l"/>
                <a:tab pos="5021263" algn="l"/>
                <a:tab pos="6632575" algn="l"/>
              </a:tabLst>
            </a:pPr>
            <a:endParaRPr lang="en-US" altLang="nl-NL" sz="2400" dirty="0" smtClean="0"/>
          </a:p>
          <a:p>
            <a:pPr eaLnBrk="1" hangingPunct="1">
              <a:spcBef>
                <a:spcPct val="10000"/>
              </a:spcBef>
              <a:spcAft>
                <a:spcPct val="25000"/>
              </a:spcAft>
              <a:tabLst>
                <a:tab pos="1704975" algn="l"/>
                <a:tab pos="5021263" algn="l"/>
                <a:tab pos="6632575" algn="l"/>
              </a:tabLst>
            </a:pPr>
            <a:r>
              <a:rPr lang="en-US" altLang="nl-NL" sz="2400" dirty="0" smtClean="0"/>
              <a:t>transition from much used pavements (DAC/SMA) to noise reducing pavements (PA/TL) reduces noise with 2 to 3 dB</a:t>
            </a:r>
          </a:p>
          <a:p>
            <a:pPr eaLnBrk="1" hangingPunct="1">
              <a:spcBef>
                <a:spcPct val="10000"/>
              </a:spcBef>
              <a:spcAft>
                <a:spcPct val="25000"/>
              </a:spcAft>
              <a:tabLst>
                <a:tab pos="1704975" algn="l"/>
                <a:tab pos="5021263" algn="l"/>
                <a:tab pos="6632575" algn="l"/>
              </a:tabLst>
            </a:pPr>
            <a:r>
              <a:rPr lang="en-US" altLang="nl-NL" sz="2400" dirty="0" smtClean="0"/>
              <a:t>average lifetime noise reduction is less than initial reduction</a:t>
            </a:r>
          </a:p>
          <a:p>
            <a:pPr eaLnBrk="1" hangingPunct="1">
              <a:spcBef>
                <a:spcPct val="10000"/>
              </a:spcBef>
              <a:spcAft>
                <a:spcPct val="25000"/>
              </a:spcAft>
              <a:tabLst>
                <a:tab pos="1704975" algn="l"/>
                <a:tab pos="5021263" algn="l"/>
                <a:tab pos="6632575" algn="l"/>
              </a:tabLst>
            </a:pPr>
            <a:r>
              <a:rPr lang="en-US" altLang="nl-NL" sz="2400" dirty="0" smtClean="0"/>
              <a:t>acoustic properties of pavements are covered in regulation and noise calculation model in CEDR MS</a:t>
            </a:r>
          </a:p>
          <a:p>
            <a:pPr eaLnBrk="1" hangingPunct="1">
              <a:spcBef>
                <a:spcPct val="10000"/>
              </a:spcBef>
              <a:spcAft>
                <a:spcPct val="25000"/>
              </a:spcAft>
              <a:tabLst>
                <a:tab pos="1704975" algn="l"/>
                <a:tab pos="5021263" algn="l"/>
                <a:tab pos="6632575" algn="l"/>
              </a:tabLst>
            </a:pPr>
            <a:r>
              <a:rPr lang="en-US" altLang="nl-NL" sz="2400" dirty="0" smtClean="0"/>
              <a:t>harmonization at EU level (END and CNOSSOS-EU)</a:t>
            </a:r>
          </a:p>
        </p:txBody>
      </p:sp>
      <p:pic>
        <p:nvPicPr>
          <p:cNvPr id="19463" name="Picture 1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340768"/>
            <a:ext cx="8496944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40768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Road Surface Labels </a:t>
            </a:r>
            <a:r>
              <a:rPr lang="en-US" sz="2400" dirty="0" smtClean="0"/>
              <a:t>(GRB 65-20, 21, 22 and 22-Add.1)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dirty="0" smtClean="0">
                <a:solidFill>
                  <a:schemeClr val="accent1"/>
                </a:solidFill>
              </a:rPr>
              <a:t>Reference</a:t>
            </a:r>
            <a:r>
              <a:rPr lang="en-US" sz="2800" dirty="0" smtClean="0"/>
              <a:t>  					</a:t>
            </a:r>
            <a:r>
              <a:rPr lang="en-US" sz="2800" dirty="0" smtClean="0">
                <a:solidFill>
                  <a:schemeClr val="accent1"/>
                </a:solidFill>
              </a:rPr>
              <a:t>Best</a:t>
            </a:r>
            <a:endParaRPr lang="nl-NL" sz="2800" dirty="0">
              <a:solidFill>
                <a:schemeClr val="accent1"/>
              </a:solidFill>
            </a:endParaRPr>
          </a:p>
        </p:txBody>
      </p:sp>
      <p:pic>
        <p:nvPicPr>
          <p:cNvPr id="4" name="Picture 2" descr="H:\Labelling wegdekken\JPG\JPG\STRC17001-01 iconen_opa_hor_NL_GB-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435" y="1124744"/>
            <a:ext cx="4672565" cy="477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H:\Labelling wegdekken\JPG\JPG\STRC17001-01 iconen_zoab_hor_NL_GB-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4672565" cy="477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Road</a:t>
            </a:r>
            <a:r>
              <a:rPr lang="nl-NL" dirty="0" smtClean="0"/>
              <a:t> </a:t>
            </a:r>
            <a:r>
              <a:rPr lang="nl-NL" dirty="0" err="1" smtClean="0"/>
              <a:t>Surface</a:t>
            </a:r>
            <a:r>
              <a:rPr lang="nl-NL" dirty="0" smtClean="0"/>
              <a:t> </a:t>
            </a:r>
            <a:r>
              <a:rPr lang="nl-NL" dirty="0" err="1" smtClean="0"/>
              <a:t>Labelling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 smtClean="0"/>
              <a:t>Benefits</a:t>
            </a:r>
            <a:r>
              <a:rPr lang="nl-NL" dirty="0" smtClean="0"/>
              <a:t>: </a:t>
            </a:r>
            <a:r>
              <a:rPr lang="nl-NL" dirty="0" err="1" smtClean="0"/>
              <a:t>same</a:t>
            </a:r>
            <a:r>
              <a:rPr lang="nl-NL" dirty="0" smtClean="0"/>
              <a:t> as </a:t>
            </a:r>
            <a:r>
              <a:rPr lang="nl-NL" dirty="0" err="1" smtClean="0"/>
              <a:t>for</a:t>
            </a:r>
            <a:r>
              <a:rPr lang="nl-NL" dirty="0" smtClean="0"/>
              <a:t> tyres? </a:t>
            </a:r>
            <a:r>
              <a:rPr lang="nl-NL" dirty="0" err="1" smtClean="0"/>
              <a:t>Or</a:t>
            </a:r>
            <a:r>
              <a:rPr lang="nl-NL" dirty="0" smtClean="0"/>
              <a:t> more?</a:t>
            </a:r>
          </a:p>
          <a:p>
            <a:r>
              <a:rPr lang="nl-NL" dirty="0" smtClean="0"/>
              <a:t>EU </a:t>
            </a:r>
            <a:r>
              <a:rPr lang="nl-NL" dirty="0" err="1" smtClean="0"/>
              <a:t>Regulation</a:t>
            </a:r>
            <a:r>
              <a:rPr lang="nl-NL" dirty="0" smtClean="0"/>
              <a:t> </a:t>
            </a:r>
            <a:r>
              <a:rPr lang="nl-NL" dirty="0" err="1" smtClean="0"/>
              <a:t>Vehicle</a:t>
            </a:r>
            <a:r>
              <a:rPr lang="nl-NL" dirty="0" smtClean="0"/>
              <a:t> </a:t>
            </a:r>
            <a:r>
              <a:rPr lang="nl-NL" dirty="0" err="1" smtClean="0"/>
              <a:t>Noise</a:t>
            </a:r>
            <a:r>
              <a:rPr lang="nl-NL" dirty="0" smtClean="0"/>
              <a:t> (</a:t>
            </a:r>
            <a:r>
              <a:rPr lang="nl-NL" dirty="0" err="1" smtClean="0"/>
              <a:t>Preamble</a:t>
            </a:r>
            <a:r>
              <a:rPr lang="nl-NL" dirty="0" smtClean="0"/>
              <a:t> </a:t>
            </a:r>
            <a:r>
              <a:rPr lang="nl-NL" dirty="0" err="1" smtClean="0"/>
              <a:t>nr</a:t>
            </a:r>
            <a:r>
              <a:rPr lang="nl-NL" dirty="0" smtClean="0"/>
              <a:t> 13: </a:t>
            </a:r>
            <a:r>
              <a:rPr lang="nl-NL" dirty="0" err="1" smtClean="0"/>
              <a:t>classification</a:t>
            </a:r>
            <a:r>
              <a:rPr lang="nl-NL" dirty="0" smtClean="0"/>
              <a:t> of </a:t>
            </a:r>
            <a:r>
              <a:rPr lang="nl-NL" dirty="0" err="1" smtClean="0"/>
              <a:t>road</a:t>
            </a:r>
            <a:r>
              <a:rPr lang="nl-NL" dirty="0" smtClean="0"/>
              <a:t> </a:t>
            </a:r>
            <a:r>
              <a:rPr lang="nl-NL" dirty="0" err="1" smtClean="0"/>
              <a:t>surface</a:t>
            </a:r>
            <a:r>
              <a:rPr lang="nl-NL" dirty="0" smtClean="0"/>
              <a:t> types)</a:t>
            </a:r>
            <a:endParaRPr lang="nl-NL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Powertrain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Limits set in 2014</a:t>
            </a:r>
          </a:p>
          <a:p>
            <a:pPr lvl="1"/>
            <a:r>
              <a:rPr lang="en-US" dirty="0" smtClean="0"/>
              <a:t>Future reduction equals traffic growth</a:t>
            </a:r>
          </a:p>
          <a:p>
            <a:pPr lvl="1"/>
            <a:r>
              <a:rPr lang="en-US" dirty="0" smtClean="0"/>
              <a:t>Allowance for testing with worn </a:t>
            </a:r>
            <a:r>
              <a:rPr lang="en-US" dirty="0" err="1" smtClean="0"/>
              <a:t>tyres</a:t>
            </a:r>
            <a:r>
              <a:rPr lang="en-US" dirty="0" smtClean="0"/>
              <a:t>!</a:t>
            </a:r>
          </a:p>
          <a:p>
            <a:r>
              <a:rPr lang="en-US" dirty="0" smtClean="0"/>
              <a:t>Labeling asked for in EU Regulation Vehicle Noise (article 7)</a:t>
            </a:r>
          </a:p>
          <a:p>
            <a:r>
              <a:rPr lang="en-US" dirty="0" smtClean="0"/>
              <a:t>Possible </a:t>
            </a:r>
            <a:r>
              <a:rPr lang="en-US" dirty="0" err="1" smtClean="0"/>
              <a:t>Labelling</a:t>
            </a:r>
            <a:r>
              <a:rPr lang="en-US" dirty="0" smtClean="0"/>
              <a:t> system demonstrated by the NLs  (GRB 61-01 and 61-01-Add.1)</a:t>
            </a:r>
            <a:endParaRPr lang="nl-NL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noise label for motor vehicles: towards quieter traffic </a:t>
            </a:r>
            <a:r>
              <a:rPr lang="en-US" sz="2700" dirty="0" smtClean="0"/>
              <a:t>(GRB 61-01-Add.1)</a:t>
            </a:r>
            <a:endParaRPr lang="nl-NL" sz="27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 smtClean="0"/>
              <a:t>Points</a:t>
            </a:r>
            <a:r>
              <a:rPr lang="nl-NL" dirty="0" smtClean="0"/>
              <a:t> rating </a:t>
            </a:r>
            <a:r>
              <a:rPr lang="nl-NL" dirty="0" err="1" smtClean="0"/>
              <a:t>for</a:t>
            </a:r>
            <a:r>
              <a:rPr lang="nl-NL" dirty="0" smtClean="0"/>
              <a:t> private </a:t>
            </a:r>
            <a:r>
              <a:rPr lang="nl-NL" dirty="0" err="1" smtClean="0"/>
              <a:t>cars</a:t>
            </a:r>
            <a:r>
              <a:rPr lang="nl-NL" dirty="0" smtClean="0"/>
              <a:t> (and </a:t>
            </a:r>
            <a:r>
              <a:rPr lang="nl-NL" dirty="0" err="1" smtClean="0"/>
              <a:t>other</a:t>
            </a:r>
            <a:r>
              <a:rPr lang="nl-NL" dirty="0" smtClean="0"/>
              <a:t> vehicles)</a:t>
            </a:r>
          </a:p>
          <a:p>
            <a:r>
              <a:rPr lang="en-US" dirty="0" smtClean="0"/>
              <a:t>Three elements (each 5 </a:t>
            </a:r>
            <a:r>
              <a:rPr lang="en-US" dirty="0" err="1" smtClean="0"/>
              <a:t>pnts</a:t>
            </a:r>
            <a:r>
              <a:rPr lang="en-US" dirty="0" smtClean="0"/>
              <a:t> max)</a:t>
            </a:r>
            <a:endParaRPr lang="nl-NL" dirty="0" smtClean="0"/>
          </a:p>
          <a:p>
            <a:pPr lvl="1"/>
            <a:r>
              <a:rPr lang="nl-NL" dirty="0" err="1" smtClean="0"/>
              <a:t>Interior</a:t>
            </a:r>
            <a:r>
              <a:rPr lang="nl-NL" dirty="0" smtClean="0"/>
              <a:t> </a:t>
            </a:r>
            <a:r>
              <a:rPr lang="nl-NL" dirty="0" err="1" smtClean="0"/>
              <a:t>noise</a:t>
            </a:r>
            <a:endParaRPr lang="nl-NL" dirty="0" smtClean="0"/>
          </a:p>
          <a:p>
            <a:pPr lvl="1"/>
            <a:r>
              <a:rPr lang="nl-NL" dirty="0" err="1" smtClean="0"/>
              <a:t>Powertrain</a:t>
            </a:r>
            <a:r>
              <a:rPr lang="nl-NL" dirty="0" smtClean="0"/>
              <a:t> </a:t>
            </a:r>
            <a:r>
              <a:rPr lang="nl-NL" dirty="0" err="1" smtClean="0"/>
              <a:t>noise</a:t>
            </a:r>
            <a:endParaRPr lang="nl-NL" dirty="0" smtClean="0"/>
          </a:p>
          <a:p>
            <a:pPr lvl="1"/>
            <a:r>
              <a:rPr lang="nl-NL" dirty="0" err="1" smtClean="0"/>
              <a:t>Tyre</a:t>
            </a:r>
            <a:r>
              <a:rPr lang="nl-NL" dirty="0" smtClean="0"/>
              <a:t> </a:t>
            </a:r>
            <a:r>
              <a:rPr lang="nl-NL" dirty="0" err="1" smtClean="0"/>
              <a:t>noise</a:t>
            </a:r>
            <a:endParaRPr lang="nl-NL" dirty="0" smtClean="0"/>
          </a:p>
          <a:p>
            <a:endParaRPr lang="en-US" dirty="0" smtClean="0"/>
          </a:p>
          <a:p>
            <a:endParaRPr lang="nl-NL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884</TotalTime>
  <Words>1194</Words>
  <Application>Microsoft Office PowerPoint</Application>
  <PresentationFormat>On-screen Show (4:3)</PresentationFormat>
  <Paragraphs>310</Paragraphs>
  <Slides>34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Office-thema</vt:lpstr>
      <vt:lpstr>Push and Pull for Noise Emission Reduction from Road Traffic in the NLs and EU</vt:lpstr>
      <vt:lpstr>PowerPoint Presentation</vt:lpstr>
      <vt:lpstr>Noise Emission from Road Traffic</vt:lpstr>
      <vt:lpstr>Road Surfaces</vt:lpstr>
      <vt:lpstr>CEDR: Pavements: Noise (GRB 61-16)</vt:lpstr>
      <vt:lpstr>Road Surface Labels (GRB 65-20, 21, 22 and 22-Add.1) Reference       Best</vt:lpstr>
      <vt:lpstr>Road Surface Labelling</vt:lpstr>
      <vt:lpstr>Powertrain</vt:lpstr>
      <vt:lpstr>A noise label for motor vehicles: towards quieter traffic (GRB 61-01-Add.1)</vt:lpstr>
      <vt:lpstr>PowerPoint Presentation</vt:lpstr>
      <vt:lpstr>PowerPoint Presentation</vt:lpstr>
      <vt:lpstr>Tyres</vt:lpstr>
      <vt:lpstr>PowerPoint Presentation</vt:lpstr>
      <vt:lpstr>Potential Benefits of Triple A tyres</vt:lpstr>
      <vt:lpstr>Benefits Triple A in EU</vt:lpstr>
      <vt:lpstr>Tyres: a two track approach in the NLs</vt:lpstr>
      <vt:lpstr>Dutch Campaign ‘Choose the Best Tyre’</vt:lpstr>
      <vt:lpstr>Website: www.debesteband.nl</vt:lpstr>
      <vt:lpstr>PowerPoint Presentation</vt:lpstr>
      <vt:lpstr>PowerPoint Presentation</vt:lpstr>
      <vt:lpstr>PowerPoint Presentation</vt:lpstr>
      <vt:lpstr>Backside Letter Periodic Technical Inspection (PTI)</vt:lpstr>
      <vt:lpstr>PowerPoint Presentation</vt:lpstr>
      <vt:lpstr>Declaration on Best Tyres</vt:lpstr>
      <vt:lpstr>Tyres (limits, Push)  Strengthening on agenda GRB (GRB 59-11)</vt:lpstr>
      <vt:lpstr>Tyres research</vt:lpstr>
      <vt:lpstr>Tyres research (2), Various</vt:lpstr>
      <vt:lpstr>PowerPoint Presentation</vt:lpstr>
      <vt:lpstr>Proposals to strengthen tyre limits</vt:lpstr>
      <vt:lpstr>NLs average: DCB Sales 2016 NLs 50% CBA or better (GRB 62-11-Rev.1/Add.1)</vt:lpstr>
      <vt:lpstr>Policy Indicator (GRB 62-14, 62-14-Add.1 and 62-11-Add.1)</vt:lpstr>
      <vt:lpstr>Potential Benefits EU</vt:lpstr>
      <vt:lpstr>To conclude</vt:lpstr>
      <vt:lpstr>Thank you for your attention</vt:lpstr>
    </vt:vector>
  </TitlesOfParts>
  <Company>Rijksoverheid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Push and Pull for Noise Emission Reduction from Road Traffic in the NLs and EU</dc:title>
  <dc:creator>JSligger</dc:creator>
  <cp:lastModifiedBy>Konstantin Glukhenkiy</cp:lastModifiedBy>
  <cp:revision>84</cp:revision>
  <dcterms:created xsi:type="dcterms:W3CDTF">2017-02-04T10:57:18Z</dcterms:created>
  <dcterms:modified xsi:type="dcterms:W3CDTF">2017-02-16T17:06:23Z</dcterms:modified>
</cp:coreProperties>
</file>