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  <p:sldMasterId id="2147484057" r:id="rId2"/>
    <p:sldMasterId id="2147484455" r:id="rId3"/>
  </p:sldMasterIdLst>
  <p:notesMasterIdLst>
    <p:notesMasterId r:id="rId20"/>
  </p:notesMasterIdLst>
  <p:handoutMasterIdLst>
    <p:handoutMasterId r:id="rId21"/>
  </p:handoutMasterIdLst>
  <p:sldIdLst>
    <p:sldId id="318" r:id="rId4"/>
    <p:sldId id="319" r:id="rId5"/>
    <p:sldId id="341" r:id="rId6"/>
    <p:sldId id="334" r:id="rId7"/>
    <p:sldId id="343" r:id="rId8"/>
    <p:sldId id="344" r:id="rId9"/>
    <p:sldId id="342" r:id="rId10"/>
    <p:sldId id="346" r:id="rId11"/>
    <p:sldId id="348" r:id="rId12"/>
    <p:sldId id="345" r:id="rId13"/>
    <p:sldId id="349" r:id="rId14"/>
    <p:sldId id="350" r:id="rId15"/>
    <p:sldId id="353" r:id="rId16"/>
    <p:sldId id="330" r:id="rId17"/>
    <p:sldId id="351" r:id="rId18"/>
    <p:sldId id="352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3366FF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18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57B452-7C38-4EE0-A85C-13392A7A09C3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F16AA4-0C68-4029-B89D-323B1D28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1F2F5B-78E4-41AA-B46B-AB013662E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B48AD0C0-B28A-47DC-AD79-ABF25F4D8269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C4E1243-A1D1-46F8-927C-A1A4BFEC5DFE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E79BB090-D47A-4404-BC3D-ED25C3816F6B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D81FF916-8D75-4EC9-B1EA-3D49A0FA95A9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7A0C4-BC52-4BD5-853B-BC7FB6EADDF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19525" y="9455150"/>
            <a:ext cx="297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7CAD1-8F47-44CC-B93D-D1090CC197C6}" type="slidenum">
              <a:rPr lang="en-GB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63588"/>
            <a:ext cx="4979987" cy="37353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29163"/>
            <a:ext cx="4965700" cy="4422775"/>
          </a:xfrm>
          <a:noFill/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90707C6F-8E30-47DA-BBA1-F434A581C85C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50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3691-0559-4CDB-BDBE-A0CC78BDA01D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39DE-1710-41E8-804D-2F4F2C96A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DF01-02B3-48A0-9237-66C4FAFC5680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F847-3172-400B-AADC-0B0520048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9144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C506-5B98-4438-8A75-FE24DEB6119C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AA06-6304-4C2A-AB90-2369FBC9D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269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7EAE-9214-43B3-BC9B-A234542C1EE1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A738-5626-450A-B35F-3F846371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6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2676-E42C-44F6-A8D8-45AC7B954655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06E4-ECE8-461E-849E-77613CCE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9673-B62B-438C-A1D7-332621DDC7D1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8B0B-54A4-4893-8738-306FE9A44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649A-FA84-4DC5-AFCC-7243F9352C4C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55F5-0D62-43A4-BAED-C4A7931D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D450-4937-4F5B-9A4F-F98C989F7836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D5B6-E516-4396-A79D-6E91ECDD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BD64-37D0-4065-BDC0-6EA23964DC90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C356-9F67-4091-88DA-332E90C5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2445-DC43-4AB0-BC78-2F5A8842F932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57C9-8900-45E7-8B25-C6DF30B7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9144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</p:txBody>
      </p:sp>
    </p:spTree>
    <p:extLst>
      <p:ext uri="{BB962C8B-B14F-4D97-AF65-F5344CB8AC3E}">
        <p14:creationId xmlns:p14="http://schemas.microsoft.com/office/powerpoint/2010/main" val="201894019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68416"/>
            <a:ext cx="7920039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7825-A7C1-492D-B513-39623C9378B3}" type="datetime4">
              <a:rPr lang="en-US" altLang="en-US"/>
              <a:pPr>
                <a:defRPr/>
              </a:pPr>
              <a:t>November 27,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68416"/>
            <a:ext cx="7920039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7825-A7C1-492D-B513-39623C9378B3}" type="datetime4">
              <a:rPr lang="en-US" altLang="en-US"/>
              <a:pPr>
                <a:defRPr/>
              </a:pPr>
              <a:t>November 27,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91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9144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900"/>
            </a:lvl5pPr>
            <a:lvl6pPr marL="685800" indent="0">
              <a:buNone/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83032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8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52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13FD-DB85-486F-8A6C-7C0CD6E237FE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FCA7-353B-4110-A48A-C059B365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138238" y="6021388"/>
            <a:ext cx="6858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03" r:id="rId5"/>
    <p:sldLayoutId id="2147484618" r:id="rId6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138238" y="6021388"/>
            <a:ext cx="6858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1AB935-238C-46B7-B0D5-BF46F4F49AB6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ECD42F-D35B-4F38-B8AC-6180E9C1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138238" y="6021388"/>
            <a:ext cx="6858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21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2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unece.org/trans/areas-of-work/transport-statistics/statistics-and-data-online/e-roads/traffic-census-map.html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at.trans@unece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hyperlink" Target="mailto:Alexander.Blackburn@unec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iny.cc/UNECE-Rail-Stat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ce.org/trans/transport-and-the-sustainable-development-goals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unece.org/trans/resources/publications/transport-statistic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3.unece.org/PXWeb/en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403649" y="1628801"/>
            <a:ext cx="7003752" cy="2879700"/>
          </a:xfrm>
        </p:spPr>
        <p:txBody>
          <a:bodyPr rtlCol="0">
            <a:noAutofit/>
          </a:bodyPr>
          <a:lstStyle/>
          <a:p>
            <a:pPr marL="0" lvl="4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1500" b="1" dirty="0">
              <a:solidFill>
                <a:srgbClr val="000099"/>
              </a:solidFill>
            </a:endParaRPr>
          </a:p>
          <a:p>
            <a:pPr marL="0" lvl="4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1500" b="1" dirty="0">
              <a:solidFill>
                <a:srgbClr val="000099"/>
              </a:solidFill>
            </a:endParaRPr>
          </a:p>
          <a:p>
            <a:pPr marL="0" lvl="4" indent="0" algn="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H" altLang="en-US" sz="2400" b="1" dirty="0" err="1">
                <a:solidFill>
                  <a:srgbClr val="000099"/>
                </a:solidFill>
              </a:rPr>
              <a:t>UNECE’s</a:t>
            </a:r>
            <a:r>
              <a:rPr lang="fr-CH" altLang="en-US" sz="2400" b="1" dirty="0">
                <a:solidFill>
                  <a:srgbClr val="000099"/>
                </a:solidFill>
              </a:rPr>
              <a:t> </a:t>
            </a:r>
            <a:r>
              <a:rPr lang="fr-CH" altLang="en-US" sz="2400" b="1" dirty="0" smtClean="0">
                <a:solidFill>
                  <a:srgbClr val="000099"/>
                </a:solidFill>
              </a:rPr>
              <a:t>Transport </a:t>
            </a:r>
            <a:r>
              <a:rPr lang="fr-CH" altLang="en-US" sz="2400" b="1" dirty="0">
                <a:solidFill>
                  <a:srgbClr val="000099"/>
                </a:solidFill>
              </a:rPr>
              <a:t>Statistics </a:t>
            </a:r>
            <a:r>
              <a:rPr lang="fr-CH" altLang="en-US" sz="2400" b="1" dirty="0" err="1" smtClean="0">
                <a:solidFill>
                  <a:srgbClr val="000099"/>
                </a:solidFill>
              </a:rPr>
              <a:t>Activities</a:t>
            </a:r>
            <a:endParaRPr lang="fr-CH" altLang="en-US" sz="2400" b="1" dirty="0">
              <a:solidFill>
                <a:srgbClr val="000099"/>
              </a:solidFill>
            </a:endParaRPr>
          </a:p>
          <a:p>
            <a:pPr marL="0" lvl="4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rgbClr val="000099"/>
                </a:solidFill>
              </a:rPr>
              <a:t>Alexander.Blackburn@unece.org</a:t>
            </a:r>
            <a:endParaRPr lang="en-CA" altLang="en-US" sz="2400" b="1" dirty="0">
              <a:solidFill>
                <a:srgbClr val="000099"/>
              </a:solidFill>
            </a:endParaRPr>
          </a:p>
          <a:p>
            <a:pPr marL="0" lvl="4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/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74988" y="4668838"/>
            <a:ext cx="4959350" cy="53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SC.2</a:t>
            </a:r>
            <a:endParaRPr lang="en-US" sz="1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Geneva, 27-29 November </a:t>
            </a:r>
            <a:r>
              <a:rPr lang="en-US" sz="1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419100"/>
            <a:ext cx="6624638" cy="649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a-DK" altLang="en-US" sz="3000" dirty="0" smtClean="0">
                <a:solidFill>
                  <a:schemeClr val="hlink"/>
                </a:solidFill>
                <a:latin typeface="Arial" panose="020B0604020202020204" pitchFamily="34" charset="0"/>
              </a:rPr>
              <a:t>E-Road Census: Interactive European map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s://www.unece.org/fileadmin/DAM/trans/main/wp6/census2015/road/_Static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14450"/>
            <a:ext cx="72771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755650" y="5275263"/>
            <a:ext cx="790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Book Antiqua" panose="02040602050305030304" pitchFamily="18" charset="0"/>
                <a:hlinkClick r:id="rId5"/>
              </a:rPr>
              <a:t>https://www.unece.org/trans/areas-of-work/transport-statistics/statistics-and-data-online/e-roads/traffic-census-map.html</a:t>
            </a:r>
            <a:endParaRPr lang="en-US" altLang="en-US" sz="14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MAPA_ZSR_vlaky ND_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8324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599113" cy="132556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E-Rail</a:t>
            </a:r>
            <a:r>
              <a:rPr lang="en-US" altLang="en-US" smtClean="0"/>
              <a:t> </a:t>
            </a:r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Census</a:t>
            </a:r>
          </a:p>
        </p:txBody>
      </p:sp>
      <p:pic>
        <p:nvPicPr>
          <p:cNvPr id="307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PA_ZSR_vlaky OD_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8324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599113" cy="132556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E-Rail</a:t>
            </a:r>
            <a:r>
              <a:rPr lang="en-US" altLang="en-US" smtClean="0"/>
              <a:t> </a:t>
            </a:r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815013" cy="1325563"/>
          </a:xfrm>
        </p:spPr>
        <p:txBody>
          <a:bodyPr/>
          <a:lstStyle/>
          <a:p>
            <a:r>
              <a:rPr lang="en-US" altLang="en-US" sz="3000" dirty="0" smtClean="0">
                <a:solidFill>
                  <a:schemeClr val="hlink"/>
                </a:solidFill>
                <a:latin typeface="Arial" panose="020B0604020202020204" pitchFamily="34" charset="0"/>
              </a:rPr>
              <a:t>E-Rail</a:t>
            </a:r>
            <a:r>
              <a:rPr lang="en-US" altLang="en-US" dirty="0" smtClean="0"/>
              <a:t> </a:t>
            </a:r>
            <a:r>
              <a:rPr lang="en-US" altLang="en-US" sz="3000" dirty="0" smtClean="0">
                <a:solidFill>
                  <a:schemeClr val="hlink"/>
                </a:solidFill>
                <a:latin typeface="Arial" panose="020B0604020202020204" pitchFamily="34" charset="0"/>
              </a:rPr>
              <a:t>Census Results Received</a:t>
            </a:r>
          </a:p>
        </p:txBody>
      </p:sp>
      <p:pic>
        <p:nvPicPr>
          <p:cNvPr id="307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276872"/>
            <a:ext cx="8352482" cy="295232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450"/>
              </a:spcAft>
              <a:defRPr/>
            </a:pPr>
            <a:r>
              <a:rPr lang="en-US" altLang="en-US" sz="3600" dirty="0" smtClean="0">
                <a:latin typeface="Garamond" panose="02020404030301010803" pitchFamily="18" charset="0"/>
                <a:cs typeface="Arial" panose="020B0604020202020204" pitchFamily="34" charset="0"/>
              </a:rPr>
              <a:t>10 E-Rail censuses received so far:</a:t>
            </a:r>
          </a:p>
          <a:p>
            <a:pPr marL="0" indent="0" algn="just" eaLnBrk="1" fontAlgn="auto" hangingPunct="1">
              <a:spcAft>
                <a:spcPts val="450"/>
              </a:spcAft>
              <a:buNone/>
              <a:defRPr/>
            </a:pPr>
            <a:r>
              <a:rPr lang="en-US" altLang="en-US" sz="3600" dirty="0" smtClean="0">
                <a:latin typeface="Garamond" panose="02020404030301010803" pitchFamily="18" charset="0"/>
                <a:cs typeface="Arial" panose="020B0604020202020204" pitchFamily="34" charset="0"/>
              </a:rPr>
              <a:t>Bosnia Herzegovina, Croatia, Denmark, Hungary, Latvia, Lithuania, Slovakia, FYR Macedonia, Slovenia, UK</a:t>
            </a:r>
          </a:p>
          <a:p>
            <a:pPr algn="just" eaLnBrk="1" fontAlgn="auto" hangingPunct="1">
              <a:spcAft>
                <a:spcPts val="450"/>
              </a:spcAft>
              <a:defRPr/>
            </a:pPr>
            <a:r>
              <a:rPr lang="en-US" altLang="en-US" sz="3600" dirty="0" smtClean="0">
                <a:latin typeface="Garamond" panose="02020404030301010803" pitchFamily="18" charset="0"/>
                <a:cs typeface="Arial" panose="020B0604020202020204" pitchFamily="34" charset="0"/>
              </a:rPr>
              <a:t>More wanted</a:t>
            </a:r>
            <a:r>
              <a:rPr lang="en-US" altLang="en-US" sz="3600" dirty="0" smtClean="0">
                <a:latin typeface="Garamond" panose="02020404030301010803" pitchFamily="18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27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414338" y="400050"/>
            <a:ext cx="6858001" cy="4333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Pilot Questionnaires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4"/>
            <a:ext cx="8785225" cy="4896321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450"/>
              </a:spcAft>
              <a:defRPr/>
            </a:pPr>
            <a:r>
              <a:rPr lang="en-US" altLang="en-US" b="1" dirty="0">
                <a:latin typeface="Garamond" panose="02020404030301010803" pitchFamily="18" charset="0"/>
                <a:cs typeface="Arial" panose="020B0604020202020204" pitchFamily="34" charset="0"/>
              </a:rPr>
              <a:t>Rail accidents</a:t>
            </a:r>
            <a:r>
              <a:rPr lang="en-US" altLang="en-US" dirty="0">
                <a:latin typeface="Garamond" panose="02020404030301010803" pitchFamily="18" charset="0"/>
                <a:cs typeface="Arial" panose="020B0604020202020204" pitchFamily="34" charset="0"/>
              </a:rPr>
              <a:t>: questionnaire sent out in February to non-ERA countries. Data received for 8 </a:t>
            </a: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countries (including </a:t>
            </a:r>
            <a:r>
              <a:rPr lang="en-US" altLang="en-US" dirty="0">
                <a:latin typeface="Garamond" panose="02020404030301010803" pitchFamily="18" charset="0"/>
                <a:cs typeface="Arial" panose="020B0604020202020204" pitchFamily="34" charset="0"/>
              </a:rPr>
              <a:t>Canada, USA, Russia, </a:t>
            </a: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Serbia.)</a:t>
            </a:r>
          </a:p>
          <a:p>
            <a:pPr algn="just" eaLnBrk="1" fontAlgn="auto" hangingPunct="1">
              <a:spcAft>
                <a:spcPts val="450"/>
              </a:spcAft>
              <a:defRPr/>
            </a:pP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Data reasonably complete, good breakdown (and simple questionnaire!): WP.6 </a:t>
            </a:r>
            <a:r>
              <a:rPr lang="en-US" altLang="en-US" dirty="0">
                <a:latin typeface="Garamond" panose="02020404030301010803" pitchFamily="18" charset="0"/>
                <a:cs typeface="Arial" panose="020B0604020202020204" pitchFamily="34" charset="0"/>
              </a:rPr>
              <a:t>decided to collect these data </a:t>
            </a: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permanently. Data will be combined with European data and disseminated by end of 2017</a:t>
            </a:r>
            <a:endParaRPr lang="en-US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450"/>
              </a:spcAft>
              <a:defRPr/>
            </a:pPr>
            <a:r>
              <a:rPr lang="en-US" altLang="en-US" b="1" dirty="0">
                <a:latin typeface="Garamond" panose="02020404030301010803" pitchFamily="18" charset="0"/>
                <a:cs typeface="Arial" panose="020B0604020202020204" pitchFamily="34" charset="0"/>
              </a:rPr>
              <a:t>Level crossings</a:t>
            </a:r>
            <a:r>
              <a:rPr lang="en-US" altLang="en-US" dirty="0">
                <a:latin typeface="Garamond" panose="02020404030301010803" pitchFamily="18" charset="0"/>
                <a:cs typeface="Arial" panose="020B0604020202020204" pitchFamily="34" charset="0"/>
              </a:rPr>
              <a:t>: questionnaire sent in July, deadline September. </a:t>
            </a: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Typically less complete than the rail accidents. Results will be reported to UNECE Expert Group on Safety at Level Crossings (WP.1/GE.1).</a:t>
            </a:r>
          </a:p>
          <a:p>
            <a:pPr algn="just" eaLnBrk="1" fontAlgn="auto" hangingPunct="1">
              <a:spcAft>
                <a:spcPts val="450"/>
              </a:spcAft>
              <a:defRPr/>
            </a:pPr>
            <a:endParaRPr lang="en-US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endParaRPr lang="en-US" altLang="en-US" sz="3600" dirty="0" smtClean="0">
              <a:latin typeface="Arial" panose="020B0604020202020204" pitchFamily="34" charset="0"/>
            </a:endParaRPr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US" sz="105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2995613" y="363538"/>
            <a:ext cx="594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Arial" panose="020B0604020202020204" pitchFamily="34" charset="0"/>
              </a:rPr>
              <a:t>Glossary revision process</a:t>
            </a:r>
            <a:endParaRPr lang="ar-EG" altLang="en-US" sz="30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-8722" y="1011238"/>
            <a:ext cx="84851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Informal Group of Experts established under WP.6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Experts from 13 countries, covering most modes (not pipeline), and many intl. </a:t>
            </a:r>
            <a:r>
              <a:rPr lang="en-US" altLang="en-US" sz="2400" dirty="0" err="1" smtClean="0">
                <a:latin typeface="Garamond" panose="02020404030301010803" pitchFamily="18" charset="0"/>
              </a:rPr>
              <a:t>organisations</a:t>
            </a:r>
            <a:r>
              <a:rPr lang="en-US" altLang="en-US" sz="2400" dirty="0" smtClean="0">
                <a:latin typeface="Garamond" panose="02020404030301010803" pitchFamily="18" charset="0"/>
              </a:rPr>
              <a:t> (including ERA)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Statistics Canada coordinating the update of rail chapter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Collaboration starting with review of existing definitions and agreeing process, meetings to follow; a long process expected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Input from </a:t>
            </a:r>
            <a:r>
              <a:rPr lang="en-US" altLang="en-US" sz="2400" dirty="0">
                <a:solidFill>
                  <a:srgbClr val="FF0000"/>
                </a:solidFill>
                <a:latin typeface="Garamond" panose="02020404030301010803" pitchFamily="18" charset="0"/>
              </a:rPr>
              <a:t>countries </a:t>
            </a:r>
            <a:r>
              <a:rPr lang="en-US" alt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needed.</a:t>
            </a:r>
            <a:endParaRPr lang="en-US" alt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4821" name="Picture 8" descr="https://www.unece.org/fileadmin/_migrated/pics/stats_glossary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92600"/>
            <a:ext cx="1644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"/>
          <p:cNvSpPr txBox="1">
            <a:spLocks noChangeArrowheads="1"/>
          </p:cNvSpPr>
          <p:nvPr/>
        </p:nvSpPr>
        <p:spPr bwMode="auto">
          <a:xfrm>
            <a:off x="-414338" y="400050"/>
            <a:ext cx="685800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Glossary</a:t>
            </a:r>
            <a:endParaRPr lang="en-US" altLang="en-US" sz="32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628775"/>
            <a:ext cx="8426450" cy="38227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>
                <a:latin typeface="Garamond" panose="02020404030301010803" pitchFamily="18" charset="0"/>
                <a:cs typeface="Arial" panose="020B0604020202020204" pitchFamily="34" charset="0"/>
              </a:rPr>
              <a:t>Suggestions? Comments?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>
                <a:latin typeface="Garamond" panose="02020404030301010803" pitchFamily="18" charset="0"/>
                <a:cs typeface="Arial" panose="020B0604020202020204" pitchFamily="34" charset="0"/>
              </a:rPr>
              <a:t>We are here to help!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smtClean="0">
                <a:solidFill>
                  <a:srgbClr val="0066CC"/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stat.trans@unece.org</a:t>
            </a:r>
            <a:endParaRPr lang="en-US" altLang="en-US" b="1" i="1" smtClean="0">
              <a:solidFill>
                <a:srgbClr val="0066CC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smtClean="0">
                <a:solidFill>
                  <a:srgbClr val="0066CC"/>
                </a:solidFill>
                <a:cs typeface="Arial" panose="020B0604020202020204" pitchFamily="34" charset="0"/>
                <a:hlinkClick r:id="rId4"/>
              </a:rPr>
              <a:t>Alexander.Blackburn@unece.org</a:t>
            </a:r>
            <a:endParaRPr lang="en-US" altLang="en-US" b="1" i="1" smtClean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 i="1" smtClean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 i="1" smtClean="0">
              <a:solidFill>
                <a:srgbClr val="0066CC"/>
              </a:solidFill>
              <a:cs typeface="Arial" panose="020B0604020202020204" pitchFamily="34" charset="0"/>
            </a:endParaRPr>
          </a:p>
        </p:txBody>
      </p:sp>
      <p:pic>
        <p:nvPicPr>
          <p:cNvPr id="3686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230188"/>
            <a:ext cx="6858000" cy="431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Overview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066087" cy="38877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WP.6 meeting and workshop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Capacity building workshops and the SDGs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Ongoing data collection and dissemination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Interactive E-Census traffic map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E-Rail Census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Pilot questionnaires on rail accidents and accidents at level crossings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Glossary revision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363538"/>
            <a:ext cx="6858000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300" dirty="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WP.6 in June 2017</a:t>
            </a:r>
            <a:endParaRPr lang="en-US" altLang="en-US" sz="2300" dirty="0">
              <a:solidFill>
                <a:schemeClr val="bg1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49451"/>
            <a:ext cx="6401792" cy="4752181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Workshop </a:t>
            </a:r>
            <a:r>
              <a:rPr lang="en-US" altLang="en-US" sz="2400" dirty="0" smtClean="0">
                <a:latin typeface="Garamond" panose="02020404030301010803" pitchFamily="18" charset="0"/>
              </a:rPr>
              <a:t>on </a:t>
            </a:r>
            <a:r>
              <a:rPr lang="en-US" altLang="en-US" sz="2400" dirty="0" smtClean="0">
                <a:latin typeface="Garamond" panose="02020404030301010803" pitchFamily="18" charset="0"/>
              </a:rPr>
              <a:t>rail statistics, presentations </a:t>
            </a:r>
            <a:r>
              <a:rPr lang="en-US" altLang="en-US" sz="2400" dirty="0" smtClean="0">
                <a:latin typeface="Garamond" panose="02020404030301010803" pitchFamily="18" charset="0"/>
              </a:rPr>
              <a:t>from Canada, UK, Netherlands, Russian Federation, ERA, UIC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Challenges of data collection due to market </a:t>
            </a:r>
            <a:r>
              <a:rPr lang="en-US" altLang="en-US" sz="2400" dirty="0" smtClean="0">
                <a:latin typeface="Garamond" panose="02020404030301010803" pitchFamily="18" charset="0"/>
              </a:rPr>
              <a:t>liberalization (NL 3 companies to 17 in 10 years), </a:t>
            </a:r>
            <a:r>
              <a:rPr lang="en-US" altLang="en-US" sz="2400" dirty="0" smtClean="0">
                <a:latin typeface="Garamond" panose="02020404030301010803" pitchFamily="18" charset="0"/>
              </a:rPr>
              <a:t>using innovative </a:t>
            </a:r>
            <a:r>
              <a:rPr lang="en-US" altLang="en-US" sz="2400" dirty="0" smtClean="0">
                <a:latin typeface="Garamond" panose="02020404030301010803" pitchFamily="18" charset="0"/>
              </a:rPr>
              <a:t>methods.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Data </a:t>
            </a:r>
            <a:r>
              <a:rPr lang="en-US" altLang="en-US" sz="2400" dirty="0" smtClean="0">
                <a:latin typeface="Garamond" panose="02020404030301010803" pitchFamily="18" charset="0"/>
              </a:rPr>
              <a:t>consistency across </a:t>
            </a:r>
            <a:r>
              <a:rPr lang="en-US" altLang="en-US" sz="2400" dirty="0" smtClean="0">
                <a:latin typeface="Garamond" panose="02020404030301010803" pitchFamily="18" charset="0"/>
              </a:rPr>
              <a:t>entities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Uses of the data e.g. as a leading economic indicator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dirty="0" smtClean="0">
                <a:latin typeface="Garamond" panose="02020404030301010803" pitchFamily="18" charset="0"/>
              </a:rPr>
              <a:t>Details at </a:t>
            </a:r>
            <a:r>
              <a:rPr lang="en-US" altLang="en-US" sz="2200" dirty="0" smtClean="0">
                <a:latin typeface="Garamond" panose="02020404030301010803" pitchFamily="18" charset="0"/>
                <a:hlinkClick r:id="rId2"/>
              </a:rPr>
              <a:t>http://tiny.cc/UNECE-Rail-Stats</a:t>
            </a:r>
            <a:r>
              <a:rPr lang="en-US" altLang="en-US" sz="2200" dirty="0" smtClean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12" y="1988840"/>
            <a:ext cx="2708988" cy="4054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107950" y="188913"/>
            <a:ext cx="594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chemeClr val="hlink"/>
                </a:solidFill>
                <a:latin typeface="Arial" panose="020B0604020202020204" pitchFamily="34" charset="0"/>
              </a:rPr>
              <a:t>WP.6 Meeting, June 2017</a:t>
            </a:r>
            <a:endParaRPr lang="en-US" altLang="en-US" sz="3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5940425" cy="647700"/>
          </a:xfrm>
        </p:spPr>
        <p:txBody>
          <a:bodyPr/>
          <a:lstStyle/>
          <a:p>
            <a:pPr algn="ctr" eaLnBrk="1" hangingPunct="1"/>
            <a:r>
              <a:rPr lang="en-GB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Capacity Building</a:t>
            </a:r>
            <a:endParaRPr lang="en-US" altLang="en-US" sz="300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52500"/>
            <a:ext cx="7513638" cy="44926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Workshops focused on improving the data situation, sharing country best practices and UNECE’s role in Sustainable Development Goals 3, 9 and 11.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Ashgabat 	September 2016 (SPECA countries)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Podgorica 	October 2017 (Western Balkans and Moldova)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Astana 	October 2017 (SPECA)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Ljubljana 	November 2017 (Danube Region)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Details at </a:t>
            </a:r>
            <a:r>
              <a:rPr lang="en-US" altLang="en-US" sz="2400" dirty="0" smtClean="0">
                <a:latin typeface="Garamond" panose="02020404030301010803" pitchFamily="18" charset="0"/>
                <a:hlinkClick r:id="rId3"/>
              </a:rPr>
              <a:t>https://www.unece.org/trans/transport-and-the-sustainable-development-goals.html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484" name="Picture 2" descr="Good Health and Well-Be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554163"/>
            <a:ext cx="1552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s://sustainabledevelopment.un.org/content/images/sdgsfir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61912"/>
            <a:ext cx="1549401" cy="15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6" y="3103564"/>
            <a:ext cx="155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23" y="4656140"/>
            <a:ext cx="1552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019425"/>
            <a:ext cx="201771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238" y="382588"/>
            <a:ext cx="5508625" cy="5381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3000" dirty="0">
                <a:solidFill>
                  <a:schemeClr val="hlink"/>
                </a:solidFill>
                <a:latin typeface="Arial" panose="020B0604020202020204" pitchFamily="34" charset="0"/>
                <a:ea typeface="+mj-ea"/>
                <a:cs typeface="+mj-cs"/>
              </a:rPr>
              <a:t>Two Longstanding Publications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50825" y="1376363"/>
            <a:ext cx="53482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Garamond" panose="02020404030301010803" pitchFamily="18" charset="0"/>
              </a:rPr>
              <a:t>Inland Transport Statistics</a:t>
            </a:r>
          </a:p>
          <a:p>
            <a:pPr marL="285750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 smtClean="0">
                <a:latin typeface="Garamond" panose="02020404030301010803" pitchFamily="18" charset="0"/>
              </a:rPr>
              <a:t>Latest version published in June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Garamond" panose="02020404030301010803" pitchFamily="18" charset="0"/>
              </a:rPr>
              <a:t>Road Accident Statistics</a:t>
            </a:r>
          </a:p>
          <a:p>
            <a:pPr marL="285750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dirty="0" smtClean="0">
                <a:latin typeface="Garamond" panose="02020404030301010803" pitchFamily="18" charset="0"/>
              </a:rPr>
              <a:t>Latest version to be published in October</a:t>
            </a: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0" y="5891213"/>
            <a:ext cx="7121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Book Antiqua" panose="02040602050305030304" pitchFamily="18" charset="0"/>
              </a:rPr>
              <a:t>All available from </a:t>
            </a:r>
            <a:r>
              <a:rPr lang="en-US" altLang="en-US" sz="1200">
                <a:solidFill>
                  <a:schemeClr val="tx2"/>
                </a:solidFill>
                <a:latin typeface="Book Antiqua" panose="02040602050305030304" pitchFamily="18" charset="0"/>
                <a:hlinkClick r:id="rId4"/>
              </a:rPr>
              <a:t>https://www.unece.org/trans/resources/publications/transport-statistics.html</a:t>
            </a:r>
            <a:r>
              <a:rPr lang="en-US" altLang="en-US" sz="120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2253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295400"/>
            <a:ext cx="2106613" cy="300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092325" cy="301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134938"/>
            <a:ext cx="5761038" cy="1133475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Infocards: Published with ITC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430338"/>
            <a:ext cx="2343150" cy="329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36688"/>
            <a:ext cx="271462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941888"/>
            <a:ext cx="472440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268413"/>
            <a:ext cx="3028950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401638"/>
            <a:ext cx="6858001" cy="4333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000" dirty="0" smtClean="0">
                <a:solidFill>
                  <a:schemeClr val="hlink"/>
                </a:solidFill>
                <a:latin typeface="Arial" panose="020B0604020202020204" pitchFamily="34" charset="0"/>
              </a:rPr>
              <a:t>Improved Data Disseminated Online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0768"/>
            <a:ext cx="8483600" cy="3403600"/>
          </a:xfrm>
        </p:spPr>
        <p:txBody>
          <a:bodyPr/>
          <a:lstStyle/>
          <a:p>
            <a:pPr algn="just" eaLnBrk="1" hangingPunct="1">
              <a:spcAft>
                <a:spcPts val="450"/>
              </a:spcAft>
            </a:pPr>
            <a:r>
              <a:rPr lang="en-US" altLang="en-US" sz="2600" dirty="0" smtClean="0">
                <a:latin typeface="Garamond" panose="02020404030301010803" pitchFamily="18" charset="0"/>
              </a:rPr>
              <a:t>Country data now updated ~3 times a year, last update in September 2017</a:t>
            </a:r>
          </a:p>
          <a:p>
            <a:pPr algn="just" eaLnBrk="1" hangingPunct="1">
              <a:spcAft>
                <a:spcPts val="450"/>
              </a:spcAft>
            </a:pPr>
            <a:r>
              <a:rPr lang="en-US" altLang="en-US" sz="2600" dirty="0" smtClean="0">
                <a:latin typeface="Garamond" panose="02020404030301010803" pitchFamily="18" charset="0"/>
              </a:rPr>
              <a:t>Many more indicators added, and dissemination cubes simplified in August</a:t>
            </a:r>
          </a:p>
          <a:p>
            <a:pPr algn="just" eaLnBrk="1" hangingPunct="1">
              <a:spcAft>
                <a:spcPts val="450"/>
              </a:spcAft>
            </a:pPr>
            <a:r>
              <a:rPr lang="en-US" altLang="en-US" sz="2600" dirty="0" smtClean="0">
                <a:latin typeface="Garamond" panose="02020404030301010803" pitchFamily="18" charset="0"/>
              </a:rPr>
              <a:t>Rail data include infrastructure, transport equipment, rail traffic (accidents soon)</a:t>
            </a:r>
          </a:p>
          <a:p>
            <a:pPr algn="just" eaLnBrk="1" hangingPunct="1">
              <a:spcAft>
                <a:spcPts val="450"/>
              </a:spcAft>
            </a:pPr>
            <a:r>
              <a:rPr lang="en-US" altLang="en-US" sz="2600" dirty="0" smtClean="0">
                <a:latin typeface="Garamond" panose="02020404030301010803" pitchFamily="18" charset="0"/>
              </a:rPr>
              <a:t>Data here: </a:t>
            </a:r>
            <a:r>
              <a:rPr lang="en-US" altLang="en-US" sz="2600" dirty="0" smtClean="0">
                <a:latin typeface="Garamond" panose="02020404030301010803" pitchFamily="18" charset="0"/>
                <a:hlinkClick r:id="rId2"/>
              </a:rPr>
              <a:t>http://w3.unece.org/PXWeb/en</a:t>
            </a:r>
            <a:r>
              <a:rPr lang="en-US" altLang="en-US" sz="2600" dirty="0" smtClean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458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4150048" cy="1840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503238" y="455613"/>
            <a:ext cx="5938838" cy="649287"/>
          </a:xfrm>
        </p:spPr>
        <p:txBody>
          <a:bodyPr/>
          <a:lstStyle/>
          <a:p>
            <a:pPr algn="ctr" eaLnBrk="1" hangingPunct="1"/>
            <a:r>
              <a:rPr lang="da-DK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E- Censuses</a:t>
            </a:r>
            <a:endParaRPr lang="en-US" altLang="en-US" sz="300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9225"/>
            <a:ext cx="5651500" cy="3078163"/>
          </a:xfrm>
        </p:spPr>
        <p:txBody>
          <a:bodyPr/>
          <a:lstStyle/>
          <a:p>
            <a:pPr algn="just" eaLnBrk="1" hangingPunct="1"/>
            <a:r>
              <a:rPr lang="fr-CH" altLang="en-US" smtClean="0">
                <a:latin typeface="Garamond" panose="02020404030301010803" pitchFamily="18" charset="0"/>
              </a:rPr>
              <a:t>Unique international traffic censuses, p</a:t>
            </a:r>
            <a:r>
              <a:rPr lang="en-US" altLang="en-US" smtClean="0">
                <a:latin typeface="Garamond" panose="02020404030301010803" pitchFamily="18" charset="0"/>
              </a:rPr>
              <a:t>roviding comparable data on traffic flows on main European routes</a:t>
            </a:r>
          </a:p>
          <a:p>
            <a:pPr algn="just"/>
            <a:r>
              <a:rPr lang="en-US" altLang="en-US" smtClean="0">
                <a:latin typeface="Garamond" panose="02020404030301010803" pitchFamily="18" charset="0"/>
              </a:rPr>
              <a:t>E-Road: For 2015, data received from 17 countries. </a:t>
            </a:r>
          </a:p>
          <a:p>
            <a:pPr algn="just"/>
            <a:r>
              <a:rPr lang="en-GB" altLang="en-US" smtClean="0">
                <a:latin typeface="Garamond" panose="02020404030301010803" pitchFamily="18" charset="0"/>
              </a:rPr>
              <a:t>E-Rail: </a:t>
            </a:r>
            <a:r>
              <a:rPr lang="en-US" altLang="en-US" smtClean="0">
                <a:latin typeface="Garamond" panose="02020404030301010803" pitchFamily="18" charset="0"/>
              </a:rPr>
              <a:t>Deadline for responses was July 2017. </a:t>
            </a:r>
          </a:p>
          <a:p>
            <a:pPr marL="342900" lvl="1" indent="0" algn="just" eaLnBrk="1" hangingPunct="1">
              <a:buFont typeface="Arial" panose="020B0604020202020204" pitchFamily="34" charset="0"/>
              <a:buNone/>
            </a:pPr>
            <a:endParaRPr lang="en-GB" altLang="en-US" sz="2800" smtClean="0">
              <a:latin typeface="Garamond" panose="02020404030301010803" pitchFamily="18" charset="0"/>
            </a:endParaRPr>
          </a:p>
          <a:p>
            <a:pPr algn="just" eaLnBrk="1" hangingPunct="1"/>
            <a:endParaRPr lang="en-US" altLang="en-US" smtClean="0">
              <a:latin typeface="Garamond" panose="02020404030301010803" pitchFamily="18" charset="0"/>
            </a:endParaRP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9225"/>
            <a:ext cx="322738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8775" y="285750"/>
            <a:ext cx="5915025" cy="99536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Road Traffic: E-Road Census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278063"/>
            <a:ext cx="61817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570538" y="4864100"/>
            <a:ext cx="514350" cy="3254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1" name="TextBox 10"/>
          <p:cNvSpPr txBox="1"/>
          <p:nvPr/>
        </p:nvSpPr>
        <p:spPr>
          <a:xfrm>
            <a:off x="5595938" y="1473200"/>
            <a:ext cx="3363912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White thickness indicates HGV %. We can see at a glance where the crucial goods border crossings are, and how much of border crossings is trade</a:t>
            </a:r>
          </a:p>
        </p:txBody>
      </p:sp>
      <p:sp>
        <p:nvSpPr>
          <p:cNvPr id="15" name="Oval 14"/>
          <p:cNvSpPr/>
          <p:nvPr/>
        </p:nvSpPr>
        <p:spPr>
          <a:xfrm>
            <a:off x="2430463" y="4035425"/>
            <a:ext cx="514350" cy="3270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6678613" y="3946525"/>
            <a:ext cx="514350" cy="3254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2765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316288" y="3070225"/>
            <a:ext cx="514350" cy="3254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10670</TotalTime>
  <Words>524</Words>
  <Application>Microsoft Office PowerPoint</Application>
  <PresentationFormat>On-screen Show (4:3)</PresentationFormat>
  <Paragraphs>79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Garamond</vt:lpstr>
      <vt:lpstr>Times New Roman</vt:lpstr>
      <vt:lpstr>Trebuchet MS</vt:lpstr>
      <vt:lpstr>1_Office Theme</vt:lpstr>
      <vt:lpstr>Office Theme</vt:lpstr>
      <vt:lpstr>2_Office Theme</vt:lpstr>
      <vt:lpstr>PowerPoint Presentation</vt:lpstr>
      <vt:lpstr> Overview</vt:lpstr>
      <vt:lpstr>WP.6 in June 2017</vt:lpstr>
      <vt:lpstr>Capacity Building</vt:lpstr>
      <vt:lpstr>PowerPoint Presentation</vt:lpstr>
      <vt:lpstr>Infocards: Published with ITC</vt:lpstr>
      <vt:lpstr>Improved Data Disseminated Online</vt:lpstr>
      <vt:lpstr>E- Censuses</vt:lpstr>
      <vt:lpstr>Road Traffic: E-Road Census</vt:lpstr>
      <vt:lpstr>E-Road Census: Interactive European map</vt:lpstr>
      <vt:lpstr>E-Rail Census</vt:lpstr>
      <vt:lpstr>E-Rail Census</vt:lpstr>
      <vt:lpstr>E-Rail Census Results Received</vt:lpstr>
      <vt:lpstr>Pilot Questionnaires</vt:lpstr>
      <vt:lpstr>PowerPoint Presentation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Gardner</dc:creator>
  <cp:lastModifiedBy>alex blackburn</cp:lastModifiedBy>
  <cp:revision>227</cp:revision>
  <cp:lastPrinted>2017-03-10T09:40:47Z</cp:lastPrinted>
  <dcterms:created xsi:type="dcterms:W3CDTF">2006-08-10T12:43:08Z</dcterms:created>
  <dcterms:modified xsi:type="dcterms:W3CDTF">2017-11-27T10:41:43Z</dcterms:modified>
</cp:coreProperties>
</file>