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257" r:id="rId3"/>
    <p:sldId id="262" r:id="rId4"/>
    <p:sldId id="263" r:id="rId5"/>
    <p:sldId id="267" r:id="rId6"/>
    <p:sldId id="264" r:id="rId7"/>
    <p:sldId id="265" r:id="rId8"/>
    <p:sldId id="269" r:id="rId9"/>
    <p:sldId id="266" r:id="rId10"/>
    <p:sldId id="270" r:id="rId11"/>
    <p:sldId id="272" r:id="rId12"/>
    <p:sldId id="273" r:id="rId13"/>
    <p:sldId id="274" r:id="rId14"/>
    <p:sldId id="271" r:id="rId15"/>
    <p:sldId id="275" r:id="rId16"/>
    <p:sldId id="276" r:id="rId17"/>
    <p:sldId id="277" r:id="rId18"/>
    <p:sldId id="284" r:id="rId19"/>
    <p:sldId id="279" r:id="rId20"/>
    <p:sldId id="278" r:id="rId21"/>
    <p:sldId id="282" r:id="rId22"/>
    <p:sldId id="283" r:id="rId23"/>
    <p:sldId id="281" r:id="rId24"/>
    <p:sldId id="280" r:id="rId25"/>
    <p:sldId id="286" r:id="rId26"/>
    <p:sldId id="287" r:id="rId27"/>
    <p:sldId id="285" r:id="rId28"/>
    <p:sldId id="288" r:id="rId29"/>
    <p:sldId id="25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9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 Required (Feet)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2nd Effect. Test @ 30 mph</c:v>
                </c:pt>
                <c:pt idx="1">
                  <c:v>1st Effect Test @ 30 mph</c:v>
                </c:pt>
              </c:strCache>
            </c:strRef>
          </c:cat>
          <c:val>
            <c:numRef>
              <c:f>Sheet1!$B$2:$B$3</c:f>
              <c:numCache>
                <c:formatCode>General</c:formatCode>
                <c:ptCount val="2"/>
                <c:pt idx="0">
                  <c:v>43</c:v>
                </c:pt>
                <c:pt idx="1">
                  <c:v>54</c:v>
                </c:pt>
              </c:numCache>
            </c:numRef>
          </c:val>
        </c:ser>
        <c:ser>
          <c:idx val="1"/>
          <c:order val="1"/>
          <c:tx>
            <c:strRef>
              <c:f>Sheet1!$C$1</c:f>
              <c:strCache>
                <c:ptCount val="1"/>
                <c:pt idx="0">
                  <c:v> Result (Feet)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2nd Effect. Test @ 30 mph</c:v>
                </c:pt>
                <c:pt idx="1">
                  <c:v>1st Effect Test @ 30 mph</c:v>
                </c:pt>
              </c:strCache>
            </c:strRef>
          </c:cat>
          <c:val>
            <c:numRef>
              <c:f>Sheet1!$C$2:$C$3</c:f>
              <c:numCache>
                <c:formatCode>General</c:formatCode>
                <c:ptCount val="2"/>
                <c:pt idx="0">
                  <c:v>52</c:v>
                </c:pt>
                <c:pt idx="1">
                  <c:v>56</c:v>
                </c:pt>
              </c:numCache>
            </c:numRef>
          </c:val>
        </c:ser>
        <c:dLbls>
          <c:showLegendKey val="0"/>
          <c:showVal val="0"/>
          <c:showCatName val="0"/>
          <c:showSerName val="0"/>
          <c:showPercent val="0"/>
          <c:showBubbleSize val="0"/>
        </c:dLbls>
        <c:gapWidth val="150"/>
        <c:axId val="153782272"/>
        <c:axId val="139443520"/>
      </c:barChart>
      <c:catAx>
        <c:axId val="153782272"/>
        <c:scaling>
          <c:orientation val="minMax"/>
        </c:scaling>
        <c:delete val="0"/>
        <c:axPos val="l"/>
        <c:numFmt formatCode="General" sourceLinked="0"/>
        <c:majorTickMark val="out"/>
        <c:minorTickMark val="none"/>
        <c:tickLblPos val="nextTo"/>
        <c:crossAx val="139443520"/>
        <c:crosses val="autoZero"/>
        <c:auto val="1"/>
        <c:lblAlgn val="ctr"/>
        <c:lblOffset val="100"/>
        <c:noMultiLvlLbl val="0"/>
      </c:catAx>
      <c:valAx>
        <c:axId val="139443520"/>
        <c:scaling>
          <c:orientation val="minMax"/>
        </c:scaling>
        <c:delete val="0"/>
        <c:axPos val="b"/>
        <c:majorGridlines/>
        <c:numFmt formatCode="General" sourceLinked="1"/>
        <c:majorTickMark val="out"/>
        <c:minorTickMark val="none"/>
        <c:tickLblPos val="nextTo"/>
        <c:crossAx val="153782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0.37963</cdr:x>
      <cdr:y>0.15153</cdr:y>
    </cdr:from>
    <cdr:to>
      <cdr:x>0.73148</cdr:x>
      <cdr:y>0.21887</cdr:y>
    </cdr:to>
    <cdr:sp macro="" textlink="">
      <cdr:nvSpPr>
        <cdr:cNvPr id="2" name="TextBox 1"/>
        <cdr:cNvSpPr txBox="1"/>
      </cdr:nvSpPr>
      <cdr:spPr>
        <a:xfrm xmlns:a="http://schemas.openxmlformats.org/drawingml/2006/main">
          <a:off x="3124200" y="685800"/>
          <a:ext cx="2895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0.39815</cdr:x>
      <cdr:y>0.15153</cdr:y>
    </cdr:from>
    <cdr:to>
      <cdr:x>0.74074</cdr:x>
      <cdr:y>0.21887</cdr:y>
    </cdr:to>
    <cdr:sp macro="" textlink="">
      <cdr:nvSpPr>
        <cdr:cNvPr id="3" name="TextBox 2"/>
        <cdr:cNvSpPr txBox="1"/>
      </cdr:nvSpPr>
      <cdr:spPr>
        <a:xfrm xmlns:a="http://schemas.openxmlformats.org/drawingml/2006/main">
          <a:off x="3276600" y="685800"/>
          <a:ext cx="2819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0.37963</cdr:x>
      <cdr:y>0.15153</cdr:y>
    </cdr:from>
    <cdr:to>
      <cdr:x>0.72222</cdr:x>
      <cdr:y>0.21887</cdr:y>
    </cdr:to>
    <cdr:sp macro="" textlink="">
      <cdr:nvSpPr>
        <cdr:cNvPr id="4" name="TextBox 3"/>
        <cdr:cNvSpPr txBox="1"/>
      </cdr:nvSpPr>
      <cdr:spPr>
        <a:xfrm xmlns:a="http://schemas.openxmlformats.org/drawingml/2006/main">
          <a:off x="3124200" y="685800"/>
          <a:ext cx="2819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solidFill>
                <a:schemeClr val="bg1"/>
              </a:solidFill>
            </a:rPr>
            <a:t>Best of 20 attempts</a:t>
          </a:r>
          <a:endParaRPr lang="en-US" sz="1800" dirty="0">
            <a:solidFill>
              <a:schemeClr val="bg1"/>
            </a:solidFill>
          </a:endParaRPr>
        </a:p>
      </cdr:txBody>
    </cdr:sp>
  </cdr:relSizeAnchor>
  <cdr:relSizeAnchor xmlns:cdr="http://schemas.openxmlformats.org/drawingml/2006/chartDrawing">
    <cdr:from>
      <cdr:x>0.37963</cdr:x>
      <cdr:y>0.55559</cdr:y>
    </cdr:from>
    <cdr:to>
      <cdr:x>0.68519</cdr:x>
      <cdr:y>0.62294</cdr:y>
    </cdr:to>
    <cdr:sp macro="" textlink="">
      <cdr:nvSpPr>
        <cdr:cNvPr id="5" name="TextBox 4"/>
        <cdr:cNvSpPr txBox="1"/>
      </cdr:nvSpPr>
      <cdr:spPr>
        <a:xfrm xmlns:a="http://schemas.openxmlformats.org/drawingml/2006/main">
          <a:off x="3124200" y="2514600"/>
          <a:ext cx="2514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bg1"/>
              </a:solidFill>
            </a:rPr>
            <a:t>Best of 14 attempts</a:t>
          </a:r>
          <a:endParaRPr lang="en-US" sz="18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D9E83F-E5DE-F744-84AE-C39FA0C3A38B}" type="datetimeFigureOut">
              <a:rPr lang="en-US" smtClean="0"/>
              <a:t>5/11/2016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E0049D-B5B7-344F-9207-52194B820E6B}" type="slidenum">
              <a:rPr lang="en-US" smtClean="0"/>
              <a:t>‹#›</a:t>
            </a:fld>
            <a:endParaRPr lang="en-US"/>
          </a:p>
        </p:txBody>
      </p:sp>
    </p:spTree>
    <p:extLst>
      <p:ext uri="{BB962C8B-B14F-4D97-AF65-F5344CB8AC3E}">
        <p14:creationId xmlns:p14="http://schemas.microsoft.com/office/powerpoint/2010/main" val="3026870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C40EC-0B2B-0242-9157-371187466714}" type="datetimeFigureOut">
              <a:rPr lang="en-US" smtClean="0"/>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42284-5EB2-AA4B-92BC-E312AE1E4E8D}" type="slidenum">
              <a:rPr lang="en-US" smtClean="0"/>
              <a:t>‹#›</a:t>
            </a:fld>
            <a:endParaRPr lang="en-US"/>
          </a:p>
        </p:txBody>
      </p:sp>
    </p:spTree>
    <p:extLst>
      <p:ext uri="{BB962C8B-B14F-4D97-AF65-F5344CB8AC3E}">
        <p14:creationId xmlns:p14="http://schemas.microsoft.com/office/powerpoint/2010/main" val="9958136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_Opt2_4.3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60808" y="819145"/>
            <a:ext cx="3339021" cy="2080660"/>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222579" y="3451601"/>
            <a:ext cx="2477250" cy="1164104"/>
          </a:xfrm>
        </p:spPr>
        <p:txBody>
          <a:bodyPr>
            <a:normAutofit/>
          </a:bodyPr>
          <a:lstStyle>
            <a:lvl1pPr marL="0" indent="0" algn="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NHTSA_tag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8503" y="6012576"/>
            <a:ext cx="1461326" cy="467348"/>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403568"/>
            <a:ext cx="2133600" cy="365125"/>
          </a:xfrm>
          <a:prstGeom prst="rect">
            <a:avLst/>
          </a:prstGeom>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PPT_Opt2_4.3_Transi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780" y="4204589"/>
            <a:ext cx="2750412" cy="2179476"/>
          </a:xfrm>
        </p:spPr>
        <p:txBody>
          <a:bodyPr anchor="t">
            <a:normAutofit/>
          </a:bodyPr>
          <a:lstStyle>
            <a:lvl1pPr algn="l">
              <a:defRPr sz="2000" b="1" cap="all"/>
            </a:lvl1pPr>
          </a:lstStyle>
          <a:p>
            <a:r>
              <a:rPr lang="en-US" dirty="0" smtClean="0"/>
              <a:t>Click to edit Master title style</a:t>
            </a:r>
            <a:endParaRPr lang="en-US" dirty="0"/>
          </a:p>
        </p:txBody>
      </p:sp>
      <p:pic>
        <p:nvPicPr>
          <p:cNvPr id="8" name="Picture 7" descr="NHTSA_type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14" y="382146"/>
            <a:ext cx="939165" cy="242570"/>
          </a:xfrm>
          <a:prstGeom prst="rect">
            <a:avLst/>
          </a:prstGeom>
        </p:spPr>
      </p:pic>
      <p:sp>
        <p:nvSpPr>
          <p:cNvPr id="5" name="Slide Number Placeholder 4"/>
          <p:cNvSpPr>
            <a:spLocks noGrp="1"/>
          </p:cNvSpPr>
          <p:nvPr>
            <p:ph type="sldNum" sz="quarter" idx="4"/>
          </p:nvPr>
        </p:nvSpPr>
        <p:spPr>
          <a:xfrm>
            <a:off x="457200" y="6356350"/>
            <a:ext cx="8777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D8D3798-1C68-9C4D-BFD5-4B7C00AAEF19}"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92442"/>
            <a:ext cx="4038600" cy="398210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92442"/>
            <a:ext cx="4038600" cy="398210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457200" y="6403568"/>
            <a:ext cx="2133600" cy="365125"/>
          </a:xfrm>
          <a:prstGeom prst="rect">
            <a:avLst/>
          </a:prstGeom>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457200" y="6403568"/>
            <a:ext cx="2133600" cy="365125"/>
          </a:xfrm>
          <a:prstGeom prst="rect">
            <a:avLst/>
          </a:prstGeom>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403568"/>
            <a:ext cx="2133600" cy="365125"/>
          </a:xfrm>
          <a:prstGeom prst="rect">
            <a:avLst/>
          </a:prstGeom>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1925"/>
            <a:ext cx="9144000" cy="5608320"/>
          </a:xfrm>
          <a:prstGeom prst="rect">
            <a:avLst/>
          </a:prstGeom>
          <a:solidFill>
            <a:srgbClr val="126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899163"/>
            <a:ext cx="8229600" cy="891671"/>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43287"/>
            <a:ext cx="8229600" cy="42828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NHTSA_type_rev.gif"/>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48517" y="6462169"/>
            <a:ext cx="939165" cy="242570"/>
          </a:xfrm>
          <a:prstGeom prst="rect">
            <a:avLst/>
          </a:prstGeom>
        </p:spPr>
      </p:pic>
      <p:pic>
        <p:nvPicPr>
          <p:cNvPr id="9" name="Picture 8" descr="icons_horz.gi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7914" y="150358"/>
            <a:ext cx="1126998" cy="291084"/>
          </a:xfrm>
          <a:prstGeom prst="rect">
            <a:avLst/>
          </a:prstGeom>
        </p:spPr>
      </p:pic>
      <p:sp>
        <p:nvSpPr>
          <p:cNvPr id="5" name="Slide Number Placeholder 4"/>
          <p:cNvSpPr>
            <a:spLocks noGrp="1"/>
          </p:cNvSpPr>
          <p:nvPr>
            <p:ph type="sldNum" sz="quarter" idx="4"/>
          </p:nvPr>
        </p:nvSpPr>
        <p:spPr>
          <a:xfrm>
            <a:off x="457200" y="6356350"/>
            <a:ext cx="8777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D8D3798-1C68-9C4D-BFD5-4B7C00AAEF19}"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spcBef>
          <a:spcPct val="0"/>
        </a:spcBef>
        <a:buNone/>
        <a:defRPr sz="2400" b="1" kern="1200" spc="15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PowerPoint_97-2003_Presentation1.ppt"/></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7752" y="819145"/>
            <a:ext cx="4122078" cy="2080660"/>
          </a:xfrm>
        </p:spPr>
        <p:txBody>
          <a:bodyPr/>
          <a:lstStyle/>
          <a:p>
            <a:r>
              <a:rPr lang="en-US" smtClean="0"/>
              <a:t>NHTSA Experience with Non-Traditional </a:t>
            </a:r>
            <a:r>
              <a:rPr lang="en-US" dirty="0" smtClean="0"/>
              <a:t>Vehicles</a:t>
            </a:r>
            <a:endParaRPr lang="en-US" dirty="0"/>
          </a:p>
        </p:txBody>
      </p:sp>
      <p:sp>
        <p:nvSpPr>
          <p:cNvPr id="3" name="Subtitle 2"/>
          <p:cNvSpPr>
            <a:spLocks noGrp="1"/>
          </p:cNvSpPr>
          <p:nvPr>
            <p:ph type="subTitle" idx="1"/>
          </p:nvPr>
        </p:nvSpPr>
        <p:spPr/>
        <p:txBody>
          <a:bodyPr/>
          <a:lstStyle/>
          <a:p>
            <a:r>
              <a:rPr lang="en-US" dirty="0" smtClean="0"/>
              <a:t>GRSP 59th Session </a:t>
            </a:r>
          </a:p>
          <a:p>
            <a:endParaRPr lang="en-US" dirty="0"/>
          </a:p>
          <a:p>
            <a:r>
              <a:rPr lang="en-US" dirty="0" smtClean="0"/>
              <a:t>May 2016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1457230"/>
              </p:ext>
            </p:extLst>
          </p:nvPr>
        </p:nvGraphicFramePr>
        <p:xfrm>
          <a:off x="2862263" y="187325"/>
          <a:ext cx="5940425" cy="457200"/>
        </p:xfrm>
        <a:graphic>
          <a:graphicData uri="http://schemas.openxmlformats.org/drawingml/2006/table">
            <a:tbl>
              <a:tblPr>
                <a:tableStyleId>{5C22544A-7EE6-4342-B048-85BDC9FD1C3A}</a:tableStyleId>
              </a:tblPr>
              <a:tblGrid>
                <a:gridCol w="2790527"/>
                <a:gridCol w="3149898"/>
              </a:tblGrid>
              <a:tr h="0">
                <a:tc>
                  <a:txBody>
                    <a:bodyPr/>
                    <a:lstStyle/>
                    <a:p>
                      <a:pPr algn="just">
                        <a:spcAft>
                          <a:spcPts val="0"/>
                        </a:spcAft>
                        <a:tabLst>
                          <a:tab pos="2971800" algn="ctr"/>
                          <a:tab pos="5943600" algn="r"/>
                        </a:tabLst>
                      </a:pPr>
                      <a:r>
                        <a:rPr lang="en-GB" sz="1000" kern="100">
                          <a:effectLst/>
                        </a:rPr>
                        <a:t>Submitted by expert from the United States of America</a:t>
                      </a:r>
                      <a:endParaRPr lang="en-GB" sz="1050" kern="100">
                        <a:effectLst/>
                      </a:endParaRPr>
                    </a:p>
                    <a:p>
                      <a:pPr algn="just">
                        <a:spcAft>
                          <a:spcPts val="0"/>
                        </a:spcAft>
                        <a:tabLst>
                          <a:tab pos="2971800" algn="ctr"/>
                          <a:tab pos="5943600" algn="r"/>
                        </a:tabLst>
                      </a:pPr>
                      <a:r>
                        <a:rPr lang="en-GB" sz="800" kern="100">
                          <a:effectLst/>
                        </a:rPr>
                        <a:t> </a:t>
                      </a:r>
                      <a:endParaRPr lang="en-GB" sz="1050" kern="100">
                        <a:effectLst/>
                        <a:latin typeface="Century"/>
                        <a:ea typeface="MS Mincho"/>
                        <a:cs typeface="Times New Roman"/>
                      </a:endParaRPr>
                    </a:p>
                  </a:txBody>
                  <a:tcPr marL="68573" marR="68573" marT="0" marB="0"/>
                </a:tc>
                <a:tc>
                  <a:txBody>
                    <a:bodyPr/>
                    <a:lstStyle/>
                    <a:p>
                      <a:pPr indent="1101090" algn="just">
                        <a:spcAft>
                          <a:spcPts val="0"/>
                        </a:spcAft>
                        <a:tabLst>
                          <a:tab pos="2971800" algn="ctr"/>
                          <a:tab pos="5943600" algn="r"/>
                        </a:tabLst>
                      </a:pPr>
                      <a:r>
                        <a:rPr lang="en-GB" sz="1000" kern="100" dirty="0">
                          <a:effectLst/>
                        </a:rPr>
                        <a:t>Informal document </a:t>
                      </a:r>
                      <a:r>
                        <a:rPr lang="en-GB" sz="1000" kern="100" dirty="0" smtClean="0">
                          <a:effectLst/>
                        </a:rPr>
                        <a:t>GRSP-59-18</a:t>
                      </a:r>
                      <a:endParaRPr lang="en-GB" sz="1050" kern="100" dirty="0">
                        <a:effectLst/>
                      </a:endParaRPr>
                    </a:p>
                    <a:p>
                      <a:pPr indent="1101090" algn="just">
                        <a:spcAft>
                          <a:spcPts val="0"/>
                        </a:spcAft>
                        <a:tabLst>
                          <a:tab pos="2971800" algn="ctr"/>
                          <a:tab pos="5943600" algn="r"/>
                        </a:tabLst>
                      </a:pPr>
                      <a:r>
                        <a:rPr lang="en-GB" sz="1000" kern="100" dirty="0">
                          <a:effectLst/>
                        </a:rPr>
                        <a:t>(59th GRSP, 9-13 May 2016,</a:t>
                      </a:r>
                      <a:endParaRPr lang="en-GB" sz="1050" kern="100" dirty="0">
                        <a:effectLst/>
                      </a:endParaRPr>
                    </a:p>
                    <a:p>
                      <a:pPr indent="1101090" algn="just">
                        <a:spcAft>
                          <a:spcPts val="0"/>
                        </a:spcAft>
                        <a:tabLst>
                          <a:tab pos="2971800" algn="ctr"/>
                          <a:tab pos="5943600" algn="r"/>
                        </a:tabLst>
                      </a:pPr>
                      <a:r>
                        <a:rPr lang="en-GB" sz="1000" kern="100" dirty="0">
                          <a:effectLst/>
                        </a:rPr>
                        <a:t>agenda </a:t>
                      </a:r>
                      <a:r>
                        <a:rPr lang="en-GB" sz="1000" kern="100">
                          <a:effectLst/>
                        </a:rPr>
                        <a:t>item </a:t>
                      </a:r>
                      <a:r>
                        <a:rPr lang="en-GB" sz="1000" kern="100" smtClean="0">
                          <a:effectLst/>
                        </a:rPr>
                        <a:t>22(g))</a:t>
                      </a:r>
                      <a:endParaRPr lang="en-GB" sz="1050" kern="100" dirty="0">
                        <a:effectLst/>
                        <a:latin typeface="Century"/>
                        <a:ea typeface="MS Mincho"/>
                        <a:cs typeface="Times New Roman"/>
                      </a:endParaRPr>
                    </a:p>
                  </a:txBody>
                  <a:tcPr marL="68573" marR="68573" marT="0" marB="0"/>
                </a:tc>
              </a:tr>
            </a:tbl>
          </a:graphicData>
        </a:graphic>
      </p:graphicFrame>
    </p:spTree>
    <p:extLst>
      <p:ext uri="{BB962C8B-B14F-4D97-AF65-F5344CB8AC3E}">
        <p14:creationId xmlns:p14="http://schemas.microsoft.com/office/powerpoint/2010/main" val="391466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Properly Labeled Seat Belt</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10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600200" y="1600200"/>
            <a:ext cx="6000750" cy="4591050"/>
          </a:xfrm>
          <a:prstGeom prst="rect">
            <a:avLst/>
          </a:prstGeom>
          <a:noFill/>
          <a:ln w="9525">
            <a:noFill/>
            <a:miter lim="800000"/>
            <a:headEnd/>
            <a:tailEnd/>
          </a:ln>
        </p:spPr>
      </p:pic>
    </p:spTree>
    <p:extLst>
      <p:ext uri="{BB962C8B-B14F-4D97-AF65-F5344CB8AC3E}">
        <p14:creationId xmlns:p14="http://schemas.microsoft.com/office/powerpoint/2010/main" val="200871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smtClean="0"/>
              <a:t>NHTSA Compliance Tests</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11</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33441812"/>
              </p:ext>
            </p:extLst>
          </p:nvPr>
        </p:nvGraphicFramePr>
        <p:xfrm>
          <a:off x="497522" y="1664313"/>
          <a:ext cx="8148955" cy="4380253"/>
        </p:xfrm>
        <a:graphic>
          <a:graphicData uri="http://schemas.openxmlformats.org/drawingml/2006/table">
            <a:tbl>
              <a:tblPr firstRow="1" bandRow="1">
                <a:tableStyleId>{5C22544A-7EE6-4342-B048-85BDC9FD1C3A}</a:tableStyleId>
              </a:tblPr>
              <a:tblGrid>
                <a:gridCol w="2209800"/>
                <a:gridCol w="762000"/>
                <a:gridCol w="1443355"/>
                <a:gridCol w="3733800"/>
              </a:tblGrid>
              <a:tr h="441092">
                <a:tc>
                  <a:txBody>
                    <a:bodyPr/>
                    <a:lstStyle/>
                    <a:p>
                      <a:r>
                        <a:rPr lang="en-US" sz="1800" dirty="0" smtClean="0"/>
                        <a:t>Manufacturer</a:t>
                      </a:r>
                      <a:endParaRPr lang="en-US" sz="1800" dirty="0"/>
                    </a:p>
                  </a:txBody>
                  <a:tcPr/>
                </a:tc>
                <a:tc>
                  <a:txBody>
                    <a:bodyPr/>
                    <a:lstStyle/>
                    <a:p>
                      <a:r>
                        <a:rPr lang="en-US" sz="1800" dirty="0" smtClean="0"/>
                        <a:t>Year</a:t>
                      </a:r>
                      <a:endParaRPr lang="en-US" sz="1800" dirty="0"/>
                    </a:p>
                  </a:txBody>
                  <a:tcPr/>
                </a:tc>
                <a:tc>
                  <a:txBody>
                    <a:bodyPr/>
                    <a:lstStyle/>
                    <a:p>
                      <a:r>
                        <a:rPr lang="en-US" sz="1800" dirty="0" smtClean="0"/>
                        <a:t>Model</a:t>
                      </a:r>
                      <a:endParaRPr lang="en-US" sz="1800" dirty="0"/>
                    </a:p>
                  </a:txBody>
                  <a:tcPr/>
                </a:tc>
                <a:tc>
                  <a:txBody>
                    <a:bodyPr/>
                    <a:lstStyle/>
                    <a:p>
                      <a:pPr algn="ctr"/>
                      <a:r>
                        <a:rPr lang="en-US" sz="1800" dirty="0" smtClean="0"/>
                        <a:t>Result</a:t>
                      </a:r>
                      <a:endParaRPr lang="en-US" sz="1800" dirty="0"/>
                    </a:p>
                  </a:txBody>
                  <a:tcPr/>
                </a:tc>
              </a:tr>
              <a:tr h="636521">
                <a:tc>
                  <a:txBody>
                    <a:bodyPr/>
                    <a:lstStyle/>
                    <a:p>
                      <a:r>
                        <a:rPr lang="en-US" sz="1800" dirty="0" err="1" smtClean="0"/>
                        <a:t>Zenn</a:t>
                      </a:r>
                      <a:endParaRPr lang="en-US" sz="1800" dirty="0"/>
                    </a:p>
                  </a:txBody>
                  <a:tcPr/>
                </a:tc>
                <a:tc>
                  <a:txBody>
                    <a:bodyPr/>
                    <a:lstStyle/>
                    <a:p>
                      <a:r>
                        <a:rPr lang="en-US" sz="1800" dirty="0" smtClean="0"/>
                        <a:t>2008</a:t>
                      </a:r>
                      <a:endParaRPr lang="en-US" sz="1800" dirty="0"/>
                    </a:p>
                  </a:txBody>
                  <a:tcPr/>
                </a:tc>
                <a:tc>
                  <a:txBody>
                    <a:bodyPr/>
                    <a:lstStyle/>
                    <a:p>
                      <a:r>
                        <a:rPr lang="en-US" sz="1800" dirty="0" smtClean="0"/>
                        <a:t>Hatchback</a:t>
                      </a:r>
                      <a:endParaRPr lang="en-US" sz="1800" dirty="0"/>
                    </a:p>
                  </a:txBody>
                  <a:tcPr/>
                </a:tc>
                <a:tc>
                  <a:txBody>
                    <a:bodyPr/>
                    <a:lstStyle/>
                    <a:p>
                      <a:pPr algn="ctr"/>
                      <a:r>
                        <a:rPr lang="en-US" sz="1800" dirty="0" smtClean="0"/>
                        <a:t>Pass</a:t>
                      </a:r>
                      <a:endParaRPr lang="en-US" sz="1800" dirty="0"/>
                    </a:p>
                  </a:txBody>
                  <a:tcPr/>
                </a:tc>
              </a:tr>
              <a:tr h="364299">
                <a:tc>
                  <a:txBody>
                    <a:bodyPr/>
                    <a:lstStyle/>
                    <a:p>
                      <a:r>
                        <a:rPr lang="en-US" sz="1800" dirty="0" smtClean="0"/>
                        <a:t>Columbia </a:t>
                      </a:r>
                      <a:r>
                        <a:rPr lang="en-US" sz="1800" dirty="0" err="1" smtClean="0"/>
                        <a:t>Parcar</a:t>
                      </a:r>
                      <a:endParaRPr lang="en-US" sz="1800" dirty="0"/>
                    </a:p>
                  </a:txBody>
                  <a:tcPr/>
                </a:tc>
                <a:tc>
                  <a:txBody>
                    <a:bodyPr/>
                    <a:lstStyle/>
                    <a:p>
                      <a:r>
                        <a:rPr lang="en-US" sz="1800" dirty="0" smtClean="0"/>
                        <a:t>2009</a:t>
                      </a:r>
                      <a:endParaRPr lang="en-US" sz="1800" dirty="0"/>
                    </a:p>
                  </a:txBody>
                  <a:tcPr/>
                </a:tc>
                <a:tc>
                  <a:txBody>
                    <a:bodyPr/>
                    <a:lstStyle/>
                    <a:p>
                      <a:r>
                        <a:rPr lang="en-US" sz="1800" dirty="0" smtClean="0"/>
                        <a:t>Summit SUV</a:t>
                      </a:r>
                      <a:endParaRPr lang="en-US" sz="1800" dirty="0"/>
                    </a:p>
                  </a:txBody>
                  <a:tcPr/>
                </a:tc>
                <a:tc>
                  <a:txBody>
                    <a:bodyPr/>
                    <a:lstStyle/>
                    <a:p>
                      <a:pPr algn="ctr"/>
                      <a:r>
                        <a:rPr lang="en-US" sz="1800" dirty="0" smtClean="0"/>
                        <a:t>Pass</a:t>
                      </a:r>
                      <a:endParaRPr lang="en-US" sz="1800" dirty="0"/>
                    </a:p>
                  </a:txBody>
                  <a:tcPr/>
                </a:tc>
              </a:tr>
              <a:tr h="369360">
                <a:tc>
                  <a:txBody>
                    <a:bodyPr/>
                    <a:lstStyle/>
                    <a:p>
                      <a:r>
                        <a:rPr lang="en-US" sz="1800" dirty="0" smtClean="0"/>
                        <a:t>Miles</a:t>
                      </a:r>
                      <a:endParaRPr lang="en-US" sz="1800" dirty="0"/>
                    </a:p>
                  </a:txBody>
                  <a:tcPr/>
                </a:tc>
                <a:tc>
                  <a:txBody>
                    <a:bodyPr/>
                    <a:lstStyle/>
                    <a:p>
                      <a:r>
                        <a:rPr lang="en-US" sz="1800" dirty="0" smtClean="0"/>
                        <a:t>2009</a:t>
                      </a:r>
                      <a:endParaRPr lang="en-US" sz="1800" dirty="0"/>
                    </a:p>
                  </a:txBody>
                  <a:tcPr/>
                </a:tc>
                <a:tc>
                  <a:txBody>
                    <a:bodyPr/>
                    <a:lstStyle/>
                    <a:p>
                      <a:r>
                        <a:rPr lang="en-US" sz="1800" dirty="0" smtClean="0"/>
                        <a:t>Truck</a:t>
                      </a:r>
                      <a:endParaRPr lang="en-US" sz="1800" dirty="0"/>
                    </a:p>
                  </a:txBody>
                  <a:tcPr/>
                </a:tc>
                <a:tc>
                  <a:txBody>
                    <a:bodyPr/>
                    <a:lstStyle/>
                    <a:p>
                      <a:pPr algn="ctr"/>
                      <a:r>
                        <a:rPr lang="en-US" sz="1800" dirty="0" smtClean="0"/>
                        <a:t>Pass</a:t>
                      </a:r>
                      <a:endParaRPr lang="en-US" sz="1800" dirty="0"/>
                    </a:p>
                  </a:txBody>
                  <a:tcPr/>
                </a:tc>
              </a:tr>
              <a:tr h="637525">
                <a:tc>
                  <a:txBody>
                    <a:bodyPr/>
                    <a:lstStyle/>
                    <a:p>
                      <a:r>
                        <a:rPr lang="en-US" sz="1800" dirty="0" err="1" smtClean="0"/>
                        <a:t>Wheego</a:t>
                      </a:r>
                      <a:endParaRPr lang="en-US" sz="1800" dirty="0"/>
                    </a:p>
                  </a:txBody>
                  <a:tcPr/>
                </a:tc>
                <a:tc>
                  <a:txBody>
                    <a:bodyPr/>
                    <a:lstStyle/>
                    <a:p>
                      <a:r>
                        <a:rPr lang="en-US" sz="1800" dirty="0" smtClean="0"/>
                        <a:t>2010</a:t>
                      </a:r>
                      <a:endParaRPr lang="en-US" sz="1800" dirty="0"/>
                    </a:p>
                  </a:txBody>
                  <a:tcPr/>
                </a:tc>
                <a:tc>
                  <a:txBody>
                    <a:bodyPr/>
                    <a:lstStyle/>
                    <a:p>
                      <a:r>
                        <a:rPr lang="en-US" sz="1800" dirty="0" smtClean="0"/>
                        <a:t>Sedan</a:t>
                      </a:r>
                      <a:endParaRPr lang="en-US" sz="1800" dirty="0"/>
                    </a:p>
                  </a:txBody>
                  <a:tcPr/>
                </a:tc>
                <a:tc>
                  <a:txBody>
                    <a:bodyPr/>
                    <a:lstStyle/>
                    <a:p>
                      <a:pPr algn="ctr"/>
                      <a:r>
                        <a:rPr lang="en-US" sz="1800" b="1" i="1" dirty="0" smtClean="0">
                          <a:solidFill>
                            <a:srgbClr val="FF0000"/>
                          </a:solidFill>
                        </a:rPr>
                        <a:t>Fail</a:t>
                      </a:r>
                      <a:r>
                        <a:rPr lang="en-US" sz="1800" i="1" dirty="0" smtClean="0"/>
                        <a:t>-</a:t>
                      </a:r>
                      <a:r>
                        <a:rPr lang="en-US" sz="1800" baseline="0" dirty="0" smtClean="0"/>
                        <a:t> Reflex Reflectors/illuminate when braking  10V-320 → 308 LSV’s</a:t>
                      </a:r>
                      <a:endParaRPr lang="en-US" sz="1800" dirty="0"/>
                    </a:p>
                  </a:txBody>
                  <a:tcPr/>
                </a:tc>
              </a:tr>
              <a:tr h="636521">
                <a:tc>
                  <a:txBody>
                    <a:bodyPr/>
                    <a:lstStyle/>
                    <a:p>
                      <a:r>
                        <a:rPr lang="en-US" sz="1800" dirty="0" smtClean="0"/>
                        <a:t> Club Car</a:t>
                      </a:r>
                      <a:endParaRPr lang="en-US" sz="1800" dirty="0"/>
                    </a:p>
                  </a:txBody>
                  <a:tcPr/>
                </a:tc>
                <a:tc>
                  <a:txBody>
                    <a:bodyPr/>
                    <a:lstStyle/>
                    <a:p>
                      <a:r>
                        <a:rPr lang="en-US" sz="1800" dirty="0" smtClean="0"/>
                        <a:t>2010</a:t>
                      </a:r>
                      <a:endParaRPr lang="en-US" sz="1800" dirty="0"/>
                    </a:p>
                  </a:txBody>
                  <a:tcPr/>
                </a:tc>
                <a:tc>
                  <a:txBody>
                    <a:bodyPr/>
                    <a:lstStyle/>
                    <a:p>
                      <a:r>
                        <a:rPr lang="en-US" sz="1800" dirty="0" smtClean="0"/>
                        <a:t>Carryall</a:t>
                      </a:r>
                      <a:endParaRPr lang="en-US" sz="1800" dirty="0"/>
                    </a:p>
                  </a:txBody>
                  <a:tcPr/>
                </a:tc>
                <a:tc>
                  <a:txBody>
                    <a:bodyPr/>
                    <a:lstStyle/>
                    <a:p>
                      <a:pPr algn="ctr"/>
                      <a:r>
                        <a:rPr lang="en-US" sz="1800" b="1" i="1" dirty="0" smtClean="0">
                          <a:solidFill>
                            <a:srgbClr val="FF0000"/>
                          </a:solidFill>
                        </a:rPr>
                        <a:t>Fail</a:t>
                      </a:r>
                      <a:r>
                        <a:rPr lang="en-US" sz="1800" b="1" baseline="0" dirty="0" smtClean="0">
                          <a:solidFill>
                            <a:srgbClr val="FF0000"/>
                          </a:solidFill>
                        </a:rPr>
                        <a:t> </a:t>
                      </a:r>
                      <a:r>
                        <a:rPr lang="en-US" sz="1800" baseline="0" dirty="0" smtClean="0"/>
                        <a:t>– FMVSS 209 seatbelt locking G level      10V-277 → 840 LSV’s</a:t>
                      </a:r>
                      <a:endParaRPr lang="en-US" sz="1800" dirty="0"/>
                    </a:p>
                  </a:txBody>
                  <a:tcPr/>
                </a:tc>
              </a:tr>
              <a:tr h="369360">
                <a:tc>
                  <a:txBody>
                    <a:bodyPr/>
                    <a:lstStyle/>
                    <a:p>
                      <a:r>
                        <a:rPr lang="en-US" sz="1800" dirty="0" smtClean="0"/>
                        <a:t>GEM</a:t>
                      </a:r>
                      <a:endParaRPr lang="en-US" sz="1800" dirty="0"/>
                    </a:p>
                  </a:txBody>
                  <a:tcPr/>
                </a:tc>
                <a:tc>
                  <a:txBody>
                    <a:bodyPr/>
                    <a:lstStyle/>
                    <a:p>
                      <a:r>
                        <a:rPr lang="en-US" sz="1800" dirty="0" smtClean="0"/>
                        <a:t>2010</a:t>
                      </a:r>
                      <a:endParaRPr lang="en-US" sz="1800" dirty="0"/>
                    </a:p>
                  </a:txBody>
                  <a:tcPr/>
                </a:tc>
                <a:tc>
                  <a:txBody>
                    <a:bodyPr/>
                    <a:lstStyle/>
                    <a:p>
                      <a:r>
                        <a:rPr lang="en-US" sz="1800" dirty="0" smtClean="0"/>
                        <a:t>E6</a:t>
                      </a:r>
                      <a:endParaRPr lang="en-US" sz="1800" dirty="0"/>
                    </a:p>
                  </a:txBody>
                  <a:tcPr/>
                </a:tc>
                <a:tc>
                  <a:txBody>
                    <a:bodyPr/>
                    <a:lstStyle/>
                    <a:p>
                      <a:pPr algn="ctr"/>
                      <a:r>
                        <a:rPr lang="en-US" sz="1800" dirty="0" smtClean="0"/>
                        <a:t>Pass</a:t>
                      </a:r>
                      <a:endParaRPr lang="en-US" sz="1800" dirty="0"/>
                    </a:p>
                  </a:txBody>
                  <a:tcPr/>
                </a:tc>
              </a:tr>
              <a:tr h="369360">
                <a:tc>
                  <a:txBody>
                    <a:bodyPr/>
                    <a:lstStyle/>
                    <a:p>
                      <a:r>
                        <a:rPr lang="en-US" sz="1800" dirty="0" smtClean="0"/>
                        <a:t>Various </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b="1" i="1" dirty="0" smtClean="0">
                          <a:solidFill>
                            <a:srgbClr val="FF0000"/>
                          </a:solidFill>
                        </a:rPr>
                        <a:t>Fail</a:t>
                      </a:r>
                      <a:r>
                        <a:rPr lang="en-US" sz="1800" dirty="0" smtClean="0"/>
                        <a:t> – Windshield AS1/AS4</a:t>
                      </a:r>
                      <a:endParaRPr lang="en-US" sz="1800" dirty="0"/>
                    </a:p>
                  </a:txBody>
                  <a:tcPr/>
                </a:tc>
              </a:tr>
            </a:tbl>
          </a:graphicData>
        </a:graphic>
      </p:graphicFrame>
    </p:spTree>
    <p:extLst>
      <p:ext uri="{BB962C8B-B14F-4D97-AF65-F5344CB8AC3E}">
        <p14:creationId xmlns:p14="http://schemas.microsoft.com/office/powerpoint/2010/main" val="173522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Wheego</a:t>
            </a:r>
            <a:r>
              <a:rPr lang="en-US" dirty="0" smtClean="0"/>
              <a:t> Reflex </a:t>
            </a:r>
            <a:r>
              <a:rPr lang="en-US" smtClean="0"/>
              <a:t>Reflector Failure</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12</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1492292" y="1611406"/>
            <a:ext cx="6159415" cy="4619561"/>
          </a:xfrm>
          <a:prstGeom prst="rect">
            <a:avLst/>
          </a:prstGeom>
        </p:spPr>
      </p:pic>
      <p:cxnSp>
        <p:nvCxnSpPr>
          <p:cNvPr id="6" name="Straight Arrow Connector 5"/>
          <p:cNvCxnSpPr>
            <a:stCxn id="7" idx="3"/>
          </p:cNvCxnSpPr>
          <p:nvPr/>
        </p:nvCxnSpPr>
        <p:spPr>
          <a:xfrm flipH="1">
            <a:off x="3210372" y="4680409"/>
            <a:ext cx="470597" cy="77449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547058" y="3834879"/>
            <a:ext cx="914400" cy="990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p:cNvSpPr txBox="1"/>
          <p:nvPr/>
        </p:nvSpPr>
        <p:spPr>
          <a:xfrm>
            <a:off x="2317707" y="5462832"/>
            <a:ext cx="5334000" cy="760208"/>
          </a:xfrm>
          <a:prstGeom prst="rect">
            <a:avLst/>
          </a:prstGeom>
          <a:noFill/>
        </p:spPr>
        <p:txBody>
          <a:bodyPr wrap="square" rtlCol="0">
            <a:spAutoFit/>
          </a:bodyPr>
          <a:lstStyle/>
          <a:p>
            <a:r>
              <a:rPr lang="en-US" sz="2170" b="1" dirty="0" smtClean="0"/>
              <a:t>Not Reflective/Actuated upon brake application</a:t>
            </a:r>
            <a:r>
              <a:rPr lang="en-US" dirty="0" smtClean="0"/>
              <a:t>.</a:t>
            </a:r>
            <a:endParaRPr lang="en-US" dirty="0"/>
          </a:p>
        </p:txBody>
      </p:sp>
    </p:spTree>
    <p:extLst>
      <p:ext uri="{BB962C8B-B14F-4D97-AF65-F5344CB8AC3E}">
        <p14:creationId xmlns:p14="http://schemas.microsoft.com/office/powerpoint/2010/main" val="97277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Incorrect Glazing</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13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253929" y="1971464"/>
            <a:ext cx="5361361" cy="4249755"/>
          </a:xfrm>
          <a:prstGeom prst="rect">
            <a:avLst/>
          </a:prstGeom>
          <a:noFill/>
          <a:ln w="9525">
            <a:noFill/>
            <a:miter lim="800000"/>
            <a:headEnd/>
            <a:tailEnd/>
          </a:ln>
        </p:spPr>
      </p:pic>
      <p:pic>
        <p:nvPicPr>
          <p:cNvPr id="6" name="Picture 2" descr="C:\Documents and Settings\stu.seigel\My Documents\My Pictures\20060110NHTSA WildfireFinalRep.bmp"/>
          <p:cNvPicPr>
            <a:picLocks noGrp="1" noChangeAspect="1" noChangeArrowheads="1"/>
          </p:cNvPicPr>
          <p:nvPr>
            <p:ph idx="1"/>
          </p:nvPr>
        </p:nvPicPr>
        <p:blipFill>
          <a:blip r:embed="rId3" cstate="print"/>
          <a:srcRect l="34447" t="44509" r="13553" b="46691"/>
          <a:stretch>
            <a:fillRect/>
          </a:stretch>
        </p:blipFill>
        <p:spPr bwMode="auto">
          <a:xfrm>
            <a:off x="3310913" y="1501940"/>
            <a:ext cx="5514783" cy="1469457"/>
          </a:xfrm>
          <a:prstGeom prst="rect">
            <a:avLst/>
          </a:prstGeom>
          <a:noFill/>
          <a:ln>
            <a:noFill/>
          </a:ln>
        </p:spPr>
      </p:pic>
      <p:sp>
        <p:nvSpPr>
          <p:cNvPr id="7" name="Oval 6"/>
          <p:cNvSpPr/>
          <p:nvPr/>
        </p:nvSpPr>
        <p:spPr>
          <a:xfrm>
            <a:off x="5185625" y="1294418"/>
            <a:ext cx="1094406" cy="11009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p:cNvSpPr/>
          <p:nvPr/>
        </p:nvSpPr>
        <p:spPr>
          <a:xfrm>
            <a:off x="2853713" y="3777370"/>
            <a:ext cx="914400" cy="990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6068304" y="3914307"/>
            <a:ext cx="1872172" cy="446276"/>
          </a:xfrm>
          <a:prstGeom prst="rect">
            <a:avLst/>
          </a:prstGeom>
          <a:noFill/>
        </p:spPr>
        <p:txBody>
          <a:bodyPr wrap="square" rtlCol="0">
            <a:spAutoFit/>
          </a:bodyPr>
          <a:lstStyle/>
          <a:p>
            <a:r>
              <a:rPr lang="en-US" sz="2300" smtClean="0"/>
              <a:t>Should be</a:t>
            </a:r>
            <a:endParaRPr lang="en-US" sz="2300"/>
          </a:p>
        </p:txBody>
      </p:sp>
      <p:cxnSp>
        <p:nvCxnSpPr>
          <p:cNvPr id="9" name="Straight Arrow Connector 8"/>
          <p:cNvCxnSpPr>
            <a:endCxn id="7" idx="2"/>
          </p:cNvCxnSpPr>
          <p:nvPr/>
        </p:nvCxnSpPr>
        <p:spPr>
          <a:xfrm>
            <a:off x="3853132" y="1223479"/>
            <a:ext cx="1332493" cy="62142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1"/>
            <a:endCxn id="8" idx="6"/>
          </p:cNvCxnSpPr>
          <p:nvPr/>
        </p:nvCxnSpPr>
        <p:spPr>
          <a:xfrm flipH="1">
            <a:off x="3768113" y="4137445"/>
            <a:ext cx="2300191" cy="1352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47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14</a:t>
            </a:fld>
            <a:endParaRPr lang="en-US"/>
          </a:p>
        </p:txBody>
      </p:sp>
      <p:sp>
        <p:nvSpPr>
          <p:cNvPr id="5" name="Content Placeholder 2"/>
          <p:cNvSpPr>
            <a:spLocks noGrp="1"/>
          </p:cNvSpPr>
          <p:nvPr>
            <p:ph idx="1"/>
          </p:nvPr>
        </p:nvSpPr>
        <p:spPr>
          <a:xfrm>
            <a:off x="457200" y="1633953"/>
            <a:ext cx="8229600" cy="4492211"/>
          </a:xfrm>
        </p:spPr>
        <p:txBody>
          <a:bodyPr>
            <a:normAutofit fontScale="92500" lnSpcReduction="10000"/>
          </a:bodyPr>
          <a:lstStyle/>
          <a:p>
            <a:r>
              <a:rPr lang="en-US" sz="2000" dirty="0" smtClean="0"/>
              <a:t>Limited data concerning safety performance for LSVs due in part to small fleet size, low miles traveled, and reporting methods.  Sample data includes:</a:t>
            </a:r>
          </a:p>
          <a:p>
            <a:pPr lvl="1"/>
            <a:r>
              <a:rPr lang="en-US" sz="2000" dirty="0" smtClean="0"/>
              <a:t>FARS Data (2005 through 2008): One fatal crash but much of vehicle safety equipment had been removed.</a:t>
            </a:r>
          </a:p>
          <a:p>
            <a:pPr lvl="1"/>
            <a:r>
              <a:rPr lang="en-US" dirty="0" smtClean="0"/>
              <a:t> </a:t>
            </a:r>
            <a:r>
              <a:rPr lang="en-US" sz="2000" dirty="0" smtClean="0"/>
              <a:t>State Data Systems </a:t>
            </a:r>
            <a:r>
              <a:rPr lang="en-US" sz="2000" dirty="0" smtClean="0">
                <a:solidFill>
                  <a:schemeClr val="accent3"/>
                </a:solidFill>
              </a:rPr>
              <a:t>Florida</a:t>
            </a:r>
            <a:r>
              <a:rPr lang="en-US" sz="2000" dirty="0" smtClean="0"/>
              <a:t> (2003-2007): 21 cases involving an LSV with 37 Occupants.</a:t>
            </a:r>
          </a:p>
          <a:p>
            <a:pPr lvl="2"/>
            <a:r>
              <a:rPr lang="en-US" sz="1900" dirty="0" smtClean="0"/>
              <a:t>19 No Injuries</a:t>
            </a:r>
          </a:p>
          <a:p>
            <a:pPr lvl="2"/>
            <a:r>
              <a:rPr lang="en-US" sz="1900" dirty="0" smtClean="0"/>
              <a:t>1 Possible Injury</a:t>
            </a:r>
          </a:p>
          <a:p>
            <a:pPr lvl="2"/>
            <a:r>
              <a:rPr lang="en-US" sz="1900" dirty="0" smtClean="0"/>
              <a:t>10 Non-incapacitating Injuries</a:t>
            </a:r>
          </a:p>
          <a:p>
            <a:pPr lvl="2"/>
            <a:r>
              <a:rPr lang="en-US" sz="1900" dirty="0" smtClean="0"/>
              <a:t>3 Incapacitating Injuries</a:t>
            </a:r>
          </a:p>
          <a:p>
            <a:pPr lvl="2"/>
            <a:r>
              <a:rPr lang="en-US" sz="1900" dirty="0" smtClean="0"/>
              <a:t>4 Injuries, Severity Unknown</a:t>
            </a:r>
          </a:p>
          <a:p>
            <a:pPr lvl="2"/>
            <a:endParaRPr lang="en-US" sz="1900" dirty="0" smtClean="0"/>
          </a:p>
          <a:p>
            <a:pPr lvl="2">
              <a:buNone/>
            </a:pPr>
            <a:r>
              <a:rPr lang="en-US" sz="1900" dirty="0" smtClean="0"/>
              <a:t>— Results for LSVs crash-tested by IIHS and Transport Canada indicate the  vehicles would not meet passenger car crashworthiness requirements.</a:t>
            </a:r>
          </a:p>
        </p:txBody>
      </p:sp>
      <p:sp>
        <p:nvSpPr>
          <p:cNvPr id="6" name="Title 1"/>
          <p:cNvSpPr>
            <a:spLocks noGrp="1"/>
          </p:cNvSpPr>
          <p:nvPr>
            <p:ph type="title"/>
          </p:nvPr>
        </p:nvSpPr>
        <p:spPr/>
        <p:txBody>
          <a:bodyPr/>
          <a:lstStyle/>
          <a:p>
            <a:r>
              <a:rPr lang="en-US" dirty="0" smtClean="0"/>
              <a:t>LSV Crash Data</a:t>
            </a:r>
            <a:endParaRPr lang="en-US" dirty="0"/>
          </a:p>
        </p:txBody>
      </p:sp>
    </p:spTree>
    <p:extLst>
      <p:ext uri="{BB962C8B-B14F-4D97-AF65-F5344CB8AC3E}">
        <p14:creationId xmlns:p14="http://schemas.microsoft.com/office/powerpoint/2010/main" val="12373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NHTSA </a:t>
            </a:r>
            <a:r>
              <a:rPr lang="en-US" smtClean="0"/>
              <a:t>Is Experiencing With LSVs</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15</a:t>
            </a:fld>
            <a:endParaRPr lang="en-US"/>
          </a:p>
        </p:txBody>
      </p:sp>
      <p:sp>
        <p:nvSpPr>
          <p:cNvPr id="5" name="Content Placeholder 2"/>
          <p:cNvSpPr>
            <a:spLocks noGrp="1"/>
          </p:cNvSpPr>
          <p:nvPr>
            <p:ph idx="1"/>
          </p:nvPr>
        </p:nvSpPr>
        <p:spPr/>
        <p:txBody>
          <a:bodyPr>
            <a:normAutofit/>
          </a:bodyPr>
          <a:lstStyle/>
          <a:p>
            <a:r>
              <a:rPr lang="en-US" sz="2000" dirty="0" smtClean="0"/>
              <a:t>In 2008, NHTSA </a:t>
            </a:r>
            <a:r>
              <a:rPr lang="en-US" sz="2000" u="heavy" dirty="0" smtClean="0">
                <a:solidFill>
                  <a:schemeClr val="accent3"/>
                </a:solidFill>
              </a:rPr>
              <a:t>denied</a:t>
            </a:r>
            <a:r>
              <a:rPr lang="en-US" sz="2000" dirty="0" smtClean="0"/>
              <a:t> petitions to create a new class of vehicles, medium speed vehicles (MSV), with a maximum speed of 35 mph because:</a:t>
            </a:r>
          </a:p>
          <a:p>
            <a:pPr lvl="1"/>
            <a:r>
              <a:rPr lang="en-US" sz="1800" dirty="0" smtClean="0"/>
              <a:t>Higher speed changes vehicle classification – must meet all FMVSS. </a:t>
            </a:r>
          </a:p>
          <a:p>
            <a:pPr lvl="1"/>
            <a:r>
              <a:rPr lang="en-US" sz="1800" dirty="0" smtClean="0"/>
              <a:t>Without full complement of safety features, occupants would run the risk of serious injury and death.</a:t>
            </a:r>
          </a:p>
          <a:p>
            <a:pPr lvl="1"/>
            <a:r>
              <a:rPr lang="en-US" sz="1800" dirty="0" smtClean="0"/>
              <a:t>Encourages use outside intended controlled low-speed environments.</a:t>
            </a:r>
            <a:endParaRPr lang="en-US" sz="2000" dirty="0" smtClean="0"/>
          </a:p>
          <a:p>
            <a:r>
              <a:rPr lang="en-US" sz="2000" dirty="0" smtClean="0"/>
              <a:t>In 2007, Montana and Washington State passed laws permitting electrically powered  MSV’s (MSEV’s) to be operated on roadways with speed limits of 45 and 35 mph, respectively.</a:t>
            </a:r>
          </a:p>
          <a:p>
            <a:r>
              <a:rPr lang="en-US" sz="2000" dirty="0" smtClean="0"/>
              <a:t>In 2008, denied ETA petition to increase GVWR limit for electric-powered LSV’s to 4,000 lbs.</a:t>
            </a:r>
          </a:p>
          <a:p>
            <a:endParaRPr lang="en-US" sz="2000" dirty="0" smtClean="0"/>
          </a:p>
          <a:p>
            <a:pPr>
              <a:buNone/>
            </a:pPr>
            <a:endParaRPr lang="en-US" sz="2000" dirty="0" smtClean="0"/>
          </a:p>
          <a:p>
            <a:endParaRPr lang="en-US" sz="2000" dirty="0" smtClean="0"/>
          </a:p>
        </p:txBody>
      </p:sp>
    </p:spTree>
    <p:extLst>
      <p:ext uri="{BB962C8B-B14F-4D97-AF65-F5344CB8AC3E}">
        <p14:creationId xmlns:p14="http://schemas.microsoft.com/office/powerpoint/2010/main" val="196720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16</a:t>
            </a:fld>
            <a:endParaRPr lang="en-US"/>
          </a:p>
        </p:txBody>
      </p:sp>
      <p:sp>
        <p:nvSpPr>
          <p:cNvPr id="5" name="Title 1"/>
          <p:cNvSpPr>
            <a:spLocks noGrp="1"/>
          </p:cNvSpPr>
          <p:nvPr>
            <p:ph type="title"/>
          </p:nvPr>
        </p:nvSpPr>
        <p:spPr/>
        <p:txBody>
          <a:bodyPr/>
          <a:lstStyle/>
          <a:p>
            <a:r>
              <a:rPr lang="en-US" dirty="0" smtClean="0"/>
              <a:t>Issues NHTSA </a:t>
            </a:r>
            <a:r>
              <a:rPr lang="en-US" smtClean="0"/>
              <a:t>Is Experiencing With LSVs</a:t>
            </a:r>
            <a:endParaRPr lang="en-US"/>
          </a:p>
        </p:txBody>
      </p:sp>
      <p:sp>
        <p:nvSpPr>
          <p:cNvPr id="6" name="Content Placeholder 2"/>
          <p:cNvSpPr>
            <a:spLocks noGrp="1"/>
          </p:cNvSpPr>
          <p:nvPr>
            <p:ph idx="1"/>
          </p:nvPr>
        </p:nvSpPr>
        <p:spPr/>
        <p:txBody>
          <a:bodyPr>
            <a:normAutofit/>
          </a:bodyPr>
          <a:lstStyle/>
          <a:p>
            <a:r>
              <a:rPr lang="en-US" sz="2000" dirty="0" smtClean="0"/>
              <a:t>LSVs that achieve &gt; 25 mph through removal of speed limitations by software changes or manual adjustment of linkage, are inherently faster vehicles that have been limited to 25 mph or lower maximum speed. </a:t>
            </a:r>
          </a:p>
          <a:p>
            <a:endParaRPr lang="en-US" sz="2000" dirty="0" smtClean="0"/>
          </a:p>
          <a:p>
            <a:r>
              <a:rPr lang="en-US" sz="2000" dirty="0" smtClean="0"/>
              <a:t>These vehicles as originally manufactured must comply with applicable FMVSS that apply to motor vehicles other than legitimate LSVs.</a:t>
            </a:r>
          </a:p>
          <a:p>
            <a:endParaRPr lang="en-US" sz="2000" dirty="0" smtClean="0"/>
          </a:p>
          <a:p>
            <a:r>
              <a:rPr lang="en-US" sz="2000" dirty="0" smtClean="0"/>
              <a:t>These speed-restricted LSVs are actually PCs, trucks, or MPVs depending on their configuration, rather than LSVs, and must comply with the full range of FMVSS that apply to those types of vehicles, and not simply the limited requirements in FMVSS 500.</a:t>
            </a:r>
            <a:endParaRPr lang="en-US" sz="2000" dirty="0"/>
          </a:p>
        </p:txBody>
      </p:sp>
    </p:spTree>
    <p:extLst>
      <p:ext uri="{BB962C8B-B14F-4D97-AF65-F5344CB8AC3E}">
        <p14:creationId xmlns:p14="http://schemas.microsoft.com/office/powerpoint/2010/main" val="9457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Excerpted From a LSV Owner's Manual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17</a:t>
            </a:fld>
            <a:endParaRPr lang="en-US"/>
          </a:p>
        </p:txBody>
      </p:sp>
      <p:sp>
        <p:nvSpPr>
          <p:cNvPr id="5" name="TextBox 4"/>
          <p:cNvSpPr txBox="1"/>
          <p:nvPr/>
        </p:nvSpPr>
        <p:spPr>
          <a:xfrm>
            <a:off x="304800" y="1687317"/>
            <a:ext cx="8382000" cy="4524315"/>
          </a:xfrm>
          <a:prstGeom prst="rect">
            <a:avLst/>
          </a:prstGeom>
          <a:noFill/>
          <a:ln w="44450">
            <a:solidFill>
              <a:schemeClr val="tx1"/>
            </a:solidFill>
          </a:ln>
        </p:spPr>
        <p:txBody>
          <a:bodyPr wrap="square" rtlCol="0">
            <a:spAutoFit/>
          </a:bodyPr>
          <a:lstStyle/>
          <a:p>
            <a:pPr>
              <a:buNone/>
            </a:pPr>
            <a:r>
              <a:rPr lang="en-US" dirty="0" smtClean="0"/>
              <a:t>“MAXIMUM OPERATING SPEED</a:t>
            </a:r>
          </a:p>
          <a:p>
            <a:pPr>
              <a:buNone/>
            </a:pPr>
            <a:r>
              <a:rPr lang="en-US" dirty="0" smtClean="0"/>
              <a:t>In </a:t>
            </a:r>
            <a:r>
              <a:rPr lang="en-US" b="1" dirty="0" smtClean="0">
                <a:solidFill>
                  <a:schemeClr val="accent3"/>
                </a:solidFill>
              </a:rPr>
              <a:t>compliance with Federal guidelines</a:t>
            </a:r>
            <a:r>
              <a:rPr lang="en-US" dirty="0" smtClean="0"/>
              <a:t>, your LSV has been manufactured and programmed so that the </a:t>
            </a:r>
            <a:r>
              <a:rPr lang="en-US" b="1" dirty="0" smtClean="0">
                <a:solidFill>
                  <a:schemeClr val="accent3"/>
                </a:solidFill>
              </a:rPr>
              <a:t>maximum driving speed is set for 25 mph</a:t>
            </a:r>
            <a:r>
              <a:rPr lang="en-US" b="1" dirty="0" smtClean="0">
                <a:solidFill>
                  <a:schemeClr val="accent2"/>
                </a:solidFill>
              </a:rPr>
              <a:t> </a:t>
            </a:r>
            <a:r>
              <a:rPr lang="en-US" dirty="0" smtClean="0"/>
              <a:t>(3200 RPM). Some local and state governments have passed legislation or have pending legislation that  will allow owners to operate their LSVs at higher maximum speeds, usually 35 or 40 mph.</a:t>
            </a:r>
          </a:p>
          <a:p>
            <a:pPr>
              <a:buNone/>
            </a:pPr>
            <a:endParaRPr lang="en-US" dirty="0" smtClean="0"/>
          </a:p>
          <a:p>
            <a:pPr>
              <a:buNone/>
            </a:pPr>
            <a:r>
              <a:rPr lang="en-US" dirty="0" smtClean="0"/>
              <a:t>Should an owner in these jurisdictions choose to have a service technician </a:t>
            </a:r>
            <a:r>
              <a:rPr lang="en-US" b="1" dirty="0" smtClean="0">
                <a:solidFill>
                  <a:schemeClr val="accent3"/>
                </a:solidFill>
              </a:rPr>
              <a:t>reprogram</a:t>
            </a:r>
            <a:r>
              <a:rPr lang="en-US" dirty="0" smtClean="0"/>
              <a:t> their vehicle to comply with these local or state laws, the maximum motor RPM should be reset to:</a:t>
            </a:r>
          </a:p>
          <a:p>
            <a:pPr>
              <a:buNone/>
            </a:pPr>
            <a:endParaRPr lang="en-US" dirty="0" smtClean="0"/>
          </a:p>
          <a:p>
            <a:pPr>
              <a:buNone/>
            </a:pPr>
            <a:r>
              <a:rPr lang="en-US" dirty="0" smtClean="0"/>
              <a:t>3850 RPM for </a:t>
            </a:r>
            <a:r>
              <a:rPr lang="en-US" b="1" dirty="0" smtClean="0">
                <a:solidFill>
                  <a:schemeClr val="accent3"/>
                </a:solidFill>
              </a:rPr>
              <a:t>30 mph</a:t>
            </a:r>
            <a:r>
              <a:rPr lang="en-US" b="1" dirty="0" smtClean="0">
                <a:solidFill>
                  <a:srgbClr val="FF0000"/>
                </a:solidFill>
              </a:rPr>
              <a:t>,</a:t>
            </a:r>
          </a:p>
          <a:p>
            <a:pPr>
              <a:buNone/>
            </a:pPr>
            <a:r>
              <a:rPr lang="en-US" dirty="0" smtClean="0"/>
              <a:t>4400 RPM for </a:t>
            </a:r>
            <a:r>
              <a:rPr lang="en-US" b="1" dirty="0" smtClean="0">
                <a:solidFill>
                  <a:schemeClr val="accent3"/>
                </a:solidFill>
              </a:rPr>
              <a:t>35 mph</a:t>
            </a:r>
            <a:r>
              <a:rPr lang="en-US" dirty="0" smtClean="0">
                <a:solidFill>
                  <a:srgbClr val="FF0000"/>
                </a:solidFill>
              </a:rPr>
              <a:t>, </a:t>
            </a:r>
            <a:r>
              <a:rPr lang="en-US" dirty="0" smtClean="0"/>
              <a:t>or</a:t>
            </a:r>
          </a:p>
          <a:p>
            <a:pPr>
              <a:buNone/>
            </a:pPr>
            <a:r>
              <a:rPr lang="en-US" dirty="0" smtClean="0"/>
              <a:t>5100 RPM for </a:t>
            </a:r>
            <a:r>
              <a:rPr lang="en-US" b="1" dirty="0" smtClean="0">
                <a:solidFill>
                  <a:schemeClr val="accent3"/>
                </a:solidFill>
              </a:rPr>
              <a:t>40 mph</a:t>
            </a:r>
            <a:r>
              <a:rPr lang="en-US" dirty="0" smtClean="0"/>
              <a:t>.</a:t>
            </a:r>
          </a:p>
          <a:p>
            <a:pPr>
              <a:buNone/>
            </a:pPr>
            <a:endParaRPr lang="en-US" dirty="0" smtClean="0"/>
          </a:p>
          <a:p>
            <a:pPr>
              <a:buNone/>
            </a:pPr>
            <a:r>
              <a:rPr lang="en-US" dirty="0" smtClean="0"/>
              <a:t>You should not attempt to make this change yourself.”</a:t>
            </a:r>
            <a:endParaRPr lang="en-US" dirty="0"/>
          </a:p>
        </p:txBody>
      </p:sp>
    </p:spTree>
    <p:extLst>
      <p:ext uri="{BB962C8B-B14F-4D97-AF65-F5344CB8AC3E}">
        <p14:creationId xmlns:p14="http://schemas.microsoft.com/office/powerpoint/2010/main" val="9441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Motorcycles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18</a:t>
            </a:fld>
            <a:endParaRPr lang="en-US"/>
          </a:p>
        </p:txBody>
      </p:sp>
      <p:sp>
        <p:nvSpPr>
          <p:cNvPr id="5" name="Title 1"/>
          <p:cNvSpPr>
            <a:spLocks noGrp="1"/>
          </p:cNvSpPr>
          <p:nvPr>
            <p:ph idx="1"/>
          </p:nvPr>
        </p:nvSpPr>
        <p:spPr>
          <a:xfrm>
            <a:off x="237805" y="1344998"/>
            <a:ext cx="8448995" cy="1005297"/>
          </a:xfrm>
        </p:spPr>
        <p:txBody>
          <a:bodyPr>
            <a:normAutofit fontScale="90000"/>
          </a:bodyPr>
          <a:lstStyle/>
          <a:p>
            <a:pPr marL="0" indent="0">
              <a:buNone/>
            </a:pPr>
            <a:r>
              <a:rPr lang="en-US" sz="2400"/>
              <a:t>“</a:t>
            </a:r>
            <a:r>
              <a:rPr lang="en-US" sz="2000"/>
              <a:t>A Motor Vehicle with motive power having a seat or saddle for the use of the rider and designed to travel on not more than </a:t>
            </a:r>
            <a:r>
              <a:rPr lang="en-US" sz="2000" b="1" u="sng">
                <a:solidFill>
                  <a:schemeClr val="accent3"/>
                </a:solidFill>
              </a:rPr>
              <a:t>three wheels</a:t>
            </a:r>
            <a:r>
              <a:rPr lang="en-US" sz="2000" b="1" u="sng">
                <a:solidFill>
                  <a:srgbClr val="FF0000"/>
                </a:solidFill>
              </a:rPr>
              <a:t> </a:t>
            </a:r>
            <a:r>
              <a:rPr lang="en-US" sz="2000"/>
              <a:t>in contact with the ground.”</a:t>
            </a:r>
          </a:p>
          <a:p>
            <a:pPr marL="0" indent="0">
              <a:buNone/>
            </a:pPr>
            <a:endParaRPr lang="en-US" sz="2000" dirty="0"/>
          </a:p>
        </p:txBody>
      </p:sp>
      <p:sp>
        <p:nvSpPr>
          <p:cNvPr id="6" name="Content Placeholder 2"/>
          <p:cNvSpPr txBox="1">
            <a:spLocks/>
          </p:cNvSpPr>
          <p:nvPr/>
        </p:nvSpPr>
        <p:spPr>
          <a:xfrm>
            <a:off x="347502" y="2646543"/>
            <a:ext cx="8229600" cy="2867719"/>
          </a:xfrm>
          <a:prstGeom prst="rect">
            <a:avLst/>
          </a:prstGeom>
          <a:ln>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200" dirty="0" smtClean="0"/>
              <a:t>Motorcycles traditionally were 2 wheeled with possible side car or 3–wheeled with single wheel in front (trike).</a:t>
            </a:r>
          </a:p>
          <a:p>
            <a:pPr>
              <a:buFont typeface="Wingdings" pitchFamily="2" charset="2"/>
              <a:buChar char="§"/>
            </a:pPr>
            <a:r>
              <a:rPr lang="en-US" sz="2200" dirty="0" smtClean="0"/>
              <a:t>Newer versions incorporate dual front wheel/single rear wheel with Electronic Stability Control</a:t>
            </a:r>
          </a:p>
          <a:p>
            <a:pPr>
              <a:buFont typeface="Wingdings" pitchFamily="2" charset="2"/>
              <a:buChar char="§"/>
            </a:pPr>
            <a:r>
              <a:rPr lang="en-US" sz="2200" dirty="0" smtClean="0"/>
              <a:t>Motorcycles with enclosed compartments probably not envisioned when motorcycle rules first promulgated.</a:t>
            </a:r>
          </a:p>
          <a:p>
            <a:pPr>
              <a:buFont typeface="Wingdings" pitchFamily="2" charset="2"/>
              <a:buChar char="§"/>
            </a:pPr>
            <a:r>
              <a:rPr lang="en-US" sz="2200" dirty="0" smtClean="0"/>
              <a:t>Under 20 mph – NHTSA does not regulate.</a:t>
            </a:r>
          </a:p>
        </p:txBody>
      </p:sp>
    </p:spTree>
    <p:extLst>
      <p:ext uri="{BB962C8B-B14F-4D97-AF65-F5344CB8AC3E}">
        <p14:creationId xmlns:p14="http://schemas.microsoft.com/office/powerpoint/2010/main" val="68669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Motorcycles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19</a:t>
            </a:fld>
            <a:endParaRPr lang="en-US"/>
          </a:p>
        </p:txBody>
      </p:sp>
      <p:sp>
        <p:nvSpPr>
          <p:cNvPr id="5" name="Content Placeholder 2"/>
          <p:cNvSpPr txBox="1">
            <a:spLocks noGrp="1"/>
          </p:cNvSpPr>
          <p:nvPr>
            <p:ph idx="1"/>
          </p:nvPr>
        </p:nvSpPr>
        <p:spPr>
          <a:xfrm>
            <a:off x="345058" y="1843287"/>
            <a:ext cx="8488392" cy="4282877"/>
          </a:xfrm>
          <a:prstGeom prst="rect">
            <a:avLst/>
          </a:prstGeom>
          <a:ln>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400" smtClean="0"/>
              <a:t>3 </a:t>
            </a:r>
            <a:r>
              <a:rPr lang="en-US" sz="2400" dirty="0" smtClean="0"/>
              <a:t>Wheelers must comply with same FMVSS as 2-wheelers</a:t>
            </a:r>
          </a:p>
          <a:p>
            <a:pPr lvl="1"/>
            <a:r>
              <a:rPr lang="en-US" sz="2400" dirty="0" smtClean="0"/>
              <a:t>FMVSS 123 “Controls and Displays” not applicable if </a:t>
            </a:r>
            <a:r>
              <a:rPr lang="en-US" sz="2400" u="sng" dirty="0" smtClean="0"/>
              <a:t>steering wheel</a:t>
            </a:r>
            <a:r>
              <a:rPr lang="en-US" sz="2400" dirty="0" smtClean="0"/>
              <a:t>.  Probably not envisioned when rule first promulgated.</a:t>
            </a:r>
          </a:p>
          <a:p>
            <a:pPr lvl="1"/>
            <a:r>
              <a:rPr lang="en-US" sz="2400" dirty="0" smtClean="0"/>
              <a:t>In 122 “Motorcycle Brakes” main difference is additional requirement for a </a:t>
            </a:r>
            <a:r>
              <a:rPr lang="en-US" sz="2400" u="sng" dirty="0" smtClean="0"/>
              <a:t>parking brake</a:t>
            </a:r>
            <a:r>
              <a:rPr lang="en-US" sz="2400" dirty="0" smtClean="0"/>
              <a:t>.</a:t>
            </a:r>
          </a:p>
          <a:p>
            <a:endParaRPr lang="en-US" sz="2200" dirty="0" smtClean="0"/>
          </a:p>
          <a:p>
            <a:endParaRPr lang="en-US" dirty="0" smtClean="0"/>
          </a:p>
          <a:p>
            <a:pPr>
              <a:buFont typeface="Arial" pitchFamily="34" charset="0"/>
              <a:buNone/>
            </a:pPr>
            <a:endParaRPr lang="en-US" dirty="0"/>
          </a:p>
        </p:txBody>
      </p:sp>
    </p:spTree>
    <p:extLst>
      <p:ext uri="{BB962C8B-B14F-4D97-AF65-F5344CB8AC3E}">
        <p14:creationId xmlns:p14="http://schemas.microsoft.com/office/powerpoint/2010/main" val="92079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normAutofit/>
          </a:bodyPr>
          <a:lstStyle/>
          <a:p>
            <a:r>
              <a:rPr lang="en-US" sz="2200" dirty="0" smtClean="0"/>
              <a:t>Evidence of increasing numbers of Low Speed Vehicles (LSV's) and 3-Wheeled Motorcycles (Non-Traditional Vehicles) in use on American roadways </a:t>
            </a:r>
          </a:p>
          <a:p>
            <a:r>
              <a:rPr lang="en-US" sz="2200" dirty="0" smtClean="0"/>
              <a:t>These vehicle classifications are still regulated by the FMVSS</a:t>
            </a:r>
          </a:p>
          <a:p>
            <a:r>
              <a:rPr lang="en-US" sz="2200" dirty="0" smtClean="0"/>
              <a:t>NHTSA has conducted compliance tests and investigations to better understand these fleets</a:t>
            </a:r>
          </a:p>
          <a:p>
            <a:r>
              <a:rPr lang="en-US" sz="2200" dirty="0" smtClean="0"/>
              <a:t>Will present some of the compliance issues we have observed</a:t>
            </a:r>
            <a:endParaRPr lang="en-US" sz="2200" dirty="0"/>
          </a:p>
        </p:txBody>
      </p:sp>
      <p:sp>
        <p:nvSpPr>
          <p:cNvPr id="4" name="Slide Number Placeholder 3"/>
          <p:cNvSpPr>
            <a:spLocks noGrp="1"/>
          </p:cNvSpPr>
          <p:nvPr>
            <p:ph type="sldNum" sz="quarter" idx="12"/>
          </p:nvPr>
        </p:nvSpPr>
        <p:spPr/>
        <p:txBody>
          <a:bodyPr/>
          <a:lstStyle/>
          <a:p>
            <a:fld id="{D1BB8595-08D9-A942-9AAF-F42EF9933F95}" type="slidenum">
              <a:rPr lang="en-US" smtClean="0"/>
              <a:t>2</a:t>
            </a:fld>
            <a:endParaRPr lang="en-US"/>
          </a:p>
        </p:txBody>
      </p:sp>
    </p:spTree>
    <p:extLst>
      <p:ext uri="{BB962C8B-B14F-4D97-AF65-F5344CB8AC3E}">
        <p14:creationId xmlns:p14="http://schemas.microsoft.com/office/powerpoint/2010/main" val="314099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20</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357755244"/>
              </p:ext>
            </p:extLst>
          </p:nvPr>
        </p:nvGraphicFramePr>
        <p:xfrm>
          <a:off x="1060919" y="1415864"/>
          <a:ext cx="7022162" cy="4987704"/>
        </p:xfrm>
        <a:graphic>
          <a:graphicData uri="http://schemas.openxmlformats.org/presentationml/2006/ole">
            <mc:AlternateContent xmlns:mc="http://schemas.openxmlformats.org/markup-compatibility/2006">
              <mc:Choice xmlns:v="urn:schemas-microsoft-com:vml" Requires="v">
                <p:oleObj spid="_x0000_s1028" name="Presentation" r:id="rId4" imgW="3951725" imgH="2962791" progId="PowerPoint.Show.8">
                  <p:embed/>
                </p:oleObj>
              </mc:Choice>
              <mc:Fallback>
                <p:oleObj name="Presentation" r:id="rId4" imgW="3951725" imgH="2962791"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19" y="1415864"/>
                        <a:ext cx="7022162" cy="498770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6646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21</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73744586"/>
              </p:ext>
            </p:extLst>
          </p:nvPr>
        </p:nvGraphicFramePr>
        <p:xfrm>
          <a:off x="609600" y="1617183"/>
          <a:ext cx="7924800" cy="4671318"/>
        </p:xfrm>
        <a:graphic>
          <a:graphicData uri="http://schemas.openxmlformats.org/drawingml/2006/table">
            <a:tbl>
              <a:tblPr firstRow="1" bandRow="1">
                <a:tableStyleId>{5C22544A-7EE6-4342-B048-85BDC9FD1C3A}</a:tableStyleId>
              </a:tblPr>
              <a:tblGrid>
                <a:gridCol w="1915160"/>
                <a:gridCol w="660400"/>
                <a:gridCol w="1056640"/>
                <a:gridCol w="1056640"/>
                <a:gridCol w="3235960"/>
              </a:tblGrid>
              <a:tr h="549520">
                <a:tc>
                  <a:txBody>
                    <a:bodyPr/>
                    <a:lstStyle/>
                    <a:p>
                      <a:r>
                        <a:rPr lang="en-US" sz="1600" dirty="0" smtClean="0"/>
                        <a:t>Manufacturer</a:t>
                      </a:r>
                      <a:endParaRPr lang="en-US" sz="1600" dirty="0"/>
                    </a:p>
                  </a:txBody>
                  <a:tcPr/>
                </a:tc>
                <a:tc>
                  <a:txBody>
                    <a:bodyPr/>
                    <a:lstStyle/>
                    <a:p>
                      <a:r>
                        <a:rPr lang="en-US" sz="1600" dirty="0" smtClean="0"/>
                        <a:t>Year</a:t>
                      </a:r>
                      <a:endParaRPr lang="en-US" sz="1600" dirty="0"/>
                    </a:p>
                  </a:txBody>
                  <a:tcPr/>
                </a:tc>
                <a:tc>
                  <a:txBody>
                    <a:bodyPr/>
                    <a:lstStyle/>
                    <a:p>
                      <a:r>
                        <a:rPr lang="en-US" sz="1600" dirty="0" smtClean="0"/>
                        <a:t>Model</a:t>
                      </a:r>
                      <a:endParaRPr lang="en-US" sz="1600" dirty="0"/>
                    </a:p>
                  </a:txBody>
                  <a:tcPr/>
                </a:tc>
                <a:tc>
                  <a:txBody>
                    <a:bodyPr/>
                    <a:lstStyle/>
                    <a:p>
                      <a:r>
                        <a:rPr lang="en-US" sz="1600" dirty="0" smtClean="0"/>
                        <a:t>FMVSS</a:t>
                      </a:r>
                      <a:endParaRPr lang="en-US" sz="1600" dirty="0"/>
                    </a:p>
                  </a:txBody>
                  <a:tcPr/>
                </a:tc>
                <a:tc>
                  <a:txBody>
                    <a:bodyPr/>
                    <a:lstStyle/>
                    <a:p>
                      <a:pPr algn="ctr"/>
                      <a:endParaRPr lang="en-US" sz="1600" dirty="0"/>
                    </a:p>
                  </a:txBody>
                  <a:tcPr/>
                </a:tc>
              </a:tr>
              <a:tr h="1256046">
                <a:tc>
                  <a:txBody>
                    <a:bodyPr/>
                    <a:lstStyle/>
                    <a:p>
                      <a:r>
                        <a:rPr lang="en-US" sz="1600" dirty="0" smtClean="0"/>
                        <a:t>China </a:t>
                      </a:r>
                      <a:r>
                        <a:rPr lang="en-US" sz="1600" dirty="0" err="1" smtClean="0"/>
                        <a:t>Qingqi</a:t>
                      </a:r>
                      <a:endParaRPr lang="en-US" sz="1600" dirty="0" smtClean="0"/>
                    </a:p>
                    <a:p>
                      <a:r>
                        <a:rPr lang="en-US" sz="1600" dirty="0" smtClean="0"/>
                        <a:t>Group, Inc.</a:t>
                      </a:r>
                      <a:endParaRPr lang="en-US" sz="1600" dirty="0"/>
                    </a:p>
                  </a:txBody>
                  <a:tcPr/>
                </a:tc>
                <a:tc>
                  <a:txBody>
                    <a:bodyPr/>
                    <a:lstStyle/>
                    <a:p>
                      <a:r>
                        <a:rPr lang="en-US" sz="1600" dirty="0" smtClean="0"/>
                        <a:t>2009</a:t>
                      </a:r>
                      <a:endParaRPr lang="en-US" sz="1600" dirty="0"/>
                    </a:p>
                  </a:txBody>
                  <a:tcPr/>
                </a:tc>
                <a:tc>
                  <a:txBody>
                    <a:bodyPr/>
                    <a:lstStyle/>
                    <a:p>
                      <a:r>
                        <a:rPr lang="en-US" sz="1600" dirty="0" err="1" smtClean="0"/>
                        <a:t>Xebra</a:t>
                      </a:r>
                      <a:r>
                        <a:rPr lang="en-US" sz="1600" dirty="0" smtClean="0"/>
                        <a:t> </a:t>
                      </a:r>
                    </a:p>
                    <a:p>
                      <a:r>
                        <a:rPr lang="en-US" sz="1600" dirty="0" smtClean="0"/>
                        <a:t>Electric</a:t>
                      </a:r>
                      <a:endParaRPr lang="en-US" sz="1600" dirty="0"/>
                    </a:p>
                  </a:txBody>
                  <a:tcPr/>
                </a:tc>
                <a:tc>
                  <a:txBody>
                    <a:bodyPr/>
                    <a:lstStyle/>
                    <a:p>
                      <a:r>
                        <a:rPr lang="en-US" sz="1600" dirty="0" smtClean="0"/>
                        <a:t>122</a:t>
                      </a:r>
                      <a:endParaRPr lang="en-US" sz="1600" dirty="0"/>
                    </a:p>
                  </a:txBody>
                  <a:tcPr/>
                </a:tc>
                <a:tc>
                  <a:txBody>
                    <a:bodyPr/>
                    <a:lstStyle/>
                    <a:p>
                      <a:pPr algn="ctr"/>
                      <a:r>
                        <a:rPr lang="en-US" sz="1600" b="1" i="1" dirty="0" smtClean="0">
                          <a:solidFill>
                            <a:srgbClr val="FF0000"/>
                          </a:solidFill>
                        </a:rPr>
                        <a:t>Fail</a:t>
                      </a:r>
                      <a:r>
                        <a:rPr lang="en-US" sz="1600" i="1" dirty="0" smtClean="0">
                          <a:solidFill>
                            <a:srgbClr val="FF0000"/>
                          </a:solidFill>
                        </a:rPr>
                        <a:t> –</a:t>
                      </a:r>
                      <a:r>
                        <a:rPr lang="en-US" sz="1600" dirty="0" smtClean="0">
                          <a:solidFill>
                            <a:srgbClr val="FF0000"/>
                          </a:solidFill>
                        </a:rPr>
                        <a:t> </a:t>
                      </a:r>
                      <a:r>
                        <a:rPr lang="en-US" sz="1600" dirty="0" smtClean="0">
                          <a:solidFill>
                            <a:schemeClr val="bg1"/>
                          </a:solidFill>
                        </a:rPr>
                        <a:t>Master Cylinder Reservoir</a:t>
                      </a:r>
                    </a:p>
                    <a:p>
                      <a:pPr algn="ctr"/>
                      <a:r>
                        <a:rPr lang="en-US" sz="1600" dirty="0" smtClean="0">
                          <a:solidFill>
                            <a:schemeClr val="bg1"/>
                          </a:solidFill>
                        </a:rPr>
                        <a:t>Indicator Light</a:t>
                      </a:r>
                    </a:p>
                    <a:p>
                      <a:pPr algn="ctr"/>
                      <a:r>
                        <a:rPr lang="en-US" sz="1600" dirty="0" smtClean="0">
                          <a:solidFill>
                            <a:schemeClr val="bg1"/>
                          </a:solidFill>
                        </a:rPr>
                        <a:t>Stopping Distance</a:t>
                      </a:r>
                    </a:p>
                    <a:p>
                      <a:pPr algn="ctr"/>
                      <a:r>
                        <a:rPr lang="en-US" sz="1600" dirty="0" smtClean="0">
                          <a:solidFill>
                            <a:schemeClr val="bg1"/>
                          </a:solidFill>
                        </a:rPr>
                        <a:t>09V-177 →738 Motorcycles</a:t>
                      </a:r>
                      <a:endParaRPr lang="en-US" sz="1600" dirty="0">
                        <a:solidFill>
                          <a:schemeClr val="bg1"/>
                        </a:solidFill>
                      </a:endParaRPr>
                    </a:p>
                  </a:txBody>
                  <a:tcPr/>
                </a:tc>
              </a:tr>
              <a:tr h="551238">
                <a:tc>
                  <a:txBody>
                    <a:bodyPr/>
                    <a:lstStyle/>
                    <a:p>
                      <a:r>
                        <a:rPr lang="en-US" sz="1600" dirty="0" err="1" smtClean="0"/>
                        <a:t>Piaggio</a:t>
                      </a:r>
                      <a:r>
                        <a:rPr lang="en-US" sz="1600" dirty="0" smtClean="0"/>
                        <a:t> (Italy)</a:t>
                      </a:r>
                      <a:endParaRPr lang="en-US" sz="1600" dirty="0"/>
                    </a:p>
                  </a:txBody>
                  <a:tcPr/>
                </a:tc>
                <a:tc>
                  <a:txBody>
                    <a:bodyPr/>
                    <a:lstStyle/>
                    <a:p>
                      <a:r>
                        <a:rPr lang="en-US" sz="1600" dirty="0" smtClean="0"/>
                        <a:t>2009</a:t>
                      </a:r>
                      <a:endParaRPr lang="en-US" sz="1600" dirty="0"/>
                    </a:p>
                  </a:txBody>
                  <a:tcPr/>
                </a:tc>
                <a:tc>
                  <a:txBody>
                    <a:bodyPr/>
                    <a:lstStyle/>
                    <a:p>
                      <a:r>
                        <a:rPr lang="en-US" sz="1600" dirty="0" smtClean="0"/>
                        <a:t>MP3</a:t>
                      </a:r>
                      <a:endParaRPr lang="en-US" sz="1600" dirty="0"/>
                    </a:p>
                  </a:txBody>
                  <a:tcPr/>
                </a:tc>
                <a:tc>
                  <a:txBody>
                    <a:bodyPr/>
                    <a:lstStyle/>
                    <a:p>
                      <a:r>
                        <a:rPr lang="en-US" sz="1600" dirty="0" smtClean="0"/>
                        <a:t>122</a:t>
                      </a:r>
                      <a:endParaRPr lang="en-US" sz="1600" dirty="0"/>
                    </a:p>
                  </a:txBody>
                  <a:tcPr/>
                </a:tc>
                <a:tc>
                  <a:txBody>
                    <a:bodyPr/>
                    <a:lstStyle/>
                    <a:p>
                      <a:pPr algn="ctr"/>
                      <a:r>
                        <a:rPr lang="en-US" sz="1600" dirty="0" smtClean="0"/>
                        <a:t>Pass</a:t>
                      </a:r>
                      <a:endParaRPr lang="en-US" sz="1600" dirty="0"/>
                    </a:p>
                  </a:txBody>
                  <a:tcPr/>
                </a:tc>
              </a:tr>
              <a:tr h="785028">
                <a:tc>
                  <a:txBody>
                    <a:bodyPr/>
                    <a:lstStyle/>
                    <a:p>
                      <a:r>
                        <a:rPr lang="en-US" sz="1600" dirty="0" smtClean="0"/>
                        <a:t>Panther Motors Inc.</a:t>
                      </a:r>
                      <a:endParaRPr lang="en-US" sz="1600" dirty="0"/>
                    </a:p>
                  </a:txBody>
                  <a:tcPr/>
                </a:tc>
                <a:tc>
                  <a:txBody>
                    <a:bodyPr/>
                    <a:lstStyle/>
                    <a:p>
                      <a:r>
                        <a:rPr lang="en-US" sz="1600" dirty="0" smtClean="0"/>
                        <a:t>2009</a:t>
                      </a:r>
                      <a:endParaRPr lang="en-US" sz="1600" dirty="0"/>
                    </a:p>
                  </a:txBody>
                  <a:tcPr/>
                </a:tc>
                <a:tc>
                  <a:txBody>
                    <a:bodyPr/>
                    <a:lstStyle/>
                    <a:p>
                      <a:r>
                        <a:rPr lang="en-US" sz="1600" dirty="0" smtClean="0"/>
                        <a:t>Scoot Coupe</a:t>
                      </a:r>
                      <a:endParaRPr lang="en-US" sz="1600" dirty="0"/>
                    </a:p>
                  </a:txBody>
                  <a:tcPr/>
                </a:tc>
                <a:tc>
                  <a:txBody>
                    <a:bodyPr/>
                    <a:lstStyle/>
                    <a:p>
                      <a:r>
                        <a:rPr lang="en-US" sz="1600" dirty="0" smtClean="0"/>
                        <a:t>122</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FF0000"/>
                          </a:solidFill>
                        </a:rPr>
                        <a:t>Fail </a:t>
                      </a:r>
                      <a:r>
                        <a:rPr lang="en-US" sz="1600" i="1" dirty="0" smtClean="0">
                          <a:solidFill>
                            <a:srgbClr val="FF0000"/>
                          </a:solidFill>
                        </a:rPr>
                        <a:t>–</a:t>
                      </a:r>
                      <a:r>
                        <a:rPr lang="en-US" sz="1600" dirty="0" smtClean="0">
                          <a:solidFill>
                            <a:srgbClr val="FF0000"/>
                          </a:solidFill>
                        </a:rPr>
                        <a:t> </a:t>
                      </a:r>
                      <a:r>
                        <a:rPr lang="en-US" sz="1600" dirty="0" smtClean="0">
                          <a:solidFill>
                            <a:schemeClr val="bg1"/>
                          </a:solidFill>
                        </a:rPr>
                        <a:t>Parking</a:t>
                      </a:r>
                      <a:r>
                        <a:rPr lang="en-US" sz="1600" baseline="0" dirty="0" smtClean="0">
                          <a:solidFill>
                            <a:schemeClr val="bg1"/>
                          </a:solidFill>
                        </a:rPr>
                        <a:t> Brake utilizes hydraulic fluid for retention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rPr>
                        <a:t>09V-379  </a:t>
                      </a:r>
                      <a:r>
                        <a:rPr lang="en-US" sz="1600" dirty="0" smtClean="0">
                          <a:solidFill>
                            <a:schemeClr val="bg1"/>
                          </a:solidFill>
                        </a:rPr>
                        <a:t>→</a:t>
                      </a:r>
                      <a:r>
                        <a:rPr lang="en-US" sz="1600" baseline="0" dirty="0" smtClean="0">
                          <a:solidFill>
                            <a:schemeClr val="bg1"/>
                          </a:solidFill>
                        </a:rPr>
                        <a:t> 434 Motorcycles</a:t>
                      </a:r>
                      <a:endParaRPr lang="en-US" sz="1600" dirty="0">
                        <a:solidFill>
                          <a:schemeClr val="bg1"/>
                        </a:solidFill>
                      </a:endParaRPr>
                    </a:p>
                  </a:txBody>
                  <a:tcPr/>
                </a:tc>
              </a:tr>
              <a:tr h="1491554">
                <a:tc>
                  <a:txBody>
                    <a:bodyPr/>
                    <a:lstStyle/>
                    <a:p>
                      <a:r>
                        <a:rPr lang="en-US" sz="1600" dirty="0" smtClean="0"/>
                        <a:t>Zhejiang </a:t>
                      </a:r>
                      <a:r>
                        <a:rPr lang="en-US" sz="1600" dirty="0" err="1" smtClean="0"/>
                        <a:t>Xingyue</a:t>
                      </a:r>
                      <a:r>
                        <a:rPr lang="en-US" sz="1600" dirty="0" smtClean="0"/>
                        <a:t> Vehicles Co. Ltd.</a:t>
                      </a:r>
                      <a:endParaRPr lang="en-US" sz="1600" dirty="0"/>
                    </a:p>
                  </a:txBody>
                  <a:tcPr/>
                </a:tc>
                <a:tc>
                  <a:txBody>
                    <a:bodyPr/>
                    <a:lstStyle/>
                    <a:p>
                      <a:r>
                        <a:rPr lang="en-US" sz="1600" dirty="0" smtClean="0"/>
                        <a:t>2010</a:t>
                      </a:r>
                      <a:endParaRPr lang="en-US" sz="1600" dirty="0"/>
                    </a:p>
                  </a:txBody>
                  <a:tcPr/>
                </a:tc>
                <a:tc>
                  <a:txBody>
                    <a:bodyPr/>
                    <a:lstStyle/>
                    <a:p>
                      <a:r>
                        <a:rPr lang="en-US" sz="1600" dirty="0" smtClean="0"/>
                        <a:t>Auto Moto</a:t>
                      </a:r>
                      <a:endParaRPr lang="en-US" sz="1600" dirty="0"/>
                    </a:p>
                  </a:txBody>
                  <a:tcPr/>
                </a:tc>
                <a:tc>
                  <a:txBody>
                    <a:bodyPr/>
                    <a:lstStyle/>
                    <a:p>
                      <a:r>
                        <a:rPr lang="en-US" sz="1600" dirty="0" smtClean="0"/>
                        <a:t>123</a:t>
                      </a:r>
                      <a:endParaRPr lang="en-US" sz="1600" dirty="0"/>
                    </a:p>
                  </a:txBody>
                  <a:tcPr/>
                </a:tc>
                <a:tc>
                  <a:txBody>
                    <a:bodyPr/>
                    <a:lstStyle/>
                    <a:p>
                      <a:pPr algn="ctr"/>
                      <a:r>
                        <a:rPr lang="en-US" sz="1600" b="1" i="1" dirty="0" smtClean="0">
                          <a:solidFill>
                            <a:srgbClr val="FF0000"/>
                          </a:solidFill>
                        </a:rPr>
                        <a:t>Fail </a:t>
                      </a:r>
                      <a:r>
                        <a:rPr lang="en-US" sz="1600" i="1" dirty="0" smtClean="0">
                          <a:solidFill>
                            <a:srgbClr val="FF0000"/>
                          </a:solidFill>
                        </a:rPr>
                        <a:t>–</a:t>
                      </a:r>
                      <a:r>
                        <a:rPr lang="en-US" sz="1600" dirty="0" smtClean="0">
                          <a:solidFill>
                            <a:srgbClr val="FF0000"/>
                          </a:solidFill>
                        </a:rPr>
                        <a:t> </a:t>
                      </a:r>
                      <a:r>
                        <a:rPr lang="en-US" sz="1600" baseline="0" dirty="0" smtClean="0">
                          <a:solidFill>
                            <a:schemeClr val="bg1"/>
                          </a:solidFill>
                        </a:rPr>
                        <a:t>“Controls and Displays”</a:t>
                      </a:r>
                    </a:p>
                    <a:p>
                      <a:pPr algn="ctr"/>
                      <a:r>
                        <a:rPr lang="en-US" sz="1600" baseline="0" dirty="0" smtClean="0">
                          <a:solidFill>
                            <a:schemeClr val="bg1"/>
                          </a:solidFill>
                        </a:rPr>
                        <a:t>Foot vs. left hand for rear brake control-  Automatic Scooter </a:t>
                      </a:r>
                    </a:p>
                    <a:p>
                      <a:pPr algn="ctr"/>
                      <a:r>
                        <a:rPr lang="en-US" sz="1600" baseline="0" dirty="0" smtClean="0">
                          <a:solidFill>
                            <a:schemeClr val="bg1"/>
                          </a:solidFill>
                        </a:rPr>
                        <a:t>10V-405  </a:t>
                      </a:r>
                      <a:r>
                        <a:rPr lang="en-US" sz="1600" dirty="0" smtClean="0">
                          <a:solidFill>
                            <a:schemeClr val="bg1"/>
                          </a:solidFill>
                        </a:rPr>
                        <a:t>→</a:t>
                      </a:r>
                      <a:r>
                        <a:rPr lang="en-US" sz="1600" baseline="0" dirty="0" smtClean="0">
                          <a:solidFill>
                            <a:schemeClr val="bg1"/>
                          </a:solidFill>
                        </a:rPr>
                        <a:t> 305 Motorcycles</a:t>
                      </a:r>
                      <a:endParaRPr lang="en-US" sz="1600" dirty="0">
                        <a:solidFill>
                          <a:schemeClr val="bg1"/>
                        </a:solidFill>
                      </a:endParaRPr>
                    </a:p>
                  </a:txBody>
                  <a:tcPr/>
                </a:tc>
              </a:tr>
            </a:tbl>
          </a:graphicData>
        </a:graphic>
      </p:graphicFrame>
      <p:sp>
        <p:nvSpPr>
          <p:cNvPr id="6" name="Title 1"/>
          <p:cNvSpPr>
            <a:spLocks noGrp="1"/>
          </p:cNvSpPr>
          <p:nvPr>
            <p:ph type="title"/>
          </p:nvPr>
        </p:nvSpPr>
        <p:spPr/>
        <p:txBody>
          <a:bodyPr/>
          <a:lstStyle/>
          <a:p>
            <a:r>
              <a:rPr lang="en-US" dirty="0" smtClean="0"/>
              <a:t>Results of </a:t>
            </a:r>
            <a:r>
              <a:rPr lang="en-US" smtClean="0"/>
              <a:t>NHTSA Compliance Tests</a:t>
            </a:r>
            <a:endParaRPr lang="en-US"/>
          </a:p>
        </p:txBody>
      </p:sp>
    </p:spTree>
    <p:extLst>
      <p:ext uri="{BB962C8B-B14F-4D97-AF65-F5344CB8AC3E}">
        <p14:creationId xmlns:p14="http://schemas.microsoft.com/office/powerpoint/2010/main" val="204217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FMVSS Non-Compliances Observed</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22</a:t>
            </a:fld>
            <a:endParaRPr lang="en-US"/>
          </a:p>
        </p:txBody>
      </p:sp>
      <p:sp>
        <p:nvSpPr>
          <p:cNvPr id="5" name="Content Placeholder 2"/>
          <p:cNvSpPr>
            <a:spLocks noGrp="1"/>
          </p:cNvSpPr>
          <p:nvPr>
            <p:ph idx="1"/>
          </p:nvPr>
        </p:nvSpPr>
        <p:spPr/>
        <p:txBody>
          <a:bodyPr>
            <a:normAutofit/>
          </a:bodyPr>
          <a:lstStyle/>
          <a:p>
            <a:r>
              <a:rPr lang="en-US" sz="2000" dirty="0" smtClean="0"/>
              <a:t>Master Cylinder Reservoir – Each brake circuit must have its own cover, seal, and cover retention device. (S5.1.2.1)</a:t>
            </a:r>
          </a:p>
          <a:p>
            <a:r>
              <a:rPr lang="en-US" sz="2000" dirty="0" smtClean="0"/>
              <a:t>Reservoir Labeling – Incorrect wording and not permanently affixed. (S5.1.2.2)</a:t>
            </a:r>
          </a:p>
          <a:p>
            <a:r>
              <a:rPr lang="en-US" sz="2000" dirty="0" smtClean="0"/>
              <a:t>Failure Indicator Light (split service systems) – Not provided to indicate low brake fluid or pressure. (S5.1.3.1)</a:t>
            </a:r>
          </a:p>
          <a:p>
            <a:pPr marL="342900" lvl="1" indent="-342900">
              <a:buFont typeface="Arial" pitchFamily="34" charset="0"/>
              <a:buChar char="•"/>
            </a:pPr>
            <a:r>
              <a:rPr lang="en-US" sz="2000" dirty="0" smtClean="0"/>
              <a:t>Stopping Distance Requirements – Unable to meet various S5 requirements. </a:t>
            </a:r>
          </a:p>
          <a:p>
            <a:pPr marL="342900" lvl="1" indent="-342900">
              <a:buFont typeface="Arial" pitchFamily="34" charset="0"/>
              <a:buChar char="•"/>
            </a:pPr>
            <a:r>
              <a:rPr lang="en-US" sz="2000" dirty="0" smtClean="0"/>
              <a:t>Parking Brake – Shall be equipped with a parking brake of a friction type with a solely mechanical means to retain engagement. (S5.1.4)</a:t>
            </a:r>
          </a:p>
          <a:p>
            <a:pPr marL="342900" lvl="1" indent="-342900">
              <a:buFont typeface="Arial" pitchFamily="34" charset="0"/>
              <a:buChar char="•"/>
            </a:pPr>
            <a:endParaRPr lang="en-US" sz="2000" dirty="0" smtClean="0"/>
          </a:p>
          <a:p>
            <a:endParaRPr lang="en-US" sz="2000" dirty="0" smtClean="0"/>
          </a:p>
          <a:p>
            <a:endParaRPr lang="en-US" sz="2000" dirty="0" smtClean="0"/>
          </a:p>
          <a:p>
            <a:endParaRPr lang="en-US" sz="1600" dirty="0" smtClean="0"/>
          </a:p>
          <a:p>
            <a:endParaRPr lang="en-US" sz="1600" dirty="0"/>
          </a:p>
        </p:txBody>
      </p:sp>
    </p:spTree>
    <p:extLst>
      <p:ext uri="{BB962C8B-B14F-4D97-AF65-F5344CB8AC3E}">
        <p14:creationId xmlns:p14="http://schemas.microsoft.com/office/powerpoint/2010/main" val="490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Master Cylinder Opening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23</a:t>
            </a:fld>
            <a:endParaRPr lang="en-US"/>
          </a:p>
        </p:txBody>
      </p:sp>
      <p:pic>
        <p:nvPicPr>
          <p:cNvPr id="5" name="Picture 2" descr="D:\Pictures\Zap Xebra 009.jpg"/>
          <p:cNvPicPr>
            <a:picLocks noGrp="1" noChangeAspect="1" noChangeArrowheads="1"/>
          </p:cNvPicPr>
          <p:nvPr>
            <p:ph idx="1"/>
          </p:nvPr>
        </p:nvPicPr>
        <p:blipFill>
          <a:blip r:embed="rId2" cstate="print"/>
          <a:srcRect/>
          <a:stretch>
            <a:fillRect/>
          </a:stretch>
        </p:blipFill>
        <p:spPr bwMode="auto">
          <a:xfrm>
            <a:off x="1524000" y="2061292"/>
            <a:ext cx="5535240" cy="4071817"/>
          </a:xfrm>
          <a:prstGeom prst="rect">
            <a:avLst/>
          </a:prstGeom>
          <a:noFill/>
        </p:spPr>
      </p:pic>
    </p:spTree>
    <p:extLst>
      <p:ext uri="{BB962C8B-B14F-4D97-AF65-F5344CB8AC3E}">
        <p14:creationId xmlns:p14="http://schemas.microsoft.com/office/powerpoint/2010/main" val="1291025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Wording and Not Permanently Affixed on Labels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24</a:t>
            </a:fld>
            <a:endParaRPr lang="en-US"/>
          </a:p>
        </p:txBody>
      </p:sp>
      <p:pic>
        <p:nvPicPr>
          <p:cNvPr id="5" name="Picture 2" descr="D:\Pictures\Zap Xebra 008.jpg"/>
          <p:cNvPicPr>
            <a:picLocks noGrp="1" noChangeAspect="1" noChangeArrowheads="1"/>
          </p:cNvPicPr>
          <p:nvPr>
            <p:ph idx="1"/>
          </p:nvPr>
        </p:nvPicPr>
        <p:blipFill>
          <a:blip r:embed="rId2" cstate="print"/>
          <a:srcRect/>
          <a:stretch>
            <a:fillRect/>
          </a:stretch>
        </p:blipFill>
        <p:spPr bwMode="auto">
          <a:xfrm>
            <a:off x="1827362" y="1918767"/>
            <a:ext cx="5489275" cy="4158542"/>
          </a:xfrm>
          <a:prstGeom prst="rect">
            <a:avLst/>
          </a:prstGeom>
          <a:noFill/>
        </p:spPr>
      </p:pic>
    </p:spTree>
    <p:extLst>
      <p:ext uri="{BB962C8B-B14F-4D97-AF65-F5344CB8AC3E}">
        <p14:creationId xmlns:p14="http://schemas.microsoft.com/office/powerpoint/2010/main" val="180364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25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458090"/>
              </p:ext>
            </p:extLst>
          </p:nvPr>
        </p:nvGraphicFramePr>
        <p:xfrm>
          <a:off x="457200" y="179083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a:noAutofit/>
          </a:bodyPr>
          <a:lstStyle/>
          <a:p>
            <a:r>
              <a:rPr lang="en-US" sz="2500" dirty="0" smtClean="0"/>
              <a:t>FMVSS 122 Braking Effectiveness </a:t>
            </a:r>
            <a:r>
              <a:rPr lang="en-US" sz="2500" smtClean="0"/>
              <a:t>Test Failure</a:t>
            </a:r>
            <a:r>
              <a:rPr lang="en-US" sz="2500" dirty="0" smtClean="0"/>
              <a:t/>
            </a:r>
            <a:br>
              <a:rPr lang="en-US" sz="2500" dirty="0" smtClean="0"/>
            </a:br>
            <a:r>
              <a:rPr lang="en-US" sz="2500" dirty="0" err="1" smtClean="0"/>
              <a:t>Xebra</a:t>
            </a:r>
            <a:r>
              <a:rPr lang="en-US" sz="2500" dirty="0" smtClean="0"/>
              <a:t> Electric (max. speed 37 mph)</a:t>
            </a:r>
            <a:br>
              <a:rPr lang="en-US" sz="2500" dirty="0" smtClean="0"/>
            </a:br>
            <a:endParaRPr lang="en-US" sz="2500" dirty="0"/>
          </a:p>
        </p:txBody>
      </p:sp>
    </p:spTree>
    <p:extLst>
      <p:ext uri="{BB962C8B-B14F-4D97-AF65-F5344CB8AC3E}">
        <p14:creationId xmlns:p14="http://schemas.microsoft.com/office/powerpoint/2010/main" val="210534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26</a:t>
            </a:fld>
            <a:endParaRPr lang="en-US"/>
          </a:p>
        </p:txBody>
      </p:sp>
      <p:pic>
        <p:nvPicPr>
          <p:cNvPr id="5" name="Picture 2" descr="C:\Documents and Settings\stu.seigel\My Documents\My Pictures\Scooter%20Coupe-5.jpg"/>
          <p:cNvPicPr>
            <a:picLocks noGrp="1" noChangeAspect="1" noChangeArrowheads="1"/>
          </p:cNvPicPr>
          <p:nvPr>
            <p:ph idx="1"/>
          </p:nvPr>
        </p:nvPicPr>
        <p:blipFill>
          <a:blip r:embed="rId2" cstate="print"/>
          <a:srcRect t="31837" r="70800" b="2449"/>
          <a:stretch>
            <a:fillRect/>
          </a:stretch>
        </p:blipFill>
        <p:spPr bwMode="auto">
          <a:xfrm>
            <a:off x="3965980" y="2045837"/>
            <a:ext cx="3720503" cy="4102728"/>
          </a:xfrm>
          <a:prstGeom prst="rect">
            <a:avLst/>
          </a:prstGeom>
          <a:noFill/>
        </p:spPr>
      </p:pic>
      <p:sp>
        <p:nvSpPr>
          <p:cNvPr id="3" name="TextBox 2"/>
          <p:cNvSpPr txBox="1"/>
          <p:nvPr/>
        </p:nvSpPr>
        <p:spPr>
          <a:xfrm>
            <a:off x="552748" y="3185439"/>
            <a:ext cx="2761185" cy="830997"/>
          </a:xfrm>
          <a:prstGeom prst="rect">
            <a:avLst/>
          </a:prstGeom>
          <a:noFill/>
        </p:spPr>
        <p:txBody>
          <a:bodyPr wrap="square" rtlCol="0">
            <a:spAutoFit/>
          </a:bodyPr>
          <a:lstStyle/>
          <a:p>
            <a:r>
              <a:rPr lang="en-US" sz="2400" smtClean="0"/>
              <a:t>Parking brake latch</a:t>
            </a:r>
            <a:endParaRPr lang="en-US" sz="2400"/>
          </a:p>
        </p:txBody>
      </p:sp>
      <p:sp>
        <p:nvSpPr>
          <p:cNvPr id="7" name="Oval 6"/>
          <p:cNvSpPr/>
          <p:nvPr/>
        </p:nvSpPr>
        <p:spPr>
          <a:xfrm>
            <a:off x="5428891" y="2241209"/>
            <a:ext cx="2002460" cy="20144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8" name="Straight Arrow Connector 7"/>
          <p:cNvCxnSpPr>
            <a:endCxn id="7" idx="2"/>
          </p:cNvCxnSpPr>
          <p:nvPr/>
        </p:nvCxnSpPr>
        <p:spPr>
          <a:xfrm flipV="1">
            <a:off x="2886974" y="3248453"/>
            <a:ext cx="2541917" cy="25962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p:txBody>
          <a:bodyPr>
            <a:noAutofit/>
          </a:bodyPr>
          <a:lstStyle/>
          <a:p>
            <a:r>
              <a:rPr lang="en-US" sz="2700" dirty="0" smtClean="0"/>
              <a:t>FMVSS 122 Parking Brake Non-Compliance </a:t>
            </a:r>
            <a:br>
              <a:rPr lang="en-US" sz="2700" dirty="0" smtClean="0"/>
            </a:br>
            <a:r>
              <a:rPr lang="en-US" sz="2700" dirty="0" smtClean="0"/>
              <a:t>Friction Type - Solely Mechanical Means</a:t>
            </a:r>
            <a:br>
              <a:rPr lang="en-US" sz="2700" dirty="0" smtClean="0"/>
            </a:br>
            <a:endParaRPr lang="en-US" sz="2700" dirty="0"/>
          </a:p>
        </p:txBody>
      </p:sp>
    </p:spTree>
    <p:extLst>
      <p:ext uri="{BB962C8B-B14F-4D97-AF65-F5344CB8AC3E}">
        <p14:creationId xmlns:p14="http://schemas.microsoft.com/office/powerpoint/2010/main" val="38432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t>
            </a:r>
            <a:r>
              <a:rPr lang="en-US" smtClean="0"/>
              <a:t>3-Wheeler Compliance Issues </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27</a:t>
            </a:fld>
            <a:endParaRPr lang="en-US"/>
          </a:p>
        </p:txBody>
      </p:sp>
      <p:sp>
        <p:nvSpPr>
          <p:cNvPr id="5" name="Content Placeholder 2"/>
          <p:cNvSpPr>
            <a:spLocks noGrp="1"/>
          </p:cNvSpPr>
          <p:nvPr>
            <p:ph idx="1"/>
          </p:nvPr>
        </p:nvSpPr>
        <p:spPr>
          <a:xfrm>
            <a:off x="150354" y="1218425"/>
            <a:ext cx="4329592" cy="4174723"/>
          </a:xfrm>
        </p:spPr>
        <p:txBody>
          <a:bodyPr>
            <a:normAutofit/>
          </a:bodyPr>
          <a:lstStyle/>
          <a:p>
            <a:pPr lvl="2">
              <a:buNone/>
            </a:pPr>
            <a:endParaRPr lang="en-US" sz="2000" dirty="0" smtClean="0"/>
          </a:p>
          <a:p>
            <a:pPr lvl="1">
              <a:buFont typeface="Wingdings" pitchFamily="2" charset="2"/>
              <a:buChar char="§"/>
            </a:pPr>
            <a:r>
              <a:rPr lang="en-US" sz="2000" dirty="0" smtClean="0"/>
              <a:t>FMVSS 123 “Controls and Displays” – Rear Brake Control for a Scooter with an Automatic Clutch.</a:t>
            </a:r>
          </a:p>
          <a:p>
            <a:pPr lvl="2">
              <a:buFont typeface="Wingdings" pitchFamily="2" charset="2"/>
              <a:buChar char="§"/>
            </a:pPr>
            <a:r>
              <a:rPr lang="en-US" sz="2000" dirty="0" smtClean="0"/>
              <a:t>Resulting recalls.</a:t>
            </a:r>
          </a:p>
          <a:p>
            <a:pPr lvl="2">
              <a:buFont typeface="Wingdings" pitchFamily="2" charset="2"/>
              <a:buChar char="§"/>
            </a:pPr>
            <a:r>
              <a:rPr lang="en-US" sz="2000" dirty="0" smtClean="0"/>
              <a:t>Primarily off-shore manufactured but importer has to take corrective action. </a:t>
            </a:r>
          </a:p>
          <a:p>
            <a:pPr lvl="1">
              <a:buNone/>
            </a:pPr>
            <a:endParaRPr lang="en-US" sz="2000" dirty="0" smtClean="0"/>
          </a:p>
          <a:p>
            <a:endParaRPr lang="en-US" sz="1600" dirty="0" smtClean="0"/>
          </a:p>
          <a:p>
            <a:endParaRPr lang="en-US" dirty="0" smtClean="0"/>
          </a:p>
          <a:p>
            <a:endParaRPr lang="en-US" dirty="0"/>
          </a:p>
        </p:txBody>
      </p:sp>
      <p:pic>
        <p:nvPicPr>
          <p:cNvPr id="6" name="Picture 2" descr="C:\Documents and Settings\stu.seigel\My Documents\My Pictures\17233_101894639843415_100000686397602_53651_6701560_n.jpg"/>
          <p:cNvPicPr>
            <a:picLocks noChangeAspect="1" noChangeArrowheads="1"/>
          </p:cNvPicPr>
          <p:nvPr/>
        </p:nvPicPr>
        <p:blipFill>
          <a:blip r:embed="rId2" cstate="print"/>
          <a:srcRect l="35762" t="19921"/>
          <a:stretch>
            <a:fillRect/>
          </a:stretch>
        </p:blipFill>
        <p:spPr bwMode="auto">
          <a:xfrm>
            <a:off x="4786792" y="1457729"/>
            <a:ext cx="4089968" cy="4393366"/>
          </a:xfrm>
          <a:prstGeom prst="rect">
            <a:avLst/>
          </a:prstGeom>
          <a:noFill/>
        </p:spPr>
      </p:pic>
      <p:sp>
        <p:nvSpPr>
          <p:cNvPr id="7" name="Oval 6"/>
          <p:cNvSpPr/>
          <p:nvPr/>
        </p:nvSpPr>
        <p:spPr>
          <a:xfrm>
            <a:off x="6418054" y="4751313"/>
            <a:ext cx="1532534" cy="15417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8" name="Straight Arrow Connector 7"/>
          <p:cNvCxnSpPr/>
          <p:nvPr/>
        </p:nvCxnSpPr>
        <p:spPr>
          <a:xfrm>
            <a:off x="4117675" y="5522183"/>
            <a:ext cx="2300379" cy="21797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97000" y="5252026"/>
            <a:ext cx="3175000" cy="646331"/>
          </a:xfrm>
          <a:prstGeom prst="rect">
            <a:avLst/>
          </a:prstGeom>
          <a:noFill/>
        </p:spPr>
        <p:txBody>
          <a:bodyPr wrap="square" rtlCol="0">
            <a:spAutoFit/>
          </a:bodyPr>
          <a:lstStyle/>
          <a:p>
            <a:r>
              <a:rPr lang="en-US" dirty="0" smtClean="0"/>
              <a:t>FMVSS 123 requires left </a:t>
            </a:r>
            <a:r>
              <a:rPr lang="en-US" smtClean="0"/>
              <a:t>hand brake</a:t>
            </a:r>
            <a:endParaRPr lang="en-US"/>
          </a:p>
        </p:txBody>
      </p:sp>
    </p:spTree>
    <p:extLst>
      <p:ext uri="{BB962C8B-B14F-4D97-AF65-F5344CB8AC3E}">
        <p14:creationId xmlns:p14="http://schemas.microsoft.com/office/powerpoint/2010/main" val="117881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28</a:t>
            </a:fld>
            <a:endParaRPr lang="en-US"/>
          </a:p>
        </p:txBody>
      </p:sp>
      <p:sp>
        <p:nvSpPr>
          <p:cNvPr id="5" name="Content Placeholder 2"/>
          <p:cNvSpPr>
            <a:spLocks noGrp="1"/>
          </p:cNvSpPr>
          <p:nvPr>
            <p:ph idx="1"/>
          </p:nvPr>
        </p:nvSpPr>
        <p:spPr/>
        <p:txBody>
          <a:bodyPr>
            <a:noAutofit/>
          </a:bodyPr>
          <a:lstStyle/>
          <a:p>
            <a:r>
              <a:rPr lang="en-US" sz="2200" dirty="0" smtClean="0"/>
              <a:t>LSV manufacturers must insure that the vehicle complies with FMVSS 500 which includes various requirements for lighting, reflectors, mirrors, parking brake, FMVSS 205 windshield - AS1 or AS4, FMVSS 209 belts, and a Part 565 VIN. </a:t>
            </a:r>
          </a:p>
          <a:p>
            <a:r>
              <a:rPr lang="en-US" sz="2200" dirty="0" smtClean="0"/>
              <a:t>Speed-Reprogrammed LSV’s are actually PCs, trucks, or MPVs depending on their configuration, rather than LSVs, and must comply with the full range of FMVSS.</a:t>
            </a:r>
          </a:p>
          <a:p>
            <a:pPr algn="ctr">
              <a:buNone/>
            </a:pPr>
            <a:r>
              <a:rPr lang="en-US" sz="2200" dirty="0" smtClean="0"/>
              <a:t>--------------</a:t>
            </a:r>
          </a:p>
          <a:p>
            <a:r>
              <a:rPr lang="en-US" sz="2200" dirty="0" smtClean="0"/>
              <a:t>Manufactures must recognize that 3-wheeled vehicles are motorcycles and as such, must comply with all applicable Motorcycle FMVSS and regulations.</a:t>
            </a:r>
          </a:p>
          <a:p>
            <a:endParaRPr lang="en-US" sz="2200" dirty="0" smtClean="0"/>
          </a:p>
        </p:txBody>
      </p:sp>
    </p:spTree>
    <p:extLst>
      <p:ext uri="{BB962C8B-B14F-4D97-AF65-F5344CB8AC3E}">
        <p14:creationId xmlns:p14="http://schemas.microsoft.com/office/powerpoint/2010/main" val="57085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
        <p:nvSpPr>
          <p:cNvPr id="3" name="Slide Number Placeholder 2"/>
          <p:cNvSpPr>
            <a:spLocks noGrp="1"/>
          </p:cNvSpPr>
          <p:nvPr>
            <p:ph type="sldNum" sz="quarter" idx="4"/>
          </p:nvPr>
        </p:nvSpPr>
        <p:spPr/>
        <p:txBody>
          <a:bodyPr/>
          <a:lstStyle/>
          <a:p>
            <a:fld id="{6D8D3798-1C68-9C4D-BFD5-4B7C00AAEF19}" type="slidenum">
              <a:rPr lang="en-US" smtClean="0"/>
              <a:pPr/>
              <a:t>29</a:t>
            </a:fld>
            <a:endParaRPr lang="en-US"/>
          </a:p>
        </p:txBody>
      </p:sp>
    </p:spTree>
    <p:extLst>
      <p:ext uri="{BB962C8B-B14F-4D97-AF65-F5344CB8AC3E}">
        <p14:creationId xmlns:p14="http://schemas.microsoft.com/office/powerpoint/2010/main" val="395349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Classifications </a:t>
            </a:r>
            <a:r>
              <a:rPr lang="en-US" smtClean="0"/>
              <a:t>in the FMVSS</a:t>
            </a:r>
            <a:endParaRPr lang="en-US"/>
          </a:p>
        </p:txBody>
      </p:sp>
      <p:sp>
        <p:nvSpPr>
          <p:cNvPr id="4" name="Slide Number Placeholder 3"/>
          <p:cNvSpPr>
            <a:spLocks noGrp="1"/>
          </p:cNvSpPr>
          <p:nvPr>
            <p:ph type="sldNum" sz="quarter" idx="12"/>
          </p:nvPr>
        </p:nvSpPr>
        <p:spPr/>
        <p:txBody>
          <a:bodyPr/>
          <a:lstStyle/>
          <a:p>
            <a:fld id="{D1BB8595-08D9-A942-9AAF-F42EF9933F95}" type="slidenum">
              <a:rPr lang="en-US" smtClean="0"/>
              <a:t>3</a:t>
            </a:fld>
            <a:endParaRPr lang="en-US"/>
          </a:p>
        </p:txBody>
      </p:sp>
      <p:sp>
        <p:nvSpPr>
          <p:cNvPr id="5" name="Content Placeholder 2"/>
          <p:cNvSpPr>
            <a:spLocks noGrp="1"/>
          </p:cNvSpPr>
          <p:nvPr>
            <p:ph idx="1"/>
          </p:nvPr>
        </p:nvSpPr>
        <p:spPr>
          <a:ln w="12700">
            <a:solidFill>
              <a:schemeClr val="accent1"/>
            </a:solidFill>
          </a:ln>
        </p:spPr>
        <p:txBody>
          <a:bodyPr>
            <a:normAutofit/>
          </a:bodyPr>
          <a:lstStyle/>
          <a:p>
            <a:pPr>
              <a:buFont typeface="Wingdings" pitchFamily="2" charset="2"/>
              <a:buChar char="§"/>
            </a:pPr>
            <a:r>
              <a:rPr lang="en-US" sz="2400" dirty="0" smtClean="0"/>
              <a:t>CFR 571.3 vehicle classifications are:</a:t>
            </a:r>
          </a:p>
          <a:p>
            <a:pPr lvl="1"/>
            <a:r>
              <a:rPr lang="en-US" sz="2000" dirty="0" smtClean="0"/>
              <a:t>Passenger Car</a:t>
            </a:r>
          </a:p>
          <a:p>
            <a:pPr lvl="1"/>
            <a:r>
              <a:rPr lang="en-US" sz="2000" dirty="0" smtClean="0"/>
              <a:t>MPV (Multi-Purpose Passenger Vehicle)</a:t>
            </a:r>
          </a:p>
          <a:p>
            <a:pPr lvl="1"/>
            <a:r>
              <a:rPr lang="en-US" sz="2000" dirty="0" smtClean="0"/>
              <a:t>Truck</a:t>
            </a:r>
          </a:p>
          <a:p>
            <a:pPr lvl="1"/>
            <a:r>
              <a:rPr lang="en-US" sz="2000" dirty="0" smtClean="0"/>
              <a:t>Bus </a:t>
            </a:r>
          </a:p>
          <a:p>
            <a:pPr lvl="1"/>
            <a:r>
              <a:rPr lang="en-US" sz="2000" dirty="0" smtClean="0"/>
              <a:t>Trailer</a:t>
            </a:r>
          </a:p>
          <a:p>
            <a:pPr lvl="1"/>
            <a:r>
              <a:rPr lang="en-US" sz="3000" b="1" dirty="0" smtClean="0">
                <a:solidFill>
                  <a:schemeClr val="accent3"/>
                </a:solidFill>
              </a:rPr>
              <a:t>LSV</a:t>
            </a:r>
            <a:r>
              <a:rPr lang="en-US" sz="2600" dirty="0" smtClean="0">
                <a:solidFill>
                  <a:schemeClr val="accent3"/>
                </a:solidFill>
              </a:rPr>
              <a:t> –</a:t>
            </a:r>
            <a:r>
              <a:rPr lang="en-US" sz="2600" b="1" i="1" dirty="0" smtClean="0">
                <a:solidFill>
                  <a:schemeClr val="accent3"/>
                </a:solidFill>
              </a:rPr>
              <a:t>Low Speed Vehicle</a:t>
            </a:r>
            <a:r>
              <a:rPr lang="en-US" sz="2600" b="1" i="1" dirty="0" smtClean="0">
                <a:solidFill>
                  <a:srgbClr val="00B050"/>
                </a:solidFill>
              </a:rPr>
              <a:t> </a:t>
            </a:r>
          </a:p>
          <a:p>
            <a:pPr lvl="1">
              <a:buNone/>
            </a:pPr>
            <a:r>
              <a:rPr lang="en-US" sz="2600" b="1" i="1" dirty="0" smtClean="0">
                <a:solidFill>
                  <a:srgbClr val="00B050"/>
                </a:solidFill>
              </a:rPr>
              <a:t>		• </a:t>
            </a:r>
            <a:r>
              <a:rPr lang="en-US" sz="2600" b="1" dirty="0" smtClean="0"/>
              <a:t>NEV</a:t>
            </a:r>
            <a:r>
              <a:rPr lang="en-US" sz="2600" b="1" dirty="0" smtClean="0">
                <a:solidFill>
                  <a:srgbClr val="00B050"/>
                </a:solidFill>
              </a:rPr>
              <a:t>- </a:t>
            </a:r>
            <a:r>
              <a:rPr lang="en-US" sz="2600" b="1" dirty="0" smtClean="0">
                <a:solidFill>
                  <a:schemeClr val="accent3"/>
                </a:solidFill>
              </a:rPr>
              <a:t>Neighborhood </a:t>
            </a:r>
            <a:r>
              <a:rPr lang="en-US" sz="2600" b="1" dirty="0">
                <a:solidFill>
                  <a:schemeClr val="accent3"/>
                </a:solidFill>
              </a:rPr>
              <a:t>E</a:t>
            </a:r>
            <a:r>
              <a:rPr lang="en-US" sz="2600" b="1" dirty="0" smtClean="0">
                <a:solidFill>
                  <a:schemeClr val="accent3"/>
                </a:solidFill>
              </a:rPr>
              <a:t>lectric Vehicles</a:t>
            </a:r>
            <a:endParaRPr lang="en-US" sz="1600" dirty="0" smtClean="0">
              <a:solidFill>
                <a:schemeClr val="accent3"/>
              </a:solidFill>
            </a:endParaRPr>
          </a:p>
          <a:p>
            <a:pPr lvl="1"/>
            <a:r>
              <a:rPr lang="en-US" sz="2600" dirty="0" smtClean="0"/>
              <a:t>Motorcycle</a:t>
            </a:r>
          </a:p>
          <a:p>
            <a:pPr lvl="2">
              <a:buNone/>
            </a:pPr>
            <a:r>
              <a:rPr lang="en-US" sz="2600" b="1" i="1" dirty="0" smtClean="0">
                <a:solidFill>
                  <a:srgbClr val="00B050"/>
                </a:solidFill>
              </a:rPr>
              <a:t>• </a:t>
            </a:r>
            <a:r>
              <a:rPr lang="en-US" sz="2600" b="1" dirty="0" smtClean="0">
                <a:solidFill>
                  <a:schemeClr val="accent3"/>
                </a:solidFill>
              </a:rPr>
              <a:t>3-Wheeled Motorcycles</a:t>
            </a:r>
            <a:r>
              <a:rPr lang="en-US" sz="2600" b="1" dirty="0" smtClean="0">
                <a:solidFill>
                  <a:srgbClr val="00B050"/>
                </a:solidFill>
              </a:rPr>
              <a:t> </a:t>
            </a:r>
          </a:p>
        </p:txBody>
      </p:sp>
    </p:spTree>
    <p:extLst>
      <p:ext uri="{BB962C8B-B14F-4D97-AF65-F5344CB8AC3E}">
        <p14:creationId xmlns:p14="http://schemas.microsoft.com/office/powerpoint/2010/main" val="20814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Non-Traditional Vehicles Do Not Include:</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4</a:t>
            </a:fld>
            <a:endParaRPr lang="en-US"/>
          </a:p>
        </p:txBody>
      </p:sp>
      <p:sp>
        <p:nvSpPr>
          <p:cNvPr id="5" name="Content Placeholder 2"/>
          <p:cNvSpPr>
            <a:spLocks noGrp="1"/>
          </p:cNvSpPr>
          <p:nvPr>
            <p:ph idx="1"/>
          </p:nvPr>
        </p:nvSpPr>
        <p:spPr/>
        <p:txBody>
          <a:bodyPr>
            <a:normAutofit/>
          </a:bodyPr>
          <a:lstStyle/>
          <a:p>
            <a:r>
              <a:rPr lang="en-US" sz="2600" dirty="0" smtClean="0"/>
              <a:t>“Home Built” one of a kind vehicles.</a:t>
            </a:r>
          </a:p>
          <a:p>
            <a:r>
              <a:rPr lang="en-US" sz="2600" dirty="0" smtClean="0"/>
              <a:t>Vehicles </a:t>
            </a:r>
            <a:r>
              <a:rPr lang="en-US" sz="2600" u="heavy" dirty="0" smtClean="0"/>
              <a:t>NOT</a:t>
            </a:r>
            <a:r>
              <a:rPr lang="en-US" sz="2600" dirty="0" smtClean="0"/>
              <a:t> certified to FMVSS by a Manufacturer.</a:t>
            </a:r>
          </a:p>
          <a:p>
            <a:r>
              <a:rPr lang="en-US" sz="2600" dirty="0" smtClean="0"/>
              <a:t>Off-Road Vehicles.</a:t>
            </a:r>
          </a:p>
          <a:p>
            <a:r>
              <a:rPr lang="en-US" sz="2600" dirty="0" smtClean="0"/>
              <a:t>Mini-Trucks.</a:t>
            </a:r>
          </a:p>
          <a:p>
            <a:r>
              <a:rPr lang="en-US" sz="2600" dirty="0" smtClean="0"/>
              <a:t>Collectively – vehicles that the States permit on their roadways.</a:t>
            </a:r>
          </a:p>
          <a:p>
            <a:endParaRPr lang="en-US" sz="2600" dirty="0"/>
          </a:p>
        </p:txBody>
      </p:sp>
    </p:spTree>
    <p:extLst>
      <p:ext uri="{BB962C8B-B14F-4D97-AF65-F5344CB8AC3E}">
        <p14:creationId xmlns:p14="http://schemas.microsoft.com/office/powerpoint/2010/main" val="54049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Speed Vehicle Examples</a:t>
            </a:r>
            <a:endParaRPr lang="en-US" dirty="0"/>
          </a:p>
        </p:txBody>
      </p:sp>
      <p:sp>
        <p:nvSpPr>
          <p:cNvPr id="3" name="Slide Number Placeholder 2"/>
          <p:cNvSpPr>
            <a:spLocks noGrp="1"/>
          </p:cNvSpPr>
          <p:nvPr>
            <p:ph type="sldNum" sz="quarter" idx="12"/>
          </p:nvPr>
        </p:nvSpPr>
        <p:spPr/>
        <p:txBody>
          <a:bodyPr/>
          <a:lstStyle/>
          <a:p>
            <a:fld id="{D1BB8595-08D9-A942-9AAF-F42EF9933F95}" type="slidenum">
              <a:rPr lang="en-US" smtClean="0"/>
              <a:t>5</a:t>
            </a:fld>
            <a:endParaRPr lang="en-US"/>
          </a:p>
        </p:txBody>
      </p:sp>
      <p:pic>
        <p:nvPicPr>
          <p:cNvPr id="4" name="Picture 3"/>
          <p:cNvPicPr>
            <a:picLocks noChangeAspect="1"/>
          </p:cNvPicPr>
          <p:nvPr/>
        </p:nvPicPr>
        <p:blipFill>
          <a:blip r:embed="rId2"/>
          <a:stretch>
            <a:fillRect/>
          </a:stretch>
        </p:blipFill>
        <p:spPr>
          <a:xfrm>
            <a:off x="4994115" y="3601422"/>
            <a:ext cx="3400404" cy="2550303"/>
          </a:xfrm>
          <a:prstGeom prst="rect">
            <a:avLst/>
          </a:prstGeom>
        </p:spPr>
      </p:pic>
      <p:pic>
        <p:nvPicPr>
          <p:cNvPr id="5" name="Picture 4"/>
          <p:cNvPicPr>
            <a:picLocks noChangeAspect="1"/>
          </p:cNvPicPr>
          <p:nvPr/>
        </p:nvPicPr>
        <p:blipFill>
          <a:blip r:embed="rId3"/>
          <a:stretch>
            <a:fillRect/>
          </a:stretch>
        </p:blipFill>
        <p:spPr>
          <a:xfrm>
            <a:off x="141777" y="4133779"/>
            <a:ext cx="3586397" cy="2017946"/>
          </a:xfrm>
          <a:prstGeom prst="rect">
            <a:avLst/>
          </a:prstGeom>
        </p:spPr>
      </p:pic>
      <p:pic>
        <p:nvPicPr>
          <p:cNvPr id="6" name="Picture 5"/>
          <p:cNvPicPr>
            <a:picLocks noChangeAspect="1"/>
          </p:cNvPicPr>
          <p:nvPr/>
        </p:nvPicPr>
        <p:blipFill>
          <a:blip r:embed="rId4"/>
          <a:stretch>
            <a:fillRect/>
          </a:stretch>
        </p:blipFill>
        <p:spPr>
          <a:xfrm>
            <a:off x="2429253" y="1790834"/>
            <a:ext cx="2857143" cy="2857143"/>
          </a:xfrm>
          <a:prstGeom prst="rect">
            <a:avLst/>
          </a:prstGeom>
        </p:spPr>
      </p:pic>
    </p:spTree>
    <p:extLst>
      <p:ext uri="{BB962C8B-B14F-4D97-AF65-F5344CB8AC3E}">
        <p14:creationId xmlns:p14="http://schemas.microsoft.com/office/powerpoint/2010/main" val="63542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3-Wheeled Motorcycles</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6</a:t>
            </a:fld>
            <a:endParaRPr lang="en-US"/>
          </a:p>
        </p:txBody>
      </p:sp>
      <p:pic>
        <p:nvPicPr>
          <p:cNvPr id="5" name="Picture 4"/>
          <p:cNvPicPr>
            <a:picLocks noChangeAspect="1"/>
          </p:cNvPicPr>
          <p:nvPr/>
        </p:nvPicPr>
        <p:blipFill>
          <a:blip r:embed="rId2"/>
          <a:stretch>
            <a:fillRect/>
          </a:stretch>
        </p:blipFill>
        <p:spPr>
          <a:xfrm>
            <a:off x="5832554" y="1344998"/>
            <a:ext cx="2987040" cy="1493520"/>
          </a:xfrm>
          <a:prstGeom prst="rect">
            <a:avLst/>
          </a:prstGeom>
        </p:spPr>
      </p:pic>
      <p:pic>
        <p:nvPicPr>
          <p:cNvPr id="6" name="Picture 5"/>
          <p:cNvPicPr>
            <a:picLocks noChangeAspect="1"/>
          </p:cNvPicPr>
          <p:nvPr/>
        </p:nvPicPr>
        <p:blipFill>
          <a:blip r:embed="rId3"/>
          <a:stretch>
            <a:fillRect/>
          </a:stretch>
        </p:blipFill>
        <p:spPr>
          <a:xfrm flipH="1">
            <a:off x="190859" y="4122880"/>
            <a:ext cx="3478242" cy="1957754"/>
          </a:xfrm>
          <a:prstGeom prst="rect">
            <a:avLst/>
          </a:prstGeom>
        </p:spPr>
      </p:pic>
      <p:pic>
        <p:nvPicPr>
          <p:cNvPr id="7" name="Picture 6"/>
          <p:cNvPicPr>
            <a:picLocks noChangeAspect="1"/>
          </p:cNvPicPr>
          <p:nvPr/>
        </p:nvPicPr>
        <p:blipFill>
          <a:blip r:embed="rId4"/>
          <a:stretch>
            <a:fillRect/>
          </a:stretch>
        </p:blipFill>
        <p:spPr>
          <a:xfrm>
            <a:off x="5533548" y="3640413"/>
            <a:ext cx="3286046" cy="2349523"/>
          </a:xfrm>
          <a:prstGeom prst="rect">
            <a:avLst/>
          </a:prstGeom>
        </p:spPr>
      </p:pic>
      <p:pic>
        <p:nvPicPr>
          <p:cNvPr id="8" name="Picture 7"/>
          <p:cNvPicPr>
            <a:picLocks noChangeAspect="1"/>
          </p:cNvPicPr>
          <p:nvPr/>
        </p:nvPicPr>
        <p:blipFill>
          <a:blip r:embed="rId5"/>
          <a:stretch>
            <a:fillRect/>
          </a:stretch>
        </p:blipFill>
        <p:spPr>
          <a:xfrm>
            <a:off x="190859" y="1470365"/>
            <a:ext cx="3447163" cy="2294986"/>
          </a:xfrm>
          <a:prstGeom prst="rect">
            <a:avLst/>
          </a:prstGeom>
        </p:spPr>
      </p:pic>
      <p:pic>
        <p:nvPicPr>
          <p:cNvPr id="9" name="Picture 8"/>
          <p:cNvPicPr>
            <a:picLocks noChangeAspect="1"/>
          </p:cNvPicPr>
          <p:nvPr/>
        </p:nvPicPr>
        <p:blipFill>
          <a:blip r:embed="rId6"/>
          <a:stretch>
            <a:fillRect/>
          </a:stretch>
        </p:blipFill>
        <p:spPr>
          <a:xfrm>
            <a:off x="3045321" y="2838518"/>
            <a:ext cx="2678319" cy="1416284"/>
          </a:xfrm>
          <a:prstGeom prst="rect">
            <a:avLst/>
          </a:prstGeom>
        </p:spPr>
      </p:pic>
    </p:spTree>
    <p:extLst>
      <p:ext uri="{BB962C8B-B14F-4D97-AF65-F5344CB8AC3E}">
        <p14:creationId xmlns:p14="http://schemas.microsoft.com/office/powerpoint/2010/main" val="5283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Speed Vehicle Background </a:t>
            </a:r>
            <a:endParaRPr lang="en-US" dirty="0"/>
          </a:p>
        </p:txBody>
      </p:sp>
      <p:sp>
        <p:nvSpPr>
          <p:cNvPr id="4" name="Slide Number Placeholder 3"/>
          <p:cNvSpPr>
            <a:spLocks noGrp="1"/>
          </p:cNvSpPr>
          <p:nvPr>
            <p:ph type="sldNum" sz="quarter" idx="12"/>
          </p:nvPr>
        </p:nvSpPr>
        <p:spPr/>
        <p:txBody>
          <a:bodyPr/>
          <a:lstStyle/>
          <a:p>
            <a:fld id="{D1BB8595-08D9-A942-9AAF-F42EF9933F95}" type="slidenum">
              <a:rPr lang="en-US" smtClean="0"/>
              <a:t>7</a:t>
            </a:fld>
            <a:endParaRPr lang="en-US"/>
          </a:p>
        </p:txBody>
      </p:sp>
      <p:sp>
        <p:nvSpPr>
          <p:cNvPr id="5" name="Content Placeholder 2"/>
          <p:cNvSpPr>
            <a:spLocks noGrp="1"/>
          </p:cNvSpPr>
          <p:nvPr>
            <p:ph idx="1"/>
          </p:nvPr>
        </p:nvSpPr>
        <p:spPr>
          <a:xfrm>
            <a:off x="457200" y="1449847"/>
            <a:ext cx="8229600" cy="4676318"/>
          </a:xfrm>
        </p:spPr>
        <p:txBody>
          <a:bodyPr>
            <a:normAutofit/>
          </a:bodyPr>
          <a:lstStyle/>
          <a:p>
            <a:pPr>
              <a:buFont typeface="Wingdings" pitchFamily="2" charset="2"/>
              <a:buChar char="§"/>
            </a:pPr>
            <a:r>
              <a:rPr lang="en-US" dirty="0" smtClean="0"/>
              <a:t>LSV vehicle type was established in June 1998. </a:t>
            </a:r>
          </a:p>
          <a:p>
            <a:pPr>
              <a:buFont typeface="Wingdings" pitchFamily="2" charset="2"/>
              <a:buChar char="§"/>
            </a:pPr>
            <a:r>
              <a:rPr lang="en-US" dirty="0" smtClean="0"/>
              <a:t>Initial rule responded to public interest in using golf carts and other similar vehicles for short trips, social and recreational purposes primarily within closed retirement or planned communities (Florida, California, Arizona). </a:t>
            </a:r>
          </a:p>
          <a:p>
            <a:pPr marL="342900" lvl="1" indent="-342900">
              <a:buFont typeface="Wingdings" pitchFamily="2" charset="2"/>
              <a:buChar char="§"/>
            </a:pPr>
            <a:r>
              <a:rPr lang="en-US" dirty="0" smtClean="0"/>
              <a:t>Revised </a:t>
            </a:r>
            <a:r>
              <a:rPr lang="en-US" dirty="0"/>
              <a:t>in August 2005 to include truck-based vehicles and in April 2006 </a:t>
            </a:r>
            <a:r>
              <a:rPr lang="en-US" dirty="0" smtClean="0"/>
              <a:t>to raise the </a:t>
            </a:r>
            <a:r>
              <a:rPr lang="en-US" dirty="0"/>
              <a:t>GVWR </a:t>
            </a:r>
            <a:r>
              <a:rPr lang="en-US" dirty="0" smtClean="0"/>
              <a:t>to </a:t>
            </a:r>
            <a:r>
              <a:rPr lang="en-US" dirty="0"/>
              <a:t>1,361 kg (3,000 </a:t>
            </a:r>
            <a:r>
              <a:rPr lang="en-US" dirty="0" err="1" smtClean="0"/>
              <a:t>lb</a:t>
            </a:r>
            <a:r>
              <a:rPr lang="en-US" dirty="0" smtClean="0"/>
              <a:t>).</a:t>
            </a:r>
          </a:p>
          <a:p>
            <a:pPr>
              <a:buFont typeface="Wingdings" pitchFamily="2" charset="2"/>
              <a:buChar char="§"/>
            </a:pPr>
            <a:r>
              <a:rPr lang="en-US" dirty="0" smtClean="0"/>
              <a:t>Designed for use in </a:t>
            </a:r>
            <a:r>
              <a:rPr lang="en-US" u="sng" dirty="0" smtClean="0"/>
              <a:t>controlled low-speed environments. </a:t>
            </a:r>
          </a:p>
          <a:p>
            <a:pPr>
              <a:buFont typeface="Wingdings" pitchFamily="2" charset="2"/>
              <a:buChar char="§"/>
            </a:pPr>
            <a:r>
              <a:rPr lang="en-US" sz="2000" b="1" i="1" u="sng" dirty="0" smtClean="0">
                <a:solidFill>
                  <a:srgbClr val="00B050"/>
                </a:solidFill>
              </a:rPr>
              <a:t>States</a:t>
            </a:r>
            <a:r>
              <a:rPr lang="en-US" dirty="0" smtClean="0"/>
              <a:t> establish where LSVs can operate. In general, on roads with speed limits not exceeding </a:t>
            </a:r>
            <a:r>
              <a:rPr lang="en-US" b="1" i="1" dirty="0" smtClean="0"/>
              <a:t>35 mph</a:t>
            </a:r>
            <a:r>
              <a:rPr lang="en-US" dirty="0" smtClean="0"/>
              <a:t>.</a:t>
            </a:r>
          </a:p>
          <a:p>
            <a:pPr>
              <a:buFont typeface="Wingdings" pitchFamily="2" charset="2"/>
              <a:buChar char="§"/>
            </a:pPr>
            <a:r>
              <a:rPr lang="en-US" dirty="0" smtClean="0"/>
              <a:t>Most cost between $8,000 to 10,000.</a:t>
            </a:r>
          </a:p>
          <a:p>
            <a:pPr>
              <a:buFont typeface="Wingdings" pitchFamily="2" charset="2"/>
              <a:buChar char="§"/>
            </a:pPr>
            <a:r>
              <a:rPr lang="en-US" dirty="0" smtClean="0"/>
              <a:t>Most are electric with a 50 to 65 km range.</a:t>
            </a:r>
          </a:p>
          <a:p>
            <a:pPr>
              <a:buFont typeface="Wingdings" pitchFamily="2" charset="2"/>
              <a:buChar char="§"/>
            </a:pPr>
            <a:r>
              <a:rPr lang="en-US" dirty="0" smtClean="0"/>
              <a:t>We estimate there are roughly 50,000 LSVs traveling an average of 1,700 km/yr each in the U.S.</a:t>
            </a:r>
          </a:p>
        </p:txBody>
      </p:sp>
    </p:spTree>
    <p:extLst>
      <p:ext uri="{BB962C8B-B14F-4D97-AF65-F5344CB8AC3E}">
        <p14:creationId xmlns:p14="http://schemas.microsoft.com/office/powerpoint/2010/main" val="156209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FMVSS No. 500 Requirements for LSVs</a:t>
            </a:r>
            <a:endParaRPr lang="en-US" dirty="0"/>
          </a:p>
        </p:txBody>
      </p:sp>
      <p:sp>
        <p:nvSpPr>
          <p:cNvPr id="4" name="Content Placeholder 3"/>
          <p:cNvSpPr>
            <a:spLocks noGrp="1"/>
          </p:cNvSpPr>
          <p:nvPr>
            <p:ph sz="half" idx="2"/>
          </p:nvPr>
        </p:nvSpPr>
        <p:spPr>
          <a:xfrm>
            <a:off x="4648200" y="1790834"/>
            <a:ext cx="4038600" cy="4612734"/>
          </a:xfrm>
        </p:spPr>
        <p:txBody>
          <a:bodyPr>
            <a:normAutofit lnSpcReduction="10000"/>
          </a:bodyPr>
          <a:lstStyle/>
          <a:p>
            <a:pPr lvl="1"/>
            <a:r>
              <a:rPr lang="en-US" b="1" dirty="0"/>
              <a:t>(7) Parking Brake</a:t>
            </a:r>
          </a:p>
          <a:p>
            <a:pPr lvl="1"/>
            <a:r>
              <a:rPr lang="en-US" b="1" dirty="0"/>
              <a:t>(8) Windshield AS1/AS4 (FMVSS 205)</a:t>
            </a:r>
          </a:p>
          <a:p>
            <a:pPr lvl="1"/>
            <a:r>
              <a:rPr lang="en-US" b="1" dirty="0"/>
              <a:t>(9) VIN/Certification Label</a:t>
            </a:r>
          </a:p>
          <a:p>
            <a:pPr lvl="1"/>
            <a:r>
              <a:rPr lang="en-US" b="1" dirty="0"/>
              <a:t>(10) Type 1 or Type 2 Seat Belt (FMVSS 209)  Primarily to mitigate ejection.</a:t>
            </a:r>
          </a:p>
          <a:p>
            <a:pPr lvl="1"/>
            <a:r>
              <a:rPr lang="en-US" b="1" dirty="0"/>
              <a:t>States can adopt own performance requirements for lighting equipment, mirrors, and parking brakes; not preempted by federal regulations</a:t>
            </a:r>
            <a:r>
              <a:rPr lang="en-US" b="1" dirty="0" smtClean="0"/>
              <a:t>.</a:t>
            </a:r>
            <a:endParaRPr lang="en-US" b="1" dirty="0"/>
          </a:p>
        </p:txBody>
      </p:sp>
      <p:sp>
        <p:nvSpPr>
          <p:cNvPr id="5" name="Slide Number Placeholder 4"/>
          <p:cNvSpPr>
            <a:spLocks noGrp="1"/>
          </p:cNvSpPr>
          <p:nvPr>
            <p:ph type="sldNum" sz="quarter" idx="12"/>
          </p:nvPr>
        </p:nvSpPr>
        <p:spPr/>
        <p:txBody>
          <a:bodyPr/>
          <a:lstStyle/>
          <a:p>
            <a:fld id="{D1BB8595-08D9-A942-9AAF-F42EF9933F95}" type="slidenum">
              <a:rPr lang="en-US" smtClean="0"/>
              <a:t>8</a:t>
            </a:fld>
            <a:endParaRPr lang="en-US"/>
          </a:p>
        </p:txBody>
      </p:sp>
      <p:sp>
        <p:nvSpPr>
          <p:cNvPr id="6" name="Content Placeholder 2"/>
          <p:cNvSpPr>
            <a:spLocks noGrp="1"/>
          </p:cNvSpPr>
          <p:nvPr>
            <p:ph sz="half" idx="1"/>
          </p:nvPr>
        </p:nvSpPr>
        <p:spPr>
          <a:xfrm>
            <a:off x="92054" y="1790834"/>
            <a:ext cx="4403746" cy="4083711"/>
          </a:xfrm>
        </p:spPr>
        <p:txBody>
          <a:bodyPr>
            <a:normAutofit lnSpcReduction="10000"/>
          </a:bodyPr>
          <a:lstStyle/>
          <a:p>
            <a:pPr lvl="1"/>
            <a:r>
              <a:rPr lang="en-US" sz="1800" b="1" dirty="0" smtClean="0"/>
              <a:t>Max Speed must be between </a:t>
            </a:r>
            <a:r>
              <a:rPr lang="en-US" sz="1800" b="1" smtClean="0"/>
              <a:t>20 </a:t>
            </a:r>
            <a:r>
              <a:rPr lang="en-US" b="1" smtClean="0"/>
              <a:t>and </a:t>
            </a:r>
            <a:r>
              <a:rPr lang="en-US" sz="1800" b="1" smtClean="0"/>
              <a:t>25 </a:t>
            </a:r>
            <a:r>
              <a:rPr lang="en-US" sz="1800" b="1" dirty="0" smtClean="0"/>
              <a:t>mph</a:t>
            </a:r>
          </a:p>
          <a:p>
            <a:pPr lvl="1"/>
            <a:r>
              <a:rPr lang="en-US" sz="1800" b="1" dirty="0" smtClean="0"/>
              <a:t>Required equipment (verified by visual inspection)</a:t>
            </a:r>
          </a:p>
          <a:p>
            <a:pPr lvl="1"/>
            <a:r>
              <a:rPr lang="en-US" sz="1800" b="1" dirty="0" smtClean="0"/>
              <a:t>(1) Headlamps</a:t>
            </a:r>
          </a:p>
          <a:p>
            <a:pPr lvl="1"/>
            <a:r>
              <a:rPr lang="en-US" sz="1800" b="1" dirty="0" smtClean="0"/>
              <a:t>(2) Front and rear turn signal lamps</a:t>
            </a:r>
          </a:p>
          <a:p>
            <a:pPr lvl="1"/>
            <a:r>
              <a:rPr lang="en-US" sz="1800" b="1" dirty="0" smtClean="0"/>
              <a:t>(3) Tail lamps</a:t>
            </a:r>
          </a:p>
          <a:p>
            <a:pPr lvl="1"/>
            <a:r>
              <a:rPr lang="en-US" sz="1800" b="1" dirty="0" smtClean="0"/>
              <a:t>(4) Stop Lamps</a:t>
            </a:r>
          </a:p>
          <a:p>
            <a:pPr lvl="1"/>
            <a:r>
              <a:rPr lang="en-US" sz="1800" b="1" dirty="0" smtClean="0"/>
              <a:t>(5) Reflex reflectors –red on sides/red rear</a:t>
            </a:r>
          </a:p>
          <a:p>
            <a:pPr lvl="1"/>
            <a:r>
              <a:rPr lang="en-US" sz="1800" b="1" dirty="0" smtClean="0"/>
              <a:t>(6) Driver side mirror and passenger side or interior mirror</a:t>
            </a:r>
          </a:p>
        </p:txBody>
      </p:sp>
    </p:spTree>
    <p:extLst>
      <p:ext uri="{BB962C8B-B14F-4D97-AF65-F5344CB8AC3E}">
        <p14:creationId xmlns:p14="http://schemas.microsoft.com/office/powerpoint/2010/main" val="174162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9</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363692" y="1494190"/>
            <a:ext cx="6416615" cy="4789435"/>
          </a:xfrm>
          <a:prstGeom prst="rect">
            <a:avLst/>
          </a:prstGeom>
          <a:noFill/>
          <a:ln w="9525">
            <a:noFill/>
            <a:miter lim="800000"/>
            <a:headEnd/>
            <a:tailEnd/>
          </a:ln>
        </p:spPr>
      </p:pic>
      <p:sp>
        <p:nvSpPr>
          <p:cNvPr id="6" name="Oval 5"/>
          <p:cNvSpPr/>
          <p:nvPr/>
        </p:nvSpPr>
        <p:spPr>
          <a:xfrm>
            <a:off x="4945810" y="4307455"/>
            <a:ext cx="822387" cy="82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p:txBody>
          <a:bodyPr/>
          <a:lstStyle/>
          <a:p>
            <a:r>
              <a:rPr lang="en-US" dirty="0" smtClean="0"/>
              <a:t>Part 567 Certification Label</a:t>
            </a:r>
            <a:endParaRPr lang="en-US" dirty="0"/>
          </a:p>
        </p:txBody>
      </p:sp>
    </p:spTree>
    <p:extLst>
      <p:ext uri="{BB962C8B-B14F-4D97-AF65-F5344CB8AC3E}">
        <p14:creationId xmlns:p14="http://schemas.microsoft.com/office/powerpoint/2010/main" val="194064317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495</TotalTime>
  <Words>1511</Words>
  <Application>Microsoft Office PowerPoint</Application>
  <PresentationFormat>On-screen Show (4:3)</PresentationFormat>
  <Paragraphs>233</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Black</vt:lpstr>
      <vt:lpstr>Presentation</vt:lpstr>
      <vt:lpstr>NHTSA Experience with Non-Traditional Vehicles</vt:lpstr>
      <vt:lpstr>Objective </vt:lpstr>
      <vt:lpstr>Vehicle Classifications in the FMVSS</vt:lpstr>
      <vt:lpstr>Non-Traditional Vehicles Do Not Include:</vt:lpstr>
      <vt:lpstr>Low Speed Vehicle Examples</vt:lpstr>
      <vt:lpstr>3-Wheeled Motorcycles</vt:lpstr>
      <vt:lpstr>Low Speed Vehicle Background </vt:lpstr>
      <vt:lpstr>FMVSS No. 500 Requirements for LSVs</vt:lpstr>
      <vt:lpstr>Part 567 Certification Label</vt:lpstr>
      <vt:lpstr>Properly Labeled Seat Belt</vt:lpstr>
      <vt:lpstr>Results of NHTSA Compliance Tests</vt:lpstr>
      <vt:lpstr>Wheego Reflex Reflector Failure</vt:lpstr>
      <vt:lpstr>Incorrect Glazing</vt:lpstr>
      <vt:lpstr>LSV Crash Data</vt:lpstr>
      <vt:lpstr>Issues NHTSA Is Experiencing With LSVs</vt:lpstr>
      <vt:lpstr>Issues NHTSA Is Experiencing With LSVs</vt:lpstr>
      <vt:lpstr>Excerpted From a LSV Owner's Manual </vt:lpstr>
      <vt:lpstr>Motorcycles </vt:lpstr>
      <vt:lpstr>Motorcycles </vt:lpstr>
      <vt:lpstr>PowerPoint Presentation</vt:lpstr>
      <vt:lpstr>Results of NHTSA Compliance Tests</vt:lpstr>
      <vt:lpstr>FMVSS Non-Compliances Observed</vt:lpstr>
      <vt:lpstr>Single Master Cylinder Opening </vt:lpstr>
      <vt:lpstr>Improper Wording and Not Permanently Affixed on Labels </vt:lpstr>
      <vt:lpstr>FMVSS 122 Braking Effectiveness Test Failure Xebra Electric (max. speed 37 mph) </vt:lpstr>
      <vt:lpstr>FMVSS 122 Parking Brake Non-Compliance  Friction Type - Solely Mechanical Means </vt:lpstr>
      <vt:lpstr>Additional 3-Wheeler Compliance Issues </vt:lpstr>
      <vt:lpstr>Summary </vt:lpstr>
      <vt:lpstr>Thank you.</vt:lpstr>
    </vt:vector>
  </TitlesOfParts>
  <Company>The Tombras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kstone</dc:creator>
  <cp:lastModifiedBy>Gianotti</cp:lastModifiedBy>
  <cp:revision>155</cp:revision>
  <dcterms:created xsi:type="dcterms:W3CDTF">2016-02-23T19:52:48Z</dcterms:created>
  <dcterms:modified xsi:type="dcterms:W3CDTF">2016-05-11T11:45:11Z</dcterms:modified>
</cp:coreProperties>
</file>