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21" r:id="rId2"/>
    <p:sldId id="336" r:id="rId3"/>
    <p:sldId id="317" r:id="rId4"/>
    <p:sldId id="318" r:id="rId5"/>
    <p:sldId id="319" r:id="rId6"/>
    <p:sldId id="324" r:id="rId7"/>
    <p:sldId id="331" r:id="rId8"/>
    <p:sldId id="333" r:id="rId9"/>
    <p:sldId id="311" r:id="rId10"/>
    <p:sldId id="334" r:id="rId11"/>
    <p:sldId id="302" r:id="rId12"/>
    <p:sldId id="308" r:id="rId13"/>
    <p:sldId id="337" r:id="rId14"/>
    <p:sldId id="338" r:id="rId15"/>
  </p:sldIdLst>
  <p:sldSz cx="9906000" cy="6858000" type="A4"/>
  <p:notesSz cx="7010400" cy="92964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3E07"/>
    <a:srgbClr val="12B0D0"/>
    <a:srgbClr val="BF2E23"/>
    <a:srgbClr val="7A3E92"/>
    <a:srgbClr val="A3B83C"/>
    <a:srgbClr val="A5A5A5"/>
    <a:srgbClr val="BDD7EE"/>
    <a:srgbClr val="FF3300"/>
    <a:srgbClr val="660066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5964" autoAdjust="0"/>
  </p:normalViewPr>
  <p:slideViewPr>
    <p:cSldViewPr snapToGrid="0">
      <p:cViewPr varScale="1">
        <p:scale>
          <a:sx n="71" d="100"/>
          <a:sy n="71" d="100"/>
        </p:scale>
        <p:origin x="-96" y="-103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4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E0FD8-B49F-4EA1-91DF-423AB5EEFFC1}" type="datetimeFigureOut">
              <a:rPr lang="en-GB" smtClean="0"/>
              <a:t>25/04/2016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C603-0CC6-402B-AA45-1EEE31A4D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320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639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639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1935D32-17D5-4747-93AB-9651B8B40793}" type="datetimeFigureOut">
              <a:rPr lang="ja-JP" altLang="en-US"/>
              <a:pPr>
                <a:defRPr/>
              </a:pPr>
              <a:t>2016/4/25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1425" y="1163638"/>
            <a:ext cx="4527550" cy="3135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0713" y="4474052"/>
            <a:ext cx="5608975" cy="366085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830010"/>
            <a:ext cx="3038604" cy="46639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70159" y="8830010"/>
            <a:ext cx="3038604" cy="46639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FC05B52-9C87-4F06-8D38-2C4319043C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5809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4110957" y="9883872"/>
            <a:ext cx="3143383" cy="518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15" tIns="49509" rIns="99015" bIns="49509" anchor="b"/>
          <a:lstStyle>
            <a:lvl1pPr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5B0BA59A-7EC1-4CBA-A07A-8B3E406773A1}" type="slidenum">
              <a:rPr lang="en-US" altLang="ja-JP" sz="1200">
                <a:latin typeface="Arial" charset="0"/>
              </a:rPr>
              <a:pPr algn="r" eaLnBrk="1" hangingPunct="1"/>
              <a:t>3</a:t>
            </a:fld>
            <a:endParaRPr lang="en-US" altLang="ja-JP" sz="1200">
              <a:latin typeface="Arial" charset="0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4110957" y="9883872"/>
            <a:ext cx="3143383" cy="518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18" tIns="47308" rIns="94618" bIns="47308" anchor="b"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1F587EA1-03C6-411B-AB7E-3E8714D0BCC7}" type="slidenum">
              <a:rPr lang="en-US" altLang="ja-JP" sz="1200">
                <a:latin typeface="Arial" charset="0"/>
              </a:rPr>
              <a:pPr algn="r" eaLnBrk="1" hangingPunct="1"/>
              <a:t>3</a:t>
            </a:fld>
            <a:endParaRPr lang="en-US" altLang="ja-JP" sz="1200">
              <a:latin typeface="Arial" charset="0"/>
            </a:endParaRPr>
          </a:p>
        </p:txBody>
      </p:sp>
      <p:sp>
        <p:nvSpPr>
          <p:cNvPr id="16388" name="Rectangle 3"/>
          <p:cNvSpPr txBox="1">
            <a:spLocks noGrp="1" noChangeArrowheads="1"/>
          </p:cNvSpPr>
          <p:nvPr/>
        </p:nvSpPr>
        <p:spPr bwMode="auto">
          <a:xfrm>
            <a:off x="4114231" y="-1495"/>
            <a:ext cx="3141746" cy="51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634" tIns="0" rIns="20634" bIns="0"/>
          <a:lstStyle>
            <a:lvl1pPr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CA17CFEE-C3AE-4C8C-BBCB-0320EBED39D7}" type="datetime1">
              <a:rPr lang="ja-JP" altLang="en-US" sz="1100" i="1">
                <a:latin typeface="Times New Roman" pitchFamily="18" charset="0"/>
              </a:rPr>
              <a:pPr algn="r" eaLnBrk="1" hangingPunct="1"/>
              <a:t>2016/4/25</a:t>
            </a:fld>
            <a:endParaRPr lang="en-US" altLang="ja-JP" sz="1100" i="1">
              <a:latin typeface="Times New Roman" pitchFamily="18" charset="0"/>
            </a:endParaRP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4114231" y="9886861"/>
            <a:ext cx="3141746" cy="517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634" tIns="0" rIns="20634" bIns="0" anchor="b"/>
          <a:lstStyle>
            <a:lvl1pPr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112CD2C8-73F0-4F6B-8BCD-D9AC6CED00F5}" type="slidenum">
              <a:rPr lang="en-US" altLang="ja-JP" sz="1100" i="1">
                <a:latin typeface="Times New Roman" pitchFamily="18" charset="0"/>
              </a:rPr>
              <a:pPr algn="r" eaLnBrk="1" hangingPunct="1"/>
              <a:t>3</a:t>
            </a:fld>
            <a:endParaRPr lang="en-US" altLang="ja-JP" sz="1100" i="1">
              <a:latin typeface="Times New Roman" pitchFamily="18" charset="0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19150" y="782638"/>
            <a:ext cx="5624513" cy="38941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7574" y="4941935"/>
            <a:ext cx="5319194" cy="468332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724" tIns="49862" rIns="99724" bIns="49862"/>
          <a:lstStyle/>
          <a:p>
            <a:pPr eaLnBrk="1" hangingPunct="1">
              <a:spcBef>
                <a:spcPct val="0"/>
              </a:spcBef>
            </a:pPr>
            <a:endParaRPr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652804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4110957" y="9883872"/>
            <a:ext cx="3143383" cy="518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15" tIns="49509" rIns="99015" bIns="49509" anchor="b"/>
          <a:lstStyle>
            <a:lvl1pPr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7174F57F-0D90-4AD8-889D-4D36575DBB38}" type="slidenum">
              <a:rPr lang="en-US" altLang="ja-JP" sz="1200">
                <a:latin typeface="Arial" charset="0"/>
              </a:rPr>
              <a:pPr algn="r" eaLnBrk="1" hangingPunct="1"/>
              <a:t>4</a:t>
            </a:fld>
            <a:endParaRPr lang="en-US" altLang="ja-JP" sz="1200">
              <a:latin typeface="Arial" charset="0"/>
            </a:endParaRPr>
          </a:p>
        </p:txBody>
      </p:sp>
      <p:sp>
        <p:nvSpPr>
          <p:cNvPr id="17411" name="Rectangle 7"/>
          <p:cNvSpPr txBox="1">
            <a:spLocks noGrp="1" noChangeArrowheads="1"/>
          </p:cNvSpPr>
          <p:nvPr/>
        </p:nvSpPr>
        <p:spPr bwMode="auto">
          <a:xfrm>
            <a:off x="4110957" y="9883872"/>
            <a:ext cx="3143383" cy="518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18" tIns="47308" rIns="94618" bIns="47308" anchor="b"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499F91FE-7D35-40A5-A723-851A04D071F1}" type="slidenum">
              <a:rPr lang="en-US" altLang="ja-JP" sz="1200">
                <a:latin typeface="Arial" charset="0"/>
              </a:rPr>
              <a:pPr algn="r" eaLnBrk="1" hangingPunct="1"/>
              <a:t>4</a:t>
            </a:fld>
            <a:endParaRPr lang="en-US" altLang="ja-JP" sz="1200">
              <a:latin typeface="Arial" charset="0"/>
            </a:endParaRPr>
          </a:p>
        </p:txBody>
      </p:sp>
      <p:sp>
        <p:nvSpPr>
          <p:cNvPr id="17412" name="Rectangle 3"/>
          <p:cNvSpPr txBox="1">
            <a:spLocks noGrp="1" noChangeArrowheads="1"/>
          </p:cNvSpPr>
          <p:nvPr/>
        </p:nvSpPr>
        <p:spPr bwMode="auto">
          <a:xfrm>
            <a:off x="4114231" y="-1495"/>
            <a:ext cx="3141746" cy="51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634" tIns="0" rIns="20634" bIns="0"/>
          <a:lstStyle>
            <a:lvl1pPr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29ED41D4-BC05-4FC4-A6BE-2972B843D98A}" type="datetime1">
              <a:rPr lang="ja-JP" altLang="en-US" sz="1100" i="1">
                <a:latin typeface="Times New Roman" pitchFamily="18" charset="0"/>
              </a:rPr>
              <a:pPr algn="r" eaLnBrk="1" hangingPunct="1"/>
              <a:t>2016/4/25</a:t>
            </a:fld>
            <a:endParaRPr lang="en-US" altLang="ja-JP" sz="1100" i="1">
              <a:latin typeface="Times New Roman" pitchFamily="18" charset="0"/>
            </a:endParaRP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4114231" y="9886861"/>
            <a:ext cx="3141746" cy="517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634" tIns="0" rIns="20634" bIns="0" anchor="b"/>
          <a:lstStyle>
            <a:lvl1pPr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4C7012A3-C436-401F-8855-2DF1DC2D1BEC}" type="slidenum">
              <a:rPr lang="en-US" altLang="ja-JP" sz="1100" i="1">
                <a:latin typeface="Times New Roman" pitchFamily="18" charset="0"/>
              </a:rPr>
              <a:pPr algn="r" eaLnBrk="1" hangingPunct="1"/>
              <a:t>4</a:t>
            </a:fld>
            <a:endParaRPr lang="en-US" altLang="ja-JP" sz="1100" i="1">
              <a:latin typeface="Times New Roman" pitchFamily="18" charset="0"/>
            </a:endParaRPr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19150" y="782638"/>
            <a:ext cx="5624513" cy="38941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7574" y="4941935"/>
            <a:ext cx="5319194" cy="468332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724" tIns="49862" rIns="99724" bIns="49862"/>
          <a:lstStyle/>
          <a:p>
            <a:pPr eaLnBrk="1" hangingPunct="1">
              <a:spcBef>
                <a:spcPct val="0"/>
              </a:spcBef>
            </a:pPr>
            <a:endParaRPr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971178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4110957" y="9883872"/>
            <a:ext cx="3143383" cy="518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15" tIns="49509" rIns="99015" bIns="49509" anchor="b"/>
          <a:lstStyle>
            <a:lvl1pPr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11C39342-25AE-48CB-9BE8-FDDFAF995E63}" type="slidenum">
              <a:rPr lang="en-US" altLang="ja-JP" sz="1200">
                <a:latin typeface="Arial" charset="0"/>
              </a:rPr>
              <a:pPr algn="r" eaLnBrk="1" hangingPunct="1"/>
              <a:t>5</a:t>
            </a:fld>
            <a:endParaRPr lang="en-US" altLang="ja-JP" sz="1200">
              <a:latin typeface="Arial" charset="0"/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4110957" y="9883872"/>
            <a:ext cx="3143383" cy="518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18" tIns="47308" rIns="94618" bIns="47308" anchor="b"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CE17A8A0-DBB0-4B0E-9F0C-3F963BEE297F}" type="slidenum">
              <a:rPr lang="en-US" altLang="ja-JP" sz="1200">
                <a:latin typeface="Arial" charset="0"/>
              </a:rPr>
              <a:pPr algn="r" eaLnBrk="1" hangingPunct="1"/>
              <a:t>5</a:t>
            </a:fld>
            <a:endParaRPr lang="en-US" altLang="ja-JP" sz="1200">
              <a:latin typeface="Arial" charset="0"/>
            </a:endParaRPr>
          </a:p>
        </p:txBody>
      </p:sp>
      <p:sp>
        <p:nvSpPr>
          <p:cNvPr id="18436" name="Rectangle 3"/>
          <p:cNvSpPr txBox="1">
            <a:spLocks noGrp="1" noChangeArrowheads="1"/>
          </p:cNvSpPr>
          <p:nvPr/>
        </p:nvSpPr>
        <p:spPr bwMode="auto">
          <a:xfrm>
            <a:off x="4114231" y="-1495"/>
            <a:ext cx="3141746" cy="51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634" tIns="0" rIns="20634" bIns="0"/>
          <a:lstStyle>
            <a:lvl1pPr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0AD1629D-D253-403C-9326-39210D775158}" type="datetime1">
              <a:rPr lang="ja-JP" altLang="en-US" sz="1100" i="1">
                <a:latin typeface="Times New Roman" pitchFamily="18" charset="0"/>
              </a:rPr>
              <a:pPr algn="r" eaLnBrk="1" hangingPunct="1"/>
              <a:t>2016/4/25</a:t>
            </a:fld>
            <a:endParaRPr lang="en-US" altLang="ja-JP" sz="1100" i="1">
              <a:latin typeface="Times New Roman" pitchFamily="18" charset="0"/>
            </a:endParaRPr>
          </a:p>
        </p:txBody>
      </p:sp>
      <p:sp>
        <p:nvSpPr>
          <p:cNvPr id="18437" name="Rectangle 7"/>
          <p:cNvSpPr txBox="1">
            <a:spLocks noGrp="1" noChangeArrowheads="1"/>
          </p:cNvSpPr>
          <p:nvPr/>
        </p:nvSpPr>
        <p:spPr bwMode="auto">
          <a:xfrm>
            <a:off x="4114231" y="9886861"/>
            <a:ext cx="3141746" cy="517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634" tIns="0" rIns="20634" bIns="0" anchor="b"/>
          <a:lstStyle>
            <a:lvl1pPr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CD930E3E-B2D6-4069-9749-93484749FD2E}" type="slidenum">
              <a:rPr lang="en-US" altLang="ja-JP" sz="1100" i="1">
                <a:latin typeface="Times New Roman" pitchFamily="18" charset="0"/>
              </a:rPr>
              <a:pPr algn="r" eaLnBrk="1" hangingPunct="1"/>
              <a:t>5</a:t>
            </a:fld>
            <a:endParaRPr lang="en-US" altLang="ja-JP" sz="1100" i="1">
              <a:latin typeface="Times New Roman" pitchFamily="18" charset="0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19150" y="782638"/>
            <a:ext cx="5624513" cy="38941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7574" y="4941935"/>
            <a:ext cx="5319194" cy="468332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724" tIns="49862" rIns="99724" bIns="49862"/>
          <a:lstStyle/>
          <a:p>
            <a:pPr eaLnBrk="1" hangingPunct="1">
              <a:spcBef>
                <a:spcPct val="0"/>
              </a:spcBef>
            </a:pPr>
            <a:endParaRPr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774155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110957" y="9883872"/>
            <a:ext cx="3143383" cy="518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15" tIns="49509" rIns="99015" bIns="49509" anchor="b"/>
          <a:lstStyle>
            <a:lvl1pPr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99006E28-1315-4657-AD14-1106461D1EA9}" type="slidenum">
              <a:rPr lang="en-US" altLang="ja-JP" sz="1200">
                <a:latin typeface="Arial" charset="0"/>
              </a:rPr>
              <a:pPr algn="r" eaLnBrk="1" hangingPunct="1"/>
              <a:t>6</a:t>
            </a:fld>
            <a:endParaRPr lang="en-US" altLang="ja-JP" sz="1200">
              <a:latin typeface="Arial" charset="0"/>
            </a:endParaRPr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4110957" y="9883872"/>
            <a:ext cx="3143383" cy="518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18" tIns="47308" rIns="94618" bIns="47308" anchor="b"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D89CA124-97D1-41D5-BBB6-8CB11E523627}" type="slidenum">
              <a:rPr lang="en-US" altLang="ja-JP" sz="1200">
                <a:latin typeface="Arial" charset="0"/>
              </a:rPr>
              <a:pPr algn="r" eaLnBrk="1" hangingPunct="1"/>
              <a:t>6</a:t>
            </a:fld>
            <a:endParaRPr lang="en-US" altLang="ja-JP" sz="1200">
              <a:latin typeface="Arial" charset="0"/>
            </a:endParaRPr>
          </a:p>
        </p:txBody>
      </p:sp>
      <p:sp>
        <p:nvSpPr>
          <p:cNvPr id="19460" name="Rectangle 3"/>
          <p:cNvSpPr txBox="1">
            <a:spLocks noGrp="1" noChangeArrowheads="1"/>
          </p:cNvSpPr>
          <p:nvPr/>
        </p:nvSpPr>
        <p:spPr bwMode="auto">
          <a:xfrm>
            <a:off x="4114231" y="-1495"/>
            <a:ext cx="3141746" cy="51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634" tIns="0" rIns="20634" bIns="0"/>
          <a:lstStyle>
            <a:lvl1pPr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6D48120A-5DEB-4868-BDE5-88F1FD9F495C}" type="datetime1">
              <a:rPr lang="ja-JP" altLang="en-US" sz="1100" i="1">
                <a:latin typeface="Times New Roman" pitchFamily="18" charset="0"/>
              </a:rPr>
              <a:pPr algn="r" eaLnBrk="1" hangingPunct="1"/>
              <a:t>2016/4/25</a:t>
            </a:fld>
            <a:endParaRPr lang="en-US" altLang="ja-JP" sz="1100" i="1">
              <a:latin typeface="Times New Roman" pitchFamily="18" charset="0"/>
            </a:endParaRPr>
          </a:p>
        </p:txBody>
      </p:sp>
      <p:sp>
        <p:nvSpPr>
          <p:cNvPr id="19461" name="Rectangle 7"/>
          <p:cNvSpPr txBox="1">
            <a:spLocks noGrp="1" noChangeArrowheads="1"/>
          </p:cNvSpPr>
          <p:nvPr/>
        </p:nvSpPr>
        <p:spPr bwMode="auto">
          <a:xfrm>
            <a:off x="4114231" y="9886861"/>
            <a:ext cx="3141746" cy="517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634" tIns="0" rIns="20634" bIns="0" anchor="b"/>
          <a:lstStyle>
            <a:lvl1pPr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D44E513B-D281-45F4-AB4E-BBC5C14662BA}" type="slidenum">
              <a:rPr lang="en-US" altLang="ja-JP" sz="1100" i="1">
                <a:latin typeface="Times New Roman" pitchFamily="18" charset="0"/>
              </a:rPr>
              <a:pPr algn="r" eaLnBrk="1" hangingPunct="1"/>
              <a:t>6</a:t>
            </a:fld>
            <a:endParaRPr lang="en-US" altLang="ja-JP" sz="1100" i="1">
              <a:latin typeface="Times New Roman" pitchFamily="18" charset="0"/>
            </a:endParaRPr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19150" y="782638"/>
            <a:ext cx="5624513" cy="38941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7574" y="4941935"/>
            <a:ext cx="5319194" cy="468332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724" tIns="49862" rIns="99724" bIns="49862"/>
          <a:lstStyle/>
          <a:p>
            <a:pPr eaLnBrk="1" hangingPunct="1">
              <a:spcBef>
                <a:spcPct val="0"/>
              </a:spcBef>
            </a:pPr>
            <a:endParaRPr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3254065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4110957" y="9883872"/>
            <a:ext cx="3143383" cy="518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15" tIns="49509" rIns="99015" bIns="49509" anchor="b"/>
          <a:lstStyle>
            <a:lvl1pPr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957263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AD7594A7-D527-4AEC-9907-2C360B9CEB97}" type="slidenum">
              <a:rPr lang="en-US" altLang="ja-JP" sz="1200">
                <a:latin typeface="Arial" charset="0"/>
              </a:rPr>
              <a:pPr algn="r" eaLnBrk="1" hangingPunct="1"/>
              <a:t>9</a:t>
            </a:fld>
            <a:endParaRPr lang="en-US" altLang="ja-JP" sz="1200">
              <a:latin typeface="Arial" charset="0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4110957" y="9883872"/>
            <a:ext cx="3143383" cy="518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18" tIns="47308" rIns="94618" bIns="47308" anchor="b"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36F0B594-6C8E-464F-9685-446B508A894C}" type="slidenum">
              <a:rPr lang="en-US" altLang="ja-JP" sz="1200">
                <a:latin typeface="Arial" charset="0"/>
              </a:rPr>
              <a:pPr algn="r" eaLnBrk="1" hangingPunct="1"/>
              <a:t>9</a:t>
            </a:fld>
            <a:endParaRPr lang="en-US" altLang="ja-JP" sz="1200">
              <a:latin typeface="Arial" charset="0"/>
            </a:endParaRPr>
          </a:p>
        </p:txBody>
      </p:sp>
      <p:sp>
        <p:nvSpPr>
          <p:cNvPr id="20484" name="Rectangle 3"/>
          <p:cNvSpPr txBox="1">
            <a:spLocks noGrp="1" noChangeArrowheads="1"/>
          </p:cNvSpPr>
          <p:nvPr/>
        </p:nvSpPr>
        <p:spPr bwMode="auto">
          <a:xfrm>
            <a:off x="4114231" y="-1495"/>
            <a:ext cx="3141746" cy="51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634" tIns="0" rIns="20634" bIns="0"/>
          <a:lstStyle>
            <a:lvl1pPr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82D58AC0-3B46-4D1F-9C60-83EBA2EB96FA}" type="datetime1">
              <a:rPr lang="ja-JP" altLang="en-US" sz="1100" i="1">
                <a:latin typeface="Times New Roman" pitchFamily="18" charset="0"/>
              </a:rPr>
              <a:pPr algn="r" eaLnBrk="1" hangingPunct="1"/>
              <a:t>2016/4/25</a:t>
            </a:fld>
            <a:endParaRPr lang="en-US" altLang="ja-JP" sz="1100" i="1">
              <a:latin typeface="Times New Roman" pitchFamily="18" charset="0"/>
            </a:endParaRPr>
          </a:p>
        </p:txBody>
      </p:sp>
      <p:sp>
        <p:nvSpPr>
          <p:cNvPr id="20485" name="Rectangle 7"/>
          <p:cNvSpPr txBox="1">
            <a:spLocks noGrp="1" noChangeArrowheads="1"/>
          </p:cNvSpPr>
          <p:nvPr/>
        </p:nvSpPr>
        <p:spPr bwMode="auto">
          <a:xfrm>
            <a:off x="4114231" y="9886861"/>
            <a:ext cx="3141746" cy="517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634" tIns="0" rIns="20634" bIns="0" anchor="b"/>
          <a:lstStyle>
            <a:lvl1pPr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79692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0DED71B5-9330-406E-AAB7-37A8CAC348B4}" type="slidenum">
              <a:rPr lang="en-US" altLang="ja-JP" sz="1100" i="1">
                <a:latin typeface="Times New Roman" pitchFamily="18" charset="0"/>
              </a:rPr>
              <a:pPr algn="r" eaLnBrk="1" hangingPunct="1"/>
              <a:t>9</a:t>
            </a:fld>
            <a:endParaRPr lang="en-US" altLang="ja-JP" sz="1100" i="1">
              <a:latin typeface="Times New Roman" pitchFamily="18" charset="0"/>
            </a:endParaRPr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19150" y="782638"/>
            <a:ext cx="5624513" cy="38941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7574" y="4941935"/>
            <a:ext cx="5319194" cy="468332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724" tIns="49862" rIns="99724" bIns="49862"/>
          <a:lstStyle/>
          <a:p>
            <a:pPr eaLnBrk="1" hangingPunct="1">
              <a:spcBef>
                <a:spcPct val="0"/>
              </a:spcBef>
            </a:pPr>
            <a:endParaRPr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3011567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F07E2-3A7B-4983-8AEF-D8E66069E112}" type="datetime1">
              <a:rPr lang="ja-JP" altLang="en-US"/>
              <a:pPr>
                <a:defRPr/>
              </a:pPr>
              <a:t>2016/4/25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AC436-B22A-4CDC-BEAE-1EB91DF176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0323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5CE0F-14EA-480D-9BAA-C34DDA2F9124}" type="datetime1">
              <a:rPr lang="ja-JP" altLang="en-US"/>
              <a:pPr>
                <a:defRPr/>
              </a:pPr>
              <a:t>2016/4/25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E5F3D-AB77-4C85-B68F-22817404F9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9686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04960-BF17-4AA5-96ED-829560C04A10}" type="datetime1">
              <a:rPr lang="ja-JP" altLang="en-US"/>
              <a:pPr>
                <a:defRPr/>
              </a:pPr>
              <a:t>2016/4/25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5EC2B-C36C-4856-9813-DEE3E92E40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0458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7EF39-DE71-4F1C-9782-BD9873B100F3}" type="datetime1">
              <a:rPr lang="ja-JP" altLang="en-US"/>
              <a:pPr>
                <a:defRPr/>
              </a:pPr>
              <a:t>2016/4/25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0EB21-FC34-45CA-BD07-520F3B7C7C8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7825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D8AA8-3076-44E0-BF6E-57E4A5FD0C54}" type="datetime1">
              <a:rPr lang="ja-JP" altLang="en-US"/>
              <a:pPr>
                <a:defRPr/>
              </a:pPr>
              <a:t>2016/4/25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1512F-8233-4797-B898-E67D95E47F8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993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B006A-9979-4C4D-A268-2D2CA1C44E42}" type="datetime1">
              <a:rPr lang="ja-JP" altLang="en-US"/>
              <a:pPr>
                <a:defRPr/>
              </a:pPr>
              <a:t>2016/4/25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BF454-2553-4A9F-8B1C-AC6F4D5C3D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90406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484B0-CE42-40BB-9657-92147784EDDD}" type="datetime1">
              <a:rPr lang="ja-JP" altLang="en-US"/>
              <a:pPr>
                <a:defRPr/>
              </a:pPr>
              <a:t>2016/4/25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AB710-5649-4AEA-8B89-DE2BC7D66D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62465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A479B-BBFB-4A82-938B-9377D00DC3E4}" type="datetime1">
              <a:rPr lang="ja-JP" altLang="en-US"/>
              <a:pPr>
                <a:defRPr/>
              </a:pPr>
              <a:t>2016/4/25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A11E2-8282-4A5E-9BE6-2EEBC82C4AC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821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0AB9E-93DC-4D17-91A9-59D65163C30D}" type="datetime1">
              <a:rPr lang="ja-JP" altLang="en-US"/>
              <a:pPr>
                <a:defRPr/>
              </a:pPr>
              <a:t>2016/4/25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10463" y="6356350"/>
            <a:ext cx="2228850" cy="3651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4E170AB-678D-4399-91A2-B555EDF692FA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992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EBCC4-BCA4-4D44-B97D-6E47D51F4D6C}" type="datetime1">
              <a:rPr lang="ja-JP" altLang="en-US"/>
              <a:pPr>
                <a:defRPr/>
              </a:pPr>
              <a:t>2016/4/25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E0048-BAE6-4355-BE37-229E9F66170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08344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65678-B81B-4BC4-A738-635ADC226169}" type="datetime1">
              <a:rPr lang="ja-JP" altLang="en-US"/>
              <a:pPr>
                <a:defRPr/>
              </a:pPr>
              <a:t>2016/4/25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CE2AB-68EF-4E49-AC54-E02F3999E5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449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altLang="ja-JP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BE9BDF-3E12-4F95-9082-B903200F49AD}" type="datetime1">
              <a:rPr lang="ja-JP" altLang="en-US"/>
              <a:pPr>
                <a:defRPr/>
              </a:pPr>
              <a:t>2016/4/25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E6E85C2-6F02-4484-9B42-2F1979DA62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arda.or.jp/english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0" y="1331913"/>
            <a:ext cx="99060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4000" b="1" dirty="0">
                <a:latin typeface="Times New Roman" pitchFamily="18" charset="0"/>
                <a:cs typeface="Times New Roman" pitchFamily="18" charset="0"/>
              </a:rPr>
              <a:t>Study of Pedestrian’s fatal accidents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ja-JP" sz="4000" b="1" dirty="0">
                <a:latin typeface="Times New Roman" pitchFamily="18" charset="0"/>
                <a:cs typeface="Times New Roman" pitchFamily="18" charset="0"/>
              </a:rPr>
              <a:t> (vs. motor vehicles at low speed) in Japan</a:t>
            </a:r>
            <a:endParaRPr lang="ja-JP" alt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0" y="4240213"/>
            <a:ext cx="990600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2800" b="1" dirty="0" smtClean="0">
                <a:latin typeface="Times New Roman" pitchFamily="18" charset="0"/>
                <a:cs typeface="Times New Roman" pitchFamily="18" charset="0"/>
              </a:rPr>
              <a:t>110</a:t>
            </a:r>
            <a:r>
              <a:rPr lang="en-US" altLang="ja-JP" sz="28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altLang="ja-JP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800" b="1" dirty="0">
                <a:latin typeface="Times New Roman" pitchFamily="18" charset="0"/>
                <a:cs typeface="Times New Roman" pitchFamily="18" charset="0"/>
              </a:rPr>
              <a:t>GRSG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ja-JP" sz="2800" b="1" dirty="0">
                <a:latin typeface="Times New Roman" pitchFamily="18" charset="0"/>
                <a:cs typeface="Times New Roman" pitchFamily="18" charset="0"/>
              </a:rPr>
              <a:t>MLIT, Japan</a:t>
            </a:r>
            <a:endParaRPr lang="ja-JP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67944" y="241369"/>
            <a:ext cx="4876800" cy="1057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18000" tIns="36000" rIns="18000" bIns="36000">
            <a:spAutoFit/>
          </a:bodyPr>
          <a:lstStyle>
            <a:defPPr>
              <a:defRPr lang="nl-NL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eaLnBrk="0" hangingPunct="0"/>
            <a:r>
              <a:rPr kumimoji="0" lang="en-GB" altLang="ja-JP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document</a:t>
            </a:r>
            <a:r>
              <a:rPr kumimoji="0" lang="en-GB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ja-JP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GRSG</a:t>
            </a:r>
            <a:r>
              <a:rPr kumimoji="0" lang="en-GB" altLang="ja-JP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en-US" altLang="ja-JP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110</a:t>
            </a:r>
            <a:r>
              <a:rPr kumimoji="0" lang="en-GB" altLang="ja-JP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-10</a:t>
            </a:r>
            <a:endParaRPr kumimoji="0" lang="en-GB" altLang="ja-JP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0" hangingPunct="0"/>
            <a:r>
              <a:rPr kumimoji="0" lang="en-GB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110</a:t>
            </a:r>
            <a:r>
              <a:rPr kumimoji="0" lang="en-GB" altLang="ja-JP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kumimoji="0" lang="en-GB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</a:t>
            </a:r>
            <a:r>
              <a:rPr kumimoji="0"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kumimoji="0" lang="en-GB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26-29 April 2016, </a:t>
            </a:r>
          </a:p>
          <a:p>
            <a:pPr algn="r" eaLnBrk="0" hangingPunct="0"/>
            <a:r>
              <a:rPr kumimoji="0" lang="en-GB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 item </a:t>
            </a:r>
            <a:r>
              <a:rPr kumimoji="0" lang="en-GB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kumimoji="0"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en-US" altLang="ja-JP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0" hangingPunct="0"/>
            <a:r>
              <a:rPr kumimoji="0" lang="ja-JP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kumimoji="0" lang="en-GB" altLang="ja-JP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正方形/長方形 179"/>
          <p:cNvSpPr/>
          <p:nvPr/>
        </p:nvSpPr>
        <p:spPr>
          <a:xfrm>
            <a:off x="461155" y="2078314"/>
            <a:ext cx="7187716" cy="271235"/>
          </a:xfrm>
          <a:prstGeom prst="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181" name="正方形/長方形 180"/>
          <p:cNvSpPr/>
          <p:nvPr/>
        </p:nvSpPr>
        <p:spPr>
          <a:xfrm>
            <a:off x="459551" y="2615722"/>
            <a:ext cx="7187716" cy="271235"/>
          </a:xfrm>
          <a:prstGeom prst="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182" name="正方形/長方形 181"/>
          <p:cNvSpPr/>
          <p:nvPr/>
        </p:nvSpPr>
        <p:spPr>
          <a:xfrm>
            <a:off x="457951" y="3153129"/>
            <a:ext cx="7187716" cy="271235"/>
          </a:xfrm>
          <a:prstGeom prst="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171" name="正方形/長方形 170"/>
          <p:cNvSpPr/>
          <p:nvPr/>
        </p:nvSpPr>
        <p:spPr>
          <a:xfrm>
            <a:off x="462762" y="1531282"/>
            <a:ext cx="7187716" cy="271235"/>
          </a:xfrm>
          <a:prstGeom prst="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14" name="正方形/長方形 13"/>
          <p:cNvSpPr/>
          <p:nvPr/>
        </p:nvSpPr>
        <p:spPr>
          <a:xfrm>
            <a:off x="2302168" y="953527"/>
            <a:ext cx="5333740" cy="324452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15" name="正方形/長方形 14"/>
          <p:cNvSpPr/>
          <p:nvPr/>
        </p:nvSpPr>
        <p:spPr>
          <a:xfrm>
            <a:off x="456911" y="1274470"/>
            <a:ext cx="7178998" cy="2422866"/>
          </a:xfrm>
          <a:prstGeom prst="rect">
            <a:avLst/>
          </a:prstGeom>
          <a:solidFill>
            <a:schemeClr val="accent1">
              <a:lumMod val="20000"/>
              <a:lumOff val="8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22" name="テキスト ボックス 1"/>
          <p:cNvSpPr txBox="1">
            <a:spLocks noChangeArrowheads="1"/>
          </p:cNvSpPr>
          <p:nvPr/>
        </p:nvSpPr>
        <p:spPr bwMode="auto">
          <a:xfrm>
            <a:off x="454418" y="1795508"/>
            <a:ext cx="10737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c) Bus</a:t>
            </a:r>
          </a:p>
        </p:txBody>
      </p:sp>
      <p:sp>
        <p:nvSpPr>
          <p:cNvPr id="23" name="テキスト ボックス 1"/>
          <p:cNvSpPr txBox="1">
            <a:spLocks noChangeArrowheads="1"/>
          </p:cNvSpPr>
          <p:nvPr/>
        </p:nvSpPr>
        <p:spPr bwMode="auto">
          <a:xfrm>
            <a:off x="445219" y="2058842"/>
            <a:ext cx="128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d) Box van</a:t>
            </a:r>
          </a:p>
        </p:txBody>
      </p:sp>
      <p:sp>
        <p:nvSpPr>
          <p:cNvPr id="24" name="テキスト ボックス 1"/>
          <p:cNvSpPr txBox="1">
            <a:spLocks noChangeArrowheads="1"/>
          </p:cNvSpPr>
          <p:nvPr/>
        </p:nvSpPr>
        <p:spPr bwMode="auto">
          <a:xfrm>
            <a:off x="442799" y="2331230"/>
            <a:ext cx="128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e) Mini van</a:t>
            </a:r>
          </a:p>
        </p:txBody>
      </p:sp>
      <p:sp>
        <p:nvSpPr>
          <p:cNvPr id="25" name="テキスト ボックス 1"/>
          <p:cNvSpPr txBox="1">
            <a:spLocks noChangeArrowheads="1"/>
          </p:cNvSpPr>
          <p:nvPr/>
        </p:nvSpPr>
        <p:spPr bwMode="auto">
          <a:xfrm>
            <a:off x="454055" y="2585724"/>
            <a:ext cx="128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f) SUV</a:t>
            </a:r>
          </a:p>
        </p:txBody>
      </p:sp>
      <p:sp>
        <p:nvSpPr>
          <p:cNvPr id="26" name="テキスト ボックス 1"/>
          <p:cNvSpPr txBox="1">
            <a:spLocks noChangeArrowheads="1"/>
          </p:cNvSpPr>
          <p:nvPr/>
        </p:nvSpPr>
        <p:spPr bwMode="auto">
          <a:xfrm>
            <a:off x="454151" y="2853259"/>
            <a:ext cx="128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g) Sedan</a:t>
            </a:r>
          </a:p>
        </p:txBody>
      </p:sp>
      <p:sp>
        <p:nvSpPr>
          <p:cNvPr id="27" name="テキスト ボックス 1"/>
          <p:cNvSpPr txBox="1">
            <a:spLocks noChangeArrowheads="1"/>
          </p:cNvSpPr>
          <p:nvPr/>
        </p:nvSpPr>
        <p:spPr bwMode="auto">
          <a:xfrm>
            <a:off x="454054" y="3142192"/>
            <a:ext cx="18262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h) Light cargo van</a:t>
            </a:r>
          </a:p>
        </p:txBody>
      </p:sp>
      <p:sp>
        <p:nvSpPr>
          <p:cNvPr id="28" name="テキスト ボックス 1"/>
          <p:cNvSpPr txBox="1">
            <a:spLocks noChangeArrowheads="1"/>
          </p:cNvSpPr>
          <p:nvPr/>
        </p:nvSpPr>
        <p:spPr bwMode="auto">
          <a:xfrm>
            <a:off x="454475" y="3423593"/>
            <a:ext cx="19878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) Light passenger car</a:t>
            </a:r>
          </a:p>
        </p:txBody>
      </p:sp>
      <p:sp>
        <p:nvSpPr>
          <p:cNvPr id="8301" name="Text Box 2"/>
          <p:cNvSpPr txBox="1">
            <a:spLocks noChangeArrowheads="1"/>
          </p:cNvSpPr>
          <p:nvPr/>
        </p:nvSpPr>
        <p:spPr bwMode="auto">
          <a:xfrm>
            <a:off x="2199181" y="666368"/>
            <a:ext cx="53667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Number of pedestrian fatalities</a:t>
            </a:r>
            <a:endParaRPr lang="en-US" altLang="ja-JP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2298383" y="691831"/>
            <a:ext cx="0" cy="30105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3204087" y="974145"/>
            <a:ext cx="0" cy="273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正方形/長方形 57"/>
          <p:cNvSpPr/>
          <p:nvPr/>
        </p:nvSpPr>
        <p:spPr>
          <a:xfrm>
            <a:off x="452377" y="686708"/>
            <a:ext cx="7188804" cy="301568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cxnSp>
        <p:nvCxnSpPr>
          <p:cNvPr id="68" name="直線コネクタ 67"/>
          <p:cNvCxnSpPr/>
          <p:nvPr/>
        </p:nvCxnSpPr>
        <p:spPr>
          <a:xfrm>
            <a:off x="474132" y="1524074"/>
            <a:ext cx="716704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443080" y="1268735"/>
            <a:ext cx="72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>
            <a:off x="2307908" y="948843"/>
            <a:ext cx="5328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466851" y="1803233"/>
            <a:ext cx="7174329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455658" y="2076424"/>
            <a:ext cx="718552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446709" y="2346039"/>
            <a:ext cx="719447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466536" y="2612610"/>
            <a:ext cx="717464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>
            <a:off x="466536" y="2874451"/>
            <a:ext cx="717464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455658" y="3149369"/>
            <a:ext cx="718552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474132" y="3432158"/>
            <a:ext cx="716704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正方形/長方形 2"/>
          <p:cNvSpPr>
            <a:spLocks noChangeArrowheads="1"/>
          </p:cNvSpPr>
          <p:nvPr/>
        </p:nvSpPr>
        <p:spPr bwMode="auto">
          <a:xfrm>
            <a:off x="1009242" y="336535"/>
            <a:ext cx="60016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Speed 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vehicles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altLang="ja-JP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less than or equal to 10km/h</a:t>
            </a:r>
          </a:p>
        </p:txBody>
      </p:sp>
      <p:sp>
        <p:nvSpPr>
          <p:cNvPr id="101" name="Text Box 4"/>
          <p:cNvSpPr txBox="1">
            <a:spLocks noChangeArrowheads="1"/>
          </p:cNvSpPr>
          <p:nvPr/>
        </p:nvSpPr>
        <p:spPr bwMode="auto">
          <a:xfrm>
            <a:off x="361750" y="-92495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2800" b="1" dirty="0">
                <a:latin typeface="Times New Roman" pitchFamily="18" charset="0"/>
                <a:cs typeface="Times New Roman" pitchFamily="18" charset="0"/>
              </a:rPr>
              <a:t>Behavior of </a:t>
            </a:r>
            <a:r>
              <a:rPr lang="en-US" altLang="ja-JP" sz="2800" b="1" dirty="0" smtClean="0">
                <a:latin typeface="Times New Roman" pitchFamily="18" charset="0"/>
                <a:cs typeface="Times New Roman" pitchFamily="18" charset="0"/>
              </a:rPr>
              <a:t>vehicles </a:t>
            </a:r>
            <a:r>
              <a:rPr lang="en-US" altLang="ja-JP" sz="2800" b="1" dirty="0">
                <a:latin typeface="Times New Roman" pitchFamily="18" charset="0"/>
                <a:cs typeface="Times New Roman" pitchFamily="18" charset="0"/>
              </a:rPr>
              <a:t>killed pedestrians at low speed</a:t>
            </a:r>
            <a:endParaRPr lang="ja-JP" altLang="en-US" sz="2800" b="1" dirty="0"/>
          </a:p>
        </p:txBody>
      </p:sp>
      <p:cxnSp>
        <p:nvCxnSpPr>
          <p:cNvPr id="102" name="直線コネクタ 101"/>
          <p:cNvCxnSpPr/>
          <p:nvPr/>
        </p:nvCxnSpPr>
        <p:spPr>
          <a:xfrm>
            <a:off x="4076487" y="943803"/>
            <a:ext cx="0" cy="27563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>
            <a:off x="4983157" y="953527"/>
            <a:ext cx="0" cy="273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>
            <a:off x="5882831" y="955731"/>
            <a:ext cx="0" cy="27563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/>
          <p:cNvCxnSpPr/>
          <p:nvPr/>
        </p:nvCxnSpPr>
        <p:spPr>
          <a:xfrm>
            <a:off x="5882830" y="957798"/>
            <a:ext cx="0" cy="27563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/>
          <p:nvPr/>
        </p:nvCxnSpPr>
        <p:spPr>
          <a:xfrm>
            <a:off x="6786002" y="953035"/>
            <a:ext cx="0" cy="27563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テキスト ボックス 163"/>
          <p:cNvSpPr txBox="1"/>
          <p:nvPr/>
        </p:nvSpPr>
        <p:spPr>
          <a:xfrm>
            <a:off x="482012" y="1035162"/>
            <a:ext cx="1788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 of vehicles</a:t>
            </a:r>
            <a:endParaRPr kumimoji="1" lang="ja-JP" alt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5" name="テキスト ボックス 164"/>
          <p:cNvSpPr txBox="1"/>
          <p:nvPr/>
        </p:nvSpPr>
        <p:spPr>
          <a:xfrm>
            <a:off x="917698" y="649649"/>
            <a:ext cx="1788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 of vehicles</a:t>
            </a:r>
            <a:endParaRPr kumimoji="1" lang="ja-JP" alt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6" name="直線コネクタ 165"/>
          <p:cNvCxnSpPr/>
          <p:nvPr/>
        </p:nvCxnSpPr>
        <p:spPr>
          <a:xfrm>
            <a:off x="456911" y="696333"/>
            <a:ext cx="1839229" cy="5757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正方形/長方形 182"/>
          <p:cNvSpPr/>
          <p:nvPr/>
        </p:nvSpPr>
        <p:spPr>
          <a:xfrm>
            <a:off x="459547" y="5195298"/>
            <a:ext cx="7187716" cy="271235"/>
          </a:xfrm>
          <a:prstGeom prst="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184" name="正方形/長方形 183"/>
          <p:cNvSpPr/>
          <p:nvPr/>
        </p:nvSpPr>
        <p:spPr>
          <a:xfrm>
            <a:off x="457943" y="5732706"/>
            <a:ext cx="7187716" cy="271235"/>
          </a:xfrm>
          <a:prstGeom prst="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185" name="正方形/長方形 184"/>
          <p:cNvSpPr/>
          <p:nvPr/>
        </p:nvSpPr>
        <p:spPr>
          <a:xfrm>
            <a:off x="456343" y="6270113"/>
            <a:ext cx="7187716" cy="271235"/>
          </a:xfrm>
          <a:prstGeom prst="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186" name="正方形/長方形 185"/>
          <p:cNvSpPr/>
          <p:nvPr/>
        </p:nvSpPr>
        <p:spPr>
          <a:xfrm>
            <a:off x="461154" y="4648266"/>
            <a:ext cx="7187716" cy="271235"/>
          </a:xfrm>
          <a:prstGeom prst="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187" name="正方形/長方形 186"/>
          <p:cNvSpPr/>
          <p:nvPr/>
        </p:nvSpPr>
        <p:spPr>
          <a:xfrm>
            <a:off x="2300560" y="4070511"/>
            <a:ext cx="5333740" cy="324452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188" name="正方形/長方形 187"/>
          <p:cNvSpPr/>
          <p:nvPr/>
        </p:nvSpPr>
        <p:spPr>
          <a:xfrm>
            <a:off x="455303" y="4391454"/>
            <a:ext cx="7178998" cy="2422866"/>
          </a:xfrm>
          <a:prstGeom prst="rect">
            <a:avLst/>
          </a:prstGeom>
          <a:solidFill>
            <a:schemeClr val="accent1">
              <a:lumMod val="20000"/>
              <a:lumOff val="8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191" name="テキスト ボックス 1"/>
          <p:cNvSpPr txBox="1">
            <a:spLocks noChangeArrowheads="1"/>
          </p:cNvSpPr>
          <p:nvPr/>
        </p:nvSpPr>
        <p:spPr bwMode="auto">
          <a:xfrm>
            <a:off x="452810" y="4912492"/>
            <a:ext cx="10737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c) Bus</a:t>
            </a:r>
          </a:p>
        </p:txBody>
      </p:sp>
      <p:sp>
        <p:nvSpPr>
          <p:cNvPr id="192" name="テキスト ボックス 1"/>
          <p:cNvSpPr txBox="1">
            <a:spLocks noChangeArrowheads="1"/>
          </p:cNvSpPr>
          <p:nvPr/>
        </p:nvSpPr>
        <p:spPr bwMode="auto">
          <a:xfrm>
            <a:off x="443611" y="5175826"/>
            <a:ext cx="128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d) Box van</a:t>
            </a:r>
          </a:p>
        </p:txBody>
      </p:sp>
      <p:sp>
        <p:nvSpPr>
          <p:cNvPr id="193" name="テキスト ボックス 1"/>
          <p:cNvSpPr txBox="1">
            <a:spLocks noChangeArrowheads="1"/>
          </p:cNvSpPr>
          <p:nvPr/>
        </p:nvSpPr>
        <p:spPr bwMode="auto">
          <a:xfrm>
            <a:off x="441191" y="5448214"/>
            <a:ext cx="128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e) Mini van</a:t>
            </a:r>
          </a:p>
        </p:txBody>
      </p:sp>
      <p:sp>
        <p:nvSpPr>
          <p:cNvPr id="194" name="テキスト ボックス 1"/>
          <p:cNvSpPr txBox="1">
            <a:spLocks noChangeArrowheads="1"/>
          </p:cNvSpPr>
          <p:nvPr/>
        </p:nvSpPr>
        <p:spPr bwMode="auto">
          <a:xfrm>
            <a:off x="452447" y="5702708"/>
            <a:ext cx="128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f) SUV</a:t>
            </a:r>
          </a:p>
        </p:txBody>
      </p:sp>
      <p:sp>
        <p:nvSpPr>
          <p:cNvPr id="195" name="テキスト ボックス 1"/>
          <p:cNvSpPr txBox="1">
            <a:spLocks noChangeArrowheads="1"/>
          </p:cNvSpPr>
          <p:nvPr/>
        </p:nvSpPr>
        <p:spPr bwMode="auto">
          <a:xfrm>
            <a:off x="452543" y="5970243"/>
            <a:ext cx="128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g) Sedan</a:t>
            </a:r>
          </a:p>
        </p:txBody>
      </p:sp>
      <p:sp>
        <p:nvSpPr>
          <p:cNvPr id="196" name="テキスト ボックス 1"/>
          <p:cNvSpPr txBox="1">
            <a:spLocks noChangeArrowheads="1"/>
          </p:cNvSpPr>
          <p:nvPr/>
        </p:nvSpPr>
        <p:spPr bwMode="auto">
          <a:xfrm>
            <a:off x="452447" y="6259176"/>
            <a:ext cx="18278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h) Light cargo van</a:t>
            </a:r>
          </a:p>
        </p:txBody>
      </p:sp>
      <p:sp>
        <p:nvSpPr>
          <p:cNvPr id="197" name="テキスト ボックス 1"/>
          <p:cNvSpPr txBox="1">
            <a:spLocks noChangeArrowheads="1"/>
          </p:cNvSpPr>
          <p:nvPr/>
        </p:nvSpPr>
        <p:spPr bwMode="auto">
          <a:xfrm>
            <a:off x="452867" y="6540577"/>
            <a:ext cx="19878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) Light passenger car</a:t>
            </a:r>
          </a:p>
        </p:txBody>
      </p:sp>
      <p:sp>
        <p:nvSpPr>
          <p:cNvPr id="198" name="テキスト ボックス 197"/>
          <p:cNvSpPr txBox="1"/>
          <p:nvPr/>
        </p:nvSpPr>
        <p:spPr>
          <a:xfrm>
            <a:off x="2404226" y="4146843"/>
            <a:ext cx="5180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Start         Forward   Turn right     Turn left       Back           Total</a:t>
            </a:r>
            <a:endParaRPr lang="en-US" altLang="ja-JP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9" name="Text Box 2"/>
          <p:cNvSpPr txBox="1">
            <a:spLocks noChangeArrowheads="1"/>
          </p:cNvSpPr>
          <p:nvPr/>
        </p:nvSpPr>
        <p:spPr bwMode="auto">
          <a:xfrm>
            <a:off x="2197573" y="3783352"/>
            <a:ext cx="53667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Rates of pedestrian fatalities (%)</a:t>
            </a:r>
            <a:endParaRPr lang="en-US" altLang="ja-JP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0" name="直線コネクタ 199"/>
          <p:cNvCxnSpPr/>
          <p:nvPr/>
        </p:nvCxnSpPr>
        <p:spPr>
          <a:xfrm>
            <a:off x="2296775" y="3808815"/>
            <a:ext cx="0" cy="30105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直線コネクタ 201"/>
          <p:cNvCxnSpPr/>
          <p:nvPr/>
        </p:nvCxnSpPr>
        <p:spPr>
          <a:xfrm>
            <a:off x="3202479" y="4091129"/>
            <a:ext cx="0" cy="273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正方形/長方形 202"/>
          <p:cNvSpPr/>
          <p:nvPr/>
        </p:nvSpPr>
        <p:spPr>
          <a:xfrm>
            <a:off x="450769" y="3803692"/>
            <a:ext cx="7188804" cy="301568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cxnSp>
        <p:nvCxnSpPr>
          <p:cNvPr id="204" name="直線コネクタ 203"/>
          <p:cNvCxnSpPr/>
          <p:nvPr/>
        </p:nvCxnSpPr>
        <p:spPr>
          <a:xfrm>
            <a:off x="472524" y="4641058"/>
            <a:ext cx="716704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直線コネクタ 204"/>
          <p:cNvCxnSpPr/>
          <p:nvPr/>
        </p:nvCxnSpPr>
        <p:spPr>
          <a:xfrm>
            <a:off x="441472" y="4385719"/>
            <a:ext cx="72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直線コネクタ 205"/>
          <p:cNvCxnSpPr/>
          <p:nvPr/>
        </p:nvCxnSpPr>
        <p:spPr>
          <a:xfrm>
            <a:off x="2306300" y="4065827"/>
            <a:ext cx="5328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直線コネクタ 206"/>
          <p:cNvCxnSpPr/>
          <p:nvPr/>
        </p:nvCxnSpPr>
        <p:spPr>
          <a:xfrm>
            <a:off x="465243" y="4920217"/>
            <a:ext cx="7174329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直線コネクタ 207"/>
          <p:cNvCxnSpPr/>
          <p:nvPr/>
        </p:nvCxnSpPr>
        <p:spPr>
          <a:xfrm>
            <a:off x="454050" y="5193408"/>
            <a:ext cx="718552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コネクタ 208"/>
          <p:cNvCxnSpPr/>
          <p:nvPr/>
        </p:nvCxnSpPr>
        <p:spPr>
          <a:xfrm>
            <a:off x="445101" y="5463023"/>
            <a:ext cx="719447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コネクタ 209"/>
          <p:cNvCxnSpPr/>
          <p:nvPr/>
        </p:nvCxnSpPr>
        <p:spPr>
          <a:xfrm>
            <a:off x="464928" y="5729594"/>
            <a:ext cx="717464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直線コネクタ 210"/>
          <p:cNvCxnSpPr/>
          <p:nvPr/>
        </p:nvCxnSpPr>
        <p:spPr>
          <a:xfrm>
            <a:off x="464928" y="5991435"/>
            <a:ext cx="717464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直線コネクタ 211"/>
          <p:cNvCxnSpPr/>
          <p:nvPr/>
        </p:nvCxnSpPr>
        <p:spPr>
          <a:xfrm>
            <a:off x="454050" y="6266353"/>
            <a:ext cx="718552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直線コネクタ 212"/>
          <p:cNvCxnSpPr/>
          <p:nvPr/>
        </p:nvCxnSpPr>
        <p:spPr>
          <a:xfrm>
            <a:off x="472524" y="6549142"/>
            <a:ext cx="716704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直線コネクタ 213"/>
          <p:cNvCxnSpPr/>
          <p:nvPr/>
        </p:nvCxnSpPr>
        <p:spPr>
          <a:xfrm>
            <a:off x="4074879" y="4060787"/>
            <a:ext cx="0" cy="27563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直線コネクタ 214"/>
          <p:cNvCxnSpPr/>
          <p:nvPr/>
        </p:nvCxnSpPr>
        <p:spPr>
          <a:xfrm>
            <a:off x="4981549" y="4070511"/>
            <a:ext cx="0" cy="273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直線コネクタ 216"/>
          <p:cNvCxnSpPr/>
          <p:nvPr/>
        </p:nvCxnSpPr>
        <p:spPr>
          <a:xfrm>
            <a:off x="5881223" y="4072715"/>
            <a:ext cx="0" cy="27563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直線コネクタ 217"/>
          <p:cNvCxnSpPr/>
          <p:nvPr/>
        </p:nvCxnSpPr>
        <p:spPr>
          <a:xfrm>
            <a:off x="5881222" y="4074782"/>
            <a:ext cx="0" cy="27563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直線コネクタ 218"/>
          <p:cNvCxnSpPr/>
          <p:nvPr/>
        </p:nvCxnSpPr>
        <p:spPr>
          <a:xfrm>
            <a:off x="6784394" y="4070019"/>
            <a:ext cx="0" cy="27563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テキスト ボックス 219"/>
          <p:cNvSpPr txBox="1"/>
          <p:nvPr/>
        </p:nvSpPr>
        <p:spPr>
          <a:xfrm>
            <a:off x="480404" y="4152146"/>
            <a:ext cx="1788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 of vehicles</a:t>
            </a:r>
            <a:endParaRPr kumimoji="1" lang="ja-JP" alt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1" name="テキスト ボックス 220"/>
          <p:cNvSpPr txBox="1"/>
          <p:nvPr/>
        </p:nvSpPr>
        <p:spPr>
          <a:xfrm>
            <a:off x="916090" y="3766633"/>
            <a:ext cx="1788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 of vehicles</a:t>
            </a:r>
            <a:endParaRPr kumimoji="1" lang="ja-JP" alt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2" name="直線コネクタ 221"/>
          <p:cNvCxnSpPr/>
          <p:nvPr/>
        </p:nvCxnSpPr>
        <p:spPr>
          <a:xfrm>
            <a:off x="455303" y="3813317"/>
            <a:ext cx="1839229" cy="5757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テキスト ボックス 222"/>
          <p:cNvSpPr txBox="1"/>
          <p:nvPr/>
        </p:nvSpPr>
        <p:spPr>
          <a:xfrm>
            <a:off x="2514646" y="1247138"/>
            <a:ext cx="49423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39                  1                 13                 18                 7                 78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4" name="テキスト ボックス 223"/>
          <p:cNvSpPr txBox="1"/>
          <p:nvPr/>
        </p:nvSpPr>
        <p:spPr>
          <a:xfrm>
            <a:off x="2520742" y="1521458"/>
            <a:ext cx="49423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16                  2                 39                   6               29                 92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" name="テキスト ボックス 224"/>
          <p:cNvSpPr txBox="1"/>
          <p:nvPr/>
        </p:nvSpPr>
        <p:spPr>
          <a:xfrm>
            <a:off x="2612182" y="1796580"/>
            <a:ext cx="4852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2                   1                   2                 0                   8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2618278" y="2046516"/>
            <a:ext cx="50321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0                   3                   1                 1                   6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2624504" y="2331827"/>
            <a:ext cx="50321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1                 13                   7               11                 41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8" name="テキスト ボックス 227"/>
          <p:cNvSpPr txBox="1"/>
          <p:nvPr/>
        </p:nvSpPr>
        <p:spPr>
          <a:xfrm>
            <a:off x="2629860" y="2593543"/>
            <a:ext cx="4852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0                   5                   1                 4                 11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2625856" y="2880273"/>
            <a:ext cx="4935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4                 28                   3               21                 64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0" name="テキスト ボックス 229"/>
          <p:cNvSpPr txBox="1"/>
          <p:nvPr/>
        </p:nvSpPr>
        <p:spPr>
          <a:xfrm>
            <a:off x="2630358" y="3142228"/>
            <a:ext cx="4935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2                 12                   9                 9                 37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1" name="テキスト ボックス 230"/>
          <p:cNvSpPr txBox="1"/>
          <p:nvPr/>
        </p:nvSpPr>
        <p:spPr>
          <a:xfrm>
            <a:off x="2636454" y="3428740"/>
            <a:ext cx="4935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2                 17                   2                 9                 38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2" name="テキスト ボックス 231"/>
          <p:cNvSpPr txBox="1"/>
          <p:nvPr/>
        </p:nvSpPr>
        <p:spPr>
          <a:xfrm>
            <a:off x="2520742" y="4362194"/>
            <a:ext cx="49423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50                  1                 17                 23                 9               100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3" name="テキスト ボックス 232"/>
          <p:cNvSpPr txBox="1"/>
          <p:nvPr/>
        </p:nvSpPr>
        <p:spPr>
          <a:xfrm>
            <a:off x="2526838" y="4636514"/>
            <a:ext cx="49423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17                  2                 42                   7               32               100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1" name="テキスト ボックス 240"/>
          <p:cNvSpPr txBox="1"/>
          <p:nvPr/>
        </p:nvSpPr>
        <p:spPr>
          <a:xfrm>
            <a:off x="2533995" y="4910787"/>
            <a:ext cx="49423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38                25                 13                 25                 0               100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2" name="テキスト ボックス 241"/>
          <p:cNvSpPr txBox="1"/>
          <p:nvPr/>
        </p:nvSpPr>
        <p:spPr>
          <a:xfrm>
            <a:off x="2539474" y="5173378"/>
            <a:ext cx="49423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17                  0                 50                 17               17               100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3" name="テキスト ボックス 242"/>
          <p:cNvSpPr txBox="1"/>
          <p:nvPr/>
        </p:nvSpPr>
        <p:spPr>
          <a:xfrm>
            <a:off x="2542947" y="5462074"/>
            <a:ext cx="49423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22                  2                 32                 17               27               100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4" name="テキスト ボックス 243"/>
          <p:cNvSpPr txBox="1"/>
          <p:nvPr/>
        </p:nvSpPr>
        <p:spPr>
          <a:xfrm>
            <a:off x="2628257" y="5711936"/>
            <a:ext cx="49423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0                 45                   9               36               100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2536851" y="5968042"/>
            <a:ext cx="50321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13                  6                 44                   5               33               100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6" name="テキスト ボックス 245"/>
          <p:cNvSpPr txBox="1"/>
          <p:nvPr/>
        </p:nvSpPr>
        <p:spPr>
          <a:xfrm>
            <a:off x="2542525" y="6266040"/>
            <a:ext cx="50321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14                  5                 32                 24               24               100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7" name="テキスト ボックス 246"/>
          <p:cNvSpPr txBox="1"/>
          <p:nvPr/>
        </p:nvSpPr>
        <p:spPr>
          <a:xfrm>
            <a:off x="2539630" y="6539426"/>
            <a:ext cx="51219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21                  5                 45                   5               24               100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テキスト ボックス 1"/>
          <p:cNvSpPr txBox="1">
            <a:spLocks noChangeArrowheads="1"/>
          </p:cNvSpPr>
          <p:nvPr/>
        </p:nvSpPr>
        <p:spPr bwMode="auto">
          <a:xfrm>
            <a:off x="441451" y="1285301"/>
            <a:ext cx="13767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263525" indent="-263525" eaLnBrk="1" hangingPunct="1"/>
            <a:r>
              <a:rPr lang="en-US" altLang="ja-JP" sz="14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ja-JP" sz="1400" b="1" dirty="0">
                <a:latin typeface="Times New Roman" pitchFamily="18" charset="0"/>
                <a:cs typeface="Times New Roman" pitchFamily="18" charset="0"/>
              </a:rPr>
              <a:t>N (</a:t>
            </a:r>
            <a:r>
              <a:rPr lang="en-US" altLang="ja-JP" sz="1400" b="1" dirty="0" smtClean="0">
                <a:latin typeface="Symbol" panose="05050102010706020507" pitchFamily="18" charset="2"/>
                <a:cs typeface="Times New Roman" pitchFamily="18" charset="0"/>
              </a:rPr>
              <a:t>³ </a:t>
            </a: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7.5t)</a:t>
            </a:r>
            <a:endParaRPr lang="en-US" altLang="ja-JP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テキスト ボックス 1"/>
          <p:cNvSpPr txBox="1">
            <a:spLocks noChangeArrowheads="1"/>
          </p:cNvSpPr>
          <p:nvPr/>
        </p:nvSpPr>
        <p:spPr bwMode="auto">
          <a:xfrm>
            <a:off x="452506" y="1540264"/>
            <a:ext cx="124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lvl="0" indent="0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altLang="ja-JP" sz="1400" b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1400" dirty="0" smtClean="0">
                <a:latin typeface="Symbol" panose="05050102010706020507" pitchFamily="18" charset="2"/>
              </a:rPr>
              <a:t>&lt; </a:t>
            </a: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7.5t)</a:t>
            </a:r>
            <a:endParaRPr lang="ja-JP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テキスト ボックス 1"/>
          <p:cNvSpPr txBox="1">
            <a:spLocks noChangeArrowheads="1"/>
          </p:cNvSpPr>
          <p:nvPr/>
        </p:nvSpPr>
        <p:spPr bwMode="auto">
          <a:xfrm>
            <a:off x="445049" y="4391106"/>
            <a:ext cx="135663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263525" indent="-263525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ja-JP" sz="1400" b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1400" b="1" dirty="0" smtClean="0">
                <a:latin typeface="Symbol" panose="05050102010706020507" pitchFamily="18" charset="2"/>
                <a:cs typeface="Times New Roman" pitchFamily="18" charset="0"/>
              </a:rPr>
              <a:t>³ </a:t>
            </a: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7.5t)</a:t>
            </a:r>
            <a:endParaRPr lang="en-US" altLang="ja-JP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テキスト ボックス 1"/>
          <p:cNvSpPr txBox="1">
            <a:spLocks noChangeArrowheads="1"/>
          </p:cNvSpPr>
          <p:nvPr/>
        </p:nvSpPr>
        <p:spPr bwMode="auto">
          <a:xfrm>
            <a:off x="456103" y="4646069"/>
            <a:ext cx="124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lvl="0" indent="0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altLang="ja-JP" sz="1400" b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1400" dirty="0" smtClean="0">
                <a:latin typeface="Symbol" panose="05050102010706020507" pitchFamily="18" charset="2"/>
              </a:rPr>
              <a:t>&lt; </a:t>
            </a: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7.5t)</a:t>
            </a:r>
            <a:endParaRPr lang="ja-JP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" name="テキスト ボックス 257"/>
          <p:cNvSpPr txBox="1"/>
          <p:nvPr/>
        </p:nvSpPr>
        <p:spPr>
          <a:xfrm>
            <a:off x="2376960" y="1027151"/>
            <a:ext cx="5180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Start         Forward   Turn right     Turn left       Back           Total</a:t>
            </a:r>
            <a:endParaRPr lang="en-US" altLang="ja-JP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9" name="テキスト ボックス 258"/>
          <p:cNvSpPr txBox="1"/>
          <p:nvPr/>
        </p:nvSpPr>
        <p:spPr>
          <a:xfrm>
            <a:off x="2551952" y="886619"/>
            <a:ext cx="4555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ja-JP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                  ii)                   iii)                   iv)                   v)</a:t>
            </a:r>
            <a:endParaRPr lang="en-US" altLang="ja-JP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7631621" y="2098162"/>
            <a:ext cx="2149787" cy="3075216"/>
            <a:chOff x="7730454" y="2089408"/>
            <a:chExt cx="2704824" cy="3637390"/>
          </a:xfrm>
        </p:grpSpPr>
        <p:sp>
          <p:nvSpPr>
            <p:cNvPr id="260" name="上矢印 259"/>
            <p:cNvSpPr/>
            <p:nvPr/>
          </p:nvSpPr>
          <p:spPr>
            <a:xfrm>
              <a:off x="9027034" y="2435248"/>
              <a:ext cx="136274" cy="316590"/>
            </a:xfrm>
            <a:prstGeom prst="up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1" name="円/楕円 260"/>
            <p:cNvSpPr/>
            <p:nvPr/>
          </p:nvSpPr>
          <p:spPr>
            <a:xfrm>
              <a:off x="8243685" y="3767201"/>
              <a:ext cx="458816" cy="30044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7215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2" name="円/楕円 261"/>
            <p:cNvSpPr/>
            <p:nvPr/>
          </p:nvSpPr>
          <p:spPr>
            <a:xfrm>
              <a:off x="9556110" y="3786183"/>
              <a:ext cx="458816" cy="30044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7215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3" name="円/楕円 262"/>
            <p:cNvSpPr/>
            <p:nvPr/>
          </p:nvSpPr>
          <p:spPr>
            <a:xfrm>
              <a:off x="8505457" y="4624223"/>
              <a:ext cx="1309661" cy="37671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  <a:alpha val="7215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4" name="円/楕円 263"/>
            <p:cNvSpPr/>
            <p:nvPr/>
          </p:nvSpPr>
          <p:spPr>
            <a:xfrm>
              <a:off x="8464218" y="2770116"/>
              <a:ext cx="1309661" cy="343862"/>
            </a:xfrm>
            <a:prstGeom prst="ellipse">
              <a:avLst/>
            </a:prstGeom>
            <a:solidFill>
              <a:srgbClr val="DAE3F3">
                <a:alpha val="7215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265" name="Group 145"/>
            <p:cNvGrpSpPr>
              <a:grpSpLocks/>
            </p:cNvGrpSpPr>
            <p:nvPr/>
          </p:nvGrpSpPr>
          <p:grpSpPr bwMode="auto">
            <a:xfrm>
              <a:off x="8729973" y="3134601"/>
              <a:ext cx="830403" cy="1456760"/>
              <a:chOff x="1510" y="694"/>
              <a:chExt cx="1176" cy="2347"/>
            </a:xfrm>
          </p:grpSpPr>
          <p:sp>
            <p:nvSpPr>
              <p:cNvPr id="266" name="Freeform 6"/>
              <p:cNvSpPr>
                <a:spLocks noChangeAspect="1"/>
              </p:cNvSpPr>
              <p:nvPr/>
            </p:nvSpPr>
            <p:spPr bwMode="auto">
              <a:xfrm>
                <a:off x="2554" y="794"/>
                <a:ext cx="65" cy="702"/>
              </a:xfrm>
              <a:custGeom>
                <a:avLst/>
                <a:gdLst>
                  <a:gd name="T0" fmla="*/ 0 w 21"/>
                  <a:gd name="T1" fmla="*/ 0 h 252"/>
                  <a:gd name="T2" fmla="*/ 29835 w 21"/>
                  <a:gd name="T3" fmla="*/ 36426 h 252"/>
                  <a:gd name="T4" fmla="*/ 54532 w 21"/>
                  <a:gd name="T5" fmla="*/ 71487 h 252"/>
                  <a:gd name="T6" fmla="*/ 54532 w 21"/>
                  <a:gd name="T7" fmla="*/ 76655 h 252"/>
                  <a:gd name="T8" fmla="*/ 54532 w 21"/>
                  <a:gd name="T9" fmla="*/ 142113 h 252"/>
                  <a:gd name="T10" fmla="*/ 57079 w 21"/>
                  <a:gd name="T11" fmla="*/ 276123 h 252"/>
                  <a:gd name="T12" fmla="*/ 57079 w 21"/>
                  <a:gd name="T13" fmla="*/ 328132 h 2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" h="252">
                    <a:moveTo>
                      <a:pt x="0" y="0"/>
                    </a:moveTo>
                    <a:lnTo>
                      <a:pt x="11" y="28"/>
                    </a:lnTo>
                    <a:lnTo>
                      <a:pt x="20" y="55"/>
                    </a:lnTo>
                    <a:lnTo>
                      <a:pt x="20" y="59"/>
                    </a:lnTo>
                    <a:lnTo>
                      <a:pt x="20" y="109"/>
                    </a:lnTo>
                    <a:lnTo>
                      <a:pt x="21" y="212"/>
                    </a:lnTo>
                    <a:lnTo>
                      <a:pt x="21" y="252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7" name="Freeform 7"/>
              <p:cNvSpPr>
                <a:spLocks noChangeAspect="1"/>
              </p:cNvSpPr>
              <p:nvPr/>
            </p:nvSpPr>
            <p:spPr bwMode="auto">
              <a:xfrm>
                <a:off x="2575" y="1557"/>
                <a:ext cx="44" cy="1222"/>
              </a:xfrm>
              <a:custGeom>
                <a:avLst/>
                <a:gdLst>
                  <a:gd name="T0" fmla="*/ 33742 w 14"/>
                  <a:gd name="T1" fmla="*/ 0 h 439"/>
                  <a:gd name="T2" fmla="*/ 39521 w 14"/>
                  <a:gd name="T3" fmla="*/ 194523 h 439"/>
                  <a:gd name="T4" fmla="*/ 36479 w 14"/>
                  <a:gd name="T5" fmla="*/ 414439 h 439"/>
                  <a:gd name="T6" fmla="*/ 42344 w 14"/>
                  <a:gd name="T7" fmla="*/ 543832 h 439"/>
                  <a:gd name="T8" fmla="*/ 0 w 14"/>
                  <a:gd name="T9" fmla="*/ 568564 h 4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439">
                    <a:moveTo>
                      <a:pt x="11" y="0"/>
                    </a:moveTo>
                    <a:lnTo>
                      <a:pt x="13" y="150"/>
                    </a:lnTo>
                    <a:lnTo>
                      <a:pt x="12" y="320"/>
                    </a:lnTo>
                    <a:lnTo>
                      <a:pt x="14" y="420"/>
                    </a:lnTo>
                    <a:lnTo>
                      <a:pt x="0" y="439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8" name="Freeform 8"/>
              <p:cNvSpPr>
                <a:spLocks noChangeAspect="1"/>
              </p:cNvSpPr>
              <p:nvPr/>
            </p:nvSpPr>
            <p:spPr bwMode="auto">
              <a:xfrm>
                <a:off x="1621" y="2760"/>
                <a:ext cx="954" cy="281"/>
              </a:xfrm>
              <a:custGeom>
                <a:avLst/>
                <a:gdLst>
                  <a:gd name="T0" fmla="*/ 810343 w 310"/>
                  <a:gd name="T1" fmla="*/ 2818 h 101"/>
                  <a:gd name="T2" fmla="*/ 802643 w 310"/>
                  <a:gd name="T3" fmla="*/ 42659 h 101"/>
                  <a:gd name="T4" fmla="*/ 797719 w 310"/>
                  <a:gd name="T5" fmla="*/ 84008 h 101"/>
                  <a:gd name="T6" fmla="*/ 789093 w 310"/>
                  <a:gd name="T7" fmla="*/ 92685 h 101"/>
                  <a:gd name="T8" fmla="*/ 776448 w 310"/>
                  <a:gd name="T9" fmla="*/ 100656 h 101"/>
                  <a:gd name="T10" fmla="*/ 755199 w 310"/>
                  <a:gd name="T11" fmla="*/ 108513 h 101"/>
                  <a:gd name="T12" fmla="*/ 727040 w 310"/>
                  <a:gd name="T13" fmla="*/ 115040 h 101"/>
                  <a:gd name="T14" fmla="*/ 684520 w 310"/>
                  <a:gd name="T15" fmla="*/ 118685 h 101"/>
                  <a:gd name="T16" fmla="*/ 611689 w 310"/>
                  <a:gd name="T17" fmla="*/ 123849 h 101"/>
                  <a:gd name="T18" fmla="*/ 528276 w 310"/>
                  <a:gd name="T19" fmla="*/ 128870 h 101"/>
                  <a:gd name="T20" fmla="*/ 399920 w 310"/>
                  <a:gd name="T21" fmla="*/ 130373 h 101"/>
                  <a:gd name="T22" fmla="*/ 310776 w 310"/>
                  <a:gd name="T23" fmla="*/ 130373 h 101"/>
                  <a:gd name="T24" fmla="*/ 248166 w 310"/>
                  <a:gd name="T25" fmla="*/ 127485 h 101"/>
                  <a:gd name="T26" fmla="*/ 174985 w 310"/>
                  <a:gd name="T27" fmla="*/ 123849 h 101"/>
                  <a:gd name="T28" fmla="*/ 128353 w 310"/>
                  <a:gd name="T29" fmla="*/ 118685 h 101"/>
                  <a:gd name="T30" fmla="*/ 89156 w 310"/>
                  <a:gd name="T31" fmla="*/ 115992 h 101"/>
                  <a:gd name="T32" fmla="*/ 57674 w 310"/>
                  <a:gd name="T33" fmla="*/ 108513 h 101"/>
                  <a:gd name="T34" fmla="*/ 39197 w 310"/>
                  <a:gd name="T35" fmla="*/ 104382 h 101"/>
                  <a:gd name="T36" fmla="*/ 31479 w 310"/>
                  <a:gd name="T37" fmla="*/ 95509 h 101"/>
                  <a:gd name="T38" fmla="*/ 23779 w 310"/>
                  <a:gd name="T39" fmla="*/ 81190 h 101"/>
                  <a:gd name="T40" fmla="*/ 15153 w 310"/>
                  <a:gd name="T41" fmla="*/ 63030 h 101"/>
                  <a:gd name="T42" fmla="*/ 7727 w 310"/>
                  <a:gd name="T43" fmla="*/ 32540 h 101"/>
                  <a:gd name="T44" fmla="*/ 2511 w 310"/>
                  <a:gd name="T45" fmla="*/ 6524 h 101"/>
                  <a:gd name="T46" fmla="*/ 0 w 310"/>
                  <a:gd name="T47" fmla="*/ 0 h 10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310" h="101">
                    <a:moveTo>
                      <a:pt x="310" y="2"/>
                    </a:moveTo>
                    <a:lnTo>
                      <a:pt x="307" y="33"/>
                    </a:lnTo>
                    <a:lnTo>
                      <a:pt x="305" y="65"/>
                    </a:lnTo>
                    <a:lnTo>
                      <a:pt x="302" y="72"/>
                    </a:lnTo>
                    <a:lnTo>
                      <a:pt x="297" y="78"/>
                    </a:lnTo>
                    <a:lnTo>
                      <a:pt x="289" y="84"/>
                    </a:lnTo>
                    <a:lnTo>
                      <a:pt x="278" y="89"/>
                    </a:lnTo>
                    <a:lnTo>
                      <a:pt x="262" y="92"/>
                    </a:lnTo>
                    <a:lnTo>
                      <a:pt x="234" y="96"/>
                    </a:lnTo>
                    <a:lnTo>
                      <a:pt x="202" y="100"/>
                    </a:lnTo>
                    <a:lnTo>
                      <a:pt x="153" y="101"/>
                    </a:lnTo>
                    <a:lnTo>
                      <a:pt x="119" y="101"/>
                    </a:lnTo>
                    <a:lnTo>
                      <a:pt x="95" y="99"/>
                    </a:lnTo>
                    <a:lnTo>
                      <a:pt x="67" y="96"/>
                    </a:lnTo>
                    <a:lnTo>
                      <a:pt x="49" y="92"/>
                    </a:lnTo>
                    <a:lnTo>
                      <a:pt x="34" y="90"/>
                    </a:lnTo>
                    <a:lnTo>
                      <a:pt x="22" y="84"/>
                    </a:lnTo>
                    <a:lnTo>
                      <a:pt x="15" y="81"/>
                    </a:lnTo>
                    <a:lnTo>
                      <a:pt x="12" y="74"/>
                    </a:lnTo>
                    <a:lnTo>
                      <a:pt x="9" y="63"/>
                    </a:lnTo>
                    <a:lnTo>
                      <a:pt x="6" y="49"/>
                    </a:lnTo>
                    <a:lnTo>
                      <a:pt x="3" y="25"/>
                    </a:lnTo>
                    <a:lnTo>
                      <a:pt x="1" y="5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9" name="Freeform 9"/>
              <p:cNvSpPr>
                <a:spLocks noChangeAspect="1"/>
              </p:cNvSpPr>
              <p:nvPr/>
            </p:nvSpPr>
            <p:spPr bwMode="auto">
              <a:xfrm>
                <a:off x="1599" y="1557"/>
                <a:ext cx="22" cy="1203"/>
              </a:xfrm>
              <a:custGeom>
                <a:avLst/>
                <a:gdLst>
                  <a:gd name="T0" fmla="*/ 21167 w 7"/>
                  <a:gd name="T1" fmla="*/ 561005 h 432"/>
                  <a:gd name="T2" fmla="*/ 15299 w 7"/>
                  <a:gd name="T3" fmla="*/ 557337 h 432"/>
                  <a:gd name="T4" fmla="*/ 8602 w 7"/>
                  <a:gd name="T5" fmla="*/ 547944 h 432"/>
                  <a:gd name="T6" fmla="*/ 2737 w 7"/>
                  <a:gd name="T7" fmla="*/ 544232 h 432"/>
                  <a:gd name="T8" fmla="*/ 2737 w 7"/>
                  <a:gd name="T9" fmla="*/ 526001 h 432"/>
                  <a:gd name="T10" fmla="*/ 2737 w 7"/>
                  <a:gd name="T11" fmla="*/ 375420 h 432"/>
                  <a:gd name="T12" fmla="*/ 0 w 7"/>
                  <a:gd name="T13" fmla="*/ 222079 h 432"/>
                  <a:gd name="T14" fmla="*/ 0 w 7"/>
                  <a:gd name="T15" fmla="*/ 175348 h 432"/>
                  <a:gd name="T16" fmla="*/ 0 w 7"/>
                  <a:gd name="T17" fmla="*/ 0 h 4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432">
                    <a:moveTo>
                      <a:pt x="7" y="432"/>
                    </a:moveTo>
                    <a:lnTo>
                      <a:pt x="5" y="429"/>
                    </a:lnTo>
                    <a:lnTo>
                      <a:pt x="3" y="422"/>
                    </a:lnTo>
                    <a:lnTo>
                      <a:pt x="1" y="419"/>
                    </a:lnTo>
                    <a:lnTo>
                      <a:pt x="1" y="405"/>
                    </a:lnTo>
                    <a:lnTo>
                      <a:pt x="1" y="289"/>
                    </a:lnTo>
                    <a:lnTo>
                      <a:pt x="0" y="171"/>
                    </a:lnTo>
                    <a:lnTo>
                      <a:pt x="0" y="135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0" name="Freeform 10"/>
              <p:cNvSpPr>
                <a:spLocks noChangeAspect="1"/>
              </p:cNvSpPr>
              <p:nvPr/>
            </p:nvSpPr>
            <p:spPr bwMode="auto">
              <a:xfrm>
                <a:off x="1599" y="694"/>
                <a:ext cx="955" cy="802"/>
              </a:xfrm>
              <a:custGeom>
                <a:avLst/>
                <a:gdLst>
                  <a:gd name="T0" fmla="*/ 2514 w 310"/>
                  <a:gd name="T1" fmla="*/ 373907 h 288"/>
                  <a:gd name="T2" fmla="*/ 2514 w 310"/>
                  <a:gd name="T3" fmla="*/ 289544 h 288"/>
                  <a:gd name="T4" fmla="*/ 0 w 310"/>
                  <a:gd name="T5" fmla="*/ 243000 h 288"/>
                  <a:gd name="T6" fmla="*/ 2514 w 310"/>
                  <a:gd name="T7" fmla="*/ 138963 h 288"/>
                  <a:gd name="T8" fmla="*/ 4944 w 310"/>
                  <a:gd name="T9" fmla="*/ 112876 h 288"/>
                  <a:gd name="T10" fmla="*/ 10259 w 310"/>
                  <a:gd name="T11" fmla="*/ 106310 h 288"/>
                  <a:gd name="T12" fmla="*/ 21343 w 310"/>
                  <a:gd name="T13" fmla="*/ 83052 h 288"/>
                  <a:gd name="T14" fmla="*/ 34146 w 310"/>
                  <a:gd name="T15" fmla="*/ 64828 h 288"/>
                  <a:gd name="T16" fmla="*/ 55492 w 310"/>
                  <a:gd name="T17" fmla="*/ 46535 h 288"/>
                  <a:gd name="T18" fmla="*/ 82158 w 310"/>
                  <a:gd name="T19" fmla="*/ 37836 h 288"/>
                  <a:gd name="T20" fmla="*/ 126534 w 310"/>
                  <a:gd name="T21" fmla="*/ 27126 h 288"/>
                  <a:gd name="T22" fmla="*/ 173369 w 310"/>
                  <a:gd name="T23" fmla="*/ 19613 h 288"/>
                  <a:gd name="T24" fmla="*/ 234184 w 310"/>
                  <a:gd name="T25" fmla="*/ 10212 h 288"/>
                  <a:gd name="T26" fmla="*/ 297390 w 310"/>
                  <a:gd name="T27" fmla="*/ 3667 h 288"/>
                  <a:gd name="T28" fmla="*/ 336862 w 310"/>
                  <a:gd name="T29" fmla="*/ 3667 h 288"/>
                  <a:gd name="T30" fmla="*/ 389806 w 310"/>
                  <a:gd name="T31" fmla="*/ 1317 h 288"/>
                  <a:gd name="T32" fmla="*/ 450594 w 310"/>
                  <a:gd name="T33" fmla="*/ 0 h 288"/>
                  <a:gd name="T34" fmla="*/ 508599 w 310"/>
                  <a:gd name="T35" fmla="*/ 1317 h 288"/>
                  <a:gd name="T36" fmla="*/ 579586 w 310"/>
                  <a:gd name="T37" fmla="*/ 6569 h 288"/>
                  <a:gd name="T38" fmla="*/ 626508 w 310"/>
                  <a:gd name="T39" fmla="*/ 10212 h 288"/>
                  <a:gd name="T40" fmla="*/ 674520 w 310"/>
                  <a:gd name="T41" fmla="*/ 16711 h 288"/>
                  <a:gd name="T42" fmla="*/ 713601 w 310"/>
                  <a:gd name="T43" fmla="*/ 21938 h 288"/>
                  <a:gd name="T44" fmla="*/ 750528 w 310"/>
                  <a:gd name="T45" fmla="*/ 28438 h 288"/>
                  <a:gd name="T46" fmla="*/ 784674 w 310"/>
                  <a:gd name="T47" fmla="*/ 37836 h 288"/>
                  <a:gd name="T48" fmla="*/ 816285 w 310"/>
                  <a:gd name="T49" fmla="*/ 50941 h 2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310" h="288">
                    <a:moveTo>
                      <a:pt x="1" y="288"/>
                    </a:moveTo>
                    <a:lnTo>
                      <a:pt x="1" y="223"/>
                    </a:lnTo>
                    <a:lnTo>
                      <a:pt x="0" y="187"/>
                    </a:lnTo>
                    <a:lnTo>
                      <a:pt x="1" y="107"/>
                    </a:lnTo>
                    <a:lnTo>
                      <a:pt x="2" y="87"/>
                    </a:lnTo>
                    <a:lnTo>
                      <a:pt x="4" y="82"/>
                    </a:lnTo>
                    <a:lnTo>
                      <a:pt x="8" y="64"/>
                    </a:lnTo>
                    <a:lnTo>
                      <a:pt x="13" y="50"/>
                    </a:lnTo>
                    <a:lnTo>
                      <a:pt x="21" y="36"/>
                    </a:lnTo>
                    <a:lnTo>
                      <a:pt x="31" y="29"/>
                    </a:lnTo>
                    <a:lnTo>
                      <a:pt x="48" y="21"/>
                    </a:lnTo>
                    <a:lnTo>
                      <a:pt x="66" y="15"/>
                    </a:lnTo>
                    <a:lnTo>
                      <a:pt x="89" y="8"/>
                    </a:lnTo>
                    <a:lnTo>
                      <a:pt x="113" y="3"/>
                    </a:lnTo>
                    <a:lnTo>
                      <a:pt x="128" y="3"/>
                    </a:lnTo>
                    <a:lnTo>
                      <a:pt x="148" y="1"/>
                    </a:lnTo>
                    <a:lnTo>
                      <a:pt x="171" y="0"/>
                    </a:lnTo>
                    <a:lnTo>
                      <a:pt x="193" y="1"/>
                    </a:lnTo>
                    <a:lnTo>
                      <a:pt x="220" y="5"/>
                    </a:lnTo>
                    <a:lnTo>
                      <a:pt x="238" y="8"/>
                    </a:lnTo>
                    <a:lnTo>
                      <a:pt x="256" y="13"/>
                    </a:lnTo>
                    <a:lnTo>
                      <a:pt x="271" y="17"/>
                    </a:lnTo>
                    <a:lnTo>
                      <a:pt x="285" y="22"/>
                    </a:lnTo>
                    <a:lnTo>
                      <a:pt x="298" y="29"/>
                    </a:lnTo>
                    <a:lnTo>
                      <a:pt x="310" y="39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1" name="Freeform 11"/>
              <p:cNvSpPr>
                <a:spLocks noChangeAspect="1"/>
              </p:cNvSpPr>
              <p:nvPr/>
            </p:nvSpPr>
            <p:spPr bwMode="auto">
              <a:xfrm>
                <a:off x="2375" y="752"/>
                <a:ext cx="200" cy="242"/>
              </a:xfrm>
              <a:custGeom>
                <a:avLst/>
                <a:gdLst>
                  <a:gd name="T0" fmla="*/ 169600 w 65"/>
                  <a:gd name="T1" fmla="*/ 112068 h 87"/>
                  <a:gd name="T2" fmla="*/ 169600 w 65"/>
                  <a:gd name="T3" fmla="*/ 109245 h 87"/>
                  <a:gd name="T4" fmla="*/ 167148 w 65"/>
                  <a:gd name="T5" fmla="*/ 94116 h 87"/>
                  <a:gd name="T6" fmla="*/ 162138 w 65"/>
                  <a:gd name="T7" fmla="*/ 69451 h 87"/>
                  <a:gd name="T8" fmla="*/ 154452 w 65"/>
                  <a:gd name="T9" fmla="*/ 54130 h 87"/>
                  <a:gd name="T10" fmla="*/ 138489 w 65"/>
                  <a:gd name="T11" fmla="*/ 39816 h 87"/>
                  <a:gd name="T12" fmla="*/ 114452 w 65"/>
                  <a:gd name="T13" fmla="*/ 24489 h 87"/>
                  <a:gd name="T14" fmla="*/ 78068 w 65"/>
                  <a:gd name="T15" fmla="*/ 15327 h 87"/>
                  <a:gd name="T16" fmla="*/ 46609 w 65"/>
                  <a:gd name="T17" fmla="*/ 8804 h 87"/>
                  <a:gd name="T18" fmla="*/ 26160 w 65"/>
                  <a:gd name="T19" fmla="*/ 3661 h 87"/>
                  <a:gd name="T20" fmla="*/ 0 w 65"/>
                  <a:gd name="T21" fmla="*/ 0 h 87"/>
                  <a:gd name="T22" fmla="*/ 23745 w 65"/>
                  <a:gd name="T23" fmla="*/ 14314 h 87"/>
                  <a:gd name="T24" fmla="*/ 39175 w 65"/>
                  <a:gd name="T25" fmla="*/ 25975 h 87"/>
                  <a:gd name="T26" fmla="*/ 55120 w 65"/>
                  <a:gd name="T27" fmla="*/ 38500 h 87"/>
                  <a:gd name="T28" fmla="*/ 70354 w 65"/>
                  <a:gd name="T29" fmla="*/ 55615 h 87"/>
                  <a:gd name="T30" fmla="*/ 89080 w 65"/>
                  <a:gd name="T31" fmla="*/ 73582 h 87"/>
                  <a:gd name="T32" fmla="*/ 96806 w 65"/>
                  <a:gd name="T33" fmla="*/ 85251 h 87"/>
                  <a:gd name="T34" fmla="*/ 99305 w 65"/>
                  <a:gd name="T35" fmla="*/ 91231 h 87"/>
                  <a:gd name="T36" fmla="*/ 130680 w 65"/>
                  <a:gd name="T37" fmla="*/ 97754 h 87"/>
                  <a:gd name="T38" fmla="*/ 143412 w 65"/>
                  <a:gd name="T39" fmla="*/ 104230 h 87"/>
                  <a:gd name="T40" fmla="*/ 156951 w 65"/>
                  <a:gd name="T41" fmla="*/ 108408 h 87"/>
                  <a:gd name="T42" fmla="*/ 162138 w 65"/>
                  <a:gd name="T43" fmla="*/ 112068 h 87"/>
                  <a:gd name="T44" fmla="*/ 169600 w 65"/>
                  <a:gd name="T45" fmla="*/ 110753 h 87"/>
                  <a:gd name="T46" fmla="*/ 169600 w 65"/>
                  <a:gd name="T47" fmla="*/ 110753 h 87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65" h="87">
                    <a:moveTo>
                      <a:pt x="65" y="87"/>
                    </a:moveTo>
                    <a:lnTo>
                      <a:pt x="65" y="85"/>
                    </a:lnTo>
                    <a:lnTo>
                      <a:pt x="64" y="73"/>
                    </a:lnTo>
                    <a:lnTo>
                      <a:pt x="62" y="54"/>
                    </a:lnTo>
                    <a:lnTo>
                      <a:pt x="59" y="42"/>
                    </a:lnTo>
                    <a:lnTo>
                      <a:pt x="53" y="31"/>
                    </a:lnTo>
                    <a:lnTo>
                      <a:pt x="44" y="19"/>
                    </a:lnTo>
                    <a:lnTo>
                      <a:pt x="30" y="12"/>
                    </a:lnTo>
                    <a:lnTo>
                      <a:pt x="18" y="7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9" y="11"/>
                    </a:lnTo>
                    <a:lnTo>
                      <a:pt x="15" y="20"/>
                    </a:lnTo>
                    <a:lnTo>
                      <a:pt x="21" y="30"/>
                    </a:lnTo>
                    <a:lnTo>
                      <a:pt x="27" y="43"/>
                    </a:lnTo>
                    <a:lnTo>
                      <a:pt x="34" y="57"/>
                    </a:lnTo>
                    <a:lnTo>
                      <a:pt x="37" y="66"/>
                    </a:lnTo>
                    <a:lnTo>
                      <a:pt x="38" y="71"/>
                    </a:lnTo>
                    <a:lnTo>
                      <a:pt x="50" y="76"/>
                    </a:lnTo>
                    <a:lnTo>
                      <a:pt x="55" y="81"/>
                    </a:lnTo>
                    <a:lnTo>
                      <a:pt x="60" y="84"/>
                    </a:lnTo>
                    <a:lnTo>
                      <a:pt x="62" y="87"/>
                    </a:lnTo>
                    <a:lnTo>
                      <a:pt x="65" y="86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2" name="Freeform 12"/>
              <p:cNvSpPr>
                <a:spLocks noChangeAspect="1"/>
              </p:cNvSpPr>
              <p:nvPr/>
            </p:nvSpPr>
            <p:spPr bwMode="auto">
              <a:xfrm>
                <a:off x="1621" y="752"/>
                <a:ext cx="200" cy="242"/>
              </a:xfrm>
              <a:custGeom>
                <a:avLst/>
                <a:gdLst>
                  <a:gd name="T0" fmla="*/ 169600 w 65"/>
                  <a:gd name="T1" fmla="*/ 0 h 87"/>
                  <a:gd name="T2" fmla="*/ 167148 w 65"/>
                  <a:gd name="T3" fmla="*/ 1316 h 87"/>
                  <a:gd name="T4" fmla="*/ 107031 w 65"/>
                  <a:gd name="T5" fmla="*/ 11669 h 87"/>
                  <a:gd name="T6" fmla="*/ 80492 w 65"/>
                  <a:gd name="T7" fmla="*/ 16634 h 87"/>
                  <a:gd name="T8" fmla="*/ 52695 w 65"/>
                  <a:gd name="T9" fmla="*/ 25975 h 87"/>
                  <a:gd name="T10" fmla="*/ 33874 w 65"/>
                  <a:gd name="T11" fmla="*/ 36155 h 87"/>
                  <a:gd name="T12" fmla="*/ 23745 w 65"/>
                  <a:gd name="T13" fmla="*/ 47777 h 87"/>
                  <a:gd name="T14" fmla="*/ 12732 w 65"/>
                  <a:gd name="T15" fmla="*/ 64414 h 87"/>
                  <a:gd name="T16" fmla="*/ 4923 w 65"/>
                  <a:gd name="T17" fmla="*/ 79632 h 87"/>
                  <a:gd name="T18" fmla="*/ 0 w 65"/>
                  <a:gd name="T19" fmla="*/ 92608 h 87"/>
                  <a:gd name="T20" fmla="*/ 2508 w 65"/>
                  <a:gd name="T21" fmla="*/ 109245 h 87"/>
                  <a:gd name="T22" fmla="*/ 4923 w 65"/>
                  <a:gd name="T23" fmla="*/ 112068 h 87"/>
                  <a:gd name="T24" fmla="*/ 12732 w 65"/>
                  <a:gd name="T25" fmla="*/ 109245 h 87"/>
                  <a:gd name="T26" fmla="*/ 28951 w 65"/>
                  <a:gd name="T27" fmla="*/ 104230 h 87"/>
                  <a:gd name="T28" fmla="*/ 46609 w 65"/>
                  <a:gd name="T29" fmla="*/ 95431 h 87"/>
                  <a:gd name="T30" fmla="*/ 60157 w 65"/>
                  <a:gd name="T31" fmla="*/ 92608 h 87"/>
                  <a:gd name="T32" fmla="*/ 73062 w 65"/>
                  <a:gd name="T33" fmla="*/ 91231 h 87"/>
                  <a:gd name="T34" fmla="*/ 75569 w 65"/>
                  <a:gd name="T35" fmla="*/ 82433 h 87"/>
                  <a:gd name="T36" fmla="*/ 80492 w 65"/>
                  <a:gd name="T37" fmla="*/ 72252 h 87"/>
                  <a:gd name="T38" fmla="*/ 91615 w 65"/>
                  <a:gd name="T39" fmla="*/ 57960 h 87"/>
                  <a:gd name="T40" fmla="*/ 109529 w 65"/>
                  <a:gd name="T41" fmla="*/ 44962 h 87"/>
                  <a:gd name="T42" fmla="*/ 128265 w 65"/>
                  <a:gd name="T43" fmla="*/ 29635 h 87"/>
                  <a:gd name="T44" fmla="*/ 156951 w 65"/>
                  <a:gd name="T45" fmla="*/ 12998 h 87"/>
                  <a:gd name="T46" fmla="*/ 164649 w 65"/>
                  <a:gd name="T47" fmla="*/ 5146 h 87"/>
                  <a:gd name="T48" fmla="*/ 164649 w 65"/>
                  <a:gd name="T49" fmla="*/ 2818 h 87"/>
                  <a:gd name="T50" fmla="*/ 151129 w 65"/>
                  <a:gd name="T51" fmla="*/ 5146 h 8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65" h="87">
                    <a:moveTo>
                      <a:pt x="65" y="0"/>
                    </a:moveTo>
                    <a:lnTo>
                      <a:pt x="64" y="1"/>
                    </a:lnTo>
                    <a:lnTo>
                      <a:pt x="41" y="9"/>
                    </a:lnTo>
                    <a:lnTo>
                      <a:pt x="31" y="13"/>
                    </a:lnTo>
                    <a:lnTo>
                      <a:pt x="20" y="20"/>
                    </a:lnTo>
                    <a:lnTo>
                      <a:pt x="13" y="28"/>
                    </a:lnTo>
                    <a:lnTo>
                      <a:pt x="9" y="37"/>
                    </a:lnTo>
                    <a:lnTo>
                      <a:pt x="5" y="50"/>
                    </a:lnTo>
                    <a:lnTo>
                      <a:pt x="2" y="62"/>
                    </a:lnTo>
                    <a:lnTo>
                      <a:pt x="0" y="72"/>
                    </a:lnTo>
                    <a:lnTo>
                      <a:pt x="1" y="85"/>
                    </a:lnTo>
                    <a:lnTo>
                      <a:pt x="2" y="87"/>
                    </a:lnTo>
                    <a:lnTo>
                      <a:pt x="5" y="85"/>
                    </a:lnTo>
                    <a:lnTo>
                      <a:pt x="11" y="81"/>
                    </a:lnTo>
                    <a:lnTo>
                      <a:pt x="18" y="74"/>
                    </a:lnTo>
                    <a:lnTo>
                      <a:pt x="23" y="72"/>
                    </a:lnTo>
                    <a:lnTo>
                      <a:pt x="28" y="71"/>
                    </a:lnTo>
                    <a:lnTo>
                      <a:pt x="29" y="64"/>
                    </a:lnTo>
                    <a:lnTo>
                      <a:pt x="31" y="56"/>
                    </a:lnTo>
                    <a:lnTo>
                      <a:pt x="35" y="45"/>
                    </a:lnTo>
                    <a:lnTo>
                      <a:pt x="42" y="35"/>
                    </a:lnTo>
                    <a:lnTo>
                      <a:pt x="49" y="23"/>
                    </a:lnTo>
                    <a:lnTo>
                      <a:pt x="60" y="10"/>
                    </a:lnTo>
                    <a:lnTo>
                      <a:pt x="63" y="4"/>
                    </a:lnTo>
                    <a:lnTo>
                      <a:pt x="63" y="2"/>
                    </a:lnTo>
                    <a:lnTo>
                      <a:pt x="58" y="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3" name="Freeform 13"/>
              <p:cNvSpPr>
                <a:spLocks noChangeAspect="1"/>
              </p:cNvSpPr>
              <p:nvPr/>
            </p:nvSpPr>
            <p:spPr bwMode="auto">
              <a:xfrm>
                <a:off x="2154" y="733"/>
                <a:ext cx="221" cy="401"/>
              </a:xfrm>
              <a:custGeom>
                <a:avLst/>
                <a:gdLst>
                  <a:gd name="T0" fmla="*/ 184738 w 72"/>
                  <a:gd name="T1" fmla="*/ 15400 h 144"/>
                  <a:gd name="T2" fmla="*/ 153908 w 72"/>
                  <a:gd name="T3" fmla="*/ 8894 h 144"/>
                  <a:gd name="T4" fmla="*/ 110325 w 72"/>
                  <a:gd name="T5" fmla="*/ 6569 h 144"/>
                  <a:gd name="T6" fmla="*/ 64256 w 72"/>
                  <a:gd name="T7" fmla="*/ 2829 h 144"/>
                  <a:gd name="T8" fmla="*/ 12520 w 72"/>
                  <a:gd name="T9" fmla="*/ 0 h 144"/>
                  <a:gd name="T10" fmla="*/ 0 w 72"/>
                  <a:gd name="T11" fmla="*/ 0 h 144"/>
                  <a:gd name="T12" fmla="*/ 7631 w 72"/>
                  <a:gd name="T13" fmla="*/ 13044 h 144"/>
                  <a:gd name="T14" fmla="*/ 15010 w 72"/>
                  <a:gd name="T15" fmla="*/ 32654 h 144"/>
                  <a:gd name="T16" fmla="*/ 28313 w 72"/>
                  <a:gd name="T17" fmla="*/ 55926 h 144"/>
                  <a:gd name="T18" fmla="*/ 35943 w 72"/>
                  <a:gd name="T19" fmla="*/ 83052 h 144"/>
                  <a:gd name="T20" fmla="*/ 50953 w 72"/>
                  <a:gd name="T21" fmla="*/ 125920 h 144"/>
                  <a:gd name="T22" fmla="*/ 61862 w 72"/>
                  <a:gd name="T23" fmla="*/ 165972 h 144"/>
                  <a:gd name="T24" fmla="*/ 67006 w 72"/>
                  <a:gd name="T25" fmla="*/ 187075 h 14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2" h="144">
                    <a:moveTo>
                      <a:pt x="72" y="12"/>
                    </a:moveTo>
                    <a:lnTo>
                      <a:pt x="60" y="7"/>
                    </a:lnTo>
                    <a:lnTo>
                      <a:pt x="43" y="5"/>
                    </a:lnTo>
                    <a:lnTo>
                      <a:pt x="25" y="2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3" y="10"/>
                    </a:lnTo>
                    <a:lnTo>
                      <a:pt x="6" y="25"/>
                    </a:lnTo>
                    <a:lnTo>
                      <a:pt x="11" y="43"/>
                    </a:lnTo>
                    <a:lnTo>
                      <a:pt x="14" y="64"/>
                    </a:lnTo>
                    <a:lnTo>
                      <a:pt x="20" y="97"/>
                    </a:lnTo>
                    <a:lnTo>
                      <a:pt x="24" y="128"/>
                    </a:lnTo>
                    <a:lnTo>
                      <a:pt x="26" y="14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4" name="Freeform 14"/>
              <p:cNvSpPr>
                <a:spLocks noChangeAspect="1"/>
              </p:cNvSpPr>
              <p:nvPr/>
            </p:nvSpPr>
            <p:spPr bwMode="auto">
              <a:xfrm>
                <a:off x="1821" y="733"/>
                <a:ext cx="222" cy="401"/>
              </a:xfrm>
              <a:custGeom>
                <a:avLst/>
                <a:gdLst>
                  <a:gd name="T0" fmla="*/ 0 w 72"/>
                  <a:gd name="T1" fmla="*/ 15400 h 144"/>
                  <a:gd name="T2" fmla="*/ 34262 w 72"/>
                  <a:gd name="T3" fmla="*/ 11726 h 144"/>
                  <a:gd name="T4" fmla="*/ 68888 w 72"/>
                  <a:gd name="T5" fmla="*/ 8894 h 144"/>
                  <a:gd name="T6" fmla="*/ 108370 w 72"/>
                  <a:gd name="T7" fmla="*/ 5166 h 144"/>
                  <a:gd name="T8" fmla="*/ 156362 w 72"/>
                  <a:gd name="T9" fmla="*/ 0 h 144"/>
                  <a:gd name="T10" fmla="*/ 190889 w 72"/>
                  <a:gd name="T11" fmla="*/ 1317 h 144"/>
                  <a:gd name="T12" fmla="*/ 180594 w 72"/>
                  <a:gd name="T13" fmla="*/ 19613 h 144"/>
                  <a:gd name="T14" fmla="*/ 169195 w 72"/>
                  <a:gd name="T15" fmla="*/ 37836 h 144"/>
                  <a:gd name="T16" fmla="*/ 164129 w 72"/>
                  <a:gd name="T17" fmla="*/ 55926 h 144"/>
                  <a:gd name="T18" fmla="*/ 156362 w 72"/>
                  <a:gd name="T19" fmla="*/ 81539 h 144"/>
                  <a:gd name="T20" fmla="*/ 127070 w 72"/>
                  <a:gd name="T21" fmla="*/ 187075 h 14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2" h="144">
                    <a:moveTo>
                      <a:pt x="0" y="12"/>
                    </a:moveTo>
                    <a:lnTo>
                      <a:pt x="13" y="9"/>
                    </a:lnTo>
                    <a:lnTo>
                      <a:pt x="26" y="7"/>
                    </a:lnTo>
                    <a:lnTo>
                      <a:pt x="41" y="4"/>
                    </a:lnTo>
                    <a:lnTo>
                      <a:pt x="59" y="0"/>
                    </a:lnTo>
                    <a:lnTo>
                      <a:pt x="72" y="1"/>
                    </a:lnTo>
                    <a:lnTo>
                      <a:pt x="68" y="15"/>
                    </a:lnTo>
                    <a:lnTo>
                      <a:pt x="64" y="29"/>
                    </a:lnTo>
                    <a:lnTo>
                      <a:pt x="62" y="43"/>
                    </a:lnTo>
                    <a:lnTo>
                      <a:pt x="59" y="63"/>
                    </a:lnTo>
                    <a:lnTo>
                      <a:pt x="48" y="14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5" name="Freeform 15"/>
              <p:cNvSpPr>
                <a:spLocks noChangeAspect="1"/>
              </p:cNvSpPr>
              <p:nvPr/>
            </p:nvSpPr>
            <p:spPr bwMode="auto">
              <a:xfrm>
                <a:off x="2154" y="752"/>
                <a:ext cx="267" cy="61"/>
              </a:xfrm>
              <a:custGeom>
                <a:avLst/>
                <a:gdLst>
                  <a:gd name="T0" fmla="*/ 222917 w 87"/>
                  <a:gd name="T1" fmla="*/ 27716 h 22"/>
                  <a:gd name="T2" fmla="*/ 202254 w 87"/>
                  <a:gd name="T3" fmla="*/ 25071 h 22"/>
                  <a:gd name="T4" fmla="*/ 161179 w 87"/>
                  <a:gd name="T5" fmla="*/ 19035 h 22"/>
                  <a:gd name="T6" fmla="*/ 110271 w 87"/>
                  <a:gd name="T7" fmla="*/ 11302 h 22"/>
                  <a:gd name="T8" fmla="*/ 59348 w 87"/>
                  <a:gd name="T9" fmla="*/ 3605 h 22"/>
                  <a:gd name="T10" fmla="*/ 28302 w 87"/>
                  <a:gd name="T11" fmla="*/ 0 h 22"/>
                  <a:gd name="T12" fmla="*/ 0 w 87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7" h="22">
                    <a:moveTo>
                      <a:pt x="87" y="22"/>
                    </a:moveTo>
                    <a:lnTo>
                      <a:pt x="79" y="20"/>
                    </a:lnTo>
                    <a:lnTo>
                      <a:pt x="63" y="15"/>
                    </a:lnTo>
                    <a:lnTo>
                      <a:pt x="43" y="9"/>
                    </a:lnTo>
                    <a:lnTo>
                      <a:pt x="23" y="3"/>
                    </a:lnTo>
                    <a:lnTo>
                      <a:pt x="11" y="0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6" name="Freeform 16"/>
              <p:cNvSpPr>
                <a:spLocks noChangeAspect="1"/>
              </p:cNvSpPr>
              <p:nvPr/>
            </p:nvSpPr>
            <p:spPr bwMode="auto">
              <a:xfrm>
                <a:off x="1778" y="752"/>
                <a:ext cx="243" cy="61"/>
              </a:xfrm>
              <a:custGeom>
                <a:avLst/>
                <a:gdLst>
                  <a:gd name="T0" fmla="*/ 0 w 79"/>
                  <a:gd name="T1" fmla="*/ 27716 h 22"/>
                  <a:gd name="T2" fmla="*/ 44032 w 79"/>
                  <a:gd name="T3" fmla="*/ 22764 h 22"/>
                  <a:gd name="T4" fmla="*/ 91417 w 79"/>
                  <a:gd name="T5" fmla="*/ 14069 h 22"/>
                  <a:gd name="T6" fmla="*/ 143133 w 79"/>
                  <a:gd name="T7" fmla="*/ 8695 h 22"/>
                  <a:gd name="T8" fmla="*/ 205729 w 79"/>
                  <a:gd name="T9" fmla="*/ 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" h="22">
                    <a:moveTo>
                      <a:pt x="0" y="22"/>
                    </a:moveTo>
                    <a:lnTo>
                      <a:pt x="17" y="18"/>
                    </a:lnTo>
                    <a:lnTo>
                      <a:pt x="35" y="11"/>
                    </a:lnTo>
                    <a:lnTo>
                      <a:pt x="55" y="7"/>
                    </a:lnTo>
                    <a:lnTo>
                      <a:pt x="79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7" name="Line 17"/>
              <p:cNvSpPr>
                <a:spLocks noChangeAspect="1" noChangeShapeType="1"/>
              </p:cNvSpPr>
              <p:nvPr/>
            </p:nvSpPr>
            <p:spPr bwMode="auto">
              <a:xfrm flipH="1">
                <a:off x="1599" y="953"/>
                <a:ext cx="22" cy="2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8" name="Line 18"/>
              <p:cNvSpPr>
                <a:spLocks noChangeAspect="1" noChangeShapeType="1"/>
              </p:cNvSpPr>
              <p:nvPr/>
            </p:nvSpPr>
            <p:spPr bwMode="auto">
              <a:xfrm>
                <a:off x="2575" y="953"/>
                <a:ext cx="22" cy="4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9" name="Freeform 19"/>
              <p:cNvSpPr>
                <a:spLocks noChangeAspect="1"/>
              </p:cNvSpPr>
              <p:nvPr/>
            </p:nvSpPr>
            <p:spPr bwMode="auto">
              <a:xfrm>
                <a:off x="1688" y="1134"/>
                <a:ext cx="820" cy="181"/>
              </a:xfrm>
              <a:custGeom>
                <a:avLst/>
                <a:gdLst>
                  <a:gd name="T0" fmla="*/ 703788 w 266"/>
                  <a:gd name="T1" fmla="*/ 81534 h 65"/>
                  <a:gd name="T2" fmla="*/ 703788 w 266"/>
                  <a:gd name="T3" fmla="*/ 55923 h 65"/>
                  <a:gd name="T4" fmla="*/ 669539 w 266"/>
                  <a:gd name="T5" fmla="*/ 36320 h 65"/>
                  <a:gd name="T6" fmla="*/ 605792 w 266"/>
                  <a:gd name="T7" fmla="*/ 21937 h 65"/>
                  <a:gd name="T8" fmla="*/ 529483 w 266"/>
                  <a:gd name="T9" fmla="*/ 10211 h 65"/>
                  <a:gd name="T10" fmla="*/ 473852 w 266"/>
                  <a:gd name="T11" fmla="*/ 5165 h 65"/>
                  <a:gd name="T12" fmla="*/ 370819 w 266"/>
                  <a:gd name="T13" fmla="*/ 0 h 65"/>
                  <a:gd name="T14" fmla="*/ 336305 w 266"/>
                  <a:gd name="T15" fmla="*/ 1317 h 65"/>
                  <a:gd name="T16" fmla="*/ 241132 w 266"/>
                  <a:gd name="T17" fmla="*/ 6569 h 65"/>
                  <a:gd name="T18" fmla="*/ 163994 w 266"/>
                  <a:gd name="T19" fmla="*/ 13043 h 65"/>
                  <a:gd name="T20" fmla="*/ 87419 w 266"/>
                  <a:gd name="T21" fmla="*/ 24766 h 65"/>
                  <a:gd name="T22" fmla="*/ 41983 w 266"/>
                  <a:gd name="T23" fmla="*/ 36320 h 65"/>
                  <a:gd name="T24" fmla="*/ 10281 w 266"/>
                  <a:gd name="T25" fmla="*/ 50936 h 65"/>
                  <a:gd name="T26" fmla="*/ 4979 w 266"/>
                  <a:gd name="T27" fmla="*/ 64817 h 65"/>
                  <a:gd name="T28" fmla="*/ 0 w 266"/>
                  <a:gd name="T29" fmla="*/ 84357 h 6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66" h="65">
                    <a:moveTo>
                      <a:pt x="266" y="63"/>
                    </a:moveTo>
                    <a:lnTo>
                      <a:pt x="266" y="43"/>
                    </a:lnTo>
                    <a:lnTo>
                      <a:pt x="253" y="28"/>
                    </a:lnTo>
                    <a:lnTo>
                      <a:pt x="229" y="17"/>
                    </a:lnTo>
                    <a:lnTo>
                      <a:pt x="200" y="8"/>
                    </a:lnTo>
                    <a:lnTo>
                      <a:pt x="179" y="4"/>
                    </a:lnTo>
                    <a:lnTo>
                      <a:pt x="140" y="0"/>
                    </a:lnTo>
                    <a:lnTo>
                      <a:pt x="127" y="1"/>
                    </a:lnTo>
                    <a:lnTo>
                      <a:pt x="91" y="5"/>
                    </a:lnTo>
                    <a:lnTo>
                      <a:pt x="62" y="10"/>
                    </a:lnTo>
                    <a:lnTo>
                      <a:pt x="33" y="19"/>
                    </a:lnTo>
                    <a:lnTo>
                      <a:pt x="16" y="28"/>
                    </a:lnTo>
                    <a:lnTo>
                      <a:pt x="4" y="39"/>
                    </a:lnTo>
                    <a:lnTo>
                      <a:pt x="2" y="50"/>
                    </a:lnTo>
                    <a:lnTo>
                      <a:pt x="0" y="65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0" name="Freeform 20"/>
              <p:cNvSpPr>
                <a:spLocks noChangeAspect="1"/>
              </p:cNvSpPr>
              <p:nvPr/>
            </p:nvSpPr>
            <p:spPr bwMode="auto">
              <a:xfrm>
                <a:off x="2532" y="975"/>
                <a:ext cx="22" cy="521"/>
              </a:xfrm>
              <a:custGeom>
                <a:avLst/>
                <a:gdLst>
                  <a:gd name="T0" fmla="*/ 0 w 7"/>
                  <a:gd name="T1" fmla="*/ 0 h 187"/>
                  <a:gd name="T2" fmla="*/ 8602 w 7"/>
                  <a:gd name="T3" fmla="*/ 97728 h 187"/>
                  <a:gd name="T4" fmla="*/ 18442 w 7"/>
                  <a:gd name="T5" fmla="*/ 192692 h 187"/>
                  <a:gd name="T6" fmla="*/ 21167 w 7"/>
                  <a:gd name="T7" fmla="*/ 243730 h 1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187">
                    <a:moveTo>
                      <a:pt x="0" y="0"/>
                    </a:moveTo>
                    <a:lnTo>
                      <a:pt x="3" y="75"/>
                    </a:lnTo>
                    <a:lnTo>
                      <a:pt x="6" y="148"/>
                    </a:lnTo>
                    <a:lnTo>
                      <a:pt x="7" y="187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1" name="Freeform 21"/>
              <p:cNvSpPr>
                <a:spLocks noChangeAspect="1"/>
              </p:cNvSpPr>
              <p:nvPr/>
            </p:nvSpPr>
            <p:spPr bwMode="auto">
              <a:xfrm>
                <a:off x="1642" y="975"/>
                <a:ext cx="25" cy="521"/>
              </a:xfrm>
              <a:custGeom>
                <a:avLst/>
                <a:gdLst>
                  <a:gd name="T0" fmla="*/ 23281 w 8"/>
                  <a:gd name="T1" fmla="*/ 0 h 187"/>
                  <a:gd name="T2" fmla="*/ 8388 w 8"/>
                  <a:gd name="T3" fmla="*/ 86093 h 187"/>
                  <a:gd name="T4" fmla="*/ 0 w 8"/>
                  <a:gd name="T5" fmla="*/ 195587 h 187"/>
                  <a:gd name="T6" fmla="*/ 0 w 8"/>
                  <a:gd name="T7" fmla="*/ 243730 h 1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187">
                    <a:moveTo>
                      <a:pt x="8" y="0"/>
                    </a:moveTo>
                    <a:lnTo>
                      <a:pt x="3" y="66"/>
                    </a:lnTo>
                    <a:lnTo>
                      <a:pt x="0" y="150"/>
                    </a:lnTo>
                    <a:lnTo>
                      <a:pt x="0" y="187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2" name="Freeform 22"/>
              <p:cNvSpPr>
                <a:spLocks noChangeAspect="1"/>
              </p:cNvSpPr>
              <p:nvPr/>
            </p:nvSpPr>
            <p:spPr bwMode="auto">
              <a:xfrm>
                <a:off x="2508" y="1315"/>
                <a:ext cx="46" cy="2"/>
              </a:xfrm>
              <a:custGeom>
                <a:avLst/>
                <a:gdLst>
                  <a:gd name="T0" fmla="*/ 0 w 15"/>
                  <a:gd name="T1" fmla="*/ 0 h 2"/>
                  <a:gd name="T2" fmla="*/ 17333 w 15"/>
                  <a:gd name="T3" fmla="*/ 0 h 2"/>
                  <a:gd name="T4" fmla="*/ 38211 w 15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2">
                    <a:moveTo>
                      <a:pt x="0" y="0"/>
                    </a:moveTo>
                    <a:lnTo>
                      <a:pt x="7" y="0"/>
                    </a:lnTo>
                    <a:lnTo>
                      <a:pt x="15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3" name="Freeform 23"/>
              <p:cNvSpPr>
                <a:spLocks noChangeAspect="1"/>
              </p:cNvSpPr>
              <p:nvPr/>
            </p:nvSpPr>
            <p:spPr bwMode="auto">
              <a:xfrm>
                <a:off x="1642" y="1315"/>
                <a:ext cx="46" cy="2"/>
              </a:xfrm>
              <a:custGeom>
                <a:avLst/>
                <a:gdLst>
                  <a:gd name="T0" fmla="*/ 38211 w 15"/>
                  <a:gd name="T1" fmla="*/ 0 h 2"/>
                  <a:gd name="T2" fmla="*/ 33338 w 15"/>
                  <a:gd name="T3" fmla="*/ 0 h 2"/>
                  <a:gd name="T4" fmla="*/ 0 w 15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2">
                    <a:moveTo>
                      <a:pt x="15" y="0"/>
                    </a:moveTo>
                    <a:lnTo>
                      <a:pt x="13" y="0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4" name="Freeform 24"/>
              <p:cNvSpPr>
                <a:spLocks noChangeAspect="1"/>
              </p:cNvSpPr>
              <p:nvPr/>
            </p:nvSpPr>
            <p:spPr bwMode="auto">
              <a:xfrm>
                <a:off x="1688" y="1315"/>
                <a:ext cx="820" cy="342"/>
              </a:xfrm>
              <a:custGeom>
                <a:avLst/>
                <a:gdLst>
                  <a:gd name="T0" fmla="*/ 703788 w 266"/>
                  <a:gd name="T1" fmla="*/ 0 h 123"/>
                  <a:gd name="T2" fmla="*/ 701242 w 266"/>
                  <a:gd name="T3" fmla="*/ 34712 h 123"/>
                  <a:gd name="T4" fmla="*/ 695995 w 266"/>
                  <a:gd name="T5" fmla="*/ 69287 h 123"/>
                  <a:gd name="T6" fmla="*/ 679851 w 266"/>
                  <a:gd name="T7" fmla="*/ 111823 h 123"/>
                  <a:gd name="T8" fmla="*/ 666756 w 266"/>
                  <a:gd name="T9" fmla="*/ 158040 h 123"/>
                  <a:gd name="T10" fmla="*/ 600727 w 266"/>
                  <a:gd name="T11" fmla="*/ 147936 h 123"/>
                  <a:gd name="T12" fmla="*/ 526138 w 266"/>
                  <a:gd name="T13" fmla="*/ 142731 h 123"/>
                  <a:gd name="T14" fmla="*/ 459931 w 266"/>
                  <a:gd name="T15" fmla="*/ 139917 h 123"/>
                  <a:gd name="T16" fmla="*/ 373337 w 266"/>
                  <a:gd name="T17" fmla="*/ 138610 h 123"/>
                  <a:gd name="T18" fmla="*/ 296202 w 266"/>
                  <a:gd name="T19" fmla="*/ 139917 h 123"/>
                  <a:gd name="T20" fmla="*/ 235238 w 266"/>
                  <a:gd name="T21" fmla="*/ 141424 h 123"/>
                  <a:gd name="T22" fmla="*/ 163994 w 266"/>
                  <a:gd name="T23" fmla="*/ 145058 h 123"/>
                  <a:gd name="T24" fmla="*/ 84901 w 266"/>
                  <a:gd name="T25" fmla="*/ 152882 h 123"/>
                  <a:gd name="T26" fmla="*/ 53198 w 266"/>
                  <a:gd name="T27" fmla="*/ 158040 h 123"/>
                  <a:gd name="T28" fmla="*/ 37033 w 266"/>
                  <a:gd name="T29" fmla="*/ 119669 h 123"/>
                  <a:gd name="T30" fmla="*/ 26712 w 266"/>
                  <a:gd name="T31" fmla="*/ 88762 h 123"/>
                  <a:gd name="T32" fmla="*/ 10281 w 266"/>
                  <a:gd name="T33" fmla="*/ 41059 h 123"/>
                  <a:gd name="T34" fmla="*/ 0 w 266"/>
                  <a:gd name="T35" fmla="*/ 3656 h 1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66" h="123">
                    <a:moveTo>
                      <a:pt x="266" y="0"/>
                    </a:moveTo>
                    <a:lnTo>
                      <a:pt x="265" y="27"/>
                    </a:lnTo>
                    <a:lnTo>
                      <a:pt x="263" y="54"/>
                    </a:lnTo>
                    <a:lnTo>
                      <a:pt x="257" y="87"/>
                    </a:lnTo>
                    <a:lnTo>
                      <a:pt x="252" y="123"/>
                    </a:lnTo>
                    <a:lnTo>
                      <a:pt x="227" y="115"/>
                    </a:lnTo>
                    <a:lnTo>
                      <a:pt x="199" y="111"/>
                    </a:lnTo>
                    <a:lnTo>
                      <a:pt x="174" y="109"/>
                    </a:lnTo>
                    <a:lnTo>
                      <a:pt x="141" y="108"/>
                    </a:lnTo>
                    <a:lnTo>
                      <a:pt x="112" y="109"/>
                    </a:lnTo>
                    <a:lnTo>
                      <a:pt x="89" y="110"/>
                    </a:lnTo>
                    <a:lnTo>
                      <a:pt x="62" y="113"/>
                    </a:lnTo>
                    <a:lnTo>
                      <a:pt x="32" y="119"/>
                    </a:lnTo>
                    <a:lnTo>
                      <a:pt x="20" y="123"/>
                    </a:lnTo>
                    <a:lnTo>
                      <a:pt x="14" y="93"/>
                    </a:lnTo>
                    <a:lnTo>
                      <a:pt x="10" y="69"/>
                    </a:lnTo>
                    <a:lnTo>
                      <a:pt x="4" y="32"/>
                    </a:lnTo>
                    <a:lnTo>
                      <a:pt x="0" y="3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5" name="Freeform 25"/>
              <p:cNvSpPr>
                <a:spLocks noChangeAspect="1"/>
              </p:cNvSpPr>
              <p:nvPr/>
            </p:nvSpPr>
            <p:spPr bwMode="auto">
              <a:xfrm>
                <a:off x="1732" y="1657"/>
                <a:ext cx="733" cy="1142"/>
              </a:xfrm>
              <a:custGeom>
                <a:avLst/>
                <a:gdLst>
                  <a:gd name="T0" fmla="*/ 612717 w 238"/>
                  <a:gd name="T1" fmla="*/ 0 h 410"/>
                  <a:gd name="T2" fmla="*/ 599135 w 238"/>
                  <a:gd name="T3" fmla="*/ 23297 h 410"/>
                  <a:gd name="T4" fmla="*/ 594078 w 238"/>
                  <a:gd name="T5" fmla="*/ 57482 h 410"/>
                  <a:gd name="T6" fmla="*/ 588879 w 238"/>
                  <a:gd name="T7" fmla="*/ 89678 h 410"/>
                  <a:gd name="T8" fmla="*/ 588879 w 238"/>
                  <a:gd name="T9" fmla="*/ 130260 h 410"/>
                  <a:gd name="T10" fmla="*/ 583825 w 238"/>
                  <a:gd name="T11" fmla="*/ 193817 h 410"/>
                  <a:gd name="T12" fmla="*/ 583825 w 238"/>
                  <a:gd name="T13" fmla="*/ 241895 h 410"/>
                  <a:gd name="T14" fmla="*/ 583825 w 238"/>
                  <a:gd name="T15" fmla="*/ 292703 h 410"/>
                  <a:gd name="T16" fmla="*/ 583825 w 238"/>
                  <a:gd name="T17" fmla="*/ 340868 h 410"/>
                  <a:gd name="T18" fmla="*/ 588879 w 238"/>
                  <a:gd name="T19" fmla="*/ 379743 h 410"/>
                  <a:gd name="T20" fmla="*/ 601562 w 238"/>
                  <a:gd name="T21" fmla="*/ 417473 h 410"/>
                  <a:gd name="T22" fmla="*/ 615409 w 238"/>
                  <a:gd name="T23" fmla="*/ 451491 h 410"/>
                  <a:gd name="T24" fmla="*/ 625665 w 238"/>
                  <a:gd name="T25" fmla="*/ 475799 h 410"/>
                  <a:gd name="T26" fmla="*/ 625665 w 238"/>
                  <a:gd name="T27" fmla="*/ 488871 h 410"/>
                  <a:gd name="T28" fmla="*/ 625665 w 238"/>
                  <a:gd name="T29" fmla="*/ 501928 h 410"/>
                  <a:gd name="T30" fmla="*/ 612717 w 238"/>
                  <a:gd name="T31" fmla="*/ 507157 h 410"/>
                  <a:gd name="T32" fmla="*/ 562501 w 238"/>
                  <a:gd name="T33" fmla="*/ 520231 h 410"/>
                  <a:gd name="T34" fmla="*/ 515348 w 238"/>
                  <a:gd name="T35" fmla="*/ 529609 h 410"/>
                  <a:gd name="T36" fmla="*/ 467762 w 238"/>
                  <a:gd name="T37" fmla="*/ 531960 h 410"/>
                  <a:gd name="T38" fmla="*/ 404607 w 238"/>
                  <a:gd name="T39" fmla="*/ 533281 h 410"/>
                  <a:gd name="T40" fmla="*/ 275682 w 238"/>
                  <a:gd name="T41" fmla="*/ 533281 h 410"/>
                  <a:gd name="T42" fmla="*/ 191994 w 238"/>
                  <a:gd name="T43" fmla="*/ 531960 h 410"/>
                  <a:gd name="T44" fmla="*/ 144139 w 238"/>
                  <a:gd name="T45" fmla="*/ 530448 h 410"/>
                  <a:gd name="T46" fmla="*/ 86999 w 238"/>
                  <a:gd name="T47" fmla="*/ 525398 h 410"/>
                  <a:gd name="T48" fmla="*/ 52908 w 238"/>
                  <a:gd name="T49" fmla="*/ 517872 h 410"/>
                  <a:gd name="T50" fmla="*/ 18809 w 238"/>
                  <a:gd name="T51" fmla="*/ 506140 h 410"/>
                  <a:gd name="T52" fmla="*/ 7740 w 238"/>
                  <a:gd name="T53" fmla="*/ 501928 h 410"/>
                  <a:gd name="T54" fmla="*/ 0 w 238"/>
                  <a:gd name="T55" fmla="*/ 483882 h 410"/>
                  <a:gd name="T56" fmla="*/ 10253 w 238"/>
                  <a:gd name="T57" fmla="*/ 460390 h 410"/>
                  <a:gd name="T58" fmla="*/ 21322 w 238"/>
                  <a:gd name="T59" fmla="*/ 437055 h 410"/>
                  <a:gd name="T60" fmla="*/ 31578 w 238"/>
                  <a:gd name="T61" fmla="*/ 405741 h 410"/>
                  <a:gd name="T62" fmla="*/ 39317 w 238"/>
                  <a:gd name="T63" fmla="*/ 378726 h 410"/>
                  <a:gd name="T64" fmla="*/ 41830 w 238"/>
                  <a:gd name="T65" fmla="*/ 293736 h 410"/>
                  <a:gd name="T66" fmla="*/ 41830 w 238"/>
                  <a:gd name="T67" fmla="*/ 231678 h 410"/>
                  <a:gd name="T68" fmla="*/ 39317 w 238"/>
                  <a:gd name="T69" fmla="*/ 120865 h 410"/>
                  <a:gd name="T70" fmla="*/ 36604 w 238"/>
                  <a:gd name="T71" fmla="*/ 81617 h 410"/>
                  <a:gd name="T72" fmla="*/ 31578 w 238"/>
                  <a:gd name="T73" fmla="*/ 58326 h 410"/>
                  <a:gd name="T74" fmla="*/ 23838 w 238"/>
                  <a:gd name="T75" fmla="*/ 33708 h 410"/>
                  <a:gd name="T76" fmla="*/ 15196 w 238"/>
                  <a:gd name="T77" fmla="*/ 0 h 41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38" h="410">
                    <a:moveTo>
                      <a:pt x="233" y="0"/>
                    </a:moveTo>
                    <a:lnTo>
                      <a:pt x="228" y="18"/>
                    </a:lnTo>
                    <a:lnTo>
                      <a:pt x="226" y="44"/>
                    </a:lnTo>
                    <a:lnTo>
                      <a:pt x="224" y="69"/>
                    </a:lnTo>
                    <a:lnTo>
                      <a:pt x="224" y="100"/>
                    </a:lnTo>
                    <a:lnTo>
                      <a:pt x="222" y="149"/>
                    </a:lnTo>
                    <a:lnTo>
                      <a:pt x="222" y="186"/>
                    </a:lnTo>
                    <a:lnTo>
                      <a:pt x="222" y="225"/>
                    </a:lnTo>
                    <a:lnTo>
                      <a:pt x="222" y="262"/>
                    </a:lnTo>
                    <a:lnTo>
                      <a:pt x="224" y="292"/>
                    </a:lnTo>
                    <a:lnTo>
                      <a:pt x="229" y="321"/>
                    </a:lnTo>
                    <a:lnTo>
                      <a:pt x="234" y="347"/>
                    </a:lnTo>
                    <a:lnTo>
                      <a:pt x="238" y="366"/>
                    </a:lnTo>
                    <a:lnTo>
                      <a:pt x="238" y="376"/>
                    </a:lnTo>
                    <a:lnTo>
                      <a:pt x="238" y="386"/>
                    </a:lnTo>
                    <a:lnTo>
                      <a:pt x="233" y="390"/>
                    </a:lnTo>
                    <a:lnTo>
                      <a:pt x="214" y="400"/>
                    </a:lnTo>
                    <a:lnTo>
                      <a:pt x="196" y="407"/>
                    </a:lnTo>
                    <a:lnTo>
                      <a:pt x="178" y="409"/>
                    </a:lnTo>
                    <a:lnTo>
                      <a:pt x="154" y="410"/>
                    </a:lnTo>
                    <a:lnTo>
                      <a:pt x="105" y="410"/>
                    </a:lnTo>
                    <a:lnTo>
                      <a:pt x="73" y="409"/>
                    </a:lnTo>
                    <a:lnTo>
                      <a:pt x="55" y="408"/>
                    </a:lnTo>
                    <a:lnTo>
                      <a:pt x="33" y="404"/>
                    </a:lnTo>
                    <a:lnTo>
                      <a:pt x="20" y="398"/>
                    </a:lnTo>
                    <a:lnTo>
                      <a:pt x="7" y="389"/>
                    </a:lnTo>
                    <a:lnTo>
                      <a:pt x="3" y="386"/>
                    </a:lnTo>
                    <a:lnTo>
                      <a:pt x="0" y="372"/>
                    </a:lnTo>
                    <a:lnTo>
                      <a:pt x="4" y="354"/>
                    </a:lnTo>
                    <a:lnTo>
                      <a:pt x="8" y="336"/>
                    </a:lnTo>
                    <a:lnTo>
                      <a:pt x="12" y="312"/>
                    </a:lnTo>
                    <a:lnTo>
                      <a:pt x="15" y="291"/>
                    </a:lnTo>
                    <a:lnTo>
                      <a:pt x="16" y="226"/>
                    </a:lnTo>
                    <a:lnTo>
                      <a:pt x="16" y="178"/>
                    </a:lnTo>
                    <a:lnTo>
                      <a:pt x="15" y="93"/>
                    </a:lnTo>
                    <a:lnTo>
                      <a:pt x="14" y="63"/>
                    </a:lnTo>
                    <a:lnTo>
                      <a:pt x="12" y="45"/>
                    </a:lnTo>
                    <a:lnTo>
                      <a:pt x="9" y="26"/>
                    </a:lnTo>
                    <a:lnTo>
                      <a:pt x="6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6" name="Freeform 26"/>
              <p:cNvSpPr>
                <a:spLocks noChangeAspect="1"/>
              </p:cNvSpPr>
              <p:nvPr/>
            </p:nvSpPr>
            <p:spPr bwMode="auto">
              <a:xfrm>
                <a:off x="2554" y="1535"/>
                <a:ext cx="3" cy="963"/>
              </a:xfrm>
              <a:custGeom>
                <a:avLst/>
                <a:gdLst>
                  <a:gd name="T0" fmla="*/ 0 w 3"/>
                  <a:gd name="T1" fmla="*/ 0 h 346"/>
                  <a:gd name="T2" fmla="*/ 0 w 3"/>
                  <a:gd name="T3" fmla="*/ 74838 h 346"/>
                  <a:gd name="T4" fmla="*/ 0 w 3"/>
                  <a:gd name="T5" fmla="*/ 138435 h 346"/>
                  <a:gd name="T6" fmla="*/ 0 w 3"/>
                  <a:gd name="T7" fmla="*/ 250998 h 346"/>
                  <a:gd name="T8" fmla="*/ 0 w 3"/>
                  <a:gd name="T9" fmla="*/ 338859 h 346"/>
                  <a:gd name="T10" fmla="*/ 0 w 3"/>
                  <a:gd name="T11" fmla="*/ 386809 h 346"/>
                  <a:gd name="T12" fmla="*/ 0 w 3"/>
                  <a:gd name="T13" fmla="*/ 447586 h 3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46">
                    <a:moveTo>
                      <a:pt x="0" y="0"/>
                    </a:moveTo>
                    <a:lnTo>
                      <a:pt x="0" y="58"/>
                    </a:lnTo>
                    <a:lnTo>
                      <a:pt x="0" y="107"/>
                    </a:lnTo>
                    <a:lnTo>
                      <a:pt x="0" y="194"/>
                    </a:lnTo>
                    <a:lnTo>
                      <a:pt x="0" y="262"/>
                    </a:lnTo>
                    <a:lnTo>
                      <a:pt x="0" y="299"/>
                    </a:lnTo>
                    <a:lnTo>
                      <a:pt x="0" y="346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7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2508" y="1434"/>
                <a:ext cx="46" cy="2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8" name="Line 28"/>
              <p:cNvSpPr>
                <a:spLocks noChangeAspect="1" noChangeShapeType="1"/>
              </p:cNvSpPr>
              <p:nvPr/>
            </p:nvSpPr>
            <p:spPr bwMode="auto">
              <a:xfrm flipV="1">
                <a:off x="2508" y="1476"/>
                <a:ext cx="46" cy="20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9" name="Freeform 29"/>
              <p:cNvSpPr>
                <a:spLocks noChangeAspect="1"/>
              </p:cNvSpPr>
              <p:nvPr/>
            </p:nvSpPr>
            <p:spPr bwMode="auto">
              <a:xfrm>
                <a:off x="2465" y="1315"/>
                <a:ext cx="89" cy="1183"/>
              </a:xfrm>
              <a:custGeom>
                <a:avLst/>
                <a:gdLst>
                  <a:gd name="T0" fmla="*/ 74340 w 29"/>
                  <a:gd name="T1" fmla="*/ 0 h 425"/>
                  <a:gd name="T2" fmla="*/ 40811 w 29"/>
                  <a:gd name="T3" fmla="*/ 71189 h 425"/>
                  <a:gd name="T4" fmla="*/ 35931 w 29"/>
                  <a:gd name="T5" fmla="*/ 97245 h 425"/>
                  <a:gd name="T6" fmla="*/ 25902 w 29"/>
                  <a:gd name="T7" fmla="*/ 143719 h 425"/>
                  <a:gd name="T8" fmla="*/ 17404 w 29"/>
                  <a:gd name="T9" fmla="*/ 169776 h 425"/>
                  <a:gd name="T10" fmla="*/ 12518 w 29"/>
                  <a:gd name="T11" fmla="*/ 183643 h 425"/>
                  <a:gd name="T12" fmla="*/ 10115 w 29"/>
                  <a:gd name="T13" fmla="*/ 229257 h 425"/>
                  <a:gd name="T14" fmla="*/ 7629 w 29"/>
                  <a:gd name="T15" fmla="*/ 267856 h 425"/>
                  <a:gd name="T16" fmla="*/ 7629 w 29"/>
                  <a:gd name="T17" fmla="*/ 307978 h 425"/>
                  <a:gd name="T18" fmla="*/ 4889 w 29"/>
                  <a:gd name="T19" fmla="*/ 350761 h 425"/>
                  <a:gd name="T20" fmla="*/ 0 w 29"/>
                  <a:gd name="T21" fmla="*/ 414412 h 425"/>
                  <a:gd name="T22" fmla="*/ 4889 w 29"/>
                  <a:gd name="T23" fmla="*/ 464705 h 425"/>
                  <a:gd name="T24" fmla="*/ 7629 w 29"/>
                  <a:gd name="T25" fmla="*/ 493472 h 425"/>
                  <a:gd name="T26" fmla="*/ 10115 w 29"/>
                  <a:gd name="T27" fmla="*/ 497308 h 425"/>
                  <a:gd name="T28" fmla="*/ 33446 w 29"/>
                  <a:gd name="T29" fmla="*/ 521853 h 425"/>
                  <a:gd name="T30" fmla="*/ 53412 w 29"/>
                  <a:gd name="T31" fmla="*/ 538552 h 425"/>
                  <a:gd name="T32" fmla="*/ 69463 w 29"/>
                  <a:gd name="T33" fmla="*/ 547428 h 425"/>
                  <a:gd name="T34" fmla="*/ 74340 w 29"/>
                  <a:gd name="T35" fmla="*/ 550256 h 42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9" h="425">
                    <a:moveTo>
                      <a:pt x="29" y="0"/>
                    </a:moveTo>
                    <a:lnTo>
                      <a:pt x="16" y="55"/>
                    </a:lnTo>
                    <a:lnTo>
                      <a:pt x="14" y="75"/>
                    </a:lnTo>
                    <a:lnTo>
                      <a:pt x="10" y="111"/>
                    </a:lnTo>
                    <a:lnTo>
                      <a:pt x="7" y="131"/>
                    </a:lnTo>
                    <a:lnTo>
                      <a:pt x="5" y="142"/>
                    </a:lnTo>
                    <a:lnTo>
                      <a:pt x="4" y="177"/>
                    </a:lnTo>
                    <a:lnTo>
                      <a:pt x="3" y="207"/>
                    </a:lnTo>
                    <a:lnTo>
                      <a:pt x="3" y="238"/>
                    </a:lnTo>
                    <a:lnTo>
                      <a:pt x="2" y="271"/>
                    </a:lnTo>
                    <a:lnTo>
                      <a:pt x="0" y="320"/>
                    </a:lnTo>
                    <a:lnTo>
                      <a:pt x="2" y="359"/>
                    </a:lnTo>
                    <a:lnTo>
                      <a:pt x="3" y="381"/>
                    </a:lnTo>
                    <a:lnTo>
                      <a:pt x="4" y="384"/>
                    </a:lnTo>
                    <a:lnTo>
                      <a:pt x="13" y="403"/>
                    </a:lnTo>
                    <a:lnTo>
                      <a:pt x="21" y="416"/>
                    </a:lnTo>
                    <a:lnTo>
                      <a:pt x="27" y="423"/>
                    </a:lnTo>
                    <a:lnTo>
                      <a:pt x="29" y="425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0" name="Freeform 30"/>
              <p:cNvSpPr>
                <a:spLocks noChangeAspect="1"/>
              </p:cNvSpPr>
              <p:nvPr/>
            </p:nvSpPr>
            <p:spPr bwMode="auto">
              <a:xfrm>
                <a:off x="2465" y="1958"/>
                <a:ext cx="154" cy="39"/>
              </a:xfrm>
              <a:custGeom>
                <a:avLst/>
                <a:gdLst>
                  <a:gd name="T0" fmla="*/ 131396 w 50"/>
                  <a:gd name="T1" fmla="*/ 0 h 14"/>
                  <a:gd name="T2" fmla="*/ 110061 w 50"/>
                  <a:gd name="T3" fmla="*/ 0 h 14"/>
                  <a:gd name="T4" fmla="*/ 78481 w 50"/>
                  <a:gd name="T5" fmla="*/ 5193 h 14"/>
                  <a:gd name="T6" fmla="*/ 0 w 50"/>
                  <a:gd name="T7" fmla="*/ 18313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0" h="14">
                    <a:moveTo>
                      <a:pt x="50" y="0"/>
                    </a:moveTo>
                    <a:lnTo>
                      <a:pt x="42" y="0"/>
                    </a:lnTo>
                    <a:lnTo>
                      <a:pt x="30" y="4"/>
                    </a:lnTo>
                    <a:lnTo>
                      <a:pt x="0" y="1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1" name="Line 31"/>
              <p:cNvSpPr>
                <a:spLocks noChangeAspect="1" noChangeShapeType="1"/>
              </p:cNvSpPr>
              <p:nvPr/>
            </p:nvSpPr>
            <p:spPr bwMode="auto">
              <a:xfrm flipH="1">
                <a:off x="2465" y="1936"/>
                <a:ext cx="89" cy="4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2" name="Line 32"/>
              <p:cNvSpPr>
                <a:spLocks noChangeAspect="1" noChangeShapeType="1"/>
              </p:cNvSpPr>
              <p:nvPr/>
            </p:nvSpPr>
            <p:spPr bwMode="auto">
              <a:xfrm flipH="1">
                <a:off x="2465" y="2016"/>
                <a:ext cx="89" cy="20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3" name="Line 33"/>
              <p:cNvSpPr>
                <a:spLocks noChangeAspect="1" noChangeShapeType="1"/>
              </p:cNvSpPr>
              <p:nvPr/>
            </p:nvSpPr>
            <p:spPr bwMode="auto">
              <a:xfrm>
                <a:off x="2465" y="2317"/>
                <a:ext cx="89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4" name="Line 34"/>
              <p:cNvSpPr>
                <a:spLocks noChangeAspect="1" noChangeShapeType="1"/>
              </p:cNvSpPr>
              <p:nvPr/>
            </p:nvSpPr>
            <p:spPr bwMode="auto">
              <a:xfrm flipH="1">
                <a:off x="2465" y="2337"/>
                <a:ext cx="89" cy="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5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2554" y="1356"/>
                <a:ext cx="65" cy="20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6" name="Line 36"/>
              <p:cNvSpPr>
                <a:spLocks noChangeAspect="1" noChangeShapeType="1"/>
              </p:cNvSpPr>
              <p:nvPr/>
            </p:nvSpPr>
            <p:spPr bwMode="auto">
              <a:xfrm flipV="1">
                <a:off x="2554" y="2479"/>
                <a:ext cx="65" cy="19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7" name="Freeform 37"/>
              <p:cNvSpPr>
                <a:spLocks noChangeAspect="1"/>
              </p:cNvSpPr>
              <p:nvPr/>
            </p:nvSpPr>
            <p:spPr bwMode="auto">
              <a:xfrm>
                <a:off x="1599" y="1315"/>
                <a:ext cx="133" cy="1183"/>
              </a:xfrm>
              <a:custGeom>
                <a:avLst/>
                <a:gdLst>
                  <a:gd name="T0" fmla="*/ 40181 w 43"/>
                  <a:gd name="T1" fmla="*/ 0 h 425"/>
                  <a:gd name="T2" fmla="*/ 73589 w 43"/>
                  <a:gd name="T3" fmla="*/ 72530 h 425"/>
                  <a:gd name="T4" fmla="*/ 86580 w 43"/>
                  <a:gd name="T5" fmla="*/ 125649 h 425"/>
                  <a:gd name="T6" fmla="*/ 99954 w 43"/>
                  <a:gd name="T7" fmla="*/ 176306 h 425"/>
                  <a:gd name="T8" fmla="*/ 108745 w 43"/>
                  <a:gd name="T9" fmla="*/ 199535 h 425"/>
                  <a:gd name="T10" fmla="*/ 111290 w 43"/>
                  <a:gd name="T11" fmla="*/ 229257 h 425"/>
                  <a:gd name="T12" fmla="*/ 111290 w 43"/>
                  <a:gd name="T13" fmla="*/ 275906 h 425"/>
                  <a:gd name="T14" fmla="*/ 116322 w 43"/>
                  <a:gd name="T15" fmla="*/ 358571 h 425"/>
                  <a:gd name="T16" fmla="*/ 116322 w 43"/>
                  <a:gd name="T17" fmla="*/ 423291 h 425"/>
                  <a:gd name="T18" fmla="*/ 116322 w 43"/>
                  <a:gd name="T19" fmla="*/ 468902 h 425"/>
                  <a:gd name="T20" fmla="*/ 116322 w 43"/>
                  <a:gd name="T21" fmla="*/ 494419 h 425"/>
                  <a:gd name="T22" fmla="*/ 108745 w 43"/>
                  <a:gd name="T23" fmla="*/ 505163 h 425"/>
                  <a:gd name="T24" fmla="*/ 69924 w 43"/>
                  <a:gd name="T25" fmla="*/ 542385 h 425"/>
                  <a:gd name="T26" fmla="*/ 56933 w 43"/>
                  <a:gd name="T27" fmla="*/ 550256 h 425"/>
                  <a:gd name="T28" fmla="*/ 43021 w 43"/>
                  <a:gd name="T29" fmla="*/ 550256 h 425"/>
                  <a:gd name="T30" fmla="*/ 10448 w 43"/>
                  <a:gd name="T31" fmla="*/ 542385 h 425"/>
                  <a:gd name="T32" fmla="*/ 0 w 43"/>
                  <a:gd name="T33" fmla="*/ 540055 h 42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3" h="425">
                    <a:moveTo>
                      <a:pt x="15" y="0"/>
                    </a:moveTo>
                    <a:lnTo>
                      <a:pt x="27" y="56"/>
                    </a:lnTo>
                    <a:lnTo>
                      <a:pt x="32" y="97"/>
                    </a:lnTo>
                    <a:lnTo>
                      <a:pt x="37" y="136"/>
                    </a:lnTo>
                    <a:lnTo>
                      <a:pt x="40" y="154"/>
                    </a:lnTo>
                    <a:lnTo>
                      <a:pt x="41" y="177"/>
                    </a:lnTo>
                    <a:lnTo>
                      <a:pt x="41" y="213"/>
                    </a:lnTo>
                    <a:lnTo>
                      <a:pt x="43" y="277"/>
                    </a:lnTo>
                    <a:lnTo>
                      <a:pt x="43" y="327"/>
                    </a:lnTo>
                    <a:lnTo>
                      <a:pt x="43" y="362"/>
                    </a:lnTo>
                    <a:lnTo>
                      <a:pt x="43" y="382"/>
                    </a:lnTo>
                    <a:lnTo>
                      <a:pt x="40" y="390"/>
                    </a:lnTo>
                    <a:lnTo>
                      <a:pt x="26" y="419"/>
                    </a:lnTo>
                    <a:lnTo>
                      <a:pt x="21" y="425"/>
                    </a:lnTo>
                    <a:lnTo>
                      <a:pt x="16" y="425"/>
                    </a:lnTo>
                    <a:lnTo>
                      <a:pt x="4" y="419"/>
                    </a:lnTo>
                    <a:lnTo>
                      <a:pt x="0" y="417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8" name="Freeform 38"/>
              <p:cNvSpPr>
                <a:spLocks noChangeAspect="1"/>
              </p:cNvSpPr>
              <p:nvPr/>
            </p:nvSpPr>
            <p:spPr bwMode="auto">
              <a:xfrm>
                <a:off x="1642" y="1515"/>
                <a:ext cx="25" cy="983"/>
              </a:xfrm>
              <a:custGeom>
                <a:avLst/>
                <a:gdLst>
                  <a:gd name="T0" fmla="*/ 0 w 8"/>
                  <a:gd name="T1" fmla="*/ 0 h 353"/>
                  <a:gd name="T2" fmla="*/ 14894 w 8"/>
                  <a:gd name="T3" fmla="*/ 194887 h 353"/>
                  <a:gd name="T4" fmla="*/ 17550 w 8"/>
                  <a:gd name="T5" fmla="*/ 320806 h 353"/>
                  <a:gd name="T6" fmla="*/ 23281 w 8"/>
                  <a:gd name="T7" fmla="*/ 423523 h 353"/>
                  <a:gd name="T8" fmla="*/ 17550 w 8"/>
                  <a:gd name="T9" fmla="*/ 458334 h 3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" h="353">
                    <a:moveTo>
                      <a:pt x="0" y="0"/>
                    </a:moveTo>
                    <a:lnTo>
                      <a:pt x="5" y="150"/>
                    </a:lnTo>
                    <a:lnTo>
                      <a:pt x="6" y="247"/>
                    </a:lnTo>
                    <a:lnTo>
                      <a:pt x="8" y="326"/>
                    </a:lnTo>
                    <a:lnTo>
                      <a:pt x="6" y="353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9" name="Line 3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642" y="1936"/>
                <a:ext cx="90" cy="4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0" name="Line 4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642" y="2016"/>
                <a:ext cx="90" cy="20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1" name="Freeform 41"/>
              <p:cNvSpPr>
                <a:spLocks noChangeAspect="1"/>
              </p:cNvSpPr>
              <p:nvPr/>
            </p:nvSpPr>
            <p:spPr bwMode="auto">
              <a:xfrm>
                <a:off x="1599" y="1958"/>
                <a:ext cx="133" cy="39"/>
              </a:xfrm>
              <a:custGeom>
                <a:avLst/>
                <a:gdLst>
                  <a:gd name="T0" fmla="*/ 0 w 43"/>
                  <a:gd name="T1" fmla="*/ 0 h 14"/>
                  <a:gd name="T2" fmla="*/ 19229 w 43"/>
                  <a:gd name="T3" fmla="*/ 1320 h 14"/>
                  <a:gd name="T4" fmla="*/ 116322 w 43"/>
                  <a:gd name="T5" fmla="*/ 18313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" h="14">
                    <a:moveTo>
                      <a:pt x="0" y="0"/>
                    </a:moveTo>
                    <a:lnTo>
                      <a:pt x="7" y="1"/>
                    </a:lnTo>
                    <a:lnTo>
                      <a:pt x="43" y="1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2" name="Freeform 42"/>
              <p:cNvSpPr>
                <a:spLocks noChangeAspect="1"/>
              </p:cNvSpPr>
              <p:nvPr/>
            </p:nvSpPr>
            <p:spPr bwMode="auto">
              <a:xfrm>
                <a:off x="1642" y="1434"/>
                <a:ext cx="46" cy="62"/>
              </a:xfrm>
              <a:custGeom>
                <a:avLst/>
                <a:gdLst>
                  <a:gd name="T0" fmla="*/ 2484 w 15"/>
                  <a:gd name="T1" fmla="*/ 0 h 22"/>
                  <a:gd name="T2" fmla="*/ 35822 w 15"/>
                  <a:gd name="T3" fmla="*/ 14057 h 22"/>
                  <a:gd name="T4" fmla="*/ 38211 w 15"/>
                  <a:gd name="T5" fmla="*/ 31085 h 22"/>
                  <a:gd name="T6" fmla="*/ 0 w 15"/>
                  <a:gd name="T7" fmla="*/ 20990 h 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" h="22">
                    <a:moveTo>
                      <a:pt x="1" y="0"/>
                    </a:moveTo>
                    <a:lnTo>
                      <a:pt x="14" y="10"/>
                    </a:lnTo>
                    <a:lnTo>
                      <a:pt x="15" y="22"/>
                    </a:lnTo>
                    <a:lnTo>
                      <a:pt x="0" y="15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3" name="Freeform 43"/>
              <p:cNvSpPr>
                <a:spLocks noChangeAspect="1"/>
              </p:cNvSpPr>
              <p:nvPr/>
            </p:nvSpPr>
            <p:spPr bwMode="auto">
              <a:xfrm>
                <a:off x="2554" y="1496"/>
                <a:ext cx="132" cy="80"/>
              </a:xfrm>
              <a:custGeom>
                <a:avLst/>
                <a:gdLst>
                  <a:gd name="T0" fmla="*/ 0 w 43"/>
                  <a:gd name="T1" fmla="*/ 22822 h 29"/>
                  <a:gd name="T2" fmla="*/ 0 w 43"/>
                  <a:gd name="T3" fmla="*/ 17261 h 29"/>
                  <a:gd name="T4" fmla="*/ 4890 w 43"/>
                  <a:gd name="T5" fmla="*/ 6257 h 29"/>
                  <a:gd name="T6" fmla="*/ 10121 w 43"/>
                  <a:gd name="T7" fmla="*/ 4808 h 29"/>
                  <a:gd name="T8" fmla="*/ 25924 w 43"/>
                  <a:gd name="T9" fmla="*/ 0 h 29"/>
                  <a:gd name="T10" fmla="*/ 48484 w 43"/>
                  <a:gd name="T11" fmla="*/ 0 h 29"/>
                  <a:gd name="T12" fmla="*/ 71949 w 43"/>
                  <a:gd name="T13" fmla="*/ 4808 h 29"/>
                  <a:gd name="T14" fmla="*/ 97864 w 43"/>
                  <a:gd name="T15" fmla="*/ 13263 h 29"/>
                  <a:gd name="T16" fmla="*/ 105496 w 43"/>
                  <a:gd name="T17" fmla="*/ 17261 h 29"/>
                  <a:gd name="T18" fmla="*/ 110386 w 43"/>
                  <a:gd name="T19" fmla="*/ 22061 h 29"/>
                  <a:gd name="T20" fmla="*/ 110386 w 43"/>
                  <a:gd name="T21" fmla="*/ 27790 h 29"/>
                  <a:gd name="T22" fmla="*/ 110386 w 43"/>
                  <a:gd name="T23" fmla="*/ 33879 h 29"/>
                  <a:gd name="T24" fmla="*/ 103009 w 43"/>
                  <a:gd name="T25" fmla="*/ 35332 h 29"/>
                  <a:gd name="T26" fmla="*/ 79581 w 43"/>
                  <a:gd name="T27" fmla="*/ 32601 h 29"/>
                  <a:gd name="T28" fmla="*/ 57021 w 43"/>
                  <a:gd name="T29" fmla="*/ 27790 h 29"/>
                  <a:gd name="T30" fmla="*/ 35959 w 43"/>
                  <a:gd name="T31" fmla="*/ 26811 h 29"/>
                  <a:gd name="T32" fmla="*/ 12525 w 43"/>
                  <a:gd name="T33" fmla="*/ 22061 h 29"/>
                  <a:gd name="T34" fmla="*/ 4890 w 43"/>
                  <a:gd name="T35" fmla="*/ 15807 h 29"/>
                  <a:gd name="T36" fmla="*/ 4890 w 43"/>
                  <a:gd name="T37" fmla="*/ 9719 h 29"/>
                  <a:gd name="T38" fmla="*/ 10121 w 43"/>
                  <a:gd name="T39" fmla="*/ 4808 h 2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43" h="29">
                    <a:moveTo>
                      <a:pt x="0" y="19"/>
                    </a:moveTo>
                    <a:lnTo>
                      <a:pt x="0" y="14"/>
                    </a:lnTo>
                    <a:lnTo>
                      <a:pt x="2" y="5"/>
                    </a:lnTo>
                    <a:lnTo>
                      <a:pt x="4" y="4"/>
                    </a:lnTo>
                    <a:lnTo>
                      <a:pt x="10" y="0"/>
                    </a:lnTo>
                    <a:lnTo>
                      <a:pt x="19" y="0"/>
                    </a:lnTo>
                    <a:lnTo>
                      <a:pt x="28" y="4"/>
                    </a:lnTo>
                    <a:lnTo>
                      <a:pt x="38" y="11"/>
                    </a:lnTo>
                    <a:lnTo>
                      <a:pt x="41" y="14"/>
                    </a:lnTo>
                    <a:lnTo>
                      <a:pt x="43" y="18"/>
                    </a:lnTo>
                    <a:lnTo>
                      <a:pt x="43" y="23"/>
                    </a:lnTo>
                    <a:lnTo>
                      <a:pt x="43" y="28"/>
                    </a:lnTo>
                    <a:lnTo>
                      <a:pt x="40" y="29"/>
                    </a:lnTo>
                    <a:lnTo>
                      <a:pt x="31" y="27"/>
                    </a:lnTo>
                    <a:lnTo>
                      <a:pt x="22" y="23"/>
                    </a:lnTo>
                    <a:lnTo>
                      <a:pt x="14" y="22"/>
                    </a:lnTo>
                    <a:lnTo>
                      <a:pt x="5" y="18"/>
                    </a:lnTo>
                    <a:lnTo>
                      <a:pt x="2" y="13"/>
                    </a:lnTo>
                    <a:lnTo>
                      <a:pt x="2" y="8"/>
                    </a:lnTo>
                    <a:lnTo>
                      <a:pt x="4" y="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4" name="Freeform 44"/>
              <p:cNvSpPr>
                <a:spLocks noChangeAspect="1"/>
              </p:cNvSpPr>
              <p:nvPr/>
            </p:nvSpPr>
            <p:spPr bwMode="auto">
              <a:xfrm>
                <a:off x="1510" y="1496"/>
                <a:ext cx="132" cy="80"/>
              </a:xfrm>
              <a:custGeom>
                <a:avLst/>
                <a:gdLst>
                  <a:gd name="T0" fmla="*/ 110386 w 43"/>
                  <a:gd name="T1" fmla="*/ 4808 h 29"/>
                  <a:gd name="T2" fmla="*/ 105496 w 43"/>
                  <a:gd name="T3" fmla="*/ 1277 h 29"/>
                  <a:gd name="T4" fmla="*/ 89419 w 43"/>
                  <a:gd name="T5" fmla="*/ 0 h 29"/>
                  <a:gd name="T6" fmla="*/ 76885 w 43"/>
                  <a:gd name="T7" fmla="*/ 1277 h 29"/>
                  <a:gd name="T8" fmla="*/ 59415 w 43"/>
                  <a:gd name="T9" fmla="*/ 3523 h 29"/>
                  <a:gd name="T10" fmla="*/ 35959 w 43"/>
                  <a:gd name="T11" fmla="*/ 8273 h 29"/>
                  <a:gd name="T12" fmla="*/ 20948 w 43"/>
                  <a:gd name="T13" fmla="*/ 12281 h 29"/>
                  <a:gd name="T14" fmla="*/ 7635 w 43"/>
                  <a:gd name="T15" fmla="*/ 17261 h 29"/>
                  <a:gd name="T16" fmla="*/ 0 w 43"/>
                  <a:gd name="T17" fmla="*/ 29079 h 29"/>
                  <a:gd name="T18" fmla="*/ 0 w 43"/>
                  <a:gd name="T19" fmla="*/ 33879 h 29"/>
                  <a:gd name="T20" fmla="*/ 2487 w 43"/>
                  <a:gd name="T21" fmla="*/ 35332 h 29"/>
                  <a:gd name="T22" fmla="*/ 15011 w 43"/>
                  <a:gd name="T23" fmla="*/ 35332 h 29"/>
                  <a:gd name="T24" fmla="*/ 23438 w 43"/>
                  <a:gd name="T25" fmla="*/ 33879 h 29"/>
                  <a:gd name="T26" fmla="*/ 48484 w 43"/>
                  <a:gd name="T27" fmla="*/ 27790 h 29"/>
                  <a:gd name="T28" fmla="*/ 82040 w 43"/>
                  <a:gd name="T29" fmla="*/ 25548 h 29"/>
                  <a:gd name="T30" fmla="*/ 95375 w 43"/>
                  <a:gd name="T31" fmla="*/ 24268 h 29"/>
                  <a:gd name="T32" fmla="*/ 105496 w 43"/>
                  <a:gd name="T33" fmla="*/ 20783 h 29"/>
                  <a:gd name="T34" fmla="*/ 107982 w 43"/>
                  <a:gd name="T35" fmla="*/ 15807 h 29"/>
                  <a:gd name="T36" fmla="*/ 110386 w 43"/>
                  <a:gd name="T37" fmla="*/ 11004 h 29"/>
                  <a:gd name="T38" fmla="*/ 110386 w 43"/>
                  <a:gd name="T39" fmla="*/ 4808 h 2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43" h="29">
                    <a:moveTo>
                      <a:pt x="43" y="4"/>
                    </a:moveTo>
                    <a:lnTo>
                      <a:pt x="41" y="1"/>
                    </a:lnTo>
                    <a:lnTo>
                      <a:pt x="35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4" y="7"/>
                    </a:lnTo>
                    <a:lnTo>
                      <a:pt x="8" y="10"/>
                    </a:lnTo>
                    <a:lnTo>
                      <a:pt x="3" y="14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1" y="29"/>
                    </a:lnTo>
                    <a:lnTo>
                      <a:pt x="6" y="29"/>
                    </a:lnTo>
                    <a:lnTo>
                      <a:pt x="9" y="28"/>
                    </a:lnTo>
                    <a:lnTo>
                      <a:pt x="19" y="23"/>
                    </a:lnTo>
                    <a:lnTo>
                      <a:pt x="32" y="21"/>
                    </a:lnTo>
                    <a:lnTo>
                      <a:pt x="37" y="20"/>
                    </a:lnTo>
                    <a:lnTo>
                      <a:pt x="41" y="17"/>
                    </a:lnTo>
                    <a:lnTo>
                      <a:pt x="42" y="13"/>
                    </a:lnTo>
                    <a:lnTo>
                      <a:pt x="43" y="9"/>
                    </a:lnTo>
                    <a:lnTo>
                      <a:pt x="43" y="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5" name="Freeform 45"/>
              <p:cNvSpPr>
                <a:spLocks noChangeAspect="1"/>
              </p:cNvSpPr>
              <p:nvPr/>
            </p:nvSpPr>
            <p:spPr bwMode="auto">
              <a:xfrm>
                <a:off x="1710" y="2740"/>
                <a:ext cx="798" cy="220"/>
              </a:xfrm>
              <a:custGeom>
                <a:avLst/>
                <a:gdLst>
                  <a:gd name="T0" fmla="*/ 658600 w 259"/>
                  <a:gd name="T1" fmla="*/ 0 h 79"/>
                  <a:gd name="T2" fmla="*/ 682731 w 259"/>
                  <a:gd name="T3" fmla="*/ 8895 h 79"/>
                  <a:gd name="T4" fmla="*/ 674976 w 259"/>
                  <a:gd name="T5" fmla="*/ 42894 h 79"/>
                  <a:gd name="T6" fmla="*/ 663887 w 259"/>
                  <a:gd name="T7" fmla="*/ 66150 h 79"/>
                  <a:gd name="T8" fmla="*/ 656141 w 259"/>
                  <a:gd name="T9" fmla="*/ 77877 h 79"/>
                  <a:gd name="T10" fmla="*/ 632275 w 259"/>
                  <a:gd name="T11" fmla="*/ 87268 h 79"/>
                  <a:gd name="T12" fmla="*/ 592785 w 259"/>
                  <a:gd name="T13" fmla="*/ 92264 h 79"/>
                  <a:gd name="T14" fmla="*/ 529524 w 259"/>
                  <a:gd name="T15" fmla="*/ 98808 h 79"/>
                  <a:gd name="T16" fmla="*/ 463650 w 259"/>
                  <a:gd name="T17" fmla="*/ 99841 h 79"/>
                  <a:gd name="T18" fmla="*/ 400390 w 259"/>
                  <a:gd name="T19" fmla="*/ 102670 h 79"/>
                  <a:gd name="T20" fmla="*/ 311534 w 259"/>
                  <a:gd name="T21" fmla="*/ 102670 h 79"/>
                  <a:gd name="T22" fmla="*/ 229343 w 259"/>
                  <a:gd name="T23" fmla="*/ 102670 h 79"/>
                  <a:gd name="T24" fmla="*/ 139397 w 259"/>
                  <a:gd name="T25" fmla="*/ 96101 h 79"/>
                  <a:gd name="T26" fmla="*/ 92454 w 259"/>
                  <a:gd name="T27" fmla="*/ 93776 h 79"/>
                  <a:gd name="T28" fmla="*/ 50542 w 259"/>
                  <a:gd name="T29" fmla="*/ 84447 h 79"/>
                  <a:gd name="T30" fmla="*/ 26676 w 259"/>
                  <a:gd name="T31" fmla="*/ 77877 h 79"/>
                  <a:gd name="T32" fmla="*/ 15236 w 259"/>
                  <a:gd name="T33" fmla="*/ 57428 h 79"/>
                  <a:gd name="T34" fmla="*/ 7746 w 259"/>
                  <a:gd name="T35" fmla="*/ 37837 h 79"/>
                  <a:gd name="T36" fmla="*/ 0 w 259"/>
                  <a:gd name="T37" fmla="*/ 13044 h 79"/>
                  <a:gd name="T38" fmla="*/ 31621 w 259"/>
                  <a:gd name="T39" fmla="*/ 1317 h 7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59" h="79">
                    <a:moveTo>
                      <a:pt x="250" y="0"/>
                    </a:moveTo>
                    <a:lnTo>
                      <a:pt x="259" y="7"/>
                    </a:lnTo>
                    <a:lnTo>
                      <a:pt x="256" y="33"/>
                    </a:lnTo>
                    <a:lnTo>
                      <a:pt x="252" y="51"/>
                    </a:lnTo>
                    <a:lnTo>
                      <a:pt x="249" y="60"/>
                    </a:lnTo>
                    <a:lnTo>
                      <a:pt x="240" y="67"/>
                    </a:lnTo>
                    <a:lnTo>
                      <a:pt x="225" y="71"/>
                    </a:lnTo>
                    <a:lnTo>
                      <a:pt x="201" y="76"/>
                    </a:lnTo>
                    <a:lnTo>
                      <a:pt x="176" y="77"/>
                    </a:lnTo>
                    <a:lnTo>
                      <a:pt x="152" y="79"/>
                    </a:lnTo>
                    <a:lnTo>
                      <a:pt x="118" y="79"/>
                    </a:lnTo>
                    <a:lnTo>
                      <a:pt x="87" y="79"/>
                    </a:lnTo>
                    <a:lnTo>
                      <a:pt x="53" y="74"/>
                    </a:lnTo>
                    <a:lnTo>
                      <a:pt x="35" y="72"/>
                    </a:lnTo>
                    <a:lnTo>
                      <a:pt x="19" y="65"/>
                    </a:lnTo>
                    <a:lnTo>
                      <a:pt x="10" y="60"/>
                    </a:lnTo>
                    <a:lnTo>
                      <a:pt x="6" y="44"/>
                    </a:lnTo>
                    <a:lnTo>
                      <a:pt x="3" y="29"/>
                    </a:lnTo>
                    <a:lnTo>
                      <a:pt x="0" y="10"/>
                    </a:lnTo>
                    <a:lnTo>
                      <a:pt x="12" y="1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6" name="Freeform 46"/>
              <p:cNvSpPr>
                <a:spLocks noChangeAspect="1"/>
              </p:cNvSpPr>
              <p:nvPr/>
            </p:nvSpPr>
            <p:spPr bwMode="auto">
              <a:xfrm>
                <a:off x="1778" y="2479"/>
                <a:ext cx="643" cy="19"/>
              </a:xfrm>
              <a:custGeom>
                <a:avLst/>
                <a:gdLst>
                  <a:gd name="T0" fmla="*/ 545156 w 209"/>
                  <a:gd name="T1" fmla="*/ 1200 h 7"/>
                  <a:gd name="T2" fmla="*/ 532521 w 209"/>
                  <a:gd name="T3" fmla="*/ 3257 h 7"/>
                  <a:gd name="T4" fmla="*/ 448479 w 209"/>
                  <a:gd name="T5" fmla="*/ 5600 h 7"/>
                  <a:gd name="T6" fmla="*/ 367931 w 209"/>
                  <a:gd name="T7" fmla="*/ 7662 h 7"/>
                  <a:gd name="T8" fmla="*/ 256052 w 209"/>
                  <a:gd name="T9" fmla="*/ 7662 h 7"/>
                  <a:gd name="T10" fmla="*/ 167005 w 209"/>
                  <a:gd name="T11" fmla="*/ 7662 h 7"/>
                  <a:gd name="T12" fmla="*/ 93970 w 209"/>
                  <a:gd name="T13" fmla="*/ 5600 h 7"/>
                  <a:gd name="T14" fmla="*/ 0 w 209"/>
                  <a:gd name="T15" fmla="*/ 0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9" h="7">
                    <a:moveTo>
                      <a:pt x="209" y="1"/>
                    </a:moveTo>
                    <a:lnTo>
                      <a:pt x="204" y="3"/>
                    </a:lnTo>
                    <a:lnTo>
                      <a:pt x="172" y="5"/>
                    </a:lnTo>
                    <a:lnTo>
                      <a:pt x="141" y="7"/>
                    </a:lnTo>
                    <a:lnTo>
                      <a:pt x="98" y="7"/>
                    </a:lnTo>
                    <a:lnTo>
                      <a:pt x="64" y="7"/>
                    </a:lnTo>
                    <a:lnTo>
                      <a:pt x="36" y="5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7" name="Line 47"/>
              <p:cNvSpPr>
                <a:spLocks noChangeAspect="1" noChangeShapeType="1"/>
              </p:cNvSpPr>
              <p:nvPr/>
            </p:nvSpPr>
            <p:spPr bwMode="auto">
              <a:xfrm flipH="1">
                <a:off x="1667" y="2317"/>
                <a:ext cx="65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8" name="Line 48"/>
              <p:cNvSpPr>
                <a:spLocks noChangeAspect="1" noChangeShapeType="1"/>
              </p:cNvSpPr>
              <p:nvPr/>
            </p:nvSpPr>
            <p:spPr bwMode="auto">
              <a:xfrm flipH="1">
                <a:off x="1667" y="2337"/>
                <a:ext cx="65" cy="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9" name="Oval 49"/>
              <p:cNvSpPr>
                <a:spLocks noChangeAspect="1" noChangeArrowheads="1"/>
              </p:cNvSpPr>
              <p:nvPr/>
            </p:nvSpPr>
            <p:spPr bwMode="auto">
              <a:xfrm>
                <a:off x="2575" y="1816"/>
                <a:ext cx="22" cy="120"/>
              </a:xfrm>
              <a:prstGeom prst="ellips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 b="1" dirty="0">
                  <a:cs typeface="Times New Roman" panose="02020603050405020304" pitchFamily="18" charset="0"/>
                </a:endParaRPr>
              </a:p>
            </p:txBody>
          </p:sp>
          <p:sp>
            <p:nvSpPr>
              <p:cNvPr id="310" name="Freeform 50"/>
              <p:cNvSpPr>
                <a:spLocks noChangeAspect="1"/>
              </p:cNvSpPr>
              <p:nvPr/>
            </p:nvSpPr>
            <p:spPr bwMode="auto">
              <a:xfrm>
                <a:off x="2575" y="2337"/>
                <a:ext cx="22" cy="100"/>
              </a:xfrm>
              <a:custGeom>
                <a:avLst/>
                <a:gdLst>
                  <a:gd name="T0" fmla="*/ 12575 w 7"/>
                  <a:gd name="T1" fmla="*/ 0 h 36"/>
                  <a:gd name="T2" fmla="*/ 0 w 7"/>
                  <a:gd name="T3" fmla="*/ 22978 h 36"/>
                  <a:gd name="T4" fmla="*/ 12575 w 7"/>
                  <a:gd name="T5" fmla="*/ 45956 h 36"/>
                  <a:gd name="T6" fmla="*/ 21167 w 7"/>
                  <a:gd name="T7" fmla="*/ 22978 h 36"/>
                  <a:gd name="T8" fmla="*/ 12575 w 7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36">
                    <a:moveTo>
                      <a:pt x="4" y="0"/>
                    </a:moveTo>
                    <a:cubicBezTo>
                      <a:pt x="2" y="0"/>
                      <a:pt x="0" y="9"/>
                      <a:pt x="0" y="18"/>
                    </a:cubicBezTo>
                    <a:cubicBezTo>
                      <a:pt x="0" y="29"/>
                      <a:pt x="2" y="36"/>
                      <a:pt x="4" y="36"/>
                    </a:cubicBezTo>
                    <a:cubicBezTo>
                      <a:pt x="6" y="36"/>
                      <a:pt x="7" y="29"/>
                      <a:pt x="7" y="18"/>
                    </a:cubicBezTo>
                    <a:cubicBezTo>
                      <a:pt x="7" y="9"/>
                      <a:pt x="6" y="0"/>
                      <a:pt x="4" y="0"/>
                    </a:cubicBez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1" name="Oval 51"/>
              <p:cNvSpPr>
                <a:spLocks noChangeAspect="1" noChangeArrowheads="1"/>
              </p:cNvSpPr>
              <p:nvPr/>
            </p:nvSpPr>
            <p:spPr bwMode="auto">
              <a:xfrm>
                <a:off x="1599" y="1816"/>
                <a:ext cx="22" cy="120"/>
              </a:xfrm>
              <a:prstGeom prst="ellips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 b="1" dirty="0">
                  <a:cs typeface="Times New Roman" panose="02020603050405020304" pitchFamily="18" charset="0"/>
                </a:endParaRPr>
              </a:p>
            </p:txBody>
          </p:sp>
          <p:sp>
            <p:nvSpPr>
              <p:cNvPr id="312" name="Freeform 52"/>
              <p:cNvSpPr>
                <a:spLocks noChangeAspect="1"/>
              </p:cNvSpPr>
              <p:nvPr/>
            </p:nvSpPr>
            <p:spPr bwMode="auto">
              <a:xfrm>
                <a:off x="1599" y="2337"/>
                <a:ext cx="22" cy="100"/>
              </a:xfrm>
              <a:custGeom>
                <a:avLst/>
                <a:gdLst>
                  <a:gd name="T0" fmla="*/ 12575 w 7"/>
                  <a:gd name="T1" fmla="*/ 0 h 36"/>
                  <a:gd name="T2" fmla="*/ 0 w 7"/>
                  <a:gd name="T3" fmla="*/ 22978 h 36"/>
                  <a:gd name="T4" fmla="*/ 12575 w 7"/>
                  <a:gd name="T5" fmla="*/ 45956 h 36"/>
                  <a:gd name="T6" fmla="*/ 21167 w 7"/>
                  <a:gd name="T7" fmla="*/ 22978 h 36"/>
                  <a:gd name="T8" fmla="*/ 12575 w 7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36">
                    <a:moveTo>
                      <a:pt x="4" y="0"/>
                    </a:moveTo>
                    <a:cubicBezTo>
                      <a:pt x="2" y="0"/>
                      <a:pt x="0" y="9"/>
                      <a:pt x="0" y="18"/>
                    </a:cubicBezTo>
                    <a:cubicBezTo>
                      <a:pt x="0" y="29"/>
                      <a:pt x="2" y="36"/>
                      <a:pt x="4" y="36"/>
                    </a:cubicBezTo>
                    <a:cubicBezTo>
                      <a:pt x="6" y="36"/>
                      <a:pt x="7" y="29"/>
                      <a:pt x="7" y="18"/>
                    </a:cubicBezTo>
                    <a:cubicBezTo>
                      <a:pt x="7" y="9"/>
                      <a:pt x="6" y="0"/>
                      <a:pt x="4" y="0"/>
                    </a:cubicBez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3" name="Freeform 53"/>
              <p:cNvSpPr>
                <a:spLocks noChangeAspect="1"/>
              </p:cNvSpPr>
              <p:nvPr/>
            </p:nvSpPr>
            <p:spPr bwMode="auto">
              <a:xfrm>
                <a:off x="1642" y="2919"/>
                <a:ext cx="912" cy="80"/>
              </a:xfrm>
              <a:custGeom>
                <a:avLst/>
                <a:gdLst>
                  <a:gd name="T0" fmla="*/ 780244 w 296"/>
                  <a:gd name="T1" fmla="*/ 0 h 29"/>
                  <a:gd name="T2" fmla="*/ 746078 w 296"/>
                  <a:gd name="T3" fmla="*/ 11004 h 29"/>
                  <a:gd name="T4" fmla="*/ 709142 w 296"/>
                  <a:gd name="T5" fmla="*/ 18074 h 29"/>
                  <a:gd name="T6" fmla="*/ 629761 w 296"/>
                  <a:gd name="T7" fmla="*/ 26811 h 29"/>
                  <a:gd name="T8" fmla="*/ 550900 w 296"/>
                  <a:gd name="T9" fmla="*/ 31788 h 29"/>
                  <a:gd name="T10" fmla="*/ 450959 w 296"/>
                  <a:gd name="T11" fmla="*/ 35332 h 29"/>
                  <a:gd name="T12" fmla="*/ 379854 w 296"/>
                  <a:gd name="T13" fmla="*/ 35332 h 29"/>
                  <a:gd name="T14" fmla="*/ 279913 w 296"/>
                  <a:gd name="T15" fmla="*/ 35332 h 29"/>
                  <a:gd name="T16" fmla="*/ 187459 w 296"/>
                  <a:gd name="T17" fmla="*/ 30356 h 29"/>
                  <a:gd name="T18" fmla="*/ 94968 w 296"/>
                  <a:gd name="T19" fmla="*/ 22061 h 29"/>
                  <a:gd name="T20" fmla="*/ 44426 w 296"/>
                  <a:gd name="T21" fmla="*/ 15807 h 29"/>
                  <a:gd name="T22" fmla="*/ 0 w 296"/>
                  <a:gd name="T23" fmla="*/ 4808 h 2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96" h="29">
                    <a:moveTo>
                      <a:pt x="296" y="0"/>
                    </a:moveTo>
                    <a:lnTo>
                      <a:pt x="283" y="9"/>
                    </a:lnTo>
                    <a:lnTo>
                      <a:pt x="269" y="15"/>
                    </a:lnTo>
                    <a:lnTo>
                      <a:pt x="239" y="22"/>
                    </a:lnTo>
                    <a:lnTo>
                      <a:pt x="209" y="26"/>
                    </a:lnTo>
                    <a:lnTo>
                      <a:pt x="171" y="29"/>
                    </a:lnTo>
                    <a:lnTo>
                      <a:pt x="144" y="29"/>
                    </a:lnTo>
                    <a:lnTo>
                      <a:pt x="106" y="29"/>
                    </a:lnTo>
                    <a:lnTo>
                      <a:pt x="71" y="25"/>
                    </a:lnTo>
                    <a:lnTo>
                      <a:pt x="36" y="18"/>
                    </a:lnTo>
                    <a:lnTo>
                      <a:pt x="17" y="13"/>
                    </a:lnTo>
                    <a:lnTo>
                      <a:pt x="0" y="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4" name="Line 54"/>
              <p:cNvSpPr>
                <a:spLocks noChangeAspect="1" noChangeShapeType="1"/>
              </p:cNvSpPr>
              <p:nvPr/>
            </p:nvSpPr>
            <p:spPr bwMode="auto">
              <a:xfrm flipH="1">
                <a:off x="2021" y="733"/>
                <a:ext cx="133" cy="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5" name="Line 55"/>
              <p:cNvSpPr>
                <a:spLocks noChangeAspect="1" noChangeShapeType="1"/>
              </p:cNvSpPr>
              <p:nvPr/>
            </p:nvSpPr>
            <p:spPr bwMode="auto">
              <a:xfrm>
                <a:off x="2486" y="953"/>
                <a:ext cx="68" cy="36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6" name="Freeform 56"/>
              <p:cNvSpPr>
                <a:spLocks noChangeAspect="1"/>
              </p:cNvSpPr>
              <p:nvPr/>
            </p:nvSpPr>
            <p:spPr bwMode="auto">
              <a:xfrm>
                <a:off x="1642" y="953"/>
                <a:ext cx="68" cy="362"/>
              </a:xfrm>
              <a:custGeom>
                <a:avLst/>
                <a:gdLst>
                  <a:gd name="T0" fmla="*/ 59234 w 22"/>
                  <a:gd name="T1" fmla="*/ 0 h 130"/>
                  <a:gd name="T2" fmla="*/ 0 w 22"/>
                  <a:gd name="T3" fmla="*/ 168767 h 130"/>
                  <a:gd name="T4" fmla="*/ 2569 w 22"/>
                  <a:gd name="T5" fmla="*/ 168767 h 13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" h="130">
                    <a:moveTo>
                      <a:pt x="22" y="0"/>
                    </a:moveTo>
                    <a:lnTo>
                      <a:pt x="0" y="130"/>
                    </a:lnTo>
                    <a:lnTo>
                      <a:pt x="1" y="13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7" name="Line 57"/>
              <p:cNvSpPr>
                <a:spLocks noChangeAspect="1" noChangeShapeType="1"/>
              </p:cNvSpPr>
              <p:nvPr/>
            </p:nvSpPr>
            <p:spPr bwMode="auto">
              <a:xfrm>
                <a:off x="1578" y="1356"/>
                <a:ext cx="64" cy="20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8" name="Freeform 58"/>
              <p:cNvSpPr>
                <a:spLocks noChangeAspect="1"/>
              </p:cNvSpPr>
              <p:nvPr/>
            </p:nvSpPr>
            <p:spPr bwMode="auto">
              <a:xfrm>
                <a:off x="1688" y="1234"/>
                <a:ext cx="820" cy="81"/>
              </a:xfrm>
              <a:custGeom>
                <a:avLst/>
                <a:gdLst>
                  <a:gd name="T0" fmla="*/ 703788 w 266"/>
                  <a:gd name="T1" fmla="*/ 38391 h 29"/>
                  <a:gd name="T2" fmla="*/ 674518 w 266"/>
                  <a:gd name="T3" fmla="*/ 25144 h 29"/>
                  <a:gd name="T4" fmla="*/ 618887 w 266"/>
                  <a:gd name="T5" fmla="*/ 14801 h 29"/>
                  <a:gd name="T6" fmla="*/ 502731 w 266"/>
                  <a:gd name="T7" fmla="*/ 6622 h 29"/>
                  <a:gd name="T8" fmla="*/ 436820 w 266"/>
                  <a:gd name="T9" fmla="*/ 3706 h 29"/>
                  <a:gd name="T10" fmla="*/ 364672 w 266"/>
                  <a:gd name="T11" fmla="*/ 0 h 29"/>
                  <a:gd name="T12" fmla="*/ 288437 w 266"/>
                  <a:gd name="T13" fmla="*/ 1327 h 29"/>
                  <a:gd name="T14" fmla="*/ 198243 w 266"/>
                  <a:gd name="T15" fmla="*/ 7974 h 29"/>
                  <a:gd name="T16" fmla="*/ 110796 w 266"/>
                  <a:gd name="T17" fmla="*/ 16125 h 29"/>
                  <a:gd name="T18" fmla="*/ 47316 w 266"/>
                  <a:gd name="T19" fmla="*/ 25144 h 29"/>
                  <a:gd name="T20" fmla="*/ 0 w 266"/>
                  <a:gd name="T21" fmla="*/ 38391 h 2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66" h="29">
                    <a:moveTo>
                      <a:pt x="266" y="29"/>
                    </a:moveTo>
                    <a:lnTo>
                      <a:pt x="255" y="19"/>
                    </a:lnTo>
                    <a:lnTo>
                      <a:pt x="234" y="11"/>
                    </a:lnTo>
                    <a:lnTo>
                      <a:pt x="190" y="5"/>
                    </a:lnTo>
                    <a:lnTo>
                      <a:pt x="165" y="3"/>
                    </a:lnTo>
                    <a:lnTo>
                      <a:pt x="138" y="0"/>
                    </a:lnTo>
                    <a:lnTo>
                      <a:pt x="109" y="1"/>
                    </a:lnTo>
                    <a:lnTo>
                      <a:pt x="75" y="6"/>
                    </a:lnTo>
                    <a:lnTo>
                      <a:pt x="42" y="12"/>
                    </a:lnTo>
                    <a:lnTo>
                      <a:pt x="18" y="19"/>
                    </a:lnTo>
                    <a:lnTo>
                      <a:pt x="0" y="29"/>
                    </a:lnTo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19" name="ストライプ矢印 318"/>
            <p:cNvSpPr/>
            <p:nvPr/>
          </p:nvSpPr>
          <p:spPr>
            <a:xfrm rot="16200000">
              <a:off x="8977351" y="2841904"/>
              <a:ext cx="258492" cy="158028"/>
            </a:xfrm>
            <a:prstGeom prst="striped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20" name="曲折矢印 319"/>
            <p:cNvSpPr/>
            <p:nvPr/>
          </p:nvSpPr>
          <p:spPr>
            <a:xfrm>
              <a:off x="9279503" y="2497201"/>
              <a:ext cx="286558" cy="258492"/>
            </a:xfrm>
            <a:prstGeom prst="bent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21" name="曲折矢印 320"/>
            <p:cNvSpPr/>
            <p:nvPr/>
          </p:nvSpPr>
          <p:spPr>
            <a:xfrm flipH="1">
              <a:off x="8641914" y="2498004"/>
              <a:ext cx="286558" cy="258492"/>
            </a:xfrm>
            <a:prstGeom prst="bent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22" name="曲折矢印 321"/>
            <p:cNvSpPr/>
            <p:nvPr/>
          </p:nvSpPr>
          <p:spPr>
            <a:xfrm>
              <a:off x="9764549" y="3471804"/>
              <a:ext cx="286558" cy="258492"/>
            </a:xfrm>
            <a:prstGeom prst="ben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23" name="曲折矢印 322"/>
            <p:cNvSpPr/>
            <p:nvPr/>
          </p:nvSpPr>
          <p:spPr>
            <a:xfrm flipH="1">
              <a:off x="8181713" y="3459819"/>
              <a:ext cx="286558" cy="258492"/>
            </a:xfrm>
            <a:prstGeom prst="ben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24" name="曲折矢印 323"/>
            <p:cNvSpPr/>
            <p:nvPr/>
          </p:nvSpPr>
          <p:spPr>
            <a:xfrm>
              <a:off x="9407888" y="5041753"/>
              <a:ext cx="286558" cy="258492"/>
            </a:xfrm>
            <a:prstGeom prst="ben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25" name="曲折矢印 324"/>
            <p:cNvSpPr/>
            <p:nvPr/>
          </p:nvSpPr>
          <p:spPr>
            <a:xfrm flipH="1">
              <a:off x="8660121" y="5041753"/>
              <a:ext cx="286558" cy="258492"/>
            </a:xfrm>
            <a:prstGeom prst="ben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26" name="上矢印 325"/>
            <p:cNvSpPr/>
            <p:nvPr/>
          </p:nvSpPr>
          <p:spPr>
            <a:xfrm>
              <a:off x="9102564" y="5052995"/>
              <a:ext cx="136274" cy="316590"/>
            </a:xfrm>
            <a:prstGeom prst="up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scene3d>
              <a:camera prst="orthographicFront">
                <a:rot lat="108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27" name="テキスト ボックス 326"/>
            <p:cNvSpPr txBox="1"/>
            <p:nvPr/>
          </p:nvSpPr>
          <p:spPr>
            <a:xfrm>
              <a:off x="9551189" y="2348871"/>
              <a:ext cx="4267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iii)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8" name="テキスト ボックス 327"/>
            <p:cNvSpPr txBox="1"/>
            <p:nvPr/>
          </p:nvSpPr>
          <p:spPr>
            <a:xfrm>
              <a:off x="10008558" y="3317993"/>
              <a:ext cx="4267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iii)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9" name="テキスト ボックス 328"/>
            <p:cNvSpPr txBox="1"/>
            <p:nvPr/>
          </p:nvSpPr>
          <p:spPr>
            <a:xfrm>
              <a:off x="9694446" y="4882957"/>
              <a:ext cx="4267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iii)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0" name="テキスト ボックス 329"/>
            <p:cNvSpPr txBox="1"/>
            <p:nvPr/>
          </p:nvSpPr>
          <p:spPr>
            <a:xfrm>
              <a:off x="7730454" y="3317993"/>
              <a:ext cx="4138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iv)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1" name="テキスト ボックス 330"/>
            <p:cNvSpPr txBox="1"/>
            <p:nvPr/>
          </p:nvSpPr>
          <p:spPr>
            <a:xfrm>
              <a:off x="9003445" y="5388244"/>
              <a:ext cx="3561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2" name="テキスト ボックス 331"/>
            <p:cNvSpPr txBox="1"/>
            <p:nvPr/>
          </p:nvSpPr>
          <p:spPr>
            <a:xfrm>
              <a:off x="8219467" y="4883717"/>
              <a:ext cx="4138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iv)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3" name="テキスト ボックス 332"/>
            <p:cNvSpPr txBox="1"/>
            <p:nvPr/>
          </p:nvSpPr>
          <p:spPr>
            <a:xfrm>
              <a:off x="8178738" y="2356462"/>
              <a:ext cx="4138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iv)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4" name="テキスト ボックス 333"/>
            <p:cNvSpPr txBox="1"/>
            <p:nvPr/>
          </p:nvSpPr>
          <p:spPr>
            <a:xfrm>
              <a:off x="8934542" y="2089408"/>
              <a:ext cx="36901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ii)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5" name="テキスト ボックス 334"/>
            <p:cNvSpPr txBox="1"/>
            <p:nvPr/>
          </p:nvSpPr>
          <p:spPr>
            <a:xfrm>
              <a:off x="9156074" y="2712268"/>
              <a:ext cx="3113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</p:grpSp>
      <p:sp>
        <p:nvSpPr>
          <p:cNvPr id="336" name="テキスト ボックス 335"/>
          <p:cNvSpPr txBox="1"/>
          <p:nvPr/>
        </p:nvSpPr>
        <p:spPr>
          <a:xfrm>
            <a:off x="2580527" y="4012314"/>
            <a:ext cx="4555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ja-JP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                  ii)                   iii)                   iv)                   v)</a:t>
            </a:r>
            <a:endParaRPr lang="en-US" altLang="ja-JP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28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l="7153" r="13814" b="10085"/>
          <a:stretch/>
        </p:blipFill>
        <p:spPr>
          <a:xfrm>
            <a:off x="1099457" y="1044914"/>
            <a:ext cx="6999514" cy="3701249"/>
          </a:xfrm>
          <a:prstGeom prst="rect">
            <a:avLst/>
          </a:prstGeom>
        </p:spPr>
      </p:pic>
      <p:sp>
        <p:nvSpPr>
          <p:cNvPr id="119" name="Rectangle 23"/>
          <p:cNvSpPr>
            <a:spLocks noChangeArrowheads="1"/>
          </p:cNvSpPr>
          <p:nvPr/>
        </p:nvSpPr>
        <p:spPr bwMode="auto">
          <a:xfrm>
            <a:off x="573088" y="731838"/>
            <a:ext cx="8772525" cy="3333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1600">
              <a:latin typeface="Times New Roman" pitchFamily="18" charset="0"/>
            </a:endParaRP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81000" y="100013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3200" b="1" dirty="0">
                <a:latin typeface="Times New Roman" pitchFamily="18" charset="0"/>
                <a:cs typeface="Times New Roman" pitchFamily="18" charset="0"/>
              </a:rPr>
              <a:t>Behavior of </a:t>
            </a:r>
            <a:r>
              <a:rPr lang="en-US" altLang="ja-JP" sz="3200" b="1" dirty="0" smtClean="0">
                <a:latin typeface="Times New Roman" pitchFamily="18" charset="0"/>
                <a:cs typeface="Times New Roman" pitchFamily="18" charset="0"/>
              </a:rPr>
              <a:t>vehicles </a:t>
            </a:r>
            <a:r>
              <a:rPr lang="en-US" altLang="ja-JP" sz="3200" b="1" dirty="0">
                <a:latin typeface="Times New Roman" pitchFamily="18" charset="0"/>
                <a:cs typeface="Times New Roman" pitchFamily="18" charset="0"/>
              </a:rPr>
              <a:t>killed pedestrians at low speed</a:t>
            </a:r>
            <a:endParaRPr lang="ja-JP" altLang="en-US" sz="3200" b="1" dirty="0"/>
          </a:p>
        </p:txBody>
      </p:sp>
      <p:sp>
        <p:nvSpPr>
          <p:cNvPr id="12314" name="Text Box 39"/>
          <p:cNvSpPr txBox="1">
            <a:spLocks noChangeArrowheads="1"/>
          </p:cNvSpPr>
          <p:nvPr/>
        </p:nvSpPr>
        <p:spPr bwMode="auto">
          <a:xfrm>
            <a:off x="1018937" y="4750275"/>
            <a:ext cx="9885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N(</a:t>
            </a:r>
            <a:r>
              <a:rPr lang="en-US" altLang="ja-JP" sz="1600" b="1" dirty="0" smtClean="0">
                <a:latin typeface="Symbol" panose="05050102010706020507" pitchFamily="18" charset="2"/>
                <a:cs typeface="Times New Roman" pitchFamily="18" charset="0"/>
              </a:rPr>
              <a:t>³ </a:t>
            </a:r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7.5</a:t>
            </a:r>
            <a:r>
              <a:rPr lang="ja-JP" altLang="en-US" sz="1600" b="1" dirty="0" err="1">
                <a:latin typeface="Times New Roman" pitchFamily="18" charset="0"/>
                <a:cs typeface="Times New Roman" pitchFamily="18" charset="0"/>
              </a:rPr>
              <a:t>ｔ</a:t>
            </a:r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 eaLnBrk="1" hangingPunct="1"/>
            <a:r>
              <a:rPr lang="ja-JP" altLang="en-US" sz="1600" b="1" dirty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n=78</a:t>
            </a:r>
            <a:r>
              <a:rPr lang="ja-JP" altLang="en-US" sz="1600" b="1" dirty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ja-JP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5" name="Text Box 39"/>
          <p:cNvSpPr txBox="1">
            <a:spLocks noChangeArrowheads="1"/>
          </p:cNvSpPr>
          <p:nvPr/>
        </p:nvSpPr>
        <p:spPr bwMode="auto">
          <a:xfrm>
            <a:off x="1711979" y="4758697"/>
            <a:ext cx="12107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1600" dirty="0" smtClean="0">
                <a:latin typeface="Symbol" panose="05050102010706020507" pitchFamily="18" charset="2"/>
              </a:rPr>
              <a:t>&lt; </a:t>
            </a:r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7.5t) </a:t>
            </a:r>
            <a:endParaRPr lang="en-US" altLang="ja-JP" sz="16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ja-JP" altLang="en-US" sz="1600" b="1" dirty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n=92</a:t>
            </a:r>
            <a:r>
              <a:rPr lang="ja-JP" altLang="en-US" sz="1600" b="1" dirty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ja-JP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6" name="Text Box 39"/>
          <p:cNvSpPr txBox="1">
            <a:spLocks noChangeArrowheads="1"/>
          </p:cNvSpPr>
          <p:nvPr/>
        </p:nvSpPr>
        <p:spPr bwMode="auto">
          <a:xfrm>
            <a:off x="5619518" y="4752721"/>
            <a:ext cx="9447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Sedan</a:t>
            </a:r>
          </a:p>
          <a:p>
            <a:pPr algn="ctr" eaLnBrk="1" hangingPunct="1"/>
            <a:r>
              <a:rPr lang="ja-JP" altLang="en-US" sz="1600" b="1" dirty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n=64</a:t>
            </a:r>
            <a:r>
              <a:rPr lang="ja-JP" altLang="en-US" sz="1600" b="1" dirty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ja-JP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7" name="テキスト ボックス 71"/>
          <p:cNvSpPr txBox="1">
            <a:spLocks noChangeArrowheads="1"/>
          </p:cNvSpPr>
          <p:nvPr/>
        </p:nvSpPr>
        <p:spPr bwMode="auto">
          <a:xfrm>
            <a:off x="1298818" y="3123675"/>
            <a:ext cx="409873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17</a:t>
            </a:r>
            <a:endParaRPr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8" name="テキスト ボックス 72"/>
          <p:cNvSpPr txBox="1">
            <a:spLocks noChangeArrowheads="1"/>
          </p:cNvSpPr>
          <p:nvPr/>
        </p:nvSpPr>
        <p:spPr bwMode="auto">
          <a:xfrm>
            <a:off x="1258549" y="1811710"/>
            <a:ext cx="484151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ja-JP" alt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9" name="テキスト ボックス 73"/>
          <p:cNvSpPr txBox="1">
            <a:spLocks noChangeArrowheads="1"/>
          </p:cNvSpPr>
          <p:nvPr/>
        </p:nvSpPr>
        <p:spPr bwMode="auto">
          <a:xfrm>
            <a:off x="1281242" y="3831333"/>
            <a:ext cx="468478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endParaRPr lang="ja-JP" alt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20" name="テキスト ボックス 74"/>
          <p:cNvSpPr txBox="1">
            <a:spLocks noChangeArrowheads="1"/>
          </p:cNvSpPr>
          <p:nvPr/>
        </p:nvSpPr>
        <p:spPr bwMode="auto">
          <a:xfrm>
            <a:off x="5121952" y="2211296"/>
            <a:ext cx="427752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45</a:t>
            </a:r>
            <a:endParaRPr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21" name="テキスト ボックス 75"/>
          <p:cNvSpPr txBox="1">
            <a:spLocks noChangeArrowheads="1"/>
          </p:cNvSpPr>
          <p:nvPr/>
        </p:nvSpPr>
        <p:spPr bwMode="auto">
          <a:xfrm>
            <a:off x="4830499" y="1233817"/>
            <a:ext cx="980612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ja-JP" alt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22" name="テキスト ボックス 76"/>
          <p:cNvSpPr txBox="1">
            <a:spLocks noChangeArrowheads="1"/>
          </p:cNvSpPr>
          <p:nvPr/>
        </p:nvSpPr>
        <p:spPr bwMode="auto">
          <a:xfrm>
            <a:off x="5090205" y="3135876"/>
            <a:ext cx="512128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ja-JP" alt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23" name="テキスト ボックス 77"/>
          <p:cNvSpPr txBox="1">
            <a:spLocks noChangeArrowheads="1"/>
          </p:cNvSpPr>
          <p:nvPr/>
        </p:nvSpPr>
        <p:spPr bwMode="auto">
          <a:xfrm>
            <a:off x="5866824" y="1621673"/>
            <a:ext cx="496998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ja-JP" altLang="en-US" sz="1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24" name="テキスト ボックス 78"/>
          <p:cNvSpPr txBox="1">
            <a:spLocks noChangeArrowheads="1"/>
          </p:cNvSpPr>
          <p:nvPr/>
        </p:nvSpPr>
        <p:spPr bwMode="auto">
          <a:xfrm>
            <a:off x="5897059" y="1305529"/>
            <a:ext cx="466763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2325" name="テキスト ボックス 79"/>
          <p:cNvSpPr txBox="1">
            <a:spLocks noChangeArrowheads="1"/>
          </p:cNvSpPr>
          <p:nvPr/>
        </p:nvSpPr>
        <p:spPr bwMode="auto">
          <a:xfrm>
            <a:off x="5857952" y="2430120"/>
            <a:ext cx="505870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44</a:t>
            </a:r>
            <a:endParaRPr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26" name="テキスト ボックス 80"/>
          <p:cNvSpPr txBox="1">
            <a:spLocks noChangeArrowheads="1"/>
          </p:cNvSpPr>
          <p:nvPr/>
        </p:nvSpPr>
        <p:spPr bwMode="auto">
          <a:xfrm>
            <a:off x="5129013" y="3891820"/>
            <a:ext cx="434511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endParaRPr lang="ja-JP" alt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27" name="テキスト ボックス 81"/>
          <p:cNvSpPr txBox="1">
            <a:spLocks noChangeArrowheads="1"/>
          </p:cNvSpPr>
          <p:nvPr/>
        </p:nvSpPr>
        <p:spPr bwMode="auto">
          <a:xfrm>
            <a:off x="1271230" y="4388722"/>
            <a:ext cx="488502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ja-JP" alt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28" name="テキスト ボックス 82"/>
          <p:cNvSpPr txBox="1">
            <a:spLocks noChangeArrowheads="1"/>
          </p:cNvSpPr>
          <p:nvPr/>
        </p:nvSpPr>
        <p:spPr bwMode="auto">
          <a:xfrm>
            <a:off x="5873516" y="3969962"/>
            <a:ext cx="480848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endParaRPr lang="ja-JP" alt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29" name="テキスト ボックス 83"/>
          <p:cNvSpPr txBox="1">
            <a:spLocks noChangeArrowheads="1"/>
          </p:cNvSpPr>
          <p:nvPr/>
        </p:nvSpPr>
        <p:spPr bwMode="auto">
          <a:xfrm>
            <a:off x="5383210" y="4387754"/>
            <a:ext cx="980612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ja-JP" altLang="en-US" sz="1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32" name="テキスト ボックス 101"/>
          <p:cNvSpPr txBox="1">
            <a:spLocks noChangeArrowheads="1"/>
          </p:cNvSpPr>
          <p:nvPr/>
        </p:nvSpPr>
        <p:spPr bwMode="auto">
          <a:xfrm>
            <a:off x="229987" y="1064545"/>
            <a:ext cx="1140092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100%</a:t>
            </a:r>
            <a:endParaRPr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33" name="テキスト ボックス 102"/>
          <p:cNvSpPr txBox="1">
            <a:spLocks noChangeArrowheads="1"/>
          </p:cNvSpPr>
          <p:nvPr/>
        </p:nvSpPr>
        <p:spPr bwMode="auto">
          <a:xfrm>
            <a:off x="194228" y="1735362"/>
            <a:ext cx="1308770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80%</a:t>
            </a:r>
            <a:endParaRPr lang="ja-JP" alt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34" name="テキスト ボックス 103"/>
          <p:cNvSpPr txBox="1">
            <a:spLocks noChangeArrowheads="1"/>
          </p:cNvSpPr>
          <p:nvPr/>
        </p:nvSpPr>
        <p:spPr bwMode="auto">
          <a:xfrm>
            <a:off x="377805" y="2423522"/>
            <a:ext cx="938414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60%</a:t>
            </a:r>
            <a:endParaRPr lang="ja-JP" alt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35" name="テキスト ボックス 104"/>
          <p:cNvSpPr txBox="1">
            <a:spLocks noChangeArrowheads="1"/>
          </p:cNvSpPr>
          <p:nvPr/>
        </p:nvSpPr>
        <p:spPr bwMode="auto">
          <a:xfrm>
            <a:off x="380011" y="3116238"/>
            <a:ext cx="958641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40%</a:t>
            </a:r>
            <a:endParaRPr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36" name="テキスト ボックス 105"/>
          <p:cNvSpPr txBox="1">
            <a:spLocks noChangeArrowheads="1"/>
          </p:cNvSpPr>
          <p:nvPr/>
        </p:nvSpPr>
        <p:spPr bwMode="auto">
          <a:xfrm>
            <a:off x="335999" y="3842726"/>
            <a:ext cx="1073447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20%</a:t>
            </a:r>
            <a:endParaRPr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37" name="テキスト ボックス 106"/>
          <p:cNvSpPr txBox="1">
            <a:spLocks noChangeArrowheads="1"/>
          </p:cNvSpPr>
          <p:nvPr/>
        </p:nvSpPr>
        <p:spPr bwMode="auto">
          <a:xfrm>
            <a:off x="406126" y="4522119"/>
            <a:ext cx="980612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0%</a:t>
            </a:r>
            <a:endParaRPr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38" name="Text Box 39"/>
          <p:cNvSpPr txBox="1">
            <a:spLocks noChangeArrowheads="1"/>
          </p:cNvSpPr>
          <p:nvPr/>
        </p:nvSpPr>
        <p:spPr bwMode="auto">
          <a:xfrm rot="16200000">
            <a:off x="-1342840" y="2806080"/>
            <a:ext cx="3401214" cy="400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2000" b="1" dirty="0">
                <a:latin typeface="Times New Roman" pitchFamily="18" charset="0"/>
                <a:cs typeface="Times New Roman" pitchFamily="18" charset="0"/>
              </a:rPr>
              <a:t>Fatalities of pedestrians </a:t>
            </a:r>
          </a:p>
        </p:txBody>
      </p:sp>
      <p:sp>
        <p:nvSpPr>
          <p:cNvPr id="12331" name="テキスト ボックス 130"/>
          <p:cNvSpPr txBox="1">
            <a:spLocks noChangeArrowheads="1"/>
          </p:cNvSpPr>
          <p:nvPr/>
        </p:nvSpPr>
        <p:spPr bwMode="auto">
          <a:xfrm>
            <a:off x="5915286" y="3308444"/>
            <a:ext cx="363646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ja-JP" alt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3" name="正方形/長方形 33"/>
          <p:cNvSpPr>
            <a:spLocks noChangeArrowheads="1"/>
          </p:cNvSpPr>
          <p:nvPr/>
        </p:nvSpPr>
        <p:spPr bwMode="auto">
          <a:xfrm>
            <a:off x="503515" y="749099"/>
            <a:ext cx="53882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ja-JP" sz="2000" b="1" dirty="0">
                <a:latin typeface="Times New Roman" pitchFamily="18" charset="0"/>
                <a:cs typeface="Times New Roman" pitchFamily="18" charset="0"/>
              </a:rPr>
              <a:t>Speed of </a:t>
            </a: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vehicles</a:t>
            </a:r>
            <a:r>
              <a:rPr lang="en-US" altLang="ja-JP" sz="2000" b="1" dirty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altLang="ja-JP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less than or equal to 10km/h</a:t>
            </a:r>
          </a:p>
        </p:txBody>
      </p:sp>
      <p:sp>
        <p:nvSpPr>
          <p:cNvPr id="12295" name="正方形/長方形 3"/>
          <p:cNvSpPr>
            <a:spLocks noChangeArrowheads="1"/>
          </p:cNvSpPr>
          <p:nvPr/>
        </p:nvSpPr>
        <p:spPr bwMode="auto">
          <a:xfrm>
            <a:off x="8354181" y="1891147"/>
            <a:ext cx="59663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start</a:t>
            </a:r>
            <a:endParaRPr lang="ja-JP" altLang="en-US" sz="1600" b="1" dirty="0"/>
          </a:p>
        </p:txBody>
      </p:sp>
      <p:sp>
        <p:nvSpPr>
          <p:cNvPr id="12297" name="正方形/長方形 39"/>
          <p:cNvSpPr>
            <a:spLocks noChangeArrowheads="1"/>
          </p:cNvSpPr>
          <p:nvPr/>
        </p:nvSpPr>
        <p:spPr bwMode="auto">
          <a:xfrm>
            <a:off x="8354595" y="2327373"/>
            <a:ext cx="9028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forward</a:t>
            </a:r>
            <a:endParaRPr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9" name="正方形/長方形 41"/>
          <p:cNvSpPr>
            <a:spLocks noChangeArrowheads="1"/>
          </p:cNvSpPr>
          <p:nvPr/>
        </p:nvSpPr>
        <p:spPr bwMode="auto">
          <a:xfrm>
            <a:off x="8354181" y="2770046"/>
            <a:ext cx="13126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turn right</a:t>
            </a:r>
          </a:p>
          <a:p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 (driver side)</a:t>
            </a:r>
            <a:endParaRPr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1" name="正方形/長方形 43"/>
          <p:cNvSpPr>
            <a:spLocks noChangeArrowheads="1"/>
          </p:cNvSpPr>
          <p:nvPr/>
        </p:nvSpPr>
        <p:spPr bwMode="auto">
          <a:xfrm>
            <a:off x="8354181" y="3314882"/>
            <a:ext cx="16316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turn left</a:t>
            </a:r>
          </a:p>
          <a:p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 (passenger side)</a:t>
            </a:r>
            <a:endParaRPr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3" name="正方形/長方形 45"/>
          <p:cNvSpPr>
            <a:spLocks noChangeArrowheads="1"/>
          </p:cNvSpPr>
          <p:nvPr/>
        </p:nvSpPr>
        <p:spPr bwMode="auto">
          <a:xfrm>
            <a:off x="8375311" y="3838621"/>
            <a:ext cx="60625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back</a:t>
            </a:r>
            <a:endParaRPr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1247384" y="1258853"/>
            <a:ext cx="534849" cy="1732252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1247385" y="3609590"/>
            <a:ext cx="538656" cy="772782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12311" name="Text Box 4"/>
          <p:cNvSpPr txBox="1">
            <a:spLocks noChangeArrowheads="1"/>
          </p:cNvSpPr>
          <p:nvPr/>
        </p:nvSpPr>
        <p:spPr bwMode="auto">
          <a:xfrm>
            <a:off x="551194" y="5271954"/>
            <a:ext cx="26735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Collision rate "</a:t>
            </a:r>
            <a:r>
              <a:rPr lang="en-US" altLang="ja-JP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":</a:t>
            </a:r>
            <a:endParaRPr lang="en-US" altLang="ja-JP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119572" y="1987013"/>
            <a:ext cx="164435" cy="1644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8119571" y="2447298"/>
            <a:ext cx="164435" cy="164435"/>
          </a:xfrm>
          <a:prstGeom prst="rect">
            <a:avLst/>
          </a:prstGeom>
          <a:solidFill>
            <a:srgbClr val="B93E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8119570" y="2889257"/>
            <a:ext cx="164435" cy="164435"/>
          </a:xfrm>
          <a:prstGeom prst="rect">
            <a:avLst/>
          </a:prstGeom>
          <a:solidFill>
            <a:srgbClr val="A3B8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8128053" y="3419597"/>
            <a:ext cx="164435" cy="164435"/>
          </a:xfrm>
          <a:prstGeom prst="rect">
            <a:avLst/>
          </a:prstGeom>
          <a:solidFill>
            <a:srgbClr val="7A3E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8128053" y="3938553"/>
            <a:ext cx="164435" cy="164435"/>
          </a:xfrm>
          <a:prstGeom prst="rect">
            <a:avLst/>
          </a:prstGeom>
          <a:solidFill>
            <a:srgbClr val="12B0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58" name="Text Box 39"/>
          <p:cNvSpPr txBox="1">
            <a:spLocks noChangeArrowheads="1"/>
          </p:cNvSpPr>
          <p:nvPr/>
        </p:nvSpPr>
        <p:spPr bwMode="auto">
          <a:xfrm>
            <a:off x="2673515" y="4752425"/>
            <a:ext cx="7295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Bus</a:t>
            </a:r>
            <a:endParaRPr lang="en-US" altLang="ja-JP" sz="16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ja-JP" altLang="en-US" sz="1600" b="1" dirty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n=8</a:t>
            </a:r>
            <a:r>
              <a:rPr lang="ja-JP" altLang="en-US" sz="1600" b="1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ja-JP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テキスト ボックス 71"/>
          <p:cNvSpPr txBox="1">
            <a:spLocks noChangeArrowheads="1"/>
          </p:cNvSpPr>
          <p:nvPr/>
        </p:nvSpPr>
        <p:spPr bwMode="auto">
          <a:xfrm>
            <a:off x="2069358" y="2454672"/>
            <a:ext cx="409873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42</a:t>
            </a:r>
            <a:endParaRPr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テキスト ボックス 72"/>
          <p:cNvSpPr txBox="1">
            <a:spLocks noChangeArrowheads="1"/>
          </p:cNvSpPr>
          <p:nvPr/>
        </p:nvSpPr>
        <p:spPr bwMode="auto">
          <a:xfrm>
            <a:off x="2037798" y="1395244"/>
            <a:ext cx="484151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ja-JP" alt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テキスト ボックス 73"/>
          <p:cNvSpPr txBox="1">
            <a:spLocks noChangeArrowheads="1"/>
          </p:cNvSpPr>
          <p:nvPr/>
        </p:nvSpPr>
        <p:spPr bwMode="auto">
          <a:xfrm>
            <a:off x="2051782" y="3327783"/>
            <a:ext cx="468478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ja-JP" alt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テキスト ボックス 81"/>
          <p:cNvSpPr txBox="1">
            <a:spLocks noChangeArrowheads="1"/>
          </p:cNvSpPr>
          <p:nvPr/>
        </p:nvSpPr>
        <p:spPr bwMode="auto">
          <a:xfrm>
            <a:off x="2051782" y="4008007"/>
            <a:ext cx="488502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ja-JP" alt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テキスト ボックス 71"/>
          <p:cNvSpPr txBox="1">
            <a:spLocks noChangeArrowheads="1"/>
          </p:cNvSpPr>
          <p:nvPr/>
        </p:nvSpPr>
        <p:spPr bwMode="auto">
          <a:xfrm>
            <a:off x="2823602" y="2812329"/>
            <a:ext cx="409873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ja-JP" alt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テキスト ボックス 72"/>
          <p:cNvSpPr txBox="1">
            <a:spLocks noChangeArrowheads="1"/>
          </p:cNvSpPr>
          <p:nvPr/>
        </p:nvSpPr>
        <p:spPr bwMode="auto">
          <a:xfrm>
            <a:off x="2792042" y="1752901"/>
            <a:ext cx="484151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38</a:t>
            </a:r>
            <a:endParaRPr lang="ja-JP" alt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テキスト ボックス 73"/>
          <p:cNvSpPr txBox="1">
            <a:spLocks noChangeArrowheads="1"/>
          </p:cNvSpPr>
          <p:nvPr/>
        </p:nvSpPr>
        <p:spPr bwMode="auto">
          <a:xfrm>
            <a:off x="2806026" y="3467725"/>
            <a:ext cx="468478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テキスト ボックス 81"/>
          <p:cNvSpPr txBox="1">
            <a:spLocks noChangeArrowheads="1"/>
          </p:cNvSpPr>
          <p:nvPr/>
        </p:nvSpPr>
        <p:spPr bwMode="auto">
          <a:xfrm>
            <a:off x="2806026" y="4139234"/>
            <a:ext cx="488502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ja-JP" alt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テキスト ボックス 71"/>
          <p:cNvSpPr txBox="1">
            <a:spLocks noChangeArrowheads="1"/>
          </p:cNvSpPr>
          <p:nvPr/>
        </p:nvSpPr>
        <p:spPr bwMode="auto">
          <a:xfrm>
            <a:off x="3603387" y="2623290"/>
            <a:ext cx="409873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50</a:t>
            </a:r>
            <a:endParaRPr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テキスト ボックス 72"/>
          <p:cNvSpPr txBox="1">
            <a:spLocks noChangeArrowheads="1"/>
          </p:cNvSpPr>
          <p:nvPr/>
        </p:nvSpPr>
        <p:spPr bwMode="auto">
          <a:xfrm>
            <a:off x="3571827" y="1372269"/>
            <a:ext cx="484151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ja-JP" alt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テキスト ボックス 73"/>
          <p:cNvSpPr txBox="1">
            <a:spLocks noChangeArrowheads="1"/>
          </p:cNvSpPr>
          <p:nvPr/>
        </p:nvSpPr>
        <p:spPr bwMode="auto">
          <a:xfrm>
            <a:off x="3585811" y="3679278"/>
            <a:ext cx="468478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ja-JP" alt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テキスト ボックス 81"/>
          <p:cNvSpPr txBox="1">
            <a:spLocks noChangeArrowheads="1"/>
          </p:cNvSpPr>
          <p:nvPr/>
        </p:nvSpPr>
        <p:spPr bwMode="auto">
          <a:xfrm>
            <a:off x="3577102" y="4255001"/>
            <a:ext cx="488502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ja-JP" alt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テキスト ボックス 71"/>
          <p:cNvSpPr txBox="1">
            <a:spLocks noChangeArrowheads="1"/>
          </p:cNvSpPr>
          <p:nvPr/>
        </p:nvSpPr>
        <p:spPr bwMode="auto">
          <a:xfrm>
            <a:off x="4373064" y="2510532"/>
            <a:ext cx="409873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32</a:t>
            </a:r>
            <a:endParaRPr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テキスト ボックス 72"/>
          <p:cNvSpPr txBox="1">
            <a:spLocks noChangeArrowheads="1"/>
          </p:cNvSpPr>
          <p:nvPr/>
        </p:nvSpPr>
        <p:spPr bwMode="auto">
          <a:xfrm>
            <a:off x="4332795" y="1468521"/>
            <a:ext cx="484151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endParaRPr lang="ja-JP" alt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テキスト ボックス 73"/>
          <p:cNvSpPr txBox="1">
            <a:spLocks noChangeArrowheads="1"/>
          </p:cNvSpPr>
          <p:nvPr/>
        </p:nvSpPr>
        <p:spPr bwMode="auto">
          <a:xfrm>
            <a:off x="4346779" y="3357514"/>
            <a:ext cx="468478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ja-JP" alt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テキスト ボックス 81"/>
          <p:cNvSpPr txBox="1">
            <a:spLocks noChangeArrowheads="1"/>
          </p:cNvSpPr>
          <p:nvPr/>
        </p:nvSpPr>
        <p:spPr bwMode="auto">
          <a:xfrm>
            <a:off x="4329361" y="4072571"/>
            <a:ext cx="488502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ja-JP" alt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テキスト ボックス 78"/>
          <p:cNvSpPr txBox="1">
            <a:spLocks noChangeArrowheads="1"/>
          </p:cNvSpPr>
          <p:nvPr/>
        </p:nvSpPr>
        <p:spPr bwMode="auto">
          <a:xfrm>
            <a:off x="6631946" y="1317467"/>
            <a:ext cx="466763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altLang="ja-JP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テキスト ボックス 79"/>
          <p:cNvSpPr txBox="1">
            <a:spLocks noChangeArrowheads="1"/>
          </p:cNvSpPr>
          <p:nvPr/>
        </p:nvSpPr>
        <p:spPr bwMode="auto">
          <a:xfrm>
            <a:off x="6610257" y="2294010"/>
            <a:ext cx="505870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32</a:t>
            </a:r>
            <a:endParaRPr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テキスト ボックス 82"/>
          <p:cNvSpPr txBox="1">
            <a:spLocks noChangeArrowheads="1"/>
          </p:cNvSpPr>
          <p:nvPr/>
        </p:nvSpPr>
        <p:spPr bwMode="auto">
          <a:xfrm>
            <a:off x="6626095" y="4138096"/>
            <a:ext cx="480848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ja-JP" alt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テキスト ボックス 130"/>
          <p:cNvSpPr txBox="1">
            <a:spLocks noChangeArrowheads="1"/>
          </p:cNvSpPr>
          <p:nvPr/>
        </p:nvSpPr>
        <p:spPr bwMode="auto">
          <a:xfrm>
            <a:off x="6650173" y="3285546"/>
            <a:ext cx="43907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ja-JP" alt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テキスト ボックス 77"/>
          <p:cNvSpPr txBox="1">
            <a:spLocks noChangeArrowheads="1"/>
          </p:cNvSpPr>
          <p:nvPr/>
        </p:nvSpPr>
        <p:spPr bwMode="auto">
          <a:xfrm>
            <a:off x="6616828" y="1637793"/>
            <a:ext cx="496998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ja-JP" alt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テキスト ボックス 78"/>
          <p:cNvSpPr txBox="1">
            <a:spLocks noChangeArrowheads="1"/>
          </p:cNvSpPr>
          <p:nvPr/>
        </p:nvSpPr>
        <p:spPr bwMode="auto">
          <a:xfrm>
            <a:off x="7402459" y="1433615"/>
            <a:ext cx="466763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en-US" altLang="ja-JP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テキスト ボックス 79"/>
          <p:cNvSpPr txBox="1">
            <a:spLocks noChangeArrowheads="1"/>
          </p:cNvSpPr>
          <p:nvPr/>
        </p:nvSpPr>
        <p:spPr bwMode="auto">
          <a:xfrm>
            <a:off x="7382219" y="2852784"/>
            <a:ext cx="505870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45</a:t>
            </a:r>
            <a:endParaRPr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テキスト ボックス 82"/>
          <p:cNvSpPr txBox="1">
            <a:spLocks noChangeArrowheads="1"/>
          </p:cNvSpPr>
          <p:nvPr/>
        </p:nvSpPr>
        <p:spPr bwMode="auto">
          <a:xfrm>
            <a:off x="7414074" y="4138873"/>
            <a:ext cx="480848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ja-JP" alt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テキスト ボックス 130"/>
          <p:cNvSpPr txBox="1">
            <a:spLocks noChangeArrowheads="1"/>
          </p:cNvSpPr>
          <p:nvPr/>
        </p:nvSpPr>
        <p:spPr bwMode="auto">
          <a:xfrm>
            <a:off x="7430144" y="3622012"/>
            <a:ext cx="43907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ja-JP" alt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 Box 39"/>
          <p:cNvSpPr txBox="1">
            <a:spLocks noChangeArrowheads="1"/>
          </p:cNvSpPr>
          <p:nvPr/>
        </p:nvSpPr>
        <p:spPr bwMode="auto">
          <a:xfrm>
            <a:off x="3342999" y="4747351"/>
            <a:ext cx="8977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Box van</a:t>
            </a:r>
            <a:endParaRPr lang="en-US" altLang="ja-JP" sz="16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ja-JP" altLang="en-US" sz="1600" b="1" dirty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n=6</a:t>
            </a:r>
            <a:r>
              <a:rPr lang="ja-JP" altLang="en-US" sz="1600" b="1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ja-JP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 Box 39"/>
          <p:cNvSpPr txBox="1">
            <a:spLocks noChangeArrowheads="1"/>
          </p:cNvSpPr>
          <p:nvPr/>
        </p:nvSpPr>
        <p:spPr bwMode="auto">
          <a:xfrm>
            <a:off x="4067813" y="4750273"/>
            <a:ext cx="10285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Mini van</a:t>
            </a:r>
            <a:endParaRPr lang="en-US" altLang="ja-JP" sz="16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ja-JP" altLang="en-US" sz="1600" b="1" dirty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n=41</a:t>
            </a:r>
            <a:r>
              <a:rPr lang="ja-JP" altLang="en-US" sz="1600" b="1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ja-JP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 Box 39"/>
          <p:cNvSpPr txBox="1">
            <a:spLocks noChangeArrowheads="1"/>
          </p:cNvSpPr>
          <p:nvPr/>
        </p:nvSpPr>
        <p:spPr bwMode="auto">
          <a:xfrm>
            <a:off x="4882203" y="4756996"/>
            <a:ext cx="8977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SUV</a:t>
            </a:r>
            <a:endParaRPr lang="en-US" altLang="ja-JP" sz="16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ja-JP" altLang="en-US" sz="1600" b="1" dirty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n=11</a:t>
            </a:r>
            <a:r>
              <a:rPr lang="ja-JP" altLang="en-US" sz="1600" b="1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ja-JP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 Box 39"/>
          <p:cNvSpPr txBox="1">
            <a:spLocks noChangeArrowheads="1"/>
          </p:cNvSpPr>
          <p:nvPr/>
        </p:nvSpPr>
        <p:spPr bwMode="auto">
          <a:xfrm>
            <a:off x="6329266" y="4760132"/>
            <a:ext cx="1000892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Light </a:t>
            </a:r>
            <a:r>
              <a:rPr lang="en-US" altLang="ja-JP" sz="1400" b="1" dirty="0">
                <a:latin typeface="Times New Roman" pitchFamily="18" charset="0"/>
                <a:cs typeface="Times New Roman" pitchFamily="18" charset="0"/>
              </a:rPr>
              <a:t>cargo van</a:t>
            </a:r>
            <a:r>
              <a:rPr lang="ja-JP" altLang="en-US" sz="1600" b="1" dirty="0" smtClean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n=37</a:t>
            </a:r>
            <a:r>
              <a:rPr lang="ja-JP" altLang="en-US" sz="1600" b="1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ja-JP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 Box 39"/>
          <p:cNvSpPr txBox="1">
            <a:spLocks noChangeArrowheads="1"/>
          </p:cNvSpPr>
          <p:nvPr/>
        </p:nvSpPr>
        <p:spPr bwMode="auto">
          <a:xfrm>
            <a:off x="7124757" y="4753916"/>
            <a:ext cx="128981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Light </a:t>
            </a:r>
            <a:r>
              <a:rPr lang="en-US" altLang="ja-JP" sz="1400" b="1" dirty="0">
                <a:latin typeface="Times New Roman" pitchFamily="18" charset="0"/>
                <a:cs typeface="Times New Roman" pitchFamily="18" charset="0"/>
              </a:rPr>
              <a:t>passenger car</a:t>
            </a:r>
            <a:r>
              <a:rPr lang="ja-JP" altLang="en-US" sz="1600" b="1" dirty="0" smtClean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n=38</a:t>
            </a:r>
            <a:r>
              <a:rPr lang="ja-JP" altLang="en-US" sz="1600" b="1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ja-JP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2009480" y="1929856"/>
            <a:ext cx="534849" cy="1467523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2009482" y="3622012"/>
            <a:ext cx="534849" cy="1070764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4305608" y="2080799"/>
            <a:ext cx="534849" cy="1110530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4305610" y="3787370"/>
            <a:ext cx="534849" cy="905406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5839925" y="3579307"/>
            <a:ext cx="534849" cy="1109688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5839925" y="1895936"/>
            <a:ext cx="534849" cy="1509365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6602287" y="1895936"/>
            <a:ext cx="534849" cy="1130595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7364382" y="3891819"/>
            <a:ext cx="534849" cy="786597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7364382" y="2150254"/>
            <a:ext cx="534849" cy="1560155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5067606" y="1572361"/>
            <a:ext cx="534849" cy="1553653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5067608" y="3435354"/>
            <a:ext cx="534849" cy="1257423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4305608" y="1265216"/>
            <a:ext cx="534849" cy="744113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102" name="正方形/長方形 101"/>
          <p:cNvSpPr/>
          <p:nvPr/>
        </p:nvSpPr>
        <p:spPr>
          <a:xfrm>
            <a:off x="7367885" y="1240618"/>
            <a:ext cx="534849" cy="744113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103" name="Text Box 4"/>
          <p:cNvSpPr txBox="1">
            <a:spLocks noChangeArrowheads="1"/>
          </p:cNvSpPr>
          <p:nvPr/>
        </p:nvSpPr>
        <p:spPr bwMode="auto">
          <a:xfrm>
            <a:off x="878549" y="5592043"/>
            <a:ext cx="5400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ja-JP" sz="20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tart                       N </a:t>
            </a:r>
            <a:r>
              <a:rPr lang="en-US" altLang="ja-JP" sz="2000" b="1" dirty="0">
                <a:latin typeface="Times New Roman" pitchFamily="18" charset="0"/>
                <a:cs typeface="Times New Roman" pitchFamily="18" charset="0"/>
              </a:rPr>
              <a:t>(&gt;7.5) </a:t>
            </a: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, mini van, LPC</a:t>
            </a:r>
            <a:endParaRPr lang="en-US" altLang="ja-JP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 Box 4"/>
          <p:cNvSpPr txBox="1">
            <a:spLocks noChangeArrowheads="1"/>
          </p:cNvSpPr>
          <p:nvPr/>
        </p:nvSpPr>
        <p:spPr bwMode="auto">
          <a:xfrm>
            <a:off x="872722" y="5897365"/>
            <a:ext cx="77596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ja-JP" sz="20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urning right        N </a:t>
            </a:r>
            <a:r>
              <a:rPr lang="en-US" altLang="ja-JP" sz="20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ja-JP" altLang="en-US" sz="2000" b="1" dirty="0"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en-US" altLang="ja-JP" sz="2000" b="1" dirty="0">
                <a:latin typeface="Times New Roman" pitchFamily="18" charset="0"/>
                <a:cs typeface="Times New Roman" pitchFamily="18" charset="0"/>
              </a:rPr>
              <a:t>7.5), </a:t>
            </a: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mini </a:t>
            </a:r>
            <a:r>
              <a:rPr lang="en-US" altLang="ja-JP" sz="2000" b="1" dirty="0">
                <a:latin typeface="Times New Roman" pitchFamily="18" charset="0"/>
                <a:cs typeface="Times New Roman" pitchFamily="18" charset="0"/>
              </a:rPr>
              <a:t>van, SUV, </a:t>
            </a: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sedan</a:t>
            </a:r>
            <a:r>
              <a:rPr lang="en-US" altLang="ja-JP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LCV and LPC</a:t>
            </a:r>
            <a:endParaRPr lang="en-US" altLang="ja-JP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 Box 4"/>
          <p:cNvSpPr txBox="1">
            <a:spLocks noChangeArrowheads="1"/>
          </p:cNvSpPr>
          <p:nvPr/>
        </p:nvSpPr>
        <p:spPr bwMode="auto">
          <a:xfrm>
            <a:off x="878541" y="6212526"/>
            <a:ext cx="47237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ja-JP" sz="20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urning left           N </a:t>
            </a:r>
            <a:r>
              <a:rPr lang="en-US" altLang="ja-JP" sz="2000" b="1" dirty="0">
                <a:latin typeface="Times New Roman" pitchFamily="18" charset="0"/>
                <a:cs typeface="Times New Roman" pitchFamily="18" charset="0"/>
              </a:rPr>
              <a:t>(&gt;</a:t>
            </a: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7.5) and LCV</a:t>
            </a:r>
            <a:endParaRPr lang="en-US" altLang="ja-JP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 Box 4"/>
          <p:cNvSpPr txBox="1">
            <a:spLocks noChangeArrowheads="1"/>
          </p:cNvSpPr>
          <p:nvPr/>
        </p:nvSpPr>
        <p:spPr bwMode="auto">
          <a:xfrm>
            <a:off x="878537" y="6517330"/>
            <a:ext cx="77538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Back                       N (</a:t>
            </a:r>
            <a:r>
              <a:rPr lang="ja-JP" altLang="en-US" sz="2000" b="1" dirty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7.5), mini </a:t>
            </a:r>
            <a:r>
              <a:rPr lang="en-US" altLang="ja-JP" sz="2000" b="1" dirty="0">
                <a:latin typeface="Times New Roman" pitchFamily="18" charset="0"/>
                <a:cs typeface="Times New Roman" pitchFamily="18" charset="0"/>
              </a:rPr>
              <a:t>van, SUV, </a:t>
            </a: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sedan</a:t>
            </a:r>
            <a:r>
              <a:rPr lang="en-US" altLang="ja-JP" sz="2000" b="1" dirty="0">
                <a:latin typeface="Times New Roman" pitchFamily="18" charset="0"/>
                <a:cs typeface="Times New Roman" pitchFamily="18" charset="0"/>
              </a:rPr>
              <a:t>, LCV and LPC</a:t>
            </a:r>
          </a:p>
        </p:txBody>
      </p:sp>
      <p:sp>
        <p:nvSpPr>
          <p:cNvPr id="101" name="正方形/長方形 100"/>
          <p:cNvSpPr/>
          <p:nvPr/>
        </p:nvSpPr>
        <p:spPr>
          <a:xfrm>
            <a:off x="6601501" y="3043444"/>
            <a:ext cx="534849" cy="795178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6603361" y="3862773"/>
            <a:ext cx="534849" cy="835407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2" grpId="0" animBg="1"/>
      <p:bldP spid="103" grpId="0"/>
      <p:bldP spid="104" grpId="0"/>
      <p:bldP spid="105" grpId="0"/>
      <p:bldP spid="106" grpId="0"/>
      <p:bldP spid="101" grpId="0" animBg="1"/>
      <p:bldP spid="10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87350" y="-35376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3600" b="1" dirty="0">
                <a:latin typeface="Times New Roman" pitchFamily="18" charset="0"/>
                <a:cs typeface="Times New Roman" pitchFamily="18" charset="0"/>
              </a:rPr>
              <a:t>Summary</a:t>
            </a:r>
            <a:endParaRPr lang="ja-JP" alt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auto">
          <a:xfrm>
            <a:off x="573088" y="601212"/>
            <a:ext cx="8772525" cy="3333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1600">
              <a:latin typeface="Times New Roman" pitchFamily="18" charset="0"/>
            </a:endParaRPr>
          </a:p>
        </p:txBody>
      </p:sp>
      <p:sp>
        <p:nvSpPr>
          <p:cNvPr id="13316" name="テキスト ボックス 1"/>
          <p:cNvSpPr txBox="1">
            <a:spLocks noChangeArrowheads="1"/>
          </p:cNvSpPr>
          <p:nvPr/>
        </p:nvSpPr>
        <p:spPr bwMode="auto">
          <a:xfrm>
            <a:off x="303213" y="969081"/>
            <a:ext cx="9447212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4000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Fatal</a:t>
            </a:r>
            <a:r>
              <a:rPr lang="ja-JP" alt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accidents</a:t>
            </a:r>
            <a:r>
              <a:rPr lang="ja-JP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ja-JP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pedestrians</a:t>
            </a:r>
            <a:r>
              <a:rPr lang="ja-JP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killed</a:t>
            </a:r>
            <a:r>
              <a:rPr lang="ja-JP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ja-JP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vehicles</a:t>
            </a:r>
            <a:r>
              <a:rPr lang="ja-JP" alt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ja-JP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low</a:t>
            </a:r>
            <a:r>
              <a:rPr lang="ja-JP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speed</a:t>
            </a:r>
          </a:p>
          <a:p>
            <a:pPr marL="442913" indent="-263525" eaLnBrk="1" hangingPunct="1">
              <a:buFont typeface="Arial" charset="0"/>
              <a:buChar char="•"/>
            </a:pP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Rates 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of fatal accidents of pedestrians killed by the vehicles at low speed </a:t>
            </a: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altLang="ja-JP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low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42913" indent="-263525" eaLnBrk="1" hangingPunct="1">
              <a:buFont typeface="Arial" charset="0"/>
              <a:buChar char="•"/>
            </a:pPr>
            <a:r>
              <a:rPr lang="en-US" altLang="ja-JP" b="1" u="sng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One of </a:t>
            </a:r>
            <a:r>
              <a:rPr lang="en-US" altLang="ja-JP" b="1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the promising countermeasures </a:t>
            </a:r>
            <a:r>
              <a:rPr lang="en-US" altLang="ja-JP" b="1" u="sng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is improving the driver’s </a:t>
            </a:r>
            <a:r>
              <a:rPr lang="en-US" altLang="ja-JP" b="1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view.</a:t>
            </a:r>
            <a:endParaRPr lang="ja-JP" altLang="en-US" b="1" u="sng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Char char="•"/>
            </a:pPr>
            <a:endParaRPr lang="en-US" altLang="ja-JP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ja-JP" altLang="en-US" b="1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Collision areas of vehicles 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pedestrians 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vs. vehicles at low speed)</a:t>
            </a:r>
          </a:p>
          <a:p>
            <a:pPr marL="442913" indent="-263525">
              <a:buFont typeface="Arial" charset="0"/>
              <a:buChar char="•"/>
            </a:pP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Rates 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of side and rear collision </a:t>
            </a: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high  (especially small N and </a:t>
            </a: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sedan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715963" lvl="1" indent="-179388"/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* The possible reason </a:t>
            </a:r>
            <a:r>
              <a:rPr lang="en-US" altLang="ja-JP" sz="1600" b="1" u="sng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why the number/rate of rear collisions of large N is not high in Japan</a:t>
            </a:r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 is that voluntary fitting of </a:t>
            </a:r>
            <a:r>
              <a:rPr lang="en-US" altLang="ja-JP" sz="1600" b="1" u="sng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camera monitoring systems (rear view monitor) are popular</a:t>
            </a:r>
            <a:r>
              <a:rPr lang="en-US" altLang="ja-JP" sz="16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for these vehicles. </a:t>
            </a:r>
          </a:p>
          <a:p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In Japan, about 70% of large </a:t>
            </a: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is fitted rear view</a:t>
            </a:r>
          </a:p>
          <a:p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  monitoring 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altLang="ja-JP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ja-JP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ja-JP" dirty="0">
              <a:latin typeface="Times New Roman" pitchFamily="18" charset="0"/>
              <a:cs typeface="Times New Roman" pitchFamily="18" charset="0"/>
            </a:endParaRPr>
          </a:p>
          <a:p>
            <a:r>
              <a:rPr lang="ja-JP" altLang="ja-JP" dirty="0" smtClean="0"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Behaviors 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of vehicles killed pedestrians at low </a:t>
            </a: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speed</a:t>
            </a:r>
            <a:r>
              <a:rPr lang="ja-JP" altLang="ja-JP" dirty="0">
                <a:latin typeface="Times New Roman" pitchFamily="18" charset="0"/>
                <a:cs typeface="Times New Roman" pitchFamily="18" charset="0"/>
              </a:rPr>
              <a:t>　</a:t>
            </a:r>
            <a:endParaRPr lang="en-US" altLang="ja-JP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7" name="Picture 21" descr="bmw-type-r-back-camera-p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031" y="3353412"/>
            <a:ext cx="1921601" cy="96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23" descr="DSC017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704" y="3350331"/>
            <a:ext cx="1282284" cy="96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25110" y="4802469"/>
            <a:ext cx="540038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tart                  N (</a:t>
            </a:r>
            <a:r>
              <a:rPr lang="en-US" altLang="ja-JP" sz="1600" b="1" dirty="0" smtClean="0">
                <a:latin typeface="Symbol" panose="05050102010706020507" pitchFamily="18" charset="2"/>
                <a:cs typeface="Times New Roman" pitchFamily="18" charset="0"/>
              </a:rPr>
              <a:t>³ </a:t>
            </a:r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7.5</a:t>
            </a:r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, Mini van, LPC</a:t>
            </a:r>
            <a:endParaRPr lang="en-US" altLang="ja-JP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28808" y="5470137"/>
            <a:ext cx="77596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Turning right   N (</a:t>
            </a:r>
            <a:r>
              <a:rPr lang="en-US" altLang="ja-JP" sz="1600" b="1" dirty="0" smtClean="0">
                <a:latin typeface="Symbol" panose="05050102010706020507" pitchFamily="18" charset="2"/>
              </a:rPr>
              <a:t>&lt;</a:t>
            </a:r>
            <a:r>
              <a:rPr lang="ja-JP" altLang="en-US" sz="1600" b="1" dirty="0">
                <a:latin typeface="Symbol" panose="05050102010706020507" pitchFamily="18" charset="2"/>
              </a:rPr>
              <a:t> </a:t>
            </a:r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7.5), mini van, SUV, sedan, LCV and LPC</a:t>
            </a:r>
            <a:endParaRPr lang="en-US" altLang="ja-JP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28808" y="5076366"/>
            <a:ext cx="47237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urning left      N (</a:t>
            </a:r>
            <a:r>
              <a:rPr lang="en-US" altLang="ja-JP" sz="1600" b="1" dirty="0" smtClean="0">
                <a:latin typeface="Symbol" panose="05050102010706020507" pitchFamily="18" charset="2"/>
                <a:cs typeface="Times New Roman" pitchFamily="18" charset="0"/>
              </a:rPr>
              <a:t>³ </a:t>
            </a:r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7.5) and LCV</a:t>
            </a:r>
            <a:endParaRPr lang="en-US" altLang="ja-JP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23056" y="5796865"/>
            <a:ext cx="775383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Back                 N (</a:t>
            </a:r>
            <a:r>
              <a:rPr lang="en-US" altLang="ja-JP" sz="1600" b="1" dirty="0" smtClean="0">
                <a:latin typeface="Symbol" panose="05050102010706020507" pitchFamily="18" charset="2"/>
              </a:rPr>
              <a:t>&lt; </a:t>
            </a:r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7.5), mini </a:t>
            </a:r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van, SUV, </a:t>
            </a:r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sedan</a:t>
            </a:r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, LCV and LPC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7105690" y="4800911"/>
            <a:ext cx="26447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Front </a:t>
            </a:r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and side vision (Class 5 and 6</a:t>
            </a:r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ja-JP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7105690" y="5479662"/>
            <a:ext cx="254907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vision (e.g. A pillar) 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7105690" y="5802966"/>
            <a:ext cx="1651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Rear vision</a:t>
            </a:r>
            <a:endParaRPr lang="en-US" altLang="ja-JP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7376933" y="4509940"/>
            <a:ext cx="21022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altLang="ja-JP" sz="1600" b="1" u="sng" dirty="0" smtClean="0">
                <a:latin typeface="Times New Roman" pitchFamily="18" charset="0"/>
                <a:cs typeface="Times New Roman" pitchFamily="18" charset="0"/>
              </a:rPr>
              <a:t>Requirements of;</a:t>
            </a:r>
            <a:endParaRPr lang="en-US" altLang="ja-JP" sz="1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右中かっこ 4"/>
          <p:cNvSpPr/>
          <p:nvPr/>
        </p:nvSpPr>
        <p:spPr>
          <a:xfrm>
            <a:off x="4712426" y="4897145"/>
            <a:ext cx="209550" cy="49252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6463893" y="5648939"/>
            <a:ext cx="561975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6468655" y="6002048"/>
            <a:ext cx="561975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5339943" y="5122848"/>
            <a:ext cx="1685924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457712" y="3360145"/>
            <a:ext cx="7001568" cy="3437572"/>
            <a:chOff x="814664" y="2452791"/>
            <a:chExt cx="8375912" cy="4428505"/>
          </a:xfrm>
        </p:grpSpPr>
        <p:grpSp>
          <p:nvGrpSpPr>
            <p:cNvPr id="9" name="グループ化 11"/>
            <p:cNvGrpSpPr>
              <a:grpSpLocks/>
            </p:cNvGrpSpPr>
            <p:nvPr/>
          </p:nvGrpSpPr>
          <p:grpSpPr bwMode="auto">
            <a:xfrm>
              <a:off x="814664" y="2660651"/>
              <a:ext cx="4812874" cy="4054740"/>
              <a:chOff x="3183510" y="531342"/>
              <a:chExt cx="5886560" cy="5205268"/>
            </a:xfrm>
          </p:grpSpPr>
          <p:graphicFrame>
            <p:nvGraphicFramePr>
              <p:cNvPr id="11" name="オブジェクト 5"/>
              <p:cNvGraphicFramePr>
                <a:graphicFrameLocks noChangeAspect="1"/>
              </p:cNvGraphicFramePr>
              <p:nvPr/>
            </p:nvGraphicFramePr>
            <p:xfrm>
              <a:off x="3183510" y="1003744"/>
              <a:ext cx="2063752" cy="47328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430" r:id="rId3" imgW="3761384" imgH="8602894" progId="Photoshop.Image.4">
                      <p:embed/>
                    </p:oleObj>
                  </mc:Choice>
                  <mc:Fallback>
                    <p:oleObj r:id="rId3" imgW="3761384" imgH="8602894" progId="Photoshop.Image.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83510" y="1003744"/>
                            <a:ext cx="2063752" cy="473286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" name="フリーフォーム 11"/>
              <p:cNvSpPr/>
              <p:nvPr/>
            </p:nvSpPr>
            <p:spPr>
              <a:xfrm>
                <a:off x="3190692" y="882210"/>
                <a:ext cx="2291147" cy="2284544"/>
              </a:xfrm>
              <a:custGeom>
                <a:avLst/>
                <a:gdLst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95275 w 1362075"/>
                  <a:gd name="connsiteY2" fmla="*/ 600075 h 600075"/>
                  <a:gd name="connsiteX3" fmla="*/ 295275 w 1362075"/>
                  <a:gd name="connsiteY3" fmla="*/ 504825 h 600075"/>
                  <a:gd name="connsiteX4" fmla="*/ 314325 w 1362075"/>
                  <a:gd name="connsiteY4" fmla="*/ 428625 h 600075"/>
                  <a:gd name="connsiteX5" fmla="*/ 314325 w 1362075"/>
                  <a:gd name="connsiteY5" fmla="*/ 276225 h 600075"/>
                  <a:gd name="connsiteX6" fmla="*/ 371475 w 1362075"/>
                  <a:gd name="connsiteY6" fmla="*/ 209550 h 600075"/>
                  <a:gd name="connsiteX7" fmla="*/ 1285875 w 1362075"/>
                  <a:gd name="connsiteY7" fmla="*/ 228600 h 600075"/>
                  <a:gd name="connsiteX8" fmla="*/ 1362075 w 1362075"/>
                  <a:gd name="connsiteY8" fmla="*/ 304800 h 600075"/>
                  <a:gd name="connsiteX9" fmla="*/ 1352550 w 1362075"/>
                  <a:gd name="connsiteY9" fmla="*/ 0 h 600075"/>
                  <a:gd name="connsiteX10" fmla="*/ 0 w 1362075"/>
                  <a:gd name="connsiteY10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95275 w 1362075"/>
                  <a:gd name="connsiteY2" fmla="*/ 600075 h 600075"/>
                  <a:gd name="connsiteX3" fmla="*/ 295275 w 1362075"/>
                  <a:gd name="connsiteY3" fmla="*/ 504825 h 600075"/>
                  <a:gd name="connsiteX4" fmla="*/ 314325 w 1362075"/>
                  <a:gd name="connsiteY4" fmla="*/ 428625 h 600075"/>
                  <a:gd name="connsiteX5" fmla="*/ 314325 w 1362075"/>
                  <a:gd name="connsiteY5" fmla="*/ 276225 h 600075"/>
                  <a:gd name="connsiteX6" fmla="*/ 369094 w 1362075"/>
                  <a:gd name="connsiteY6" fmla="*/ 223837 h 600075"/>
                  <a:gd name="connsiteX7" fmla="*/ 1285875 w 1362075"/>
                  <a:gd name="connsiteY7" fmla="*/ 228600 h 600075"/>
                  <a:gd name="connsiteX8" fmla="*/ 1362075 w 1362075"/>
                  <a:gd name="connsiteY8" fmla="*/ 304800 h 600075"/>
                  <a:gd name="connsiteX9" fmla="*/ 1352550 w 1362075"/>
                  <a:gd name="connsiteY9" fmla="*/ 0 h 600075"/>
                  <a:gd name="connsiteX10" fmla="*/ 0 w 1362075"/>
                  <a:gd name="connsiteY10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95275 w 1362075"/>
                  <a:gd name="connsiteY2" fmla="*/ 600075 h 600075"/>
                  <a:gd name="connsiteX3" fmla="*/ 295275 w 1362075"/>
                  <a:gd name="connsiteY3" fmla="*/ 504825 h 600075"/>
                  <a:gd name="connsiteX4" fmla="*/ 314325 w 1362075"/>
                  <a:gd name="connsiteY4" fmla="*/ 428625 h 600075"/>
                  <a:gd name="connsiteX5" fmla="*/ 314325 w 1362075"/>
                  <a:gd name="connsiteY5" fmla="*/ 276225 h 600075"/>
                  <a:gd name="connsiteX6" fmla="*/ 369094 w 1362075"/>
                  <a:gd name="connsiteY6" fmla="*/ 223837 h 600075"/>
                  <a:gd name="connsiteX7" fmla="*/ 584199 w 1362075"/>
                  <a:gd name="connsiteY7" fmla="*/ 224630 h 600075"/>
                  <a:gd name="connsiteX8" fmla="*/ 1285875 w 1362075"/>
                  <a:gd name="connsiteY8" fmla="*/ 228600 h 600075"/>
                  <a:gd name="connsiteX9" fmla="*/ 1362075 w 1362075"/>
                  <a:gd name="connsiteY9" fmla="*/ 304800 h 600075"/>
                  <a:gd name="connsiteX10" fmla="*/ 1352550 w 1362075"/>
                  <a:gd name="connsiteY10" fmla="*/ 0 h 600075"/>
                  <a:gd name="connsiteX11" fmla="*/ 0 w 1362075"/>
                  <a:gd name="connsiteY11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95275 w 1362075"/>
                  <a:gd name="connsiteY2" fmla="*/ 600075 h 600075"/>
                  <a:gd name="connsiteX3" fmla="*/ 295275 w 1362075"/>
                  <a:gd name="connsiteY3" fmla="*/ 504825 h 600075"/>
                  <a:gd name="connsiteX4" fmla="*/ 314325 w 1362075"/>
                  <a:gd name="connsiteY4" fmla="*/ 428625 h 600075"/>
                  <a:gd name="connsiteX5" fmla="*/ 314325 w 1362075"/>
                  <a:gd name="connsiteY5" fmla="*/ 276225 h 600075"/>
                  <a:gd name="connsiteX6" fmla="*/ 369094 w 1362075"/>
                  <a:gd name="connsiteY6" fmla="*/ 223837 h 600075"/>
                  <a:gd name="connsiteX7" fmla="*/ 419893 w 1362075"/>
                  <a:gd name="connsiteY7" fmla="*/ 224630 h 600075"/>
                  <a:gd name="connsiteX8" fmla="*/ 1285875 w 1362075"/>
                  <a:gd name="connsiteY8" fmla="*/ 228600 h 600075"/>
                  <a:gd name="connsiteX9" fmla="*/ 1362075 w 1362075"/>
                  <a:gd name="connsiteY9" fmla="*/ 304800 h 600075"/>
                  <a:gd name="connsiteX10" fmla="*/ 1352550 w 1362075"/>
                  <a:gd name="connsiteY10" fmla="*/ 0 h 600075"/>
                  <a:gd name="connsiteX11" fmla="*/ 0 w 1362075"/>
                  <a:gd name="connsiteY11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95275 w 1362075"/>
                  <a:gd name="connsiteY2" fmla="*/ 600075 h 600075"/>
                  <a:gd name="connsiteX3" fmla="*/ 295275 w 1362075"/>
                  <a:gd name="connsiteY3" fmla="*/ 504825 h 600075"/>
                  <a:gd name="connsiteX4" fmla="*/ 314325 w 1362075"/>
                  <a:gd name="connsiteY4" fmla="*/ 428625 h 600075"/>
                  <a:gd name="connsiteX5" fmla="*/ 314325 w 1362075"/>
                  <a:gd name="connsiteY5" fmla="*/ 276225 h 600075"/>
                  <a:gd name="connsiteX6" fmla="*/ 354806 w 1362075"/>
                  <a:gd name="connsiteY6" fmla="*/ 247650 h 600075"/>
                  <a:gd name="connsiteX7" fmla="*/ 419893 w 1362075"/>
                  <a:gd name="connsiteY7" fmla="*/ 224630 h 600075"/>
                  <a:gd name="connsiteX8" fmla="*/ 1285875 w 1362075"/>
                  <a:gd name="connsiteY8" fmla="*/ 228600 h 600075"/>
                  <a:gd name="connsiteX9" fmla="*/ 1362075 w 1362075"/>
                  <a:gd name="connsiteY9" fmla="*/ 304800 h 600075"/>
                  <a:gd name="connsiteX10" fmla="*/ 1352550 w 1362075"/>
                  <a:gd name="connsiteY10" fmla="*/ 0 h 600075"/>
                  <a:gd name="connsiteX11" fmla="*/ 0 w 1362075"/>
                  <a:gd name="connsiteY11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95275 w 1362075"/>
                  <a:gd name="connsiteY2" fmla="*/ 600075 h 600075"/>
                  <a:gd name="connsiteX3" fmla="*/ 295275 w 1362075"/>
                  <a:gd name="connsiteY3" fmla="*/ 504825 h 600075"/>
                  <a:gd name="connsiteX4" fmla="*/ 314325 w 1362075"/>
                  <a:gd name="connsiteY4" fmla="*/ 428625 h 600075"/>
                  <a:gd name="connsiteX5" fmla="*/ 314325 w 1362075"/>
                  <a:gd name="connsiteY5" fmla="*/ 276225 h 600075"/>
                  <a:gd name="connsiteX6" fmla="*/ 354806 w 1362075"/>
                  <a:gd name="connsiteY6" fmla="*/ 247650 h 600075"/>
                  <a:gd name="connsiteX7" fmla="*/ 405606 w 1362075"/>
                  <a:gd name="connsiteY7" fmla="*/ 227011 h 600075"/>
                  <a:gd name="connsiteX8" fmla="*/ 1285875 w 1362075"/>
                  <a:gd name="connsiteY8" fmla="*/ 228600 h 600075"/>
                  <a:gd name="connsiteX9" fmla="*/ 1362075 w 1362075"/>
                  <a:gd name="connsiteY9" fmla="*/ 304800 h 600075"/>
                  <a:gd name="connsiteX10" fmla="*/ 1352550 w 1362075"/>
                  <a:gd name="connsiteY10" fmla="*/ 0 h 600075"/>
                  <a:gd name="connsiteX11" fmla="*/ 0 w 1362075"/>
                  <a:gd name="connsiteY11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95275 w 1362075"/>
                  <a:gd name="connsiteY2" fmla="*/ 600075 h 600075"/>
                  <a:gd name="connsiteX3" fmla="*/ 295275 w 1362075"/>
                  <a:gd name="connsiteY3" fmla="*/ 504825 h 600075"/>
                  <a:gd name="connsiteX4" fmla="*/ 314325 w 1362075"/>
                  <a:gd name="connsiteY4" fmla="*/ 428625 h 600075"/>
                  <a:gd name="connsiteX5" fmla="*/ 321468 w 1362075"/>
                  <a:gd name="connsiteY5" fmla="*/ 278607 h 600075"/>
                  <a:gd name="connsiteX6" fmla="*/ 354806 w 1362075"/>
                  <a:gd name="connsiteY6" fmla="*/ 247650 h 600075"/>
                  <a:gd name="connsiteX7" fmla="*/ 405606 w 1362075"/>
                  <a:gd name="connsiteY7" fmla="*/ 227011 h 600075"/>
                  <a:gd name="connsiteX8" fmla="*/ 1285875 w 1362075"/>
                  <a:gd name="connsiteY8" fmla="*/ 228600 h 600075"/>
                  <a:gd name="connsiteX9" fmla="*/ 1362075 w 1362075"/>
                  <a:gd name="connsiteY9" fmla="*/ 304800 h 600075"/>
                  <a:gd name="connsiteX10" fmla="*/ 1352550 w 1362075"/>
                  <a:gd name="connsiteY10" fmla="*/ 0 h 600075"/>
                  <a:gd name="connsiteX11" fmla="*/ 0 w 1362075"/>
                  <a:gd name="connsiteY11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95275 w 1362075"/>
                  <a:gd name="connsiteY2" fmla="*/ 600075 h 600075"/>
                  <a:gd name="connsiteX3" fmla="*/ 295275 w 1362075"/>
                  <a:gd name="connsiteY3" fmla="*/ 504825 h 600075"/>
                  <a:gd name="connsiteX4" fmla="*/ 311944 w 1362075"/>
                  <a:gd name="connsiteY4" fmla="*/ 442912 h 600075"/>
                  <a:gd name="connsiteX5" fmla="*/ 321468 w 1362075"/>
                  <a:gd name="connsiteY5" fmla="*/ 278607 h 600075"/>
                  <a:gd name="connsiteX6" fmla="*/ 354806 w 1362075"/>
                  <a:gd name="connsiteY6" fmla="*/ 247650 h 600075"/>
                  <a:gd name="connsiteX7" fmla="*/ 405606 w 1362075"/>
                  <a:gd name="connsiteY7" fmla="*/ 227011 h 600075"/>
                  <a:gd name="connsiteX8" fmla="*/ 1285875 w 1362075"/>
                  <a:gd name="connsiteY8" fmla="*/ 228600 h 600075"/>
                  <a:gd name="connsiteX9" fmla="*/ 1362075 w 1362075"/>
                  <a:gd name="connsiteY9" fmla="*/ 304800 h 600075"/>
                  <a:gd name="connsiteX10" fmla="*/ 1352550 w 1362075"/>
                  <a:gd name="connsiteY10" fmla="*/ 0 h 600075"/>
                  <a:gd name="connsiteX11" fmla="*/ 0 w 1362075"/>
                  <a:gd name="connsiteY11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95275 w 1362075"/>
                  <a:gd name="connsiteY2" fmla="*/ 600075 h 600075"/>
                  <a:gd name="connsiteX3" fmla="*/ 247650 w 1362075"/>
                  <a:gd name="connsiteY3" fmla="*/ 500063 h 600075"/>
                  <a:gd name="connsiteX4" fmla="*/ 311944 w 1362075"/>
                  <a:gd name="connsiteY4" fmla="*/ 442912 h 600075"/>
                  <a:gd name="connsiteX5" fmla="*/ 321468 w 1362075"/>
                  <a:gd name="connsiteY5" fmla="*/ 278607 h 600075"/>
                  <a:gd name="connsiteX6" fmla="*/ 354806 w 1362075"/>
                  <a:gd name="connsiteY6" fmla="*/ 247650 h 600075"/>
                  <a:gd name="connsiteX7" fmla="*/ 405606 w 1362075"/>
                  <a:gd name="connsiteY7" fmla="*/ 227011 h 600075"/>
                  <a:gd name="connsiteX8" fmla="*/ 1285875 w 1362075"/>
                  <a:gd name="connsiteY8" fmla="*/ 228600 h 600075"/>
                  <a:gd name="connsiteX9" fmla="*/ 1362075 w 1362075"/>
                  <a:gd name="connsiteY9" fmla="*/ 304800 h 600075"/>
                  <a:gd name="connsiteX10" fmla="*/ 1352550 w 1362075"/>
                  <a:gd name="connsiteY10" fmla="*/ 0 h 600075"/>
                  <a:gd name="connsiteX11" fmla="*/ 0 w 1362075"/>
                  <a:gd name="connsiteY11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64318 w 1362075"/>
                  <a:gd name="connsiteY2" fmla="*/ 600075 h 600075"/>
                  <a:gd name="connsiteX3" fmla="*/ 247650 w 1362075"/>
                  <a:gd name="connsiteY3" fmla="*/ 500063 h 600075"/>
                  <a:gd name="connsiteX4" fmla="*/ 311944 w 1362075"/>
                  <a:gd name="connsiteY4" fmla="*/ 442912 h 600075"/>
                  <a:gd name="connsiteX5" fmla="*/ 321468 w 1362075"/>
                  <a:gd name="connsiteY5" fmla="*/ 278607 h 600075"/>
                  <a:gd name="connsiteX6" fmla="*/ 354806 w 1362075"/>
                  <a:gd name="connsiteY6" fmla="*/ 247650 h 600075"/>
                  <a:gd name="connsiteX7" fmla="*/ 405606 w 1362075"/>
                  <a:gd name="connsiteY7" fmla="*/ 227011 h 600075"/>
                  <a:gd name="connsiteX8" fmla="*/ 1285875 w 1362075"/>
                  <a:gd name="connsiteY8" fmla="*/ 228600 h 600075"/>
                  <a:gd name="connsiteX9" fmla="*/ 1362075 w 1362075"/>
                  <a:gd name="connsiteY9" fmla="*/ 304800 h 600075"/>
                  <a:gd name="connsiteX10" fmla="*/ 1352550 w 1362075"/>
                  <a:gd name="connsiteY10" fmla="*/ 0 h 600075"/>
                  <a:gd name="connsiteX11" fmla="*/ 0 w 1362075"/>
                  <a:gd name="connsiteY11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64318 w 1362075"/>
                  <a:gd name="connsiteY2" fmla="*/ 600075 h 600075"/>
                  <a:gd name="connsiteX3" fmla="*/ 264318 w 1362075"/>
                  <a:gd name="connsiteY3" fmla="*/ 500063 h 600075"/>
                  <a:gd name="connsiteX4" fmla="*/ 311944 w 1362075"/>
                  <a:gd name="connsiteY4" fmla="*/ 442912 h 600075"/>
                  <a:gd name="connsiteX5" fmla="*/ 321468 w 1362075"/>
                  <a:gd name="connsiteY5" fmla="*/ 278607 h 600075"/>
                  <a:gd name="connsiteX6" fmla="*/ 354806 w 1362075"/>
                  <a:gd name="connsiteY6" fmla="*/ 247650 h 600075"/>
                  <a:gd name="connsiteX7" fmla="*/ 405606 w 1362075"/>
                  <a:gd name="connsiteY7" fmla="*/ 227011 h 600075"/>
                  <a:gd name="connsiteX8" fmla="*/ 1285875 w 1362075"/>
                  <a:gd name="connsiteY8" fmla="*/ 228600 h 600075"/>
                  <a:gd name="connsiteX9" fmla="*/ 1362075 w 1362075"/>
                  <a:gd name="connsiteY9" fmla="*/ 304800 h 600075"/>
                  <a:gd name="connsiteX10" fmla="*/ 1352550 w 1362075"/>
                  <a:gd name="connsiteY10" fmla="*/ 0 h 600075"/>
                  <a:gd name="connsiteX11" fmla="*/ 0 w 1362075"/>
                  <a:gd name="connsiteY11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64318 w 1362075"/>
                  <a:gd name="connsiteY2" fmla="*/ 600075 h 600075"/>
                  <a:gd name="connsiteX3" fmla="*/ 264318 w 1362075"/>
                  <a:gd name="connsiteY3" fmla="*/ 500063 h 600075"/>
                  <a:gd name="connsiteX4" fmla="*/ 293687 w 1362075"/>
                  <a:gd name="connsiteY4" fmla="*/ 469899 h 600075"/>
                  <a:gd name="connsiteX5" fmla="*/ 311944 w 1362075"/>
                  <a:gd name="connsiteY5" fmla="*/ 442912 h 600075"/>
                  <a:gd name="connsiteX6" fmla="*/ 321468 w 1362075"/>
                  <a:gd name="connsiteY6" fmla="*/ 278607 h 600075"/>
                  <a:gd name="connsiteX7" fmla="*/ 354806 w 1362075"/>
                  <a:gd name="connsiteY7" fmla="*/ 247650 h 600075"/>
                  <a:gd name="connsiteX8" fmla="*/ 405606 w 1362075"/>
                  <a:gd name="connsiteY8" fmla="*/ 227011 h 600075"/>
                  <a:gd name="connsiteX9" fmla="*/ 1285875 w 1362075"/>
                  <a:gd name="connsiteY9" fmla="*/ 228600 h 600075"/>
                  <a:gd name="connsiteX10" fmla="*/ 1362075 w 1362075"/>
                  <a:gd name="connsiteY10" fmla="*/ 304800 h 600075"/>
                  <a:gd name="connsiteX11" fmla="*/ 1352550 w 1362075"/>
                  <a:gd name="connsiteY11" fmla="*/ 0 h 600075"/>
                  <a:gd name="connsiteX12" fmla="*/ 0 w 1362075"/>
                  <a:gd name="connsiteY12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64318 w 1362075"/>
                  <a:gd name="connsiteY2" fmla="*/ 600075 h 600075"/>
                  <a:gd name="connsiteX3" fmla="*/ 265112 w 1362075"/>
                  <a:gd name="connsiteY3" fmla="*/ 548480 h 600075"/>
                  <a:gd name="connsiteX4" fmla="*/ 264318 w 1362075"/>
                  <a:gd name="connsiteY4" fmla="*/ 500063 h 600075"/>
                  <a:gd name="connsiteX5" fmla="*/ 293687 w 1362075"/>
                  <a:gd name="connsiteY5" fmla="*/ 469899 h 600075"/>
                  <a:gd name="connsiteX6" fmla="*/ 311944 w 1362075"/>
                  <a:gd name="connsiteY6" fmla="*/ 442912 h 600075"/>
                  <a:gd name="connsiteX7" fmla="*/ 321468 w 1362075"/>
                  <a:gd name="connsiteY7" fmla="*/ 278607 h 600075"/>
                  <a:gd name="connsiteX8" fmla="*/ 354806 w 1362075"/>
                  <a:gd name="connsiteY8" fmla="*/ 247650 h 600075"/>
                  <a:gd name="connsiteX9" fmla="*/ 405606 w 1362075"/>
                  <a:gd name="connsiteY9" fmla="*/ 227011 h 600075"/>
                  <a:gd name="connsiteX10" fmla="*/ 1285875 w 1362075"/>
                  <a:gd name="connsiteY10" fmla="*/ 228600 h 600075"/>
                  <a:gd name="connsiteX11" fmla="*/ 1362075 w 1362075"/>
                  <a:gd name="connsiteY11" fmla="*/ 304800 h 600075"/>
                  <a:gd name="connsiteX12" fmla="*/ 1352550 w 1362075"/>
                  <a:gd name="connsiteY12" fmla="*/ 0 h 600075"/>
                  <a:gd name="connsiteX13" fmla="*/ 0 w 1362075"/>
                  <a:gd name="connsiteY13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64318 w 1362075"/>
                  <a:gd name="connsiteY2" fmla="*/ 600075 h 600075"/>
                  <a:gd name="connsiteX3" fmla="*/ 265112 w 1362075"/>
                  <a:gd name="connsiteY3" fmla="*/ 548480 h 600075"/>
                  <a:gd name="connsiteX4" fmla="*/ 264318 w 1362075"/>
                  <a:gd name="connsiteY4" fmla="*/ 500063 h 600075"/>
                  <a:gd name="connsiteX5" fmla="*/ 291305 w 1362075"/>
                  <a:gd name="connsiteY5" fmla="*/ 465137 h 600075"/>
                  <a:gd name="connsiteX6" fmla="*/ 311944 w 1362075"/>
                  <a:gd name="connsiteY6" fmla="*/ 442912 h 600075"/>
                  <a:gd name="connsiteX7" fmla="*/ 321468 w 1362075"/>
                  <a:gd name="connsiteY7" fmla="*/ 278607 h 600075"/>
                  <a:gd name="connsiteX8" fmla="*/ 354806 w 1362075"/>
                  <a:gd name="connsiteY8" fmla="*/ 247650 h 600075"/>
                  <a:gd name="connsiteX9" fmla="*/ 405606 w 1362075"/>
                  <a:gd name="connsiteY9" fmla="*/ 227011 h 600075"/>
                  <a:gd name="connsiteX10" fmla="*/ 1285875 w 1362075"/>
                  <a:gd name="connsiteY10" fmla="*/ 228600 h 600075"/>
                  <a:gd name="connsiteX11" fmla="*/ 1362075 w 1362075"/>
                  <a:gd name="connsiteY11" fmla="*/ 304800 h 600075"/>
                  <a:gd name="connsiteX12" fmla="*/ 1352550 w 1362075"/>
                  <a:gd name="connsiteY12" fmla="*/ 0 h 600075"/>
                  <a:gd name="connsiteX13" fmla="*/ 0 w 1362075"/>
                  <a:gd name="connsiteY13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64318 w 1362075"/>
                  <a:gd name="connsiteY2" fmla="*/ 600075 h 600075"/>
                  <a:gd name="connsiteX3" fmla="*/ 260349 w 1362075"/>
                  <a:gd name="connsiteY3" fmla="*/ 548480 h 600075"/>
                  <a:gd name="connsiteX4" fmla="*/ 264318 w 1362075"/>
                  <a:gd name="connsiteY4" fmla="*/ 500063 h 600075"/>
                  <a:gd name="connsiteX5" fmla="*/ 291305 w 1362075"/>
                  <a:gd name="connsiteY5" fmla="*/ 465137 h 600075"/>
                  <a:gd name="connsiteX6" fmla="*/ 311944 w 1362075"/>
                  <a:gd name="connsiteY6" fmla="*/ 442912 h 600075"/>
                  <a:gd name="connsiteX7" fmla="*/ 321468 w 1362075"/>
                  <a:gd name="connsiteY7" fmla="*/ 278607 h 600075"/>
                  <a:gd name="connsiteX8" fmla="*/ 354806 w 1362075"/>
                  <a:gd name="connsiteY8" fmla="*/ 247650 h 600075"/>
                  <a:gd name="connsiteX9" fmla="*/ 405606 w 1362075"/>
                  <a:gd name="connsiteY9" fmla="*/ 227011 h 600075"/>
                  <a:gd name="connsiteX10" fmla="*/ 1285875 w 1362075"/>
                  <a:gd name="connsiteY10" fmla="*/ 228600 h 600075"/>
                  <a:gd name="connsiteX11" fmla="*/ 1362075 w 1362075"/>
                  <a:gd name="connsiteY11" fmla="*/ 304800 h 600075"/>
                  <a:gd name="connsiteX12" fmla="*/ 1352550 w 1362075"/>
                  <a:gd name="connsiteY12" fmla="*/ 0 h 600075"/>
                  <a:gd name="connsiteX13" fmla="*/ 0 w 1362075"/>
                  <a:gd name="connsiteY13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57174 w 1362075"/>
                  <a:gd name="connsiteY2" fmla="*/ 600075 h 600075"/>
                  <a:gd name="connsiteX3" fmla="*/ 260349 w 1362075"/>
                  <a:gd name="connsiteY3" fmla="*/ 548480 h 600075"/>
                  <a:gd name="connsiteX4" fmla="*/ 264318 w 1362075"/>
                  <a:gd name="connsiteY4" fmla="*/ 500063 h 600075"/>
                  <a:gd name="connsiteX5" fmla="*/ 291305 w 1362075"/>
                  <a:gd name="connsiteY5" fmla="*/ 465137 h 600075"/>
                  <a:gd name="connsiteX6" fmla="*/ 311944 w 1362075"/>
                  <a:gd name="connsiteY6" fmla="*/ 442912 h 600075"/>
                  <a:gd name="connsiteX7" fmla="*/ 321468 w 1362075"/>
                  <a:gd name="connsiteY7" fmla="*/ 278607 h 600075"/>
                  <a:gd name="connsiteX8" fmla="*/ 354806 w 1362075"/>
                  <a:gd name="connsiteY8" fmla="*/ 247650 h 600075"/>
                  <a:gd name="connsiteX9" fmla="*/ 405606 w 1362075"/>
                  <a:gd name="connsiteY9" fmla="*/ 227011 h 600075"/>
                  <a:gd name="connsiteX10" fmla="*/ 1285875 w 1362075"/>
                  <a:gd name="connsiteY10" fmla="*/ 228600 h 600075"/>
                  <a:gd name="connsiteX11" fmla="*/ 1362075 w 1362075"/>
                  <a:gd name="connsiteY11" fmla="*/ 304800 h 600075"/>
                  <a:gd name="connsiteX12" fmla="*/ 1352550 w 1362075"/>
                  <a:gd name="connsiteY12" fmla="*/ 0 h 600075"/>
                  <a:gd name="connsiteX13" fmla="*/ 0 w 1362075"/>
                  <a:gd name="connsiteY13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57174 w 1362075"/>
                  <a:gd name="connsiteY2" fmla="*/ 600075 h 600075"/>
                  <a:gd name="connsiteX3" fmla="*/ 260349 w 1362075"/>
                  <a:gd name="connsiteY3" fmla="*/ 548480 h 600075"/>
                  <a:gd name="connsiteX4" fmla="*/ 264318 w 1362075"/>
                  <a:gd name="connsiteY4" fmla="*/ 500063 h 600075"/>
                  <a:gd name="connsiteX5" fmla="*/ 291305 w 1362075"/>
                  <a:gd name="connsiteY5" fmla="*/ 465137 h 600075"/>
                  <a:gd name="connsiteX6" fmla="*/ 311944 w 1362075"/>
                  <a:gd name="connsiteY6" fmla="*/ 442912 h 600075"/>
                  <a:gd name="connsiteX7" fmla="*/ 319880 w 1362075"/>
                  <a:gd name="connsiteY7" fmla="*/ 334168 h 600075"/>
                  <a:gd name="connsiteX8" fmla="*/ 321468 w 1362075"/>
                  <a:gd name="connsiteY8" fmla="*/ 278607 h 600075"/>
                  <a:gd name="connsiteX9" fmla="*/ 354806 w 1362075"/>
                  <a:gd name="connsiteY9" fmla="*/ 247650 h 600075"/>
                  <a:gd name="connsiteX10" fmla="*/ 405606 w 1362075"/>
                  <a:gd name="connsiteY10" fmla="*/ 227011 h 600075"/>
                  <a:gd name="connsiteX11" fmla="*/ 1285875 w 1362075"/>
                  <a:gd name="connsiteY11" fmla="*/ 228600 h 600075"/>
                  <a:gd name="connsiteX12" fmla="*/ 1362075 w 1362075"/>
                  <a:gd name="connsiteY12" fmla="*/ 304800 h 600075"/>
                  <a:gd name="connsiteX13" fmla="*/ 1352550 w 1362075"/>
                  <a:gd name="connsiteY13" fmla="*/ 0 h 600075"/>
                  <a:gd name="connsiteX14" fmla="*/ 0 w 1362075"/>
                  <a:gd name="connsiteY14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57174 w 1362075"/>
                  <a:gd name="connsiteY2" fmla="*/ 600075 h 600075"/>
                  <a:gd name="connsiteX3" fmla="*/ 260349 w 1362075"/>
                  <a:gd name="connsiteY3" fmla="*/ 548480 h 600075"/>
                  <a:gd name="connsiteX4" fmla="*/ 264318 w 1362075"/>
                  <a:gd name="connsiteY4" fmla="*/ 500063 h 600075"/>
                  <a:gd name="connsiteX5" fmla="*/ 291305 w 1362075"/>
                  <a:gd name="connsiteY5" fmla="*/ 465137 h 600075"/>
                  <a:gd name="connsiteX6" fmla="*/ 311944 w 1362075"/>
                  <a:gd name="connsiteY6" fmla="*/ 442912 h 600075"/>
                  <a:gd name="connsiteX7" fmla="*/ 305592 w 1362075"/>
                  <a:gd name="connsiteY7" fmla="*/ 327024 h 600075"/>
                  <a:gd name="connsiteX8" fmla="*/ 321468 w 1362075"/>
                  <a:gd name="connsiteY8" fmla="*/ 278607 h 600075"/>
                  <a:gd name="connsiteX9" fmla="*/ 354806 w 1362075"/>
                  <a:gd name="connsiteY9" fmla="*/ 247650 h 600075"/>
                  <a:gd name="connsiteX10" fmla="*/ 405606 w 1362075"/>
                  <a:gd name="connsiteY10" fmla="*/ 227011 h 600075"/>
                  <a:gd name="connsiteX11" fmla="*/ 1285875 w 1362075"/>
                  <a:gd name="connsiteY11" fmla="*/ 228600 h 600075"/>
                  <a:gd name="connsiteX12" fmla="*/ 1362075 w 1362075"/>
                  <a:gd name="connsiteY12" fmla="*/ 304800 h 600075"/>
                  <a:gd name="connsiteX13" fmla="*/ 1352550 w 1362075"/>
                  <a:gd name="connsiteY13" fmla="*/ 0 h 600075"/>
                  <a:gd name="connsiteX14" fmla="*/ 0 w 1362075"/>
                  <a:gd name="connsiteY14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57174 w 1362075"/>
                  <a:gd name="connsiteY2" fmla="*/ 600075 h 600075"/>
                  <a:gd name="connsiteX3" fmla="*/ 260349 w 1362075"/>
                  <a:gd name="connsiteY3" fmla="*/ 548480 h 600075"/>
                  <a:gd name="connsiteX4" fmla="*/ 264318 w 1362075"/>
                  <a:gd name="connsiteY4" fmla="*/ 500063 h 600075"/>
                  <a:gd name="connsiteX5" fmla="*/ 291305 w 1362075"/>
                  <a:gd name="connsiteY5" fmla="*/ 465137 h 600075"/>
                  <a:gd name="connsiteX6" fmla="*/ 311944 w 1362075"/>
                  <a:gd name="connsiteY6" fmla="*/ 442912 h 600075"/>
                  <a:gd name="connsiteX7" fmla="*/ 312737 w 1362075"/>
                  <a:gd name="connsiteY7" fmla="*/ 386555 h 600075"/>
                  <a:gd name="connsiteX8" fmla="*/ 305592 w 1362075"/>
                  <a:gd name="connsiteY8" fmla="*/ 327024 h 600075"/>
                  <a:gd name="connsiteX9" fmla="*/ 321468 w 1362075"/>
                  <a:gd name="connsiteY9" fmla="*/ 278607 h 600075"/>
                  <a:gd name="connsiteX10" fmla="*/ 354806 w 1362075"/>
                  <a:gd name="connsiteY10" fmla="*/ 247650 h 600075"/>
                  <a:gd name="connsiteX11" fmla="*/ 405606 w 1362075"/>
                  <a:gd name="connsiteY11" fmla="*/ 227011 h 600075"/>
                  <a:gd name="connsiteX12" fmla="*/ 1285875 w 1362075"/>
                  <a:gd name="connsiteY12" fmla="*/ 228600 h 600075"/>
                  <a:gd name="connsiteX13" fmla="*/ 1362075 w 1362075"/>
                  <a:gd name="connsiteY13" fmla="*/ 304800 h 600075"/>
                  <a:gd name="connsiteX14" fmla="*/ 1352550 w 1362075"/>
                  <a:gd name="connsiteY14" fmla="*/ 0 h 600075"/>
                  <a:gd name="connsiteX15" fmla="*/ 0 w 1362075"/>
                  <a:gd name="connsiteY15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57174 w 1362075"/>
                  <a:gd name="connsiteY2" fmla="*/ 600075 h 600075"/>
                  <a:gd name="connsiteX3" fmla="*/ 260349 w 1362075"/>
                  <a:gd name="connsiteY3" fmla="*/ 548480 h 600075"/>
                  <a:gd name="connsiteX4" fmla="*/ 264318 w 1362075"/>
                  <a:gd name="connsiteY4" fmla="*/ 500063 h 600075"/>
                  <a:gd name="connsiteX5" fmla="*/ 291305 w 1362075"/>
                  <a:gd name="connsiteY5" fmla="*/ 465137 h 600075"/>
                  <a:gd name="connsiteX6" fmla="*/ 311944 w 1362075"/>
                  <a:gd name="connsiteY6" fmla="*/ 442912 h 600075"/>
                  <a:gd name="connsiteX7" fmla="*/ 329406 w 1362075"/>
                  <a:gd name="connsiteY7" fmla="*/ 343692 h 600075"/>
                  <a:gd name="connsiteX8" fmla="*/ 305592 w 1362075"/>
                  <a:gd name="connsiteY8" fmla="*/ 327024 h 600075"/>
                  <a:gd name="connsiteX9" fmla="*/ 321468 w 1362075"/>
                  <a:gd name="connsiteY9" fmla="*/ 278607 h 600075"/>
                  <a:gd name="connsiteX10" fmla="*/ 354806 w 1362075"/>
                  <a:gd name="connsiteY10" fmla="*/ 247650 h 600075"/>
                  <a:gd name="connsiteX11" fmla="*/ 405606 w 1362075"/>
                  <a:gd name="connsiteY11" fmla="*/ 227011 h 600075"/>
                  <a:gd name="connsiteX12" fmla="*/ 1285875 w 1362075"/>
                  <a:gd name="connsiteY12" fmla="*/ 228600 h 600075"/>
                  <a:gd name="connsiteX13" fmla="*/ 1362075 w 1362075"/>
                  <a:gd name="connsiteY13" fmla="*/ 304800 h 600075"/>
                  <a:gd name="connsiteX14" fmla="*/ 1352550 w 1362075"/>
                  <a:gd name="connsiteY14" fmla="*/ 0 h 600075"/>
                  <a:gd name="connsiteX15" fmla="*/ 0 w 1362075"/>
                  <a:gd name="connsiteY15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57174 w 1362075"/>
                  <a:gd name="connsiteY2" fmla="*/ 600075 h 600075"/>
                  <a:gd name="connsiteX3" fmla="*/ 260349 w 1362075"/>
                  <a:gd name="connsiteY3" fmla="*/ 548480 h 600075"/>
                  <a:gd name="connsiteX4" fmla="*/ 264318 w 1362075"/>
                  <a:gd name="connsiteY4" fmla="*/ 500063 h 600075"/>
                  <a:gd name="connsiteX5" fmla="*/ 291305 w 1362075"/>
                  <a:gd name="connsiteY5" fmla="*/ 465137 h 600075"/>
                  <a:gd name="connsiteX6" fmla="*/ 311944 w 1362075"/>
                  <a:gd name="connsiteY6" fmla="*/ 442912 h 600075"/>
                  <a:gd name="connsiteX7" fmla="*/ 319881 w 1362075"/>
                  <a:gd name="connsiteY7" fmla="*/ 350835 h 600075"/>
                  <a:gd name="connsiteX8" fmla="*/ 305592 w 1362075"/>
                  <a:gd name="connsiteY8" fmla="*/ 327024 h 600075"/>
                  <a:gd name="connsiteX9" fmla="*/ 321468 w 1362075"/>
                  <a:gd name="connsiteY9" fmla="*/ 278607 h 600075"/>
                  <a:gd name="connsiteX10" fmla="*/ 354806 w 1362075"/>
                  <a:gd name="connsiteY10" fmla="*/ 247650 h 600075"/>
                  <a:gd name="connsiteX11" fmla="*/ 405606 w 1362075"/>
                  <a:gd name="connsiteY11" fmla="*/ 227011 h 600075"/>
                  <a:gd name="connsiteX12" fmla="*/ 1285875 w 1362075"/>
                  <a:gd name="connsiteY12" fmla="*/ 228600 h 600075"/>
                  <a:gd name="connsiteX13" fmla="*/ 1362075 w 1362075"/>
                  <a:gd name="connsiteY13" fmla="*/ 304800 h 600075"/>
                  <a:gd name="connsiteX14" fmla="*/ 1352550 w 1362075"/>
                  <a:gd name="connsiteY14" fmla="*/ 0 h 600075"/>
                  <a:gd name="connsiteX15" fmla="*/ 0 w 1362075"/>
                  <a:gd name="connsiteY15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57174 w 1362075"/>
                  <a:gd name="connsiteY2" fmla="*/ 600075 h 600075"/>
                  <a:gd name="connsiteX3" fmla="*/ 260349 w 1362075"/>
                  <a:gd name="connsiteY3" fmla="*/ 548480 h 600075"/>
                  <a:gd name="connsiteX4" fmla="*/ 264318 w 1362075"/>
                  <a:gd name="connsiteY4" fmla="*/ 500063 h 600075"/>
                  <a:gd name="connsiteX5" fmla="*/ 291305 w 1362075"/>
                  <a:gd name="connsiteY5" fmla="*/ 465137 h 600075"/>
                  <a:gd name="connsiteX6" fmla="*/ 319087 w 1362075"/>
                  <a:gd name="connsiteY6" fmla="*/ 435768 h 600075"/>
                  <a:gd name="connsiteX7" fmla="*/ 319881 w 1362075"/>
                  <a:gd name="connsiteY7" fmla="*/ 350835 h 600075"/>
                  <a:gd name="connsiteX8" fmla="*/ 305592 w 1362075"/>
                  <a:gd name="connsiteY8" fmla="*/ 327024 h 600075"/>
                  <a:gd name="connsiteX9" fmla="*/ 321468 w 1362075"/>
                  <a:gd name="connsiteY9" fmla="*/ 278607 h 600075"/>
                  <a:gd name="connsiteX10" fmla="*/ 354806 w 1362075"/>
                  <a:gd name="connsiteY10" fmla="*/ 247650 h 600075"/>
                  <a:gd name="connsiteX11" fmla="*/ 405606 w 1362075"/>
                  <a:gd name="connsiteY11" fmla="*/ 227011 h 600075"/>
                  <a:gd name="connsiteX12" fmla="*/ 1285875 w 1362075"/>
                  <a:gd name="connsiteY12" fmla="*/ 228600 h 600075"/>
                  <a:gd name="connsiteX13" fmla="*/ 1362075 w 1362075"/>
                  <a:gd name="connsiteY13" fmla="*/ 304800 h 600075"/>
                  <a:gd name="connsiteX14" fmla="*/ 1352550 w 1362075"/>
                  <a:gd name="connsiteY14" fmla="*/ 0 h 600075"/>
                  <a:gd name="connsiteX15" fmla="*/ 0 w 1362075"/>
                  <a:gd name="connsiteY15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57174 w 1362075"/>
                  <a:gd name="connsiteY2" fmla="*/ 600075 h 600075"/>
                  <a:gd name="connsiteX3" fmla="*/ 260349 w 1362075"/>
                  <a:gd name="connsiteY3" fmla="*/ 548480 h 600075"/>
                  <a:gd name="connsiteX4" fmla="*/ 264318 w 1362075"/>
                  <a:gd name="connsiteY4" fmla="*/ 500063 h 600075"/>
                  <a:gd name="connsiteX5" fmla="*/ 291305 w 1362075"/>
                  <a:gd name="connsiteY5" fmla="*/ 465137 h 600075"/>
                  <a:gd name="connsiteX6" fmla="*/ 319087 w 1362075"/>
                  <a:gd name="connsiteY6" fmla="*/ 435768 h 600075"/>
                  <a:gd name="connsiteX7" fmla="*/ 319881 w 1362075"/>
                  <a:gd name="connsiteY7" fmla="*/ 350835 h 600075"/>
                  <a:gd name="connsiteX8" fmla="*/ 305592 w 1362075"/>
                  <a:gd name="connsiteY8" fmla="*/ 327024 h 600075"/>
                  <a:gd name="connsiteX9" fmla="*/ 321468 w 1362075"/>
                  <a:gd name="connsiteY9" fmla="*/ 278607 h 600075"/>
                  <a:gd name="connsiteX10" fmla="*/ 354806 w 1362075"/>
                  <a:gd name="connsiteY10" fmla="*/ 247650 h 600075"/>
                  <a:gd name="connsiteX11" fmla="*/ 405606 w 1362075"/>
                  <a:gd name="connsiteY11" fmla="*/ 227011 h 600075"/>
                  <a:gd name="connsiteX12" fmla="*/ 1285875 w 1362075"/>
                  <a:gd name="connsiteY12" fmla="*/ 228600 h 600075"/>
                  <a:gd name="connsiteX13" fmla="*/ 1317624 w 1362075"/>
                  <a:gd name="connsiteY13" fmla="*/ 253205 h 600075"/>
                  <a:gd name="connsiteX14" fmla="*/ 1362075 w 1362075"/>
                  <a:gd name="connsiteY14" fmla="*/ 304800 h 600075"/>
                  <a:gd name="connsiteX15" fmla="*/ 1352550 w 1362075"/>
                  <a:gd name="connsiteY15" fmla="*/ 0 h 600075"/>
                  <a:gd name="connsiteX16" fmla="*/ 0 w 1362075"/>
                  <a:gd name="connsiteY16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57174 w 1362075"/>
                  <a:gd name="connsiteY2" fmla="*/ 600075 h 600075"/>
                  <a:gd name="connsiteX3" fmla="*/ 260349 w 1362075"/>
                  <a:gd name="connsiteY3" fmla="*/ 548480 h 600075"/>
                  <a:gd name="connsiteX4" fmla="*/ 264318 w 1362075"/>
                  <a:gd name="connsiteY4" fmla="*/ 500063 h 600075"/>
                  <a:gd name="connsiteX5" fmla="*/ 291305 w 1362075"/>
                  <a:gd name="connsiteY5" fmla="*/ 465137 h 600075"/>
                  <a:gd name="connsiteX6" fmla="*/ 319087 w 1362075"/>
                  <a:gd name="connsiteY6" fmla="*/ 435768 h 600075"/>
                  <a:gd name="connsiteX7" fmla="*/ 319881 w 1362075"/>
                  <a:gd name="connsiteY7" fmla="*/ 350835 h 600075"/>
                  <a:gd name="connsiteX8" fmla="*/ 305592 w 1362075"/>
                  <a:gd name="connsiteY8" fmla="*/ 327024 h 600075"/>
                  <a:gd name="connsiteX9" fmla="*/ 321468 w 1362075"/>
                  <a:gd name="connsiteY9" fmla="*/ 278607 h 600075"/>
                  <a:gd name="connsiteX10" fmla="*/ 354806 w 1362075"/>
                  <a:gd name="connsiteY10" fmla="*/ 247650 h 600075"/>
                  <a:gd name="connsiteX11" fmla="*/ 405606 w 1362075"/>
                  <a:gd name="connsiteY11" fmla="*/ 227011 h 600075"/>
                  <a:gd name="connsiteX12" fmla="*/ 1285875 w 1362075"/>
                  <a:gd name="connsiteY12" fmla="*/ 226218 h 600075"/>
                  <a:gd name="connsiteX13" fmla="*/ 1317624 w 1362075"/>
                  <a:gd name="connsiteY13" fmla="*/ 253205 h 600075"/>
                  <a:gd name="connsiteX14" fmla="*/ 1362075 w 1362075"/>
                  <a:gd name="connsiteY14" fmla="*/ 304800 h 600075"/>
                  <a:gd name="connsiteX15" fmla="*/ 1352550 w 1362075"/>
                  <a:gd name="connsiteY15" fmla="*/ 0 h 600075"/>
                  <a:gd name="connsiteX16" fmla="*/ 0 w 1362075"/>
                  <a:gd name="connsiteY16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57174 w 1362075"/>
                  <a:gd name="connsiteY2" fmla="*/ 600075 h 600075"/>
                  <a:gd name="connsiteX3" fmla="*/ 260349 w 1362075"/>
                  <a:gd name="connsiteY3" fmla="*/ 548480 h 600075"/>
                  <a:gd name="connsiteX4" fmla="*/ 264318 w 1362075"/>
                  <a:gd name="connsiteY4" fmla="*/ 500063 h 600075"/>
                  <a:gd name="connsiteX5" fmla="*/ 291305 w 1362075"/>
                  <a:gd name="connsiteY5" fmla="*/ 465137 h 600075"/>
                  <a:gd name="connsiteX6" fmla="*/ 319087 w 1362075"/>
                  <a:gd name="connsiteY6" fmla="*/ 435768 h 600075"/>
                  <a:gd name="connsiteX7" fmla="*/ 319881 w 1362075"/>
                  <a:gd name="connsiteY7" fmla="*/ 350835 h 600075"/>
                  <a:gd name="connsiteX8" fmla="*/ 305592 w 1362075"/>
                  <a:gd name="connsiteY8" fmla="*/ 327024 h 600075"/>
                  <a:gd name="connsiteX9" fmla="*/ 321468 w 1362075"/>
                  <a:gd name="connsiteY9" fmla="*/ 278607 h 600075"/>
                  <a:gd name="connsiteX10" fmla="*/ 354806 w 1362075"/>
                  <a:gd name="connsiteY10" fmla="*/ 247650 h 600075"/>
                  <a:gd name="connsiteX11" fmla="*/ 405606 w 1362075"/>
                  <a:gd name="connsiteY11" fmla="*/ 227011 h 600075"/>
                  <a:gd name="connsiteX12" fmla="*/ 1285875 w 1362075"/>
                  <a:gd name="connsiteY12" fmla="*/ 230981 h 600075"/>
                  <a:gd name="connsiteX13" fmla="*/ 1317624 w 1362075"/>
                  <a:gd name="connsiteY13" fmla="*/ 253205 h 600075"/>
                  <a:gd name="connsiteX14" fmla="*/ 1362075 w 1362075"/>
                  <a:gd name="connsiteY14" fmla="*/ 304800 h 600075"/>
                  <a:gd name="connsiteX15" fmla="*/ 1352550 w 1362075"/>
                  <a:gd name="connsiteY15" fmla="*/ 0 h 600075"/>
                  <a:gd name="connsiteX16" fmla="*/ 0 w 1362075"/>
                  <a:gd name="connsiteY16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57174 w 1362075"/>
                  <a:gd name="connsiteY2" fmla="*/ 600075 h 600075"/>
                  <a:gd name="connsiteX3" fmla="*/ 260349 w 1362075"/>
                  <a:gd name="connsiteY3" fmla="*/ 548480 h 600075"/>
                  <a:gd name="connsiteX4" fmla="*/ 264318 w 1362075"/>
                  <a:gd name="connsiteY4" fmla="*/ 500063 h 600075"/>
                  <a:gd name="connsiteX5" fmla="*/ 291305 w 1362075"/>
                  <a:gd name="connsiteY5" fmla="*/ 465137 h 600075"/>
                  <a:gd name="connsiteX6" fmla="*/ 319087 w 1362075"/>
                  <a:gd name="connsiteY6" fmla="*/ 435768 h 600075"/>
                  <a:gd name="connsiteX7" fmla="*/ 319881 w 1362075"/>
                  <a:gd name="connsiteY7" fmla="*/ 350835 h 600075"/>
                  <a:gd name="connsiteX8" fmla="*/ 305592 w 1362075"/>
                  <a:gd name="connsiteY8" fmla="*/ 327024 h 600075"/>
                  <a:gd name="connsiteX9" fmla="*/ 321468 w 1362075"/>
                  <a:gd name="connsiteY9" fmla="*/ 278607 h 600075"/>
                  <a:gd name="connsiteX10" fmla="*/ 354806 w 1362075"/>
                  <a:gd name="connsiteY10" fmla="*/ 247650 h 600075"/>
                  <a:gd name="connsiteX11" fmla="*/ 405606 w 1362075"/>
                  <a:gd name="connsiteY11" fmla="*/ 227011 h 600075"/>
                  <a:gd name="connsiteX12" fmla="*/ 1250156 w 1362075"/>
                  <a:gd name="connsiteY12" fmla="*/ 230981 h 600075"/>
                  <a:gd name="connsiteX13" fmla="*/ 1317624 w 1362075"/>
                  <a:gd name="connsiteY13" fmla="*/ 253205 h 600075"/>
                  <a:gd name="connsiteX14" fmla="*/ 1362075 w 1362075"/>
                  <a:gd name="connsiteY14" fmla="*/ 304800 h 600075"/>
                  <a:gd name="connsiteX15" fmla="*/ 1352550 w 1362075"/>
                  <a:gd name="connsiteY15" fmla="*/ 0 h 600075"/>
                  <a:gd name="connsiteX16" fmla="*/ 0 w 1362075"/>
                  <a:gd name="connsiteY16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57174 w 1362075"/>
                  <a:gd name="connsiteY2" fmla="*/ 600075 h 600075"/>
                  <a:gd name="connsiteX3" fmla="*/ 260349 w 1362075"/>
                  <a:gd name="connsiteY3" fmla="*/ 548480 h 600075"/>
                  <a:gd name="connsiteX4" fmla="*/ 264318 w 1362075"/>
                  <a:gd name="connsiteY4" fmla="*/ 500063 h 600075"/>
                  <a:gd name="connsiteX5" fmla="*/ 291305 w 1362075"/>
                  <a:gd name="connsiteY5" fmla="*/ 465137 h 600075"/>
                  <a:gd name="connsiteX6" fmla="*/ 319087 w 1362075"/>
                  <a:gd name="connsiteY6" fmla="*/ 435768 h 600075"/>
                  <a:gd name="connsiteX7" fmla="*/ 319881 w 1362075"/>
                  <a:gd name="connsiteY7" fmla="*/ 350835 h 600075"/>
                  <a:gd name="connsiteX8" fmla="*/ 305592 w 1362075"/>
                  <a:gd name="connsiteY8" fmla="*/ 327024 h 600075"/>
                  <a:gd name="connsiteX9" fmla="*/ 321468 w 1362075"/>
                  <a:gd name="connsiteY9" fmla="*/ 278607 h 600075"/>
                  <a:gd name="connsiteX10" fmla="*/ 354806 w 1362075"/>
                  <a:gd name="connsiteY10" fmla="*/ 247650 h 600075"/>
                  <a:gd name="connsiteX11" fmla="*/ 405606 w 1362075"/>
                  <a:gd name="connsiteY11" fmla="*/ 227011 h 600075"/>
                  <a:gd name="connsiteX12" fmla="*/ 1250156 w 1362075"/>
                  <a:gd name="connsiteY12" fmla="*/ 230981 h 600075"/>
                  <a:gd name="connsiteX13" fmla="*/ 1317624 w 1362075"/>
                  <a:gd name="connsiteY13" fmla="*/ 253205 h 600075"/>
                  <a:gd name="connsiteX14" fmla="*/ 1362075 w 1362075"/>
                  <a:gd name="connsiteY14" fmla="*/ 304800 h 600075"/>
                  <a:gd name="connsiteX15" fmla="*/ 1352550 w 1362075"/>
                  <a:gd name="connsiteY15" fmla="*/ 0 h 600075"/>
                  <a:gd name="connsiteX16" fmla="*/ 0 w 1362075"/>
                  <a:gd name="connsiteY16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57174 w 1362075"/>
                  <a:gd name="connsiteY2" fmla="*/ 600075 h 600075"/>
                  <a:gd name="connsiteX3" fmla="*/ 260349 w 1362075"/>
                  <a:gd name="connsiteY3" fmla="*/ 548480 h 600075"/>
                  <a:gd name="connsiteX4" fmla="*/ 264318 w 1362075"/>
                  <a:gd name="connsiteY4" fmla="*/ 500063 h 600075"/>
                  <a:gd name="connsiteX5" fmla="*/ 291305 w 1362075"/>
                  <a:gd name="connsiteY5" fmla="*/ 465137 h 600075"/>
                  <a:gd name="connsiteX6" fmla="*/ 319087 w 1362075"/>
                  <a:gd name="connsiteY6" fmla="*/ 435768 h 600075"/>
                  <a:gd name="connsiteX7" fmla="*/ 319881 w 1362075"/>
                  <a:gd name="connsiteY7" fmla="*/ 350835 h 600075"/>
                  <a:gd name="connsiteX8" fmla="*/ 305592 w 1362075"/>
                  <a:gd name="connsiteY8" fmla="*/ 327024 h 600075"/>
                  <a:gd name="connsiteX9" fmla="*/ 321468 w 1362075"/>
                  <a:gd name="connsiteY9" fmla="*/ 278607 h 600075"/>
                  <a:gd name="connsiteX10" fmla="*/ 354806 w 1362075"/>
                  <a:gd name="connsiteY10" fmla="*/ 247650 h 600075"/>
                  <a:gd name="connsiteX11" fmla="*/ 405606 w 1362075"/>
                  <a:gd name="connsiteY11" fmla="*/ 227011 h 600075"/>
                  <a:gd name="connsiteX12" fmla="*/ 1240631 w 1362075"/>
                  <a:gd name="connsiteY12" fmla="*/ 238125 h 600075"/>
                  <a:gd name="connsiteX13" fmla="*/ 1317624 w 1362075"/>
                  <a:gd name="connsiteY13" fmla="*/ 253205 h 600075"/>
                  <a:gd name="connsiteX14" fmla="*/ 1362075 w 1362075"/>
                  <a:gd name="connsiteY14" fmla="*/ 304800 h 600075"/>
                  <a:gd name="connsiteX15" fmla="*/ 1352550 w 1362075"/>
                  <a:gd name="connsiteY15" fmla="*/ 0 h 600075"/>
                  <a:gd name="connsiteX16" fmla="*/ 0 w 1362075"/>
                  <a:gd name="connsiteY16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57174 w 1362075"/>
                  <a:gd name="connsiteY2" fmla="*/ 600075 h 600075"/>
                  <a:gd name="connsiteX3" fmla="*/ 260349 w 1362075"/>
                  <a:gd name="connsiteY3" fmla="*/ 548480 h 600075"/>
                  <a:gd name="connsiteX4" fmla="*/ 264318 w 1362075"/>
                  <a:gd name="connsiteY4" fmla="*/ 500063 h 600075"/>
                  <a:gd name="connsiteX5" fmla="*/ 291305 w 1362075"/>
                  <a:gd name="connsiteY5" fmla="*/ 465137 h 600075"/>
                  <a:gd name="connsiteX6" fmla="*/ 319087 w 1362075"/>
                  <a:gd name="connsiteY6" fmla="*/ 435768 h 600075"/>
                  <a:gd name="connsiteX7" fmla="*/ 319881 w 1362075"/>
                  <a:gd name="connsiteY7" fmla="*/ 350835 h 600075"/>
                  <a:gd name="connsiteX8" fmla="*/ 305592 w 1362075"/>
                  <a:gd name="connsiteY8" fmla="*/ 327024 h 600075"/>
                  <a:gd name="connsiteX9" fmla="*/ 321468 w 1362075"/>
                  <a:gd name="connsiteY9" fmla="*/ 278607 h 600075"/>
                  <a:gd name="connsiteX10" fmla="*/ 354806 w 1362075"/>
                  <a:gd name="connsiteY10" fmla="*/ 247650 h 600075"/>
                  <a:gd name="connsiteX11" fmla="*/ 405606 w 1362075"/>
                  <a:gd name="connsiteY11" fmla="*/ 227011 h 600075"/>
                  <a:gd name="connsiteX12" fmla="*/ 1240631 w 1362075"/>
                  <a:gd name="connsiteY12" fmla="*/ 238125 h 600075"/>
                  <a:gd name="connsiteX13" fmla="*/ 1317624 w 1362075"/>
                  <a:gd name="connsiteY13" fmla="*/ 253205 h 600075"/>
                  <a:gd name="connsiteX14" fmla="*/ 1362075 w 1362075"/>
                  <a:gd name="connsiteY14" fmla="*/ 304800 h 600075"/>
                  <a:gd name="connsiteX15" fmla="*/ 1352550 w 1362075"/>
                  <a:gd name="connsiteY15" fmla="*/ 0 h 600075"/>
                  <a:gd name="connsiteX16" fmla="*/ 0 w 1362075"/>
                  <a:gd name="connsiteY16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57174 w 1362075"/>
                  <a:gd name="connsiteY2" fmla="*/ 600075 h 600075"/>
                  <a:gd name="connsiteX3" fmla="*/ 260349 w 1362075"/>
                  <a:gd name="connsiteY3" fmla="*/ 548480 h 600075"/>
                  <a:gd name="connsiteX4" fmla="*/ 264318 w 1362075"/>
                  <a:gd name="connsiteY4" fmla="*/ 500063 h 600075"/>
                  <a:gd name="connsiteX5" fmla="*/ 291305 w 1362075"/>
                  <a:gd name="connsiteY5" fmla="*/ 465137 h 600075"/>
                  <a:gd name="connsiteX6" fmla="*/ 319087 w 1362075"/>
                  <a:gd name="connsiteY6" fmla="*/ 435768 h 600075"/>
                  <a:gd name="connsiteX7" fmla="*/ 319881 w 1362075"/>
                  <a:gd name="connsiteY7" fmla="*/ 350835 h 600075"/>
                  <a:gd name="connsiteX8" fmla="*/ 305592 w 1362075"/>
                  <a:gd name="connsiteY8" fmla="*/ 327024 h 600075"/>
                  <a:gd name="connsiteX9" fmla="*/ 321468 w 1362075"/>
                  <a:gd name="connsiteY9" fmla="*/ 278607 h 600075"/>
                  <a:gd name="connsiteX10" fmla="*/ 354806 w 1362075"/>
                  <a:gd name="connsiteY10" fmla="*/ 247650 h 600075"/>
                  <a:gd name="connsiteX11" fmla="*/ 405606 w 1362075"/>
                  <a:gd name="connsiteY11" fmla="*/ 227011 h 600075"/>
                  <a:gd name="connsiteX12" fmla="*/ 1240631 w 1362075"/>
                  <a:gd name="connsiteY12" fmla="*/ 238125 h 600075"/>
                  <a:gd name="connsiteX13" fmla="*/ 1317624 w 1362075"/>
                  <a:gd name="connsiteY13" fmla="*/ 253205 h 600075"/>
                  <a:gd name="connsiteX14" fmla="*/ 1362075 w 1362075"/>
                  <a:gd name="connsiteY14" fmla="*/ 304800 h 600075"/>
                  <a:gd name="connsiteX15" fmla="*/ 1352550 w 1362075"/>
                  <a:gd name="connsiteY15" fmla="*/ 0 h 600075"/>
                  <a:gd name="connsiteX16" fmla="*/ 0 w 1362075"/>
                  <a:gd name="connsiteY16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57174 w 1362075"/>
                  <a:gd name="connsiteY2" fmla="*/ 600075 h 600075"/>
                  <a:gd name="connsiteX3" fmla="*/ 260349 w 1362075"/>
                  <a:gd name="connsiteY3" fmla="*/ 548480 h 600075"/>
                  <a:gd name="connsiteX4" fmla="*/ 264318 w 1362075"/>
                  <a:gd name="connsiteY4" fmla="*/ 500063 h 600075"/>
                  <a:gd name="connsiteX5" fmla="*/ 291305 w 1362075"/>
                  <a:gd name="connsiteY5" fmla="*/ 465137 h 600075"/>
                  <a:gd name="connsiteX6" fmla="*/ 319087 w 1362075"/>
                  <a:gd name="connsiteY6" fmla="*/ 435768 h 600075"/>
                  <a:gd name="connsiteX7" fmla="*/ 319881 w 1362075"/>
                  <a:gd name="connsiteY7" fmla="*/ 350835 h 600075"/>
                  <a:gd name="connsiteX8" fmla="*/ 305592 w 1362075"/>
                  <a:gd name="connsiteY8" fmla="*/ 327024 h 600075"/>
                  <a:gd name="connsiteX9" fmla="*/ 321468 w 1362075"/>
                  <a:gd name="connsiteY9" fmla="*/ 278607 h 600075"/>
                  <a:gd name="connsiteX10" fmla="*/ 354806 w 1362075"/>
                  <a:gd name="connsiteY10" fmla="*/ 247650 h 600075"/>
                  <a:gd name="connsiteX11" fmla="*/ 405606 w 1362075"/>
                  <a:gd name="connsiteY11" fmla="*/ 227011 h 600075"/>
                  <a:gd name="connsiteX12" fmla="*/ 827087 w 1362075"/>
                  <a:gd name="connsiteY12" fmla="*/ 222249 h 600075"/>
                  <a:gd name="connsiteX13" fmla="*/ 1240631 w 1362075"/>
                  <a:gd name="connsiteY13" fmla="*/ 238125 h 600075"/>
                  <a:gd name="connsiteX14" fmla="*/ 1317624 w 1362075"/>
                  <a:gd name="connsiteY14" fmla="*/ 253205 h 600075"/>
                  <a:gd name="connsiteX15" fmla="*/ 1362075 w 1362075"/>
                  <a:gd name="connsiteY15" fmla="*/ 304800 h 600075"/>
                  <a:gd name="connsiteX16" fmla="*/ 1352550 w 1362075"/>
                  <a:gd name="connsiteY16" fmla="*/ 0 h 600075"/>
                  <a:gd name="connsiteX17" fmla="*/ 0 w 1362075"/>
                  <a:gd name="connsiteY17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57174 w 1362075"/>
                  <a:gd name="connsiteY2" fmla="*/ 600075 h 600075"/>
                  <a:gd name="connsiteX3" fmla="*/ 260349 w 1362075"/>
                  <a:gd name="connsiteY3" fmla="*/ 548480 h 600075"/>
                  <a:gd name="connsiteX4" fmla="*/ 264318 w 1362075"/>
                  <a:gd name="connsiteY4" fmla="*/ 500063 h 600075"/>
                  <a:gd name="connsiteX5" fmla="*/ 291305 w 1362075"/>
                  <a:gd name="connsiteY5" fmla="*/ 465137 h 600075"/>
                  <a:gd name="connsiteX6" fmla="*/ 319087 w 1362075"/>
                  <a:gd name="connsiteY6" fmla="*/ 435768 h 600075"/>
                  <a:gd name="connsiteX7" fmla="*/ 319881 w 1362075"/>
                  <a:gd name="connsiteY7" fmla="*/ 350835 h 600075"/>
                  <a:gd name="connsiteX8" fmla="*/ 305592 w 1362075"/>
                  <a:gd name="connsiteY8" fmla="*/ 327024 h 600075"/>
                  <a:gd name="connsiteX9" fmla="*/ 321468 w 1362075"/>
                  <a:gd name="connsiteY9" fmla="*/ 278607 h 600075"/>
                  <a:gd name="connsiteX10" fmla="*/ 354806 w 1362075"/>
                  <a:gd name="connsiteY10" fmla="*/ 247650 h 600075"/>
                  <a:gd name="connsiteX11" fmla="*/ 405606 w 1362075"/>
                  <a:gd name="connsiteY11" fmla="*/ 227011 h 600075"/>
                  <a:gd name="connsiteX12" fmla="*/ 827087 w 1362075"/>
                  <a:gd name="connsiteY12" fmla="*/ 222249 h 600075"/>
                  <a:gd name="connsiteX13" fmla="*/ 1240631 w 1362075"/>
                  <a:gd name="connsiteY13" fmla="*/ 238125 h 600075"/>
                  <a:gd name="connsiteX14" fmla="*/ 1317624 w 1362075"/>
                  <a:gd name="connsiteY14" fmla="*/ 253205 h 600075"/>
                  <a:gd name="connsiteX15" fmla="*/ 1362075 w 1362075"/>
                  <a:gd name="connsiteY15" fmla="*/ 304800 h 600075"/>
                  <a:gd name="connsiteX16" fmla="*/ 1352550 w 1362075"/>
                  <a:gd name="connsiteY16" fmla="*/ 0 h 600075"/>
                  <a:gd name="connsiteX17" fmla="*/ 0 w 1362075"/>
                  <a:gd name="connsiteY17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57174 w 1362075"/>
                  <a:gd name="connsiteY2" fmla="*/ 600075 h 600075"/>
                  <a:gd name="connsiteX3" fmla="*/ 260349 w 1362075"/>
                  <a:gd name="connsiteY3" fmla="*/ 548480 h 600075"/>
                  <a:gd name="connsiteX4" fmla="*/ 264318 w 1362075"/>
                  <a:gd name="connsiteY4" fmla="*/ 500063 h 600075"/>
                  <a:gd name="connsiteX5" fmla="*/ 291305 w 1362075"/>
                  <a:gd name="connsiteY5" fmla="*/ 465137 h 600075"/>
                  <a:gd name="connsiteX6" fmla="*/ 319087 w 1362075"/>
                  <a:gd name="connsiteY6" fmla="*/ 435768 h 600075"/>
                  <a:gd name="connsiteX7" fmla="*/ 319881 w 1362075"/>
                  <a:gd name="connsiteY7" fmla="*/ 350835 h 600075"/>
                  <a:gd name="connsiteX8" fmla="*/ 305592 w 1362075"/>
                  <a:gd name="connsiteY8" fmla="*/ 327024 h 600075"/>
                  <a:gd name="connsiteX9" fmla="*/ 321468 w 1362075"/>
                  <a:gd name="connsiteY9" fmla="*/ 278607 h 600075"/>
                  <a:gd name="connsiteX10" fmla="*/ 354806 w 1362075"/>
                  <a:gd name="connsiteY10" fmla="*/ 247650 h 600075"/>
                  <a:gd name="connsiteX11" fmla="*/ 405606 w 1362075"/>
                  <a:gd name="connsiteY11" fmla="*/ 227011 h 600075"/>
                  <a:gd name="connsiteX12" fmla="*/ 827087 w 1362075"/>
                  <a:gd name="connsiteY12" fmla="*/ 222249 h 600075"/>
                  <a:gd name="connsiteX13" fmla="*/ 1240631 w 1362075"/>
                  <a:gd name="connsiteY13" fmla="*/ 238125 h 600075"/>
                  <a:gd name="connsiteX14" fmla="*/ 1317624 w 1362075"/>
                  <a:gd name="connsiteY14" fmla="*/ 253205 h 600075"/>
                  <a:gd name="connsiteX15" fmla="*/ 1362075 w 1362075"/>
                  <a:gd name="connsiteY15" fmla="*/ 304800 h 600075"/>
                  <a:gd name="connsiteX16" fmla="*/ 1352550 w 1362075"/>
                  <a:gd name="connsiteY16" fmla="*/ 0 h 600075"/>
                  <a:gd name="connsiteX17" fmla="*/ 0 w 1362075"/>
                  <a:gd name="connsiteY17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57174 w 1362075"/>
                  <a:gd name="connsiteY2" fmla="*/ 600075 h 600075"/>
                  <a:gd name="connsiteX3" fmla="*/ 260349 w 1362075"/>
                  <a:gd name="connsiteY3" fmla="*/ 548480 h 600075"/>
                  <a:gd name="connsiteX4" fmla="*/ 264318 w 1362075"/>
                  <a:gd name="connsiteY4" fmla="*/ 500063 h 600075"/>
                  <a:gd name="connsiteX5" fmla="*/ 291305 w 1362075"/>
                  <a:gd name="connsiteY5" fmla="*/ 465137 h 600075"/>
                  <a:gd name="connsiteX6" fmla="*/ 320764 w 1362075"/>
                  <a:gd name="connsiteY6" fmla="*/ 459764 h 600075"/>
                  <a:gd name="connsiteX7" fmla="*/ 319881 w 1362075"/>
                  <a:gd name="connsiteY7" fmla="*/ 350835 h 600075"/>
                  <a:gd name="connsiteX8" fmla="*/ 305592 w 1362075"/>
                  <a:gd name="connsiteY8" fmla="*/ 327024 h 600075"/>
                  <a:gd name="connsiteX9" fmla="*/ 321468 w 1362075"/>
                  <a:gd name="connsiteY9" fmla="*/ 278607 h 600075"/>
                  <a:gd name="connsiteX10" fmla="*/ 354806 w 1362075"/>
                  <a:gd name="connsiteY10" fmla="*/ 247650 h 600075"/>
                  <a:gd name="connsiteX11" fmla="*/ 405606 w 1362075"/>
                  <a:gd name="connsiteY11" fmla="*/ 227011 h 600075"/>
                  <a:gd name="connsiteX12" fmla="*/ 827087 w 1362075"/>
                  <a:gd name="connsiteY12" fmla="*/ 222249 h 600075"/>
                  <a:gd name="connsiteX13" fmla="*/ 1240631 w 1362075"/>
                  <a:gd name="connsiteY13" fmla="*/ 238125 h 600075"/>
                  <a:gd name="connsiteX14" fmla="*/ 1317624 w 1362075"/>
                  <a:gd name="connsiteY14" fmla="*/ 253205 h 600075"/>
                  <a:gd name="connsiteX15" fmla="*/ 1362075 w 1362075"/>
                  <a:gd name="connsiteY15" fmla="*/ 304800 h 600075"/>
                  <a:gd name="connsiteX16" fmla="*/ 1352550 w 1362075"/>
                  <a:gd name="connsiteY16" fmla="*/ 0 h 600075"/>
                  <a:gd name="connsiteX17" fmla="*/ 0 w 1362075"/>
                  <a:gd name="connsiteY17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57174 w 1362075"/>
                  <a:gd name="connsiteY2" fmla="*/ 600075 h 600075"/>
                  <a:gd name="connsiteX3" fmla="*/ 260349 w 1362075"/>
                  <a:gd name="connsiteY3" fmla="*/ 548480 h 600075"/>
                  <a:gd name="connsiteX4" fmla="*/ 264318 w 1362075"/>
                  <a:gd name="connsiteY4" fmla="*/ 500063 h 600075"/>
                  <a:gd name="connsiteX5" fmla="*/ 301367 w 1362075"/>
                  <a:gd name="connsiteY5" fmla="*/ 484333 h 600075"/>
                  <a:gd name="connsiteX6" fmla="*/ 320764 w 1362075"/>
                  <a:gd name="connsiteY6" fmla="*/ 459764 h 600075"/>
                  <a:gd name="connsiteX7" fmla="*/ 319881 w 1362075"/>
                  <a:gd name="connsiteY7" fmla="*/ 350835 h 600075"/>
                  <a:gd name="connsiteX8" fmla="*/ 305592 w 1362075"/>
                  <a:gd name="connsiteY8" fmla="*/ 327024 h 600075"/>
                  <a:gd name="connsiteX9" fmla="*/ 321468 w 1362075"/>
                  <a:gd name="connsiteY9" fmla="*/ 278607 h 600075"/>
                  <a:gd name="connsiteX10" fmla="*/ 354806 w 1362075"/>
                  <a:gd name="connsiteY10" fmla="*/ 247650 h 600075"/>
                  <a:gd name="connsiteX11" fmla="*/ 405606 w 1362075"/>
                  <a:gd name="connsiteY11" fmla="*/ 227011 h 600075"/>
                  <a:gd name="connsiteX12" fmla="*/ 827087 w 1362075"/>
                  <a:gd name="connsiteY12" fmla="*/ 222249 h 600075"/>
                  <a:gd name="connsiteX13" fmla="*/ 1240631 w 1362075"/>
                  <a:gd name="connsiteY13" fmla="*/ 238125 h 600075"/>
                  <a:gd name="connsiteX14" fmla="*/ 1317624 w 1362075"/>
                  <a:gd name="connsiteY14" fmla="*/ 253205 h 600075"/>
                  <a:gd name="connsiteX15" fmla="*/ 1362075 w 1362075"/>
                  <a:gd name="connsiteY15" fmla="*/ 304800 h 600075"/>
                  <a:gd name="connsiteX16" fmla="*/ 1352550 w 1362075"/>
                  <a:gd name="connsiteY16" fmla="*/ 0 h 600075"/>
                  <a:gd name="connsiteX17" fmla="*/ 0 w 1362075"/>
                  <a:gd name="connsiteY17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57174 w 1362075"/>
                  <a:gd name="connsiteY2" fmla="*/ 600075 h 600075"/>
                  <a:gd name="connsiteX3" fmla="*/ 260349 w 1362075"/>
                  <a:gd name="connsiteY3" fmla="*/ 548480 h 600075"/>
                  <a:gd name="connsiteX4" fmla="*/ 281088 w 1362075"/>
                  <a:gd name="connsiteY4" fmla="*/ 504862 h 600075"/>
                  <a:gd name="connsiteX5" fmla="*/ 301367 w 1362075"/>
                  <a:gd name="connsiteY5" fmla="*/ 484333 h 600075"/>
                  <a:gd name="connsiteX6" fmla="*/ 320764 w 1362075"/>
                  <a:gd name="connsiteY6" fmla="*/ 459764 h 600075"/>
                  <a:gd name="connsiteX7" fmla="*/ 319881 w 1362075"/>
                  <a:gd name="connsiteY7" fmla="*/ 350835 h 600075"/>
                  <a:gd name="connsiteX8" fmla="*/ 305592 w 1362075"/>
                  <a:gd name="connsiteY8" fmla="*/ 327024 h 600075"/>
                  <a:gd name="connsiteX9" fmla="*/ 321468 w 1362075"/>
                  <a:gd name="connsiteY9" fmla="*/ 278607 h 600075"/>
                  <a:gd name="connsiteX10" fmla="*/ 354806 w 1362075"/>
                  <a:gd name="connsiteY10" fmla="*/ 247650 h 600075"/>
                  <a:gd name="connsiteX11" fmla="*/ 405606 w 1362075"/>
                  <a:gd name="connsiteY11" fmla="*/ 227011 h 600075"/>
                  <a:gd name="connsiteX12" fmla="*/ 827087 w 1362075"/>
                  <a:gd name="connsiteY12" fmla="*/ 222249 h 600075"/>
                  <a:gd name="connsiteX13" fmla="*/ 1240631 w 1362075"/>
                  <a:gd name="connsiteY13" fmla="*/ 238125 h 600075"/>
                  <a:gd name="connsiteX14" fmla="*/ 1317624 w 1362075"/>
                  <a:gd name="connsiteY14" fmla="*/ 253205 h 600075"/>
                  <a:gd name="connsiteX15" fmla="*/ 1362075 w 1362075"/>
                  <a:gd name="connsiteY15" fmla="*/ 304800 h 600075"/>
                  <a:gd name="connsiteX16" fmla="*/ 1352550 w 1362075"/>
                  <a:gd name="connsiteY16" fmla="*/ 0 h 600075"/>
                  <a:gd name="connsiteX17" fmla="*/ 0 w 1362075"/>
                  <a:gd name="connsiteY17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57174 w 1362075"/>
                  <a:gd name="connsiteY2" fmla="*/ 600075 h 600075"/>
                  <a:gd name="connsiteX3" fmla="*/ 260349 w 1362075"/>
                  <a:gd name="connsiteY3" fmla="*/ 548480 h 600075"/>
                  <a:gd name="connsiteX4" fmla="*/ 281088 w 1362075"/>
                  <a:gd name="connsiteY4" fmla="*/ 504862 h 600075"/>
                  <a:gd name="connsiteX5" fmla="*/ 301367 w 1362075"/>
                  <a:gd name="connsiteY5" fmla="*/ 484333 h 600075"/>
                  <a:gd name="connsiteX6" fmla="*/ 320764 w 1362075"/>
                  <a:gd name="connsiteY6" fmla="*/ 459764 h 600075"/>
                  <a:gd name="connsiteX7" fmla="*/ 319881 w 1362075"/>
                  <a:gd name="connsiteY7" fmla="*/ 350835 h 600075"/>
                  <a:gd name="connsiteX8" fmla="*/ 305592 w 1362075"/>
                  <a:gd name="connsiteY8" fmla="*/ 327024 h 600075"/>
                  <a:gd name="connsiteX9" fmla="*/ 321468 w 1362075"/>
                  <a:gd name="connsiteY9" fmla="*/ 278607 h 600075"/>
                  <a:gd name="connsiteX10" fmla="*/ 354806 w 1362075"/>
                  <a:gd name="connsiteY10" fmla="*/ 247650 h 600075"/>
                  <a:gd name="connsiteX11" fmla="*/ 405606 w 1362075"/>
                  <a:gd name="connsiteY11" fmla="*/ 227011 h 600075"/>
                  <a:gd name="connsiteX12" fmla="*/ 827087 w 1362075"/>
                  <a:gd name="connsiteY12" fmla="*/ 222249 h 600075"/>
                  <a:gd name="connsiteX13" fmla="*/ 1240631 w 1362075"/>
                  <a:gd name="connsiteY13" fmla="*/ 238125 h 600075"/>
                  <a:gd name="connsiteX14" fmla="*/ 1317624 w 1362075"/>
                  <a:gd name="connsiteY14" fmla="*/ 253205 h 600075"/>
                  <a:gd name="connsiteX15" fmla="*/ 1362075 w 1362075"/>
                  <a:gd name="connsiteY15" fmla="*/ 304800 h 600075"/>
                  <a:gd name="connsiteX16" fmla="*/ 1352550 w 1362075"/>
                  <a:gd name="connsiteY16" fmla="*/ 0 h 600075"/>
                  <a:gd name="connsiteX17" fmla="*/ 0 w 1362075"/>
                  <a:gd name="connsiteY17" fmla="*/ 0 h 600075"/>
                  <a:gd name="connsiteX0" fmla="*/ 0 w 1362075"/>
                  <a:gd name="connsiteY0" fmla="*/ 0 h 600075"/>
                  <a:gd name="connsiteX1" fmla="*/ 0 w 1362075"/>
                  <a:gd name="connsiteY1" fmla="*/ 600075 h 600075"/>
                  <a:gd name="connsiteX2" fmla="*/ 257174 w 1362075"/>
                  <a:gd name="connsiteY2" fmla="*/ 600075 h 600075"/>
                  <a:gd name="connsiteX3" fmla="*/ 282150 w 1362075"/>
                  <a:gd name="connsiteY3" fmla="*/ 550880 h 600075"/>
                  <a:gd name="connsiteX4" fmla="*/ 281088 w 1362075"/>
                  <a:gd name="connsiteY4" fmla="*/ 504862 h 600075"/>
                  <a:gd name="connsiteX5" fmla="*/ 301367 w 1362075"/>
                  <a:gd name="connsiteY5" fmla="*/ 484333 h 600075"/>
                  <a:gd name="connsiteX6" fmla="*/ 320764 w 1362075"/>
                  <a:gd name="connsiteY6" fmla="*/ 459764 h 600075"/>
                  <a:gd name="connsiteX7" fmla="*/ 319881 w 1362075"/>
                  <a:gd name="connsiteY7" fmla="*/ 350835 h 600075"/>
                  <a:gd name="connsiteX8" fmla="*/ 305592 w 1362075"/>
                  <a:gd name="connsiteY8" fmla="*/ 327024 h 600075"/>
                  <a:gd name="connsiteX9" fmla="*/ 321468 w 1362075"/>
                  <a:gd name="connsiteY9" fmla="*/ 278607 h 600075"/>
                  <a:gd name="connsiteX10" fmla="*/ 354806 w 1362075"/>
                  <a:gd name="connsiteY10" fmla="*/ 247650 h 600075"/>
                  <a:gd name="connsiteX11" fmla="*/ 405606 w 1362075"/>
                  <a:gd name="connsiteY11" fmla="*/ 227011 h 600075"/>
                  <a:gd name="connsiteX12" fmla="*/ 827087 w 1362075"/>
                  <a:gd name="connsiteY12" fmla="*/ 222249 h 600075"/>
                  <a:gd name="connsiteX13" fmla="*/ 1240631 w 1362075"/>
                  <a:gd name="connsiteY13" fmla="*/ 238125 h 600075"/>
                  <a:gd name="connsiteX14" fmla="*/ 1317624 w 1362075"/>
                  <a:gd name="connsiteY14" fmla="*/ 253205 h 600075"/>
                  <a:gd name="connsiteX15" fmla="*/ 1362075 w 1362075"/>
                  <a:gd name="connsiteY15" fmla="*/ 304800 h 600075"/>
                  <a:gd name="connsiteX16" fmla="*/ 1352550 w 1362075"/>
                  <a:gd name="connsiteY16" fmla="*/ 0 h 600075"/>
                  <a:gd name="connsiteX17" fmla="*/ 0 w 1362075"/>
                  <a:gd name="connsiteY17" fmla="*/ 0 h 600075"/>
                  <a:gd name="connsiteX0" fmla="*/ 0 w 1362075"/>
                  <a:gd name="connsiteY0" fmla="*/ 0 h 602475"/>
                  <a:gd name="connsiteX1" fmla="*/ 0 w 1362075"/>
                  <a:gd name="connsiteY1" fmla="*/ 600075 h 602475"/>
                  <a:gd name="connsiteX2" fmla="*/ 280653 w 1362075"/>
                  <a:gd name="connsiteY2" fmla="*/ 602475 h 602475"/>
                  <a:gd name="connsiteX3" fmla="*/ 282150 w 1362075"/>
                  <a:gd name="connsiteY3" fmla="*/ 550880 h 602475"/>
                  <a:gd name="connsiteX4" fmla="*/ 281088 w 1362075"/>
                  <a:gd name="connsiteY4" fmla="*/ 504862 h 602475"/>
                  <a:gd name="connsiteX5" fmla="*/ 301367 w 1362075"/>
                  <a:gd name="connsiteY5" fmla="*/ 484333 h 602475"/>
                  <a:gd name="connsiteX6" fmla="*/ 320764 w 1362075"/>
                  <a:gd name="connsiteY6" fmla="*/ 459764 h 602475"/>
                  <a:gd name="connsiteX7" fmla="*/ 319881 w 1362075"/>
                  <a:gd name="connsiteY7" fmla="*/ 350835 h 602475"/>
                  <a:gd name="connsiteX8" fmla="*/ 305592 w 1362075"/>
                  <a:gd name="connsiteY8" fmla="*/ 327024 h 602475"/>
                  <a:gd name="connsiteX9" fmla="*/ 321468 w 1362075"/>
                  <a:gd name="connsiteY9" fmla="*/ 278607 h 602475"/>
                  <a:gd name="connsiteX10" fmla="*/ 354806 w 1362075"/>
                  <a:gd name="connsiteY10" fmla="*/ 247650 h 602475"/>
                  <a:gd name="connsiteX11" fmla="*/ 405606 w 1362075"/>
                  <a:gd name="connsiteY11" fmla="*/ 227011 h 602475"/>
                  <a:gd name="connsiteX12" fmla="*/ 827087 w 1362075"/>
                  <a:gd name="connsiteY12" fmla="*/ 222249 h 602475"/>
                  <a:gd name="connsiteX13" fmla="*/ 1240631 w 1362075"/>
                  <a:gd name="connsiteY13" fmla="*/ 238125 h 602475"/>
                  <a:gd name="connsiteX14" fmla="*/ 1317624 w 1362075"/>
                  <a:gd name="connsiteY14" fmla="*/ 253205 h 602475"/>
                  <a:gd name="connsiteX15" fmla="*/ 1362075 w 1362075"/>
                  <a:gd name="connsiteY15" fmla="*/ 304800 h 602475"/>
                  <a:gd name="connsiteX16" fmla="*/ 1352550 w 1362075"/>
                  <a:gd name="connsiteY16" fmla="*/ 0 h 602475"/>
                  <a:gd name="connsiteX17" fmla="*/ 0 w 1362075"/>
                  <a:gd name="connsiteY17" fmla="*/ 0 h 602475"/>
                  <a:gd name="connsiteX0" fmla="*/ 0 w 1362075"/>
                  <a:gd name="connsiteY0" fmla="*/ 0 h 1125579"/>
                  <a:gd name="connsiteX1" fmla="*/ 0 w 1362075"/>
                  <a:gd name="connsiteY1" fmla="*/ 600075 h 1125579"/>
                  <a:gd name="connsiteX2" fmla="*/ 289038 w 1362075"/>
                  <a:gd name="connsiteY2" fmla="*/ 1125579 h 1125579"/>
                  <a:gd name="connsiteX3" fmla="*/ 282150 w 1362075"/>
                  <a:gd name="connsiteY3" fmla="*/ 550880 h 1125579"/>
                  <a:gd name="connsiteX4" fmla="*/ 281088 w 1362075"/>
                  <a:gd name="connsiteY4" fmla="*/ 504862 h 1125579"/>
                  <a:gd name="connsiteX5" fmla="*/ 301367 w 1362075"/>
                  <a:gd name="connsiteY5" fmla="*/ 484333 h 1125579"/>
                  <a:gd name="connsiteX6" fmla="*/ 320764 w 1362075"/>
                  <a:gd name="connsiteY6" fmla="*/ 459764 h 1125579"/>
                  <a:gd name="connsiteX7" fmla="*/ 319881 w 1362075"/>
                  <a:gd name="connsiteY7" fmla="*/ 350835 h 1125579"/>
                  <a:gd name="connsiteX8" fmla="*/ 305592 w 1362075"/>
                  <a:gd name="connsiteY8" fmla="*/ 327024 h 1125579"/>
                  <a:gd name="connsiteX9" fmla="*/ 321468 w 1362075"/>
                  <a:gd name="connsiteY9" fmla="*/ 278607 h 1125579"/>
                  <a:gd name="connsiteX10" fmla="*/ 354806 w 1362075"/>
                  <a:gd name="connsiteY10" fmla="*/ 247650 h 1125579"/>
                  <a:gd name="connsiteX11" fmla="*/ 405606 w 1362075"/>
                  <a:gd name="connsiteY11" fmla="*/ 227011 h 1125579"/>
                  <a:gd name="connsiteX12" fmla="*/ 827087 w 1362075"/>
                  <a:gd name="connsiteY12" fmla="*/ 222249 h 1125579"/>
                  <a:gd name="connsiteX13" fmla="*/ 1240631 w 1362075"/>
                  <a:gd name="connsiteY13" fmla="*/ 238125 h 1125579"/>
                  <a:gd name="connsiteX14" fmla="*/ 1317624 w 1362075"/>
                  <a:gd name="connsiteY14" fmla="*/ 253205 h 1125579"/>
                  <a:gd name="connsiteX15" fmla="*/ 1362075 w 1362075"/>
                  <a:gd name="connsiteY15" fmla="*/ 304800 h 1125579"/>
                  <a:gd name="connsiteX16" fmla="*/ 1352550 w 1362075"/>
                  <a:gd name="connsiteY16" fmla="*/ 0 h 1125579"/>
                  <a:gd name="connsiteX17" fmla="*/ 0 w 1362075"/>
                  <a:gd name="connsiteY17" fmla="*/ 0 h 1125579"/>
                  <a:gd name="connsiteX0" fmla="*/ 0 w 1362075"/>
                  <a:gd name="connsiteY0" fmla="*/ 0 h 1125579"/>
                  <a:gd name="connsiteX1" fmla="*/ 0 w 1362075"/>
                  <a:gd name="connsiteY1" fmla="*/ 600075 h 1125579"/>
                  <a:gd name="connsiteX2" fmla="*/ 233451 w 1362075"/>
                  <a:gd name="connsiteY2" fmla="*/ 1035006 h 1125579"/>
                  <a:gd name="connsiteX3" fmla="*/ 289038 w 1362075"/>
                  <a:gd name="connsiteY3" fmla="*/ 1125579 h 1125579"/>
                  <a:gd name="connsiteX4" fmla="*/ 282150 w 1362075"/>
                  <a:gd name="connsiteY4" fmla="*/ 550880 h 1125579"/>
                  <a:gd name="connsiteX5" fmla="*/ 281088 w 1362075"/>
                  <a:gd name="connsiteY5" fmla="*/ 504862 h 1125579"/>
                  <a:gd name="connsiteX6" fmla="*/ 301367 w 1362075"/>
                  <a:gd name="connsiteY6" fmla="*/ 484333 h 1125579"/>
                  <a:gd name="connsiteX7" fmla="*/ 320764 w 1362075"/>
                  <a:gd name="connsiteY7" fmla="*/ 459764 h 1125579"/>
                  <a:gd name="connsiteX8" fmla="*/ 319881 w 1362075"/>
                  <a:gd name="connsiteY8" fmla="*/ 350835 h 1125579"/>
                  <a:gd name="connsiteX9" fmla="*/ 305592 w 1362075"/>
                  <a:gd name="connsiteY9" fmla="*/ 327024 h 1125579"/>
                  <a:gd name="connsiteX10" fmla="*/ 321468 w 1362075"/>
                  <a:gd name="connsiteY10" fmla="*/ 278607 h 1125579"/>
                  <a:gd name="connsiteX11" fmla="*/ 354806 w 1362075"/>
                  <a:gd name="connsiteY11" fmla="*/ 247650 h 1125579"/>
                  <a:gd name="connsiteX12" fmla="*/ 405606 w 1362075"/>
                  <a:gd name="connsiteY12" fmla="*/ 227011 h 1125579"/>
                  <a:gd name="connsiteX13" fmla="*/ 827087 w 1362075"/>
                  <a:gd name="connsiteY13" fmla="*/ 222249 h 1125579"/>
                  <a:gd name="connsiteX14" fmla="*/ 1240631 w 1362075"/>
                  <a:gd name="connsiteY14" fmla="*/ 238125 h 1125579"/>
                  <a:gd name="connsiteX15" fmla="*/ 1317624 w 1362075"/>
                  <a:gd name="connsiteY15" fmla="*/ 253205 h 1125579"/>
                  <a:gd name="connsiteX16" fmla="*/ 1362075 w 1362075"/>
                  <a:gd name="connsiteY16" fmla="*/ 304800 h 1125579"/>
                  <a:gd name="connsiteX17" fmla="*/ 1352550 w 1362075"/>
                  <a:gd name="connsiteY17" fmla="*/ 0 h 1125579"/>
                  <a:gd name="connsiteX18" fmla="*/ 0 w 1362075"/>
                  <a:gd name="connsiteY18" fmla="*/ 0 h 1125579"/>
                  <a:gd name="connsiteX0" fmla="*/ 0 w 1362075"/>
                  <a:gd name="connsiteY0" fmla="*/ 0 h 1135787"/>
                  <a:gd name="connsiteX1" fmla="*/ 0 w 1362075"/>
                  <a:gd name="connsiteY1" fmla="*/ 600075 h 1135787"/>
                  <a:gd name="connsiteX2" fmla="*/ 312270 w 1362075"/>
                  <a:gd name="connsiteY2" fmla="*/ 1135787 h 1135787"/>
                  <a:gd name="connsiteX3" fmla="*/ 289038 w 1362075"/>
                  <a:gd name="connsiteY3" fmla="*/ 1125579 h 1135787"/>
                  <a:gd name="connsiteX4" fmla="*/ 282150 w 1362075"/>
                  <a:gd name="connsiteY4" fmla="*/ 550880 h 1135787"/>
                  <a:gd name="connsiteX5" fmla="*/ 281088 w 1362075"/>
                  <a:gd name="connsiteY5" fmla="*/ 504862 h 1135787"/>
                  <a:gd name="connsiteX6" fmla="*/ 301367 w 1362075"/>
                  <a:gd name="connsiteY6" fmla="*/ 484333 h 1135787"/>
                  <a:gd name="connsiteX7" fmla="*/ 320764 w 1362075"/>
                  <a:gd name="connsiteY7" fmla="*/ 459764 h 1135787"/>
                  <a:gd name="connsiteX8" fmla="*/ 319881 w 1362075"/>
                  <a:gd name="connsiteY8" fmla="*/ 350835 h 1135787"/>
                  <a:gd name="connsiteX9" fmla="*/ 305592 w 1362075"/>
                  <a:gd name="connsiteY9" fmla="*/ 327024 h 1135787"/>
                  <a:gd name="connsiteX10" fmla="*/ 321468 w 1362075"/>
                  <a:gd name="connsiteY10" fmla="*/ 278607 h 1135787"/>
                  <a:gd name="connsiteX11" fmla="*/ 354806 w 1362075"/>
                  <a:gd name="connsiteY11" fmla="*/ 247650 h 1135787"/>
                  <a:gd name="connsiteX12" fmla="*/ 405606 w 1362075"/>
                  <a:gd name="connsiteY12" fmla="*/ 227011 h 1135787"/>
                  <a:gd name="connsiteX13" fmla="*/ 827087 w 1362075"/>
                  <a:gd name="connsiteY13" fmla="*/ 222249 h 1135787"/>
                  <a:gd name="connsiteX14" fmla="*/ 1240631 w 1362075"/>
                  <a:gd name="connsiteY14" fmla="*/ 238125 h 1135787"/>
                  <a:gd name="connsiteX15" fmla="*/ 1317624 w 1362075"/>
                  <a:gd name="connsiteY15" fmla="*/ 253205 h 1135787"/>
                  <a:gd name="connsiteX16" fmla="*/ 1362075 w 1362075"/>
                  <a:gd name="connsiteY16" fmla="*/ 304800 h 1135787"/>
                  <a:gd name="connsiteX17" fmla="*/ 1352550 w 1362075"/>
                  <a:gd name="connsiteY17" fmla="*/ 0 h 1135787"/>
                  <a:gd name="connsiteX18" fmla="*/ 0 w 1362075"/>
                  <a:gd name="connsiteY18" fmla="*/ 0 h 1135787"/>
                  <a:gd name="connsiteX0" fmla="*/ 0 w 1362075"/>
                  <a:gd name="connsiteY0" fmla="*/ 0 h 1516705"/>
                  <a:gd name="connsiteX1" fmla="*/ 3354 w 1362075"/>
                  <a:gd name="connsiteY1" fmla="*/ 1516705 h 1516705"/>
                  <a:gd name="connsiteX2" fmla="*/ 312270 w 1362075"/>
                  <a:gd name="connsiteY2" fmla="*/ 1135787 h 1516705"/>
                  <a:gd name="connsiteX3" fmla="*/ 289038 w 1362075"/>
                  <a:gd name="connsiteY3" fmla="*/ 1125579 h 1516705"/>
                  <a:gd name="connsiteX4" fmla="*/ 282150 w 1362075"/>
                  <a:gd name="connsiteY4" fmla="*/ 550880 h 1516705"/>
                  <a:gd name="connsiteX5" fmla="*/ 281088 w 1362075"/>
                  <a:gd name="connsiteY5" fmla="*/ 504862 h 1516705"/>
                  <a:gd name="connsiteX6" fmla="*/ 301367 w 1362075"/>
                  <a:gd name="connsiteY6" fmla="*/ 484333 h 1516705"/>
                  <a:gd name="connsiteX7" fmla="*/ 320764 w 1362075"/>
                  <a:gd name="connsiteY7" fmla="*/ 459764 h 1516705"/>
                  <a:gd name="connsiteX8" fmla="*/ 319881 w 1362075"/>
                  <a:gd name="connsiteY8" fmla="*/ 350835 h 1516705"/>
                  <a:gd name="connsiteX9" fmla="*/ 305592 w 1362075"/>
                  <a:gd name="connsiteY9" fmla="*/ 327024 h 1516705"/>
                  <a:gd name="connsiteX10" fmla="*/ 321468 w 1362075"/>
                  <a:gd name="connsiteY10" fmla="*/ 278607 h 1516705"/>
                  <a:gd name="connsiteX11" fmla="*/ 354806 w 1362075"/>
                  <a:gd name="connsiteY11" fmla="*/ 247650 h 1516705"/>
                  <a:gd name="connsiteX12" fmla="*/ 405606 w 1362075"/>
                  <a:gd name="connsiteY12" fmla="*/ 227011 h 1516705"/>
                  <a:gd name="connsiteX13" fmla="*/ 827087 w 1362075"/>
                  <a:gd name="connsiteY13" fmla="*/ 222249 h 1516705"/>
                  <a:gd name="connsiteX14" fmla="*/ 1240631 w 1362075"/>
                  <a:gd name="connsiteY14" fmla="*/ 238125 h 1516705"/>
                  <a:gd name="connsiteX15" fmla="*/ 1317624 w 1362075"/>
                  <a:gd name="connsiteY15" fmla="*/ 253205 h 1516705"/>
                  <a:gd name="connsiteX16" fmla="*/ 1362075 w 1362075"/>
                  <a:gd name="connsiteY16" fmla="*/ 304800 h 1516705"/>
                  <a:gd name="connsiteX17" fmla="*/ 1352550 w 1362075"/>
                  <a:gd name="connsiteY17" fmla="*/ 0 h 1516705"/>
                  <a:gd name="connsiteX18" fmla="*/ 0 w 1362075"/>
                  <a:gd name="connsiteY18" fmla="*/ 0 h 1516705"/>
                  <a:gd name="connsiteX0" fmla="*/ 0 w 1362075"/>
                  <a:gd name="connsiteY0" fmla="*/ 0 h 1516705"/>
                  <a:gd name="connsiteX1" fmla="*/ 3354 w 1362075"/>
                  <a:gd name="connsiteY1" fmla="*/ 1516705 h 1516705"/>
                  <a:gd name="connsiteX2" fmla="*/ 295500 w 1362075"/>
                  <a:gd name="connsiteY2" fmla="*/ 1162182 h 1516705"/>
                  <a:gd name="connsiteX3" fmla="*/ 312270 w 1362075"/>
                  <a:gd name="connsiteY3" fmla="*/ 1135787 h 1516705"/>
                  <a:gd name="connsiteX4" fmla="*/ 289038 w 1362075"/>
                  <a:gd name="connsiteY4" fmla="*/ 1125579 h 1516705"/>
                  <a:gd name="connsiteX5" fmla="*/ 282150 w 1362075"/>
                  <a:gd name="connsiteY5" fmla="*/ 550880 h 1516705"/>
                  <a:gd name="connsiteX6" fmla="*/ 281088 w 1362075"/>
                  <a:gd name="connsiteY6" fmla="*/ 504862 h 1516705"/>
                  <a:gd name="connsiteX7" fmla="*/ 301367 w 1362075"/>
                  <a:gd name="connsiteY7" fmla="*/ 484333 h 1516705"/>
                  <a:gd name="connsiteX8" fmla="*/ 320764 w 1362075"/>
                  <a:gd name="connsiteY8" fmla="*/ 459764 h 1516705"/>
                  <a:gd name="connsiteX9" fmla="*/ 319881 w 1362075"/>
                  <a:gd name="connsiteY9" fmla="*/ 350835 h 1516705"/>
                  <a:gd name="connsiteX10" fmla="*/ 305592 w 1362075"/>
                  <a:gd name="connsiteY10" fmla="*/ 327024 h 1516705"/>
                  <a:gd name="connsiteX11" fmla="*/ 321468 w 1362075"/>
                  <a:gd name="connsiteY11" fmla="*/ 278607 h 1516705"/>
                  <a:gd name="connsiteX12" fmla="*/ 354806 w 1362075"/>
                  <a:gd name="connsiteY12" fmla="*/ 247650 h 1516705"/>
                  <a:gd name="connsiteX13" fmla="*/ 405606 w 1362075"/>
                  <a:gd name="connsiteY13" fmla="*/ 227011 h 1516705"/>
                  <a:gd name="connsiteX14" fmla="*/ 827087 w 1362075"/>
                  <a:gd name="connsiteY14" fmla="*/ 222249 h 1516705"/>
                  <a:gd name="connsiteX15" fmla="*/ 1240631 w 1362075"/>
                  <a:gd name="connsiteY15" fmla="*/ 238125 h 1516705"/>
                  <a:gd name="connsiteX16" fmla="*/ 1317624 w 1362075"/>
                  <a:gd name="connsiteY16" fmla="*/ 253205 h 1516705"/>
                  <a:gd name="connsiteX17" fmla="*/ 1362075 w 1362075"/>
                  <a:gd name="connsiteY17" fmla="*/ 304800 h 1516705"/>
                  <a:gd name="connsiteX18" fmla="*/ 1352550 w 1362075"/>
                  <a:gd name="connsiteY18" fmla="*/ 0 h 1516705"/>
                  <a:gd name="connsiteX19" fmla="*/ 0 w 1362075"/>
                  <a:gd name="connsiteY19" fmla="*/ 0 h 1516705"/>
                  <a:gd name="connsiteX0" fmla="*/ 0 w 1362075"/>
                  <a:gd name="connsiteY0" fmla="*/ 0 h 1516705"/>
                  <a:gd name="connsiteX1" fmla="*/ 3354 w 1362075"/>
                  <a:gd name="connsiteY1" fmla="*/ 1516705 h 1516705"/>
                  <a:gd name="connsiteX2" fmla="*/ 303885 w 1362075"/>
                  <a:gd name="connsiteY2" fmla="*/ 1346949 h 1516705"/>
                  <a:gd name="connsiteX3" fmla="*/ 312270 w 1362075"/>
                  <a:gd name="connsiteY3" fmla="*/ 1135787 h 1516705"/>
                  <a:gd name="connsiteX4" fmla="*/ 289038 w 1362075"/>
                  <a:gd name="connsiteY4" fmla="*/ 1125579 h 1516705"/>
                  <a:gd name="connsiteX5" fmla="*/ 282150 w 1362075"/>
                  <a:gd name="connsiteY5" fmla="*/ 550880 h 1516705"/>
                  <a:gd name="connsiteX6" fmla="*/ 281088 w 1362075"/>
                  <a:gd name="connsiteY6" fmla="*/ 504862 h 1516705"/>
                  <a:gd name="connsiteX7" fmla="*/ 301367 w 1362075"/>
                  <a:gd name="connsiteY7" fmla="*/ 484333 h 1516705"/>
                  <a:gd name="connsiteX8" fmla="*/ 320764 w 1362075"/>
                  <a:gd name="connsiteY8" fmla="*/ 459764 h 1516705"/>
                  <a:gd name="connsiteX9" fmla="*/ 319881 w 1362075"/>
                  <a:gd name="connsiteY9" fmla="*/ 350835 h 1516705"/>
                  <a:gd name="connsiteX10" fmla="*/ 305592 w 1362075"/>
                  <a:gd name="connsiteY10" fmla="*/ 327024 h 1516705"/>
                  <a:gd name="connsiteX11" fmla="*/ 321468 w 1362075"/>
                  <a:gd name="connsiteY11" fmla="*/ 278607 h 1516705"/>
                  <a:gd name="connsiteX12" fmla="*/ 354806 w 1362075"/>
                  <a:gd name="connsiteY12" fmla="*/ 247650 h 1516705"/>
                  <a:gd name="connsiteX13" fmla="*/ 405606 w 1362075"/>
                  <a:gd name="connsiteY13" fmla="*/ 227011 h 1516705"/>
                  <a:gd name="connsiteX14" fmla="*/ 827087 w 1362075"/>
                  <a:gd name="connsiteY14" fmla="*/ 222249 h 1516705"/>
                  <a:gd name="connsiteX15" fmla="*/ 1240631 w 1362075"/>
                  <a:gd name="connsiteY15" fmla="*/ 238125 h 1516705"/>
                  <a:gd name="connsiteX16" fmla="*/ 1317624 w 1362075"/>
                  <a:gd name="connsiteY16" fmla="*/ 253205 h 1516705"/>
                  <a:gd name="connsiteX17" fmla="*/ 1362075 w 1362075"/>
                  <a:gd name="connsiteY17" fmla="*/ 304800 h 1516705"/>
                  <a:gd name="connsiteX18" fmla="*/ 1352550 w 1362075"/>
                  <a:gd name="connsiteY18" fmla="*/ 0 h 1516705"/>
                  <a:gd name="connsiteX19" fmla="*/ 0 w 1362075"/>
                  <a:gd name="connsiteY19" fmla="*/ 0 h 1516705"/>
                  <a:gd name="connsiteX0" fmla="*/ 0 w 1362075"/>
                  <a:gd name="connsiteY0" fmla="*/ 0 h 1444719"/>
                  <a:gd name="connsiteX1" fmla="*/ 30622 w 1362075"/>
                  <a:gd name="connsiteY1" fmla="*/ 1444719 h 1444719"/>
                  <a:gd name="connsiteX2" fmla="*/ 303885 w 1362075"/>
                  <a:gd name="connsiteY2" fmla="*/ 1346949 h 1444719"/>
                  <a:gd name="connsiteX3" fmla="*/ 312270 w 1362075"/>
                  <a:gd name="connsiteY3" fmla="*/ 1135787 h 1444719"/>
                  <a:gd name="connsiteX4" fmla="*/ 289038 w 1362075"/>
                  <a:gd name="connsiteY4" fmla="*/ 1125579 h 1444719"/>
                  <a:gd name="connsiteX5" fmla="*/ 282150 w 1362075"/>
                  <a:gd name="connsiteY5" fmla="*/ 550880 h 1444719"/>
                  <a:gd name="connsiteX6" fmla="*/ 281088 w 1362075"/>
                  <a:gd name="connsiteY6" fmla="*/ 504862 h 1444719"/>
                  <a:gd name="connsiteX7" fmla="*/ 301367 w 1362075"/>
                  <a:gd name="connsiteY7" fmla="*/ 484333 h 1444719"/>
                  <a:gd name="connsiteX8" fmla="*/ 320764 w 1362075"/>
                  <a:gd name="connsiteY8" fmla="*/ 459764 h 1444719"/>
                  <a:gd name="connsiteX9" fmla="*/ 319881 w 1362075"/>
                  <a:gd name="connsiteY9" fmla="*/ 350835 h 1444719"/>
                  <a:gd name="connsiteX10" fmla="*/ 305592 w 1362075"/>
                  <a:gd name="connsiteY10" fmla="*/ 327024 h 1444719"/>
                  <a:gd name="connsiteX11" fmla="*/ 321468 w 1362075"/>
                  <a:gd name="connsiteY11" fmla="*/ 278607 h 1444719"/>
                  <a:gd name="connsiteX12" fmla="*/ 354806 w 1362075"/>
                  <a:gd name="connsiteY12" fmla="*/ 247650 h 1444719"/>
                  <a:gd name="connsiteX13" fmla="*/ 405606 w 1362075"/>
                  <a:gd name="connsiteY13" fmla="*/ 227011 h 1444719"/>
                  <a:gd name="connsiteX14" fmla="*/ 827087 w 1362075"/>
                  <a:gd name="connsiteY14" fmla="*/ 222249 h 1444719"/>
                  <a:gd name="connsiteX15" fmla="*/ 1240631 w 1362075"/>
                  <a:gd name="connsiteY15" fmla="*/ 238125 h 1444719"/>
                  <a:gd name="connsiteX16" fmla="*/ 1317624 w 1362075"/>
                  <a:gd name="connsiteY16" fmla="*/ 253205 h 1444719"/>
                  <a:gd name="connsiteX17" fmla="*/ 1362075 w 1362075"/>
                  <a:gd name="connsiteY17" fmla="*/ 304800 h 1444719"/>
                  <a:gd name="connsiteX18" fmla="*/ 1352550 w 1362075"/>
                  <a:gd name="connsiteY18" fmla="*/ 0 h 1444719"/>
                  <a:gd name="connsiteX19" fmla="*/ 0 w 1362075"/>
                  <a:gd name="connsiteY19" fmla="*/ 0 h 1444719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312270 w 1362075"/>
                  <a:gd name="connsiteY3" fmla="*/ 1135787 h 1450130"/>
                  <a:gd name="connsiteX4" fmla="*/ 289038 w 1362075"/>
                  <a:gd name="connsiteY4" fmla="*/ 1125579 h 1450130"/>
                  <a:gd name="connsiteX5" fmla="*/ 282150 w 1362075"/>
                  <a:gd name="connsiteY5" fmla="*/ 550880 h 1450130"/>
                  <a:gd name="connsiteX6" fmla="*/ 281088 w 1362075"/>
                  <a:gd name="connsiteY6" fmla="*/ 504862 h 1450130"/>
                  <a:gd name="connsiteX7" fmla="*/ 301367 w 1362075"/>
                  <a:gd name="connsiteY7" fmla="*/ 484333 h 1450130"/>
                  <a:gd name="connsiteX8" fmla="*/ 320764 w 1362075"/>
                  <a:gd name="connsiteY8" fmla="*/ 459764 h 1450130"/>
                  <a:gd name="connsiteX9" fmla="*/ 319881 w 1362075"/>
                  <a:gd name="connsiteY9" fmla="*/ 350835 h 1450130"/>
                  <a:gd name="connsiteX10" fmla="*/ 305592 w 1362075"/>
                  <a:gd name="connsiteY10" fmla="*/ 327024 h 1450130"/>
                  <a:gd name="connsiteX11" fmla="*/ 321468 w 1362075"/>
                  <a:gd name="connsiteY11" fmla="*/ 278607 h 1450130"/>
                  <a:gd name="connsiteX12" fmla="*/ 354806 w 1362075"/>
                  <a:gd name="connsiteY12" fmla="*/ 247650 h 1450130"/>
                  <a:gd name="connsiteX13" fmla="*/ 405606 w 1362075"/>
                  <a:gd name="connsiteY13" fmla="*/ 227011 h 1450130"/>
                  <a:gd name="connsiteX14" fmla="*/ 827087 w 1362075"/>
                  <a:gd name="connsiteY14" fmla="*/ 222249 h 1450130"/>
                  <a:gd name="connsiteX15" fmla="*/ 1240631 w 1362075"/>
                  <a:gd name="connsiteY15" fmla="*/ 238125 h 1450130"/>
                  <a:gd name="connsiteX16" fmla="*/ 1317624 w 1362075"/>
                  <a:gd name="connsiteY16" fmla="*/ 253205 h 1450130"/>
                  <a:gd name="connsiteX17" fmla="*/ 1362075 w 1362075"/>
                  <a:gd name="connsiteY17" fmla="*/ 304800 h 1450130"/>
                  <a:gd name="connsiteX18" fmla="*/ 1352550 w 1362075"/>
                  <a:gd name="connsiteY18" fmla="*/ 0 h 1450130"/>
                  <a:gd name="connsiteX19" fmla="*/ 0 w 1362075"/>
                  <a:gd name="connsiteY19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289038 w 1362075"/>
                  <a:gd name="connsiteY4" fmla="*/ 1125579 h 1450130"/>
                  <a:gd name="connsiteX5" fmla="*/ 282150 w 1362075"/>
                  <a:gd name="connsiteY5" fmla="*/ 550880 h 1450130"/>
                  <a:gd name="connsiteX6" fmla="*/ 281088 w 1362075"/>
                  <a:gd name="connsiteY6" fmla="*/ 504862 h 1450130"/>
                  <a:gd name="connsiteX7" fmla="*/ 301367 w 1362075"/>
                  <a:gd name="connsiteY7" fmla="*/ 484333 h 1450130"/>
                  <a:gd name="connsiteX8" fmla="*/ 320764 w 1362075"/>
                  <a:gd name="connsiteY8" fmla="*/ 459764 h 1450130"/>
                  <a:gd name="connsiteX9" fmla="*/ 319881 w 1362075"/>
                  <a:gd name="connsiteY9" fmla="*/ 350835 h 1450130"/>
                  <a:gd name="connsiteX10" fmla="*/ 305592 w 1362075"/>
                  <a:gd name="connsiteY10" fmla="*/ 327024 h 1450130"/>
                  <a:gd name="connsiteX11" fmla="*/ 321468 w 1362075"/>
                  <a:gd name="connsiteY11" fmla="*/ 278607 h 1450130"/>
                  <a:gd name="connsiteX12" fmla="*/ 354806 w 1362075"/>
                  <a:gd name="connsiteY12" fmla="*/ 247650 h 1450130"/>
                  <a:gd name="connsiteX13" fmla="*/ 405606 w 1362075"/>
                  <a:gd name="connsiteY13" fmla="*/ 227011 h 1450130"/>
                  <a:gd name="connsiteX14" fmla="*/ 827087 w 1362075"/>
                  <a:gd name="connsiteY14" fmla="*/ 222249 h 1450130"/>
                  <a:gd name="connsiteX15" fmla="*/ 1240631 w 1362075"/>
                  <a:gd name="connsiteY15" fmla="*/ 238125 h 1450130"/>
                  <a:gd name="connsiteX16" fmla="*/ 1317624 w 1362075"/>
                  <a:gd name="connsiteY16" fmla="*/ 253205 h 1450130"/>
                  <a:gd name="connsiteX17" fmla="*/ 1362075 w 1362075"/>
                  <a:gd name="connsiteY17" fmla="*/ 304800 h 1450130"/>
                  <a:gd name="connsiteX18" fmla="*/ 1352550 w 1362075"/>
                  <a:gd name="connsiteY18" fmla="*/ 0 h 1450130"/>
                  <a:gd name="connsiteX19" fmla="*/ 0 w 1362075"/>
                  <a:gd name="connsiteY19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282150 w 1362075"/>
                  <a:gd name="connsiteY5" fmla="*/ 550880 h 1450130"/>
                  <a:gd name="connsiteX6" fmla="*/ 281088 w 1362075"/>
                  <a:gd name="connsiteY6" fmla="*/ 504862 h 1450130"/>
                  <a:gd name="connsiteX7" fmla="*/ 301367 w 1362075"/>
                  <a:gd name="connsiteY7" fmla="*/ 484333 h 1450130"/>
                  <a:gd name="connsiteX8" fmla="*/ 320764 w 1362075"/>
                  <a:gd name="connsiteY8" fmla="*/ 459764 h 1450130"/>
                  <a:gd name="connsiteX9" fmla="*/ 319881 w 1362075"/>
                  <a:gd name="connsiteY9" fmla="*/ 350835 h 1450130"/>
                  <a:gd name="connsiteX10" fmla="*/ 305592 w 1362075"/>
                  <a:gd name="connsiteY10" fmla="*/ 327024 h 1450130"/>
                  <a:gd name="connsiteX11" fmla="*/ 321468 w 1362075"/>
                  <a:gd name="connsiteY11" fmla="*/ 278607 h 1450130"/>
                  <a:gd name="connsiteX12" fmla="*/ 354806 w 1362075"/>
                  <a:gd name="connsiteY12" fmla="*/ 247650 h 1450130"/>
                  <a:gd name="connsiteX13" fmla="*/ 405606 w 1362075"/>
                  <a:gd name="connsiteY13" fmla="*/ 227011 h 1450130"/>
                  <a:gd name="connsiteX14" fmla="*/ 827087 w 1362075"/>
                  <a:gd name="connsiteY14" fmla="*/ 222249 h 1450130"/>
                  <a:gd name="connsiteX15" fmla="*/ 1240631 w 1362075"/>
                  <a:gd name="connsiteY15" fmla="*/ 238125 h 1450130"/>
                  <a:gd name="connsiteX16" fmla="*/ 1317624 w 1362075"/>
                  <a:gd name="connsiteY16" fmla="*/ 253205 h 1450130"/>
                  <a:gd name="connsiteX17" fmla="*/ 1362075 w 1362075"/>
                  <a:gd name="connsiteY17" fmla="*/ 304800 h 1450130"/>
                  <a:gd name="connsiteX18" fmla="*/ 1352550 w 1362075"/>
                  <a:gd name="connsiteY18" fmla="*/ 0 h 1450130"/>
                  <a:gd name="connsiteX19" fmla="*/ 0 w 1362075"/>
                  <a:gd name="connsiteY19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81088 w 1362075"/>
                  <a:gd name="connsiteY6" fmla="*/ 504862 h 1450130"/>
                  <a:gd name="connsiteX7" fmla="*/ 301367 w 1362075"/>
                  <a:gd name="connsiteY7" fmla="*/ 484333 h 1450130"/>
                  <a:gd name="connsiteX8" fmla="*/ 320764 w 1362075"/>
                  <a:gd name="connsiteY8" fmla="*/ 459764 h 1450130"/>
                  <a:gd name="connsiteX9" fmla="*/ 319881 w 1362075"/>
                  <a:gd name="connsiteY9" fmla="*/ 350835 h 1450130"/>
                  <a:gd name="connsiteX10" fmla="*/ 305592 w 1362075"/>
                  <a:gd name="connsiteY10" fmla="*/ 327024 h 1450130"/>
                  <a:gd name="connsiteX11" fmla="*/ 321468 w 1362075"/>
                  <a:gd name="connsiteY11" fmla="*/ 278607 h 1450130"/>
                  <a:gd name="connsiteX12" fmla="*/ 354806 w 1362075"/>
                  <a:gd name="connsiteY12" fmla="*/ 247650 h 1450130"/>
                  <a:gd name="connsiteX13" fmla="*/ 405606 w 1362075"/>
                  <a:gd name="connsiteY13" fmla="*/ 227011 h 1450130"/>
                  <a:gd name="connsiteX14" fmla="*/ 827087 w 1362075"/>
                  <a:gd name="connsiteY14" fmla="*/ 222249 h 1450130"/>
                  <a:gd name="connsiteX15" fmla="*/ 1240631 w 1362075"/>
                  <a:gd name="connsiteY15" fmla="*/ 238125 h 1450130"/>
                  <a:gd name="connsiteX16" fmla="*/ 1317624 w 1362075"/>
                  <a:gd name="connsiteY16" fmla="*/ 253205 h 1450130"/>
                  <a:gd name="connsiteX17" fmla="*/ 1362075 w 1362075"/>
                  <a:gd name="connsiteY17" fmla="*/ 304800 h 1450130"/>
                  <a:gd name="connsiteX18" fmla="*/ 1352550 w 1362075"/>
                  <a:gd name="connsiteY18" fmla="*/ 0 h 1450130"/>
                  <a:gd name="connsiteX19" fmla="*/ 0 w 1362075"/>
                  <a:gd name="connsiteY19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301367 w 1362075"/>
                  <a:gd name="connsiteY7" fmla="*/ 484333 h 1450130"/>
                  <a:gd name="connsiteX8" fmla="*/ 320764 w 1362075"/>
                  <a:gd name="connsiteY8" fmla="*/ 459764 h 1450130"/>
                  <a:gd name="connsiteX9" fmla="*/ 319881 w 1362075"/>
                  <a:gd name="connsiteY9" fmla="*/ 350835 h 1450130"/>
                  <a:gd name="connsiteX10" fmla="*/ 305592 w 1362075"/>
                  <a:gd name="connsiteY10" fmla="*/ 327024 h 1450130"/>
                  <a:gd name="connsiteX11" fmla="*/ 321468 w 1362075"/>
                  <a:gd name="connsiteY11" fmla="*/ 278607 h 1450130"/>
                  <a:gd name="connsiteX12" fmla="*/ 354806 w 1362075"/>
                  <a:gd name="connsiteY12" fmla="*/ 247650 h 1450130"/>
                  <a:gd name="connsiteX13" fmla="*/ 405606 w 1362075"/>
                  <a:gd name="connsiteY13" fmla="*/ 227011 h 1450130"/>
                  <a:gd name="connsiteX14" fmla="*/ 827087 w 1362075"/>
                  <a:gd name="connsiteY14" fmla="*/ 222249 h 1450130"/>
                  <a:gd name="connsiteX15" fmla="*/ 1240631 w 1362075"/>
                  <a:gd name="connsiteY15" fmla="*/ 238125 h 1450130"/>
                  <a:gd name="connsiteX16" fmla="*/ 1317624 w 1362075"/>
                  <a:gd name="connsiteY16" fmla="*/ 253205 h 1450130"/>
                  <a:gd name="connsiteX17" fmla="*/ 1362075 w 1362075"/>
                  <a:gd name="connsiteY17" fmla="*/ 304800 h 1450130"/>
                  <a:gd name="connsiteX18" fmla="*/ 1352550 w 1362075"/>
                  <a:gd name="connsiteY18" fmla="*/ 0 h 1450130"/>
                  <a:gd name="connsiteX19" fmla="*/ 0 w 1362075"/>
                  <a:gd name="connsiteY19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320764 w 1362075"/>
                  <a:gd name="connsiteY8" fmla="*/ 459764 h 1450130"/>
                  <a:gd name="connsiteX9" fmla="*/ 319881 w 1362075"/>
                  <a:gd name="connsiteY9" fmla="*/ 350835 h 1450130"/>
                  <a:gd name="connsiteX10" fmla="*/ 305592 w 1362075"/>
                  <a:gd name="connsiteY10" fmla="*/ 327024 h 1450130"/>
                  <a:gd name="connsiteX11" fmla="*/ 321468 w 1362075"/>
                  <a:gd name="connsiteY11" fmla="*/ 278607 h 1450130"/>
                  <a:gd name="connsiteX12" fmla="*/ 354806 w 1362075"/>
                  <a:gd name="connsiteY12" fmla="*/ 247650 h 1450130"/>
                  <a:gd name="connsiteX13" fmla="*/ 405606 w 1362075"/>
                  <a:gd name="connsiteY13" fmla="*/ 227011 h 1450130"/>
                  <a:gd name="connsiteX14" fmla="*/ 827087 w 1362075"/>
                  <a:gd name="connsiteY14" fmla="*/ 222249 h 1450130"/>
                  <a:gd name="connsiteX15" fmla="*/ 1240631 w 1362075"/>
                  <a:gd name="connsiteY15" fmla="*/ 238125 h 1450130"/>
                  <a:gd name="connsiteX16" fmla="*/ 1317624 w 1362075"/>
                  <a:gd name="connsiteY16" fmla="*/ 253205 h 1450130"/>
                  <a:gd name="connsiteX17" fmla="*/ 1362075 w 1362075"/>
                  <a:gd name="connsiteY17" fmla="*/ 304800 h 1450130"/>
                  <a:gd name="connsiteX18" fmla="*/ 1352550 w 1362075"/>
                  <a:gd name="connsiteY18" fmla="*/ 0 h 1450130"/>
                  <a:gd name="connsiteX19" fmla="*/ 0 w 1362075"/>
                  <a:gd name="connsiteY19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319881 w 1362075"/>
                  <a:gd name="connsiteY9" fmla="*/ 350835 h 1450130"/>
                  <a:gd name="connsiteX10" fmla="*/ 305592 w 1362075"/>
                  <a:gd name="connsiteY10" fmla="*/ 327024 h 1450130"/>
                  <a:gd name="connsiteX11" fmla="*/ 321468 w 1362075"/>
                  <a:gd name="connsiteY11" fmla="*/ 278607 h 1450130"/>
                  <a:gd name="connsiteX12" fmla="*/ 354806 w 1362075"/>
                  <a:gd name="connsiteY12" fmla="*/ 247650 h 1450130"/>
                  <a:gd name="connsiteX13" fmla="*/ 405606 w 1362075"/>
                  <a:gd name="connsiteY13" fmla="*/ 227011 h 1450130"/>
                  <a:gd name="connsiteX14" fmla="*/ 827087 w 1362075"/>
                  <a:gd name="connsiteY14" fmla="*/ 222249 h 1450130"/>
                  <a:gd name="connsiteX15" fmla="*/ 1240631 w 1362075"/>
                  <a:gd name="connsiteY15" fmla="*/ 238125 h 1450130"/>
                  <a:gd name="connsiteX16" fmla="*/ 1317624 w 1362075"/>
                  <a:gd name="connsiteY16" fmla="*/ 253205 h 1450130"/>
                  <a:gd name="connsiteX17" fmla="*/ 1362075 w 1362075"/>
                  <a:gd name="connsiteY17" fmla="*/ 304800 h 1450130"/>
                  <a:gd name="connsiteX18" fmla="*/ 1352550 w 1362075"/>
                  <a:gd name="connsiteY18" fmla="*/ 0 h 1450130"/>
                  <a:gd name="connsiteX19" fmla="*/ 0 w 1362075"/>
                  <a:gd name="connsiteY19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305592 w 1362075"/>
                  <a:gd name="connsiteY10" fmla="*/ 327024 h 1450130"/>
                  <a:gd name="connsiteX11" fmla="*/ 321468 w 1362075"/>
                  <a:gd name="connsiteY11" fmla="*/ 278607 h 1450130"/>
                  <a:gd name="connsiteX12" fmla="*/ 354806 w 1362075"/>
                  <a:gd name="connsiteY12" fmla="*/ 247650 h 1450130"/>
                  <a:gd name="connsiteX13" fmla="*/ 405606 w 1362075"/>
                  <a:gd name="connsiteY13" fmla="*/ 227011 h 1450130"/>
                  <a:gd name="connsiteX14" fmla="*/ 827087 w 1362075"/>
                  <a:gd name="connsiteY14" fmla="*/ 222249 h 1450130"/>
                  <a:gd name="connsiteX15" fmla="*/ 1240631 w 1362075"/>
                  <a:gd name="connsiteY15" fmla="*/ 238125 h 1450130"/>
                  <a:gd name="connsiteX16" fmla="*/ 1317624 w 1362075"/>
                  <a:gd name="connsiteY16" fmla="*/ 253205 h 1450130"/>
                  <a:gd name="connsiteX17" fmla="*/ 1362075 w 1362075"/>
                  <a:gd name="connsiteY17" fmla="*/ 304800 h 1450130"/>
                  <a:gd name="connsiteX18" fmla="*/ 1352550 w 1362075"/>
                  <a:gd name="connsiteY18" fmla="*/ 0 h 1450130"/>
                  <a:gd name="connsiteX19" fmla="*/ 0 w 1362075"/>
                  <a:gd name="connsiteY19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321468 w 1362075"/>
                  <a:gd name="connsiteY11" fmla="*/ 278607 h 1450130"/>
                  <a:gd name="connsiteX12" fmla="*/ 354806 w 1362075"/>
                  <a:gd name="connsiteY12" fmla="*/ 247650 h 1450130"/>
                  <a:gd name="connsiteX13" fmla="*/ 405606 w 1362075"/>
                  <a:gd name="connsiteY13" fmla="*/ 227011 h 1450130"/>
                  <a:gd name="connsiteX14" fmla="*/ 827087 w 1362075"/>
                  <a:gd name="connsiteY14" fmla="*/ 222249 h 1450130"/>
                  <a:gd name="connsiteX15" fmla="*/ 1240631 w 1362075"/>
                  <a:gd name="connsiteY15" fmla="*/ 238125 h 1450130"/>
                  <a:gd name="connsiteX16" fmla="*/ 1317624 w 1362075"/>
                  <a:gd name="connsiteY16" fmla="*/ 253205 h 1450130"/>
                  <a:gd name="connsiteX17" fmla="*/ 1362075 w 1362075"/>
                  <a:gd name="connsiteY17" fmla="*/ 304800 h 1450130"/>
                  <a:gd name="connsiteX18" fmla="*/ 1352550 w 1362075"/>
                  <a:gd name="connsiteY18" fmla="*/ 0 h 1450130"/>
                  <a:gd name="connsiteX19" fmla="*/ 0 w 1362075"/>
                  <a:gd name="connsiteY19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54806 w 1362075"/>
                  <a:gd name="connsiteY12" fmla="*/ 247650 h 1450130"/>
                  <a:gd name="connsiteX13" fmla="*/ 405606 w 1362075"/>
                  <a:gd name="connsiteY13" fmla="*/ 227011 h 1450130"/>
                  <a:gd name="connsiteX14" fmla="*/ 827087 w 1362075"/>
                  <a:gd name="connsiteY14" fmla="*/ 222249 h 1450130"/>
                  <a:gd name="connsiteX15" fmla="*/ 1240631 w 1362075"/>
                  <a:gd name="connsiteY15" fmla="*/ 238125 h 1450130"/>
                  <a:gd name="connsiteX16" fmla="*/ 1317624 w 1362075"/>
                  <a:gd name="connsiteY16" fmla="*/ 253205 h 1450130"/>
                  <a:gd name="connsiteX17" fmla="*/ 1362075 w 1362075"/>
                  <a:gd name="connsiteY17" fmla="*/ 304800 h 1450130"/>
                  <a:gd name="connsiteX18" fmla="*/ 1352550 w 1362075"/>
                  <a:gd name="connsiteY18" fmla="*/ 0 h 1450130"/>
                  <a:gd name="connsiteX19" fmla="*/ 0 w 1362075"/>
                  <a:gd name="connsiteY19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827087 w 1362075"/>
                  <a:gd name="connsiteY14" fmla="*/ 222249 h 1450130"/>
                  <a:gd name="connsiteX15" fmla="*/ 1240631 w 1362075"/>
                  <a:gd name="connsiteY15" fmla="*/ 238125 h 1450130"/>
                  <a:gd name="connsiteX16" fmla="*/ 1317624 w 1362075"/>
                  <a:gd name="connsiteY16" fmla="*/ 253205 h 1450130"/>
                  <a:gd name="connsiteX17" fmla="*/ 1362075 w 1362075"/>
                  <a:gd name="connsiteY17" fmla="*/ 304800 h 1450130"/>
                  <a:gd name="connsiteX18" fmla="*/ 1352550 w 1362075"/>
                  <a:gd name="connsiteY18" fmla="*/ 0 h 1450130"/>
                  <a:gd name="connsiteX19" fmla="*/ 0 w 1362075"/>
                  <a:gd name="connsiteY19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6213 w 1362075"/>
                  <a:gd name="connsiteY14" fmla="*/ 231847 h 1450130"/>
                  <a:gd name="connsiteX15" fmla="*/ 1240631 w 1362075"/>
                  <a:gd name="connsiteY15" fmla="*/ 238125 h 1450130"/>
                  <a:gd name="connsiteX16" fmla="*/ 1317624 w 1362075"/>
                  <a:gd name="connsiteY16" fmla="*/ 253205 h 1450130"/>
                  <a:gd name="connsiteX17" fmla="*/ 1362075 w 1362075"/>
                  <a:gd name="connsiteY17" fmla="*/ 304800 h 1450130"/>
                  <a:gd name="connsiteX18" fmla="*/ 1352550 w 1362075"/>
                  <a:gd name="connsiteY18" fmla="*/ 0 h 1450130"/>
                  <a:gd name="connsiteX19" fmla="*/ 0 w 1362075"/>
                  <a:gd name="connsiteY19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6213 w 1362075"/>
                  <a:gd name="connsiteY14" fmla="*/ 231847 h 1450130"/>
                  <a:gd name="connsiteX15" fmla="*/ 951588 w 1362075"/>
                  <a:gd name="connsiteY15" fmla="*/ 250122 h 1450130"/>
                  <a:gd name="connsiteX16" fmla="*/ 1317624 w 1362075"/>
                  <a:gd name="connsiteY16" fmla="*/ 253205 h 1450130"/>
                  <a:gd name="connsiteX17" fmla="*/ 1362075 w 1362075"/>
                  <a:gd name="connsiteY17" fmla="*/ 304800 h 1450130"/>
                  <a:gd name="connsiteX18" fmla="*/ 1352550 w 1362075"/>
                  <a:gd name="connsiteY18" fmla="*/ 0 h 1450130"/>
                  <a:gd name="connsiteX19" fmla="*/ 0 w 1362075"/>
                  <a:gd name="connsiteY19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6213 w 1362075"/>
                  <a:gd name="connsiteY14" fmla="*/ 231847 h 1450130"/>
                  <a:gd name="connsiteX15" fmla="*/ 951588 w 1362075"/>
                  <a:gd name="connsiteY15" fmla="*/ 250122 h 1450130"/>
                  <a:gd name="connsiteX16" fmla="*/ 1317624 w 1362075"/>
                  <a:gd name="connsiteY16" fmla="*/ 253205 h 1450130"/>
                  <a:gd name="connsiteX17" fmla="*/ 1362075 w 1362075"/>
                  <a:gd name="connsiteY17" fmla="*/ 304800 h 1450130"/>
                  <a:gd name="connsiteX18" fmla="*/ 1352550 w 1362075"/>
                  <a:gd name="connsiteY18" fmla="*/ 0 h 1450130"/>
                  <a:gd name="connsiteX19" fmla="*/ 0 w 1362075"/>
                  <a:gd name="connsiteY19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9849 w 1362075"/>
                  <a:gd name="connsiteY14" fmla="*/ 224648 h 1450130"/>
                  <a:gd name="connsiteX15" fmla="*/ 951588 w 1362075"/>
                  <a:gd name="connsiteY15" fmla="*/ 250122 h 1450130"/>
                  <a:gd name="connsiteX16" fmla="*/ 1317624 w 1362075"/>
                  <a:gd name="connsiteY16" fmla="*/ 253205 h 1450130"/>
                  <a:gd name="connsiteX17" fmla="*/ 1362075 w 1362075"/>
                  <a:gd name="connsiteY17" fmla="*/ 304800 h 1450130"/>
                  <a:gd name="connsiteX18" fmla="*/ 1352550 w 1362075"/>
                  <a:gd name="connsiteY18" fmla="*/ 0 h 1450130"/>
                  <a:gd name="connsiteX19" fmla="*/ 0 w 1362075"/>
                  <a:gd name="connsiteY19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9849 w 1362075"/>
                  <a:gd name="connsiteY14" fmla="*/ 224648 h 1450130"/>
                  <a:gd name="connsiteX15" fmla="*/ 951588 w 1362075"/>
                  <a:gd name="connsiteY15" fmla="*/ 250122 h 1450130"/>
                  <a:gd name="connsiteX16" fmla="*/ 1317624 w 1362075"/>
                  <a:gd name="connsiteY16" fmla="*/ 253205 h 1450130"/>
                  <a:gd name="connsiteX17" fmla="*/ 1362075 w 1362075"/>
                  <a:gd name="connsiteY17" fmla="*/ 304800 h 1450130"/>
                  <a:gd name="connsiteX18" fmla="*/ 1352550 w 1362075"/>
                  <a:gd name="connsiteY18" fmla="*/ 0 h 1450130"/>
                  <a:gd name="connsiteX19" fmla="*/ 0 w 1362075"/>
                  <a:gd name="connsiteY19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9849 w 1362075"/>
                  <a:gd name="connsiteY14" fmla="*/ 224648 h 1450130"/>
                  <a:gd name="connsiteX15" fmla="*/ 951588 w 1362075"/>
                  <a:gd name="connsiteY15" fmla="*/ 250122 h 1450130"/>
                  <a:gd name="connsiteX16" fmla="*/ 995860 w 1362075"/>
                  <a:gd name="connsiteY16" fmla="*/ 272401 h 1450130"/>
                  <a:gd name="connsiteX17" fmla="*/ 1362075 w 1362075"/>
                  <a:gd name="connsiteY17" fmla="*/ 304800 h 1450130"/>
                  <a:gd name="connsiteX18" fmla="*/ 1352550 w 1362075"/>
                  <a:gd name="connsiteY18" fmla="*/ 0 h 1450130"/>
                  <a:gd name="connsiteX19" fmla="*/ 0 w 1362075"/>
                  <a:gd name="connsiteY19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9849 w 1362075"/>
                  <a:gd name="connsiteY14" fmla="*/ 224648 h 1450130"/>
                  <a:gd name="connsiteX15" fmla="*/ 951588 w 1362075"/>
                  <a:gd name="connsiteY15" fmla="*/ 250122 h 1450130"/>
                  <a:gd name="connsiteX16" fmla="*/ 995860 w 1362075"/>
                  <a:gd name="connsiteY16" fmla="*/ 272401 h 1450130"/>
                  <a:gd name="connsiteX17" fmla="*/ 1362075 w 1362075"/>
                  <a:gd name="connsiteY17" fmla="*/ 304800 h 1450130"/>
                  <a:gd name="connsiteX18" fmla="*/ 1352550 w 1362075"/>
                  <a:gd name="connsiteY18" fmla="*/ 0 h 1450130"/>
                  <a:gd name="connsiteX19" fmla="*/ 0 w 1362075"/>
                  <a:gd name="connsiteY19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9849 w 1362075"/>
                  <a:gd name="connsiteY14" fmla="*/ 224648 h 1450130"/>
                  <a:gd name="connsiteX15" fmla="*/ 951588 w 1362075"/>
                  <a:gd name="connsiteY15" fmla="*/ 250122 h 1450130"/>
                  <a:gd name="connsiteX16" fmla="*/ 995860 w 1362075"/>
                  <a:gd name="connsiteY16" fmla="*/ 272401 h 1450130"/>
                  <a:gd name="connsiteX17" fmla="*/ 1053041 w 1362075"/>
                  <a:gd name="connsiteY17" fmla="*/ 286346 h 1450130"/>
                  <a:gd name="connsiteX18" fmla="*/ 1362075 w 1362075"/>
                  <a:gd name="connsiteY18" fmla="*/ 304800 h 1450130"/>
                  <a:gd name="connsiteX19" fmla="*/ 1352550 w 1362075"/>
                  <a:gd name="connsiteY19" fmla="*/ 0 h 1450130"/>
                  <a:gd name="connsiteX20" fmla="*/ 0 w 1362075"/>
                  <a:gd name="connsiteY20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9849 w 1362075"/>
                  <a:gd name="connsiteY14" fmla="*/ 224648 h 1450130"/>
                  <a:gd name="connsiteX15" fmla="*/ 951588 w 1362075"/>
                  <a:gd name="connsiteY15" fmla="*/ 250122 h 1450130"/>
                  <a:gd name="connsiteX16" fmla="*/ 995860 w 1362075"/>
                  <a:gd name="connsiteY16" fmla="*/ 272401 h 1450130"/>
                  <a:gd name="connsiteX17" fmla="*/ 1060312 w 1362075"/>
                  <a:gd name="connsiteY17" fmla="*/ 384727 h 1450130"/>
                  <a:gd name="connsiteX18" fmla="*/ 1362075 w 1362075"/>
                  <a:gd name="connsiteY18" fmla="*/ 304800 h 1450130"/>
                  <a:gd name="connsiteX19" fmla="*/ 1352550 w 1362075"/>
                  <a:gd name="connsiteY19" fmla="*/ 0 h 1450130"/>
                  <a:gd name="connsiteX20" fmla="*/ 0 w 1362075"/>
                  <a:gd name="connsiteY20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9849 w 1362075"/>
                  <a:gd name="connsiteY14" fmla="*/ 224648 h 1450130"/>
                  <a:gd name="connsiteX15" fmla="*/ 951588 w 1362075"/>
                  <a:gd name="connsiteY15" fmla="*/ 250122 h 1450130"/>
                  <a:gd name="connsiteX16" fmla="*/ 995860 w 1362075"/>
                  <a:gd name="connsiteY16" fmla="*/ 272401 h 1450130"/>
                  <a:gd name="connsiteX17" fmla="*/ 1060312 w 1362075"/>
                  <a:gd name="connsiteY17" fmla="*/ 384727 h 1450130"/>
                  <a:gd name="connsiteX18" fmla="*/ 1362075 w 1362075"/>
                  <a:gd name="connsiteY18" fmla="*/ 304800 h 1450130"/>
                  <a:gd name="connsiteX19" fmla="*/ 1352550 w 1362075"/>
                  <a:gd name="connsiteY19" fmla="*/ 0 h 1450130"/>
                  <a:gd name="connsiteX20" fmla="*/ 0 w 1362075"/>
                  <a:gd name="connsiteY20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9849 w 1362075"/>
                  <a:gd name="connsiteY14" fmla="*/ 224648 h 1450130"/>
                  <a:gd name="connsiteX15" fmla="*/ 951588 w 1362075"/>
                  <a:gd name="connsiteY15" fmla="*/ 250122 h 1450130"/>
                  <a:gd name="connsiteX16" fmla="*/ 995860 w 1362075"/>
                  <a:gd name="connsiteY16" fmla="*/ 272401 h 1450130"/>
                  <a:gd name="connsiteX17" fmla="*/ 1018501 w 1362075"/>
                  <a:gd name="connsiteY17" fmla="*/ 341535 h 1450130"/>
                  <a:gd name="connsiteX18" fmla="*/ 1362075 w 1362075"/>
                  <a:gd name="connsiteY18" fmla="*/ 304800 h 1450130"/>
                  <a:gd name="connsiteX19" fmla="*/ 1352550 w 1362075"/>
                  <a:gd name="connsiteY19" fmla="*/ 0 h 1450130"/>
                  <a:gd name="connsiteX20" fmla="*/ 0 w 1362075"/>
                  <a:gd name="connsiteY20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9849 w 1362075"/>
                  <a:gd name="connsiteY14" fmla="*/ 224648 h 1450130"/>
                  <a:gd name="connsiteX15" fmla="*/ 951588 w 1362075"/>
                  <a:gd name="connsiteY15" fmla="*/ 252521 h 1450130"/>
                  <a:gd name="connsiteX16" fmla="*/ 995860 w 1362075"/>
                  <a:gd name="connsiteY16" fmla="*/ 272401 h 1450130"/>
                  <a:gd name="connsiteX17" fmla="*/ 1018501 w 1362075"/>
                  <a:gd name="connsiteY17" fmla="*/ 341535 h 1450130"/>
                  <a:gd name="connsiteX18" fmla="*/ 1362075 w 1362075"/>
                  <a:gd name="connsiteY18" fmla="*/ 304800 h 1450130"/>
                  <a:gd name="connsiteX19" fmla="*/ 1352550 w 1362075"/>
                  <a:gd name="connsiteY19" fmla="*/ 0 h 1450130"/>
                  <a:gd name="connsiteX20" fmla="*/ 0 w 1362075"/>
                  <a:gd name="connsiteY20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9849 w 1362075"/>
                  <a:gd name="connsiteY14" fmla="*/ 224648 h 1450130"/>
                  <a:gd name="connsiteX15" fmla="*/ 951588 w 1362075"/>
                  <a:gd name="connsiteY15" fmla="*/ 252521 h 1450130"/>
                  <a:gd name="connsiteX16" fmla="*/ 995860 w 1362075"/>
                  <a:gd name="connsiteY16" fmla="*/ 272401 h 1450130"/>
                  <a:gd name="connsiteX17" fmla="*/ 1018501 w 1362075"/>
                  <a:gd name="connsiteY17" fmla="*/ 341535 h 1450130"/>
                  <a:gd name="connsiteX18" fmla="*/ 1362075 w 1362075"/>
                  <a:gd name="connsiteY18" fmla="*/ 304800 h 1450130"/>
                  <a:gd name="connsiteX19" fmla="*/ 1352550 w 1362075"/>
                  <a:gd name="connsiteY19" fmla="*/ 0 h 1450130"/>
                  <a:gd name="connsiteX20" fmla="*/ 0 w 1362075"/>
                  <a:gd name="connsiteY20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9849 w 1362075"/>
                  <a:gd name="connsiteY14" fmla="*/ 224648 h 1450130"/>
                  <a:gd name="connsiteX15" fmla="*/ 951588 w 1362075"/>
                  <a:gd name="connsiteY15" fmla="*/ 252521 h 1450130"/>
                  <a:gd name="connsiteX16" fmla="*/ 995860 w 1362075"/>
                  <a:gd name="connsiteY16" fmla="*/ 272401 h 1450130"/>
                  <a:gd name="connsiteX17" fmla="*/ 1018501 w 1362075"/>
                  <a:gd name="connsiteY17" fmla="*/ 341535 h 1450130"/>
                  <a:gd name="connsiteX18" fmla="*/ 1362075 w 1362075"/>
                  <a:gd name="connsiteY18" fmla="*/ 304800 h 1450130"/>
                  <a:gd name="connsiteX19" fmla="*/ 1352550 w 1362075"/>
                  <a:gd name="connsiteY19" fmla="*/ 0 h 1450130"/>
                  <a:gd name="connsiteX20" fmla="*/ 0 w 1362075"/>
                  <a:gd name="connsiteY20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9849 w 1362075"/>
                  <a:gd name="connsiteY14" fmla="*/ 224648 h 1450130"/>
                  <a:gd name="connsiteX15" fmla="*/ 951588 w 1362075"/>
                  <a:gd name="connsiteY15" fmla="*/ 252521 h 1450130"/>
                  <a:gd name="connsiteX16" fmla="*/ 986771 w 1362075"/>
                  <a:gd name="connsiteY16" fmla="*/ 267603 h 1450130"/>
                  <a:gd name="connsiteX17" fmla="*/ 1018501 w 1362075"/>
                  <a:gd name="connsiteY17" fmla="*/ 341535 h 1450130"/>
                  <a:gd name="connsiteX18" fmla="*/ 1362075 w 1362075"/>
                  <a:gd name="connsiteY18" fmla="*/ 304800 h 1450130"/>
                  <a:gd name="connsiteX19" fmla="*/ 1352550 w 1362075"/>
                  <a:gd name="connsiteY19" fmla="*/ 0 h 1450130"/>
                  <a:gd name="connsiteX20" fmla="*/ 0 w 1362075"/>
                  <a:gd name="connsiteY20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9849 w 1362075"/>
                  <a:gd name="connsiteY14" fmla="*/ 224648 h 1450130"/>
                  <a:gd name="connsiteX15" fmla="*/ 951588 w 1362075"/>
                  <a:gd name="connsiteY15" fmla="*/ 252521 h 1450130"/>
                  <a:gd name="connsiteX16" fmla="*/ 986771 w 1362075"/>
                  <a:gd name="connsiteY16" fmla="*/ 267603 h 1450130"/>
                  <a:gd name="connsiteX17" fmla="*/ 1018501 w 1362075"/>
                  <a:gd name="connsiteY17" fmla="*/ 341535 h 1450130"/>
                  <a:gd name="connsiteX18" fmla="*/ 1362075 w 1362075"/>
                  <a:gd name="connsiteY18" fmla="*/ 304800 h 1450130"/>
                  <a:gd name="connsiteX19" fmla="*/ 1352550 w 1362075"/>
                  <a:gd name="connsiteY19" fmla="*/ 0 h 1450130"/>
                  <a:gd name="connsiteX20" fmla="*/ 0 w 1362075"/>
                  <a:gd name="connsiteY20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9849 w 1362075"/>
                  <a:gd name="connsiteY14" fmla="*/ 224648 h 1450130"/>
                  <a:gd name="connsiteX15" fmla="*/ 951588 w 1362075"/>
                  <a:gd name="connsiteY15" fmla="*/ 252521 h 1450130"/>
                  <a:gd name="connsiteX16" fmla="*/ 986771 w 1362075"/>
                  <a:gd name="connsiteY16" fmla="*/ 267603 h 1450130"/>
                  <a:gd name="connsiteX17" fmla="*/ 1018501 w 1362075"/>
                  <a:gd name="connsiteY17" fmla="*/ 341535 h 1450130"/>
                  <a:gd name="connsiteX18" fmla="*/ 1093034 w 1362075"/>
                  <a:gd name="connsiteY18" fmla="*/ 343935 h 1450130"/>
                  <a:gd name="connsiteX19" fmla="*/ 1362075 w 1362075"/>
                  <a:gd name="connsiteY19" fmla="*/ 304800 h 1450130"/>
                  <a:gd name="connsiteX20" fmla="*/ 1352550 w 1362075"/>
                  <a:gd name="connsiteY20" fmla="*/ 0 h 1450130"/>
                  <a:gd name="connsiteX21" fmla="*/ 0 w 1362075"/>
                  <a:gd name="connsiteY21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9849 w 1362075"/>
                  <a:gd name="connsiteY14" fmla="*/ 224648 h 1450130"/>
                  <a:gd name="connsiteX15" fmla="*/ 951588 w 1362075"/>
                  <a:gd name="connsiteY15" fmla="*/ 252521 h 1450130"/>
                  <a:gd name="connsiteX16" fmla="*/ 986771 w 1362075"/>
                  <a:gd name="connsiteY16" fmla="*/ 267603 h 1450130"/>
                  <a:gd name="connsiteX17" fmla="*/ 1018501 w 1362075"/>
                  <a:gd name="connsiteY17" fmla="*/ 341535 h 1450130"/>
                  <a:gd name="connsiteX18" fmla="*/ 1093034 w 1362075"/>
                  <a:gd name="connsiteY18" fmla="*/ 343935 h 1450130"/>
                  <a:gd name="connsiteX19" fmla="*/ 1362075 w 1362075"/>
                  <a:gd name="connsiteY19" fmla="*/ 304800 h 1450130"/>
                  <a:gd name="connsiteX20" fmla="*/ 1352550 w 1362075"/>
                  <a:gd name="connsiteY20" fmla="*/ 0 h 1450130"/>
                  <a:gd name="connsiteX21" fmla="*/ 0 w 1362075"/>
                  <a:gd name="connsiteY21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9849 w 1362075"/>
                  <a:gd name="connsiteY14" fmla="*/ 224648 h 1450130"/>
                  <a:gd name="connsiteX15" fmla="*/ 951588 w 1362075"/>
                  <a:gd name="connsiteY15" fmla="*/ 252521 h 1450130"/>
                  <a:gd name="connsiteX16" fmla="*/ 986771 w 1362075"/>
                  <a:gd name="connsiteY16" fmla="*/ 267603 h 1450130"/>
                  <a:gd name="connsiteX17" fmla="*/ 1018501 w 1362075"/>
                  <a:gd name="connsiteY17" fmla="*/ 341535 h 1450130"/>
                  <a:gd name="connsiteX18" fmla="*/ 1013047 w 1362075"/>
                  <a:gd name="connsiteY18" fmla="*/ 367931 h 1450130"/>
                  <a:gd name="connsiteX19" fmla="*/ 1362075 w 1362075"/>
                  <a:gd name="connsiteY19" fmla="*/ 304800 h 1450130"/>
                  <a:gd name="connsiteX20" fmla="*/ 1352550 w 1362075"/>
                  <a:gd name="connsiteY20" fmla="*/ 0 h 1450130"/>
                  <a:gd name="connsiteX21" fmla="*/ 0 w 1362075"/>
                  <a:gd name="connsiteY21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9849 w 1362075"/>
                  <a:gd name="connsiteY14" fmla="*/ 224648 h 1450130"/>
                  <a:gd name="connsiteX15" fmla="*/ 951588 w 1362075"/>
                  <a:gd name="connsiteY15" fmla="*/ 252521 h 1450130"/>
                  <a:gd name="connsiteX16" fmla="*/ 986771 w 1362075"/>
                  <a:gd name="connsiteY16" fmla="*/ 267603 h 1450130"/>
                  <a:gd name="connsiteX17" fmla="*/ 1018501 w 1362075"/>
                  <a:gd name="connsiteY17" fmla="*/ 341535 h 1450130"/>
                  <a:gd name="connsiteX18" fmla="*/ 1013047 w 1362075"/>
                  <a:gd name="connsiteY18" fmla="*/ 367931 h 1450130"/>
                  <a:gd name="connsiteX19" fmla="*/ 1362075 w 1362075"/>
                  <a:gd name="connsiteY19" fmla="*/ 304800 h 1450130"/>
                  <a:gd name="connsiteX20" fmla="*/ 1352550 w 1362075"/>
                  <a:gd name="connsiteY20" fmla="*/ 0 h 1450130"/>
                  <a:gd name="connsiteX21" fmla="*/ 0 w 1362075"/>
                  <a:gd name="connsiteY21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9849 w 1362075"/>
                  <a:gd name="connsiteY14" fmla="*/ 224648 h 1450130"/>
                  <a:gd name="connsiteX15" fmla="*/ 951588 w 1362075"/>
                  <a:gd name="connsiteY15" fmla="*/ 252521 h 1450130"/>
                  <a:gd name="connsiteX16" fmla="*/ 986771 w 1362075"/>
                  <a:gd name="connsiteY16" fmla="*/ 267603 h 1450130"/>
                  <a:gd name="connsiteX17" fmla="*/ 1011229 w 1362075"/>
                  <a:gd name="connsiteY17" fmla="*/ 329536 h 1450130"/>
                  <a:gd name="connsiteX18" fmla="*/ 1013047 w 1362075"/>
                  <a:gd name="connsiteY18" fmla="*/ 367931 h 1450130"/>
                  <a:gd name="connsiteX19" fmla="*/ 1362075 w 1362075"/>
                  <a:gd name="connsiteY19" fmla="*/ 304800 h 1450130"/>
                  <a:gd name="connsiteX20" fmla="*/ 1352550 w 1362075"/>
                  <a:gd name="connsiteY20" fmla="*/ 0 h 1450130"/>
                  <a:gd name="connsiteX21" fmla="*/ 0 w 1362075"/>
                  <a:gd name="connsiteY21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9849 w 1362075"/>
                  <a:gd name="connsiteY14" fmla="*/ 224648 h 1450130"/>
                  <a:gd name="connsiteX15" fmla="*/ 951588 w 1362075"/>
                  <a:gd name="connsiteY15" fmla="*/ 252521 h 1450130"/>
                  <a:gd name="connsiteX16" fmla="*/ 984953 w 1362075"/>
                  <a:gd name="connsiteY16" fmla="*/ 262803 h 1450130"/>
                  <a:gd name="connsiteX17" fmla="*/ 1011229 w 1362075"/>
                  <a:gd name="connsiteY17" fmla="*/ 329536 h 1450130"/>
                  <a:gd name="connsiteX18" fmla="*/ 1013047 w 1362075"/>
                  <a:gd name="connsiteY18" fmla="*/ 367931 h 1450130"/>
                  <a:gd name="connsiteX19" fmla="*/ 1362075 w 1362075"/>
                  <a:gd name="connsiteY19" fmla="*/ 304800 h 1450130"/>
                  <a:gd name="connsiteX20" fmla="*/ 1352550 w 1362075"/>
                  <a:gd name="connsiteY20" fmla="*/ 0 h 1450130"/>
                  <a:gd name="connsiteX21" fmla="*/ 0 w 1362075"/>
                  <a:gd name="connsiteY21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9849 w 1362075"/>
                  <a:gd name="connsiteY14" fmla="*/ 224648 h 1450130"/>
                  <a:gd name="connsiteX15" fmla="*/ 951588 w 1362075"/>
                  <a:gd name="connsiteY15" fmla="*/ 252521 h 1450130"/>
                  <a:gd name="connsiteX16" fmla="*/ 984953 w 1362075"/>
                  <a:gd name="connsiteY16" fmla="*/ 262803 h 1450130"/>
                  <a:gd name="connsiteX17" fmla="*/ 1011229 w 1362075"/>
                  <a:gd name="connsiteY17" fmla="*/ 329536 h 1450130"/>
                  <a:gd name="connsiteX18" fmla="*/ 1013047 w 1362075"/>
                  <a:gd name="connsiteY18" fmla="*/ 367931 h 1450130"/>
                  <a:gd name="connsiteX19" fmla="*/ 1362075 w 1362075"/>
                  <a:gd name="connsiteY19" fmla="*/ 304800 h 1450130"/>
                  <a:gd name="connsiteX20" fmla="*/ 1352550 w 1362075"/>
                  <a:gd name="connsiteY20" fmla="*/ 0 h 1450130"/>
                  <a:gd name="connsiteX21" fmla="*/ 0 w 1362075"/>
                  <a:gd name="connsiteY21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9849 w 1362075"/>
                  <a:gd name="connsiteY14" fmla="*/ 224648 h 1450130"/>
                  <a:gd name="connsiteX15" fmla="*/ 951588 w 1362075"/>
                  <a:gd name="connsiteY15" fmla="*/ 252521 h 1450130"/>
                  <a:gd name="connsiteX16" fmla="*/ 984953 w 1362075"/>
                  <a:gd name="connsiteY16" fmla="*/ 262803 h 1450130"/>
                  <a:gd name="connsiteX17" fmla="*/ 1011229 w 1362075"/>
                  <a:gd name="connsiteY17" fmla="*/ 329536 h 1450130"/>
                  <a:gd name="connsiteX18" fmla="*/ 1013047 w 1362075"/>
                  <a:gd name="connsiteY18" fmla="*/ 367931 h 1450130"/>
                  <a:gd name="connsiteX19" fmla="*/ 1167568 w 1362075"/>
                  <a:gd name="connsiteY19" fmla="*/ 358332 h 1450130"/>
                  <a:gd name="connsiteX20" fmla="*/ 1362075 w 1362075"/>
                  <a:gd name="connsiteY20" fmla="*/ 304800 h 1450130"/>
                  <a:gd name="connsiteX21" fmla="*/ 1352550 w 1362075"/>
                  <a:gd name="connsiteY21" fmla="*/ 0 h 1450130"/>
                  <a:gd name="connsiteX22" fmla="*/ 0 w 1362075"/>
                  <a:gd name="connsiteY22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9849 w 1362075"/>
                  <a:gd name="connsiteY14" fmla="*/ 224648 h 1450130"/>
                  <a:gd name="connsiteX15" fmla="*/ 951588 w 1362075"/>
                  <a:gd name="connsiteY15" fmla="*/ 252521 h 1450130"/>
                  <a:gd name="connsiteX16" fmla="*/ 984953 w 1362075"/>
                  <a:gd name="connsiteY16" fmla="*/ 262803 h 1450130"/>
                  <a:gd name="connsiteX17" fmla="*/ 1011229 w 1362075"/>
                  <a:gd name="connsiteY17" fmla="*/ 329536 h 1450130"/>
                  <a:gd name="connsiteX18" fmla="*/ 1013047 w 1362075"/>
                  <a:gd name="connsiteY18" fmla="*/ 367931 h 1450130"/>
                  <a:gd name="connsiteX19" fmla="*/ 1167568 w 1362075"/>
                  <a:gd name="connsiteY19" fmla="*/ 358332 h 1450130"/>
                  <a:gd name="connsiteX20" fmla="*/ 1362075 w 1362075"/>
                  <a:gd name="connsiteY20" fmla="*/ 304800 h 1450130"/>
                  <a:gd name="connsiteX21" fmla="*/ 1352550 w 1362075"/>
                  <a:gd name="connsiteY21" fmla="*/ 0 h 1450130"/>
                  <a:gd name="connsiteX22" fmla="*/ 0 w 1362075"/>
                  <a:gd name="connsiteY22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9849 w 1362075"/>
                  <a:gd name="connsiteY14" fmla="*/ 224648 h 1450130"/>
                  <a:gd name="connsiteX15" fmla="*/ 951588 w 1362075"/>
                  <a:gd name="connsiteY15" fmla="*/ 252521 h 1450130"/>
                  <a:gd name="connsiteX16" fmla="*/ 984953 w 1362075"/>
                  <a:gd name="connsiteY16" fmla="*/ 262803 h 1450130"/>
                  <a:gd name="connsiteX17" fmla="*/ 1011229 w 1362075"/>
                  <a:gd name="connsiteY17" fmla="*/ 329536 h 1450130"/>
                  <a:gd name="connsiteX18" fmla="*/ 1013047 w 1362075"/>
                  <a:gd name="connsiteY18" fmla="*/ 367931 h 1450130"/>
                  <a:gd name="connsiteX19" fmla="*/ 1003959 w 1362075"/>
                  <a:gd name="connsiteY19" fmla="*/ 466312 h 1450130"/>
                  <a:gd name="connsiteX20" fmla="*/ 1362075 w 1362075"/>
                  <a:gd name="connsiteY20" fmla="*/ 304800 h 1450130"/>
                  <a:gd name="connsiteX21" fmla="*/ 1352550 w 1362075"/>
                  <a:gd name="connsiteY21" fmla="*/ 0 h 1450130"/>
                  <a:gd name="connsiteX22" fmla="*/ 0 w 1362075"/>
                  <a:gd name="connsiteY22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9849 w 1362075"/>
                  <a:gd name="connsiteY14" fmla="*/ 224648 h 1450130"/>
                  <a:gd name="connsiteX15" fmla="*/ 951588 w 1362075"/>
                  <a:gd name="connsiteY15" fmla="*/ 252521 h 1450130"/>
                  <a:gd name="connsiteX16" fmla="*/ 984953 w 1362075"/>
                  <a:gd name="connsiteY16" fmla="*/ 262803 h 1450130"/>
                  <a:gd name="connsiteX17" fmla="*/ 1011229 w 1362075"/>
                  <a:gd name="connsiteY17" fmla="*/ 329536 h 1450130"/>
                  <a:gd name="connsiteX18" fmla="*/ 1013047 w 1362075"/>
                  <a:gd name="connsiteY18" fmla="*/ 367931 h 1450130"/>
                  <a:gd name="connsiteX19" fmla="*/ 1003959 w 1362075"/>
                  <a:gd name="connsiteY19" fmla="*/ 466312 h 1450130"/>
                  <a:gd name="connsiteX20" fmla="*/ 1362075 w 1362075"/>
                  <a:gd name="connsiteY20" fmla="*/ 304800 h 1450130"/>
                  <a:gd name="connsiteX21" fmla="*/ 1352550 w 1362075"/>
                  <a:gd name="connsiteY21" fmla="*/ 0 h 1450130"/>
                  <a:gd name="connsiteX22" fmla="*/ 0 w 1362075"/>
                  <a:gd name="connsiteY22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9849 w 1362075"/>
                  <a:gd name="connsiteY14" fmla="*/ 224648 h 1450130"/>
                  <a:gd name="connsiteX15" fmla="*/ 951588 w 1362075"/>
                  <a:gd name="connsiteY15" fmla="*/ 252521 h 1450130"/>
                  <a:gd name="connsiteX16" fmla="*/ 984953 w 1362075"/>
                  <a:gd name="connsiteY16" fmla="*/ 262803 h 1450130"/>
                  <a:gd name="connsiteX17" fmla="*/ 1011229 w 1362075"/>
                  <a:gd name="connsiteY17" fmla="*/ 329536 h 1450130"/>
                  <a:gd name="connsiteX18" fmla="*/ 1013047 w 1362075"/>
                  <a:gd name="connsiteY18" fmla="*/ 367931 h 1450130"/>
                  <a:gd name="connsiteX19" fmla="*/ 1003959 w 1362075"/>
                  <a:gd name="connsiteY19" fmla="*/ 466312 h 1450130"/>
                  <a:gd name="connsiteX20" fmla="*/ 1362075 w 1362075"/>
                  <a:gd name="connsiteY20" fmla="*/ 304800 h 1450130"/>
                  <a:gd name="connsiteX21" fmla="*/ 1352550 w 1362075"/>
                  <a:gd name="connsiteY21" fmla="*/ 0 h 1450130"/>
                  <a:gd name="connsiteX22" fmla="*/ 0 w 1362075"/>
                  <a:gd name="connsiteY22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9849 w 1362075"/>
                  <a:gd name="connsiteY14" fmla="*/ 224648 h 1450130"/>
                  <a:gd name="connsiteX15" fmla="*/ 951588 w 1362075"/>
                  <a:gd name="connsiteY15" fmla="*/ 252521 h 1450130"/>
                  <a:gd name="connsiteX16" fmla="*/ 984953 w 1362075"/>
                  <a:gd name="connsiteY16" fmla="*/ 262803 h 1450130"/>
                  <a:gd name="connsiteX17" fmla="*/ 1011229 w 1362075"/>
                  <a:gd name="connsiteY17" fmla="*/ 329536 h 1450130"/>
                  <a:gd name="connsiteX18" fmla="*/ 1013047 w 1362075"/>
                  <a:gd name="connsiteY18" fmla="*/ 367931 h 1450130"/>
                  <a:gd name="connsiteX19" fmla="*/ 1003959 w 1362075"/>
                  <a:gd name="connsiteY19" fmla="*/ 466312 h 1450130"/>
                  <a:gd name="connsiteX20" fmla="*/ 1362075 w 1362075"/>
                  <a:gd name="connsiteY20" fmla="*/ 304800 h 1450130"/>
                  <a:gd name="connsiteX21" fmla="*/ 1352550 w 1362075"/>
                  <a:gd name="connsiteY21" fmla="*/ 0 h 1450130"/>
                  <a:gd name="connsiteX22" fmla="*/ 0 w 1362075"/>
                  <a:gd name="connsiteY22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9849 w 1362075"/>
                  <a:gd name="connsiteY14" fmla="*/ 224648 h 1450130"/>
                  <a:gd name="connsiteX15" fmla="*/ 951588 w 1362075"/>
                  <a:gd name="connsiteY15" fmla="*/ 252521 h 1450130"/>
                  <a:gd name="connsiteX16" fmla="*/ 984953 w 1362075"/>
                  <a:gd name="connsiteY16" fmla="*/ 262803 h 1450130"/>
                  <a:gd name="connsiteX17" fmla="*/ 1011229 w 1362075"/>
                  <a:gd name="connsiteY17" fmla="*/ 329536 h 1450130"/>
                  <a:gd name="connsiteX18" fmla="*/ 1013047 w 1362075"/>
                  <a:gd name="connsiteY18" fmla="*/ 367931 h 1450130"/>
                  <a:gd name="connsiteX19" fmla="*/ 1003959 w 1362075"/>
                  <a:gd name="connsiteY19" fmla="*/ 466312 h 1450130"/>
                  <a:gd name="connsiteX20" fmla="*/ 1362075 w 1362075"/>
                  <a:gd name="connsiteY20" fmla="*/ 304800 h 1450130"/>
                  <a:gd name="connsiteX21" fmla="*/ 1352550 w 1362075"/>
                  <a:gd name="connsiteY21" fmla="*/ 0 h 1450130"/>
                  <a:gd name="connsiteX22" fmla="*/ 0 w 1362075"/>
                  <a:gd name="connsiteY22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9849 w 1362075"/>
                  <a:gd name="connsiteY14" fmla="*/ 224648 h 1450130"/>
                  <a:gd name="connsiteX15" fmla="*/ 951588 w 1362075"/>
                  <a:gd name="connsiteY15" fmla="*/ 252521 h 1450130"/>
                  <a:gd name="connsiteX16" fmla="*/ 984953 w 1362075"/>
                  <a:gd name="connsiteY16" fmla="*/ 262803 h 1450130"/>
                  <a:gd name="connsiteX17" fmla="*/ 1011229 w 1362075"/>
                  <a:gd name="connsiteY17" fmla="*/ 329536 h 1450130"/>
                  <a:gd name="connsiteX18" fmla="*/ 1013047 w 1362075"/>
                  <a:gd name="connsiteY18" fmla="*/ 367931 h 1450130"/>
                  <a:gd name="connsiteX19" fmla="*/ 1003959 w 1362075"/>
                  <a:gd name="connsiteY19" fmla="*/ 466312 h 1450130"/>
                  <a:gd name="connsiteX20" fmla="*/ 1362075 w 1362075"/>
                  <a:gd name="connsiteY20" fmla="*/ 304800 h 1450130"/>
                  <a:gd name="connsiteX21" fmla="*/ 1352550 w 1362075"/>
                  <a:gd name="connsiteY21" fmla="*/ 0 h 1450130"/>
                  <a:gd name="connsiteX22" fmla="*/ 0 w 1362075"/>
                  <a:gd name="connsiteY22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9849 w 1362075"/>
                  <a:gd name="connsiteY14" fmla="*/ 224648 h 1450130"/>
                  <a:gd name="connsiteX15" fmla="*/ 951588 w 1362075"/>
                  <a:gd name="connsiteY15" fmla="*/ 252521 h 1450130"/>
                  <a:gd name="connsiteX16" fmla="*/ 984953 w 1362075"/>
                  <a:gd name="connsiteY16" fmla="*/ 262803 h 1450130"/>
                  <a:gd name="connsiteX17" fmla="*/ 1011229 w 1362075"/>
                  <a:gd name="connsiteY17" fmla="*/ 329536 h 1450130"/>
                  <a:gd name="connsiteX18" fmla="*/ 1013047 w 1362075"/>
                  <a:gd name="connsiteY18" fmla="*/ 367931 h 1450130"/>
                  <a:gd name="connsiteX19" fmla="*/ 1003959 w 1362075"/>
                  <a:gd name="connsiteY19" fmla="*/ 466312 h 1450130"/>
                  <a:gd name="connsiteX20" fmla="*/ 1362075 w 1362075"/>
                  <a:gd name="connsiteY20" fmla="*/ 304800 h 1450130"/>
                  <a:gd name="connsiteX21" fmla="*/ 1352550 w 1362075"/>
                  <a:gd name="connsiteY21" fmla="*/ 0 h 1450130"/>
                  <a:gd name="connsiteX22" fmla="*/ 0 w 1362075"/>
                  <a:gd name="connsiteY22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9849 w 1362075"/>
                  <a:gd name="connsiteY14" fmla="*/ 224648 h 1450130"/>
                  <a:gd name="connsiteX15" fmla="*/ 951588 w 1362075"/>
                  <a:gd name="connsiteY15" fmla="*/ 252521 h 1450130"/>
                  <a:gd name="connsiteX16" fmla="*/ 984953 w 1362075"/>
                  <a:gd name="connsiteY16" fmla="*/ 262803 h 1450130"/>
                  <a:gd name="connsiteX17" fmla="*/ 1011229 w 1362075"/>
                  <a:gd name="connsiteY17" fmla="*/ 329536 h 1450130"/>
                  <a:gd name="connsiteX18" fmla="*/ 1013047 w 1362075"/>
                  <a:gd name="connsiteY18" fmla="*/ 367931 h 1450130"/>
                  <a:gd name="connsiteX19" fmla="*/ 1003959 w 1362075"/>
                  <a:gd name="connsiteY19" fmla="*/ 466312 h 1450130"/>
                  <a:gd name="connsiteX20" fmla="*/ 1362075 w 1362075"/>
                  <a:gd name="connsiteY20" fmla="*/ 304800 h 1450130"/>
                  <a:gd name="connsiteX21" fmla="*/ 1352550 w 1362075"/>
                  <a:gd name="connsiteY21" fmla="*/ 0 h 1450130"/>
                  <a:gd name="connsiteX22" fmla="*/ 0 w 1362075"/>
                  <a:gd name="connsiteY22" fmla="*/ 0 h 1450130"/>
                  <a:gd name="connsiteX0" fmla="*/ 0 w 1362075"/>
                  <a:gd name="connsiteY0" fmla="*/ 0 h 1450130"/>
                  <a:gd name="connsiteX1" fmla="*/ 30622 w 1362075"/>
                  <a:gd name="connsiteY1" fmla="*/ 1444719 h 1450130"/>
                  <a:gd name="connsiteX2" fmla="*/ 227534 w 1362075"/>
                  <a:gd name="connsiteY2" fmla="*/ 1450130 h 1450130"/>
                  <a:gd name="connsiteX3" fmla="*/ 221377 w 1362075"/>
                  <a:gd name="connsiteY3" fmla="*/ 1130987 h 1450130"/>
                  <a:gd name="connsiteX4" fmla="*/ 198144 w 1362075"/>
                  <a:gd name="connsiteY4" fmla="*/ 1111182 h 1450130"/>
                  <a:gd name="connsiteX5" fmla="*/ 191256 w 1362075"/>
                  <a:gd name="connsiteY5" fmla="*/ 510087 h 1450130"/>
                  <a:gd name="connsiteX6" fmla="*/ 219279 w 1362075"/>
                  <a:gd name="connsiteY6" fmla="*/ 478466 h 1450130"/>
                  <a:gd name="connsiteX7" fmla="*/ 232288 w 1362075"/>
                  <a:gd name="connsiteY7" fmla="*/ 445940 h 1450130"/>
                  <a:gd name="connsiteX8" fmla="*/ 233506 w 1362075"/>
                  <a:gd name="connsiteY8" fmla="*/ 354183 h 1450130"/>
                  <a:gd name="connsiteX9" fmla="*/ 216262 w 1362075"/>
                  <a:gd name="connsiteY9" fmla="*/ 343637 h 1450130"/>
                  <a:gd name="connsiteX10" fmla="*/ 241966 w 1362075"/>
                  <a:gd name="connsiteY10" fmla="*/ 283832 h 1450130"/>
                  <a:gd name="connsiteX11" fmla="*/ 270567 w 1362075"/>
                  <a:gd name="connsiteY11" fmla="*/ 237815 h 1450130"/>
                  <a:gd name="connsiteX12" fmla="*/ 349352 w 1362075"/>
                  <a:gd name="connsiteY12" fmla="*/ 230853 h 1450130"/>
                  <a:gd name="connsiteX13" fmla="*/ 405606 w 1362075"/>
                  <a:gd name="connsiteY13" fmla="*/ 227011 h 1450130"/>
                  <a:gd name="connsiteX14" fmla="*/ 619849 w 1362075"/>
                  <a:gd name="connsiteY14" fmla="*/ 224648 h 1450130"/>
                  <a:gd name="connsiteX15" fmla="*/ 951588 w 1362075"/>
                  <a:gd name="connsiteY15" fmla="*/ 252521 h 1450130"/>
                  <a:gd name="connsiteX16" fmla="*/ 984953 w 1362075"/>
                  <a:gd name="connsiteY16" fmla="*/ 262803 h 1450130"/>
                  <a:gd name="connsiteX17" fmla="*/ 1011229 w 1362075"/>
                  <a:gd name="connsiteY17" fmla="*/ 329536 h 1450130"/>
                  <a:gd name="connsiteX18" fmla="*/ 1013047 w 1362075"/>
                  <a:gd name="connsiteY18" fmla="*/ 367931 h 1450130"/>
                  <a:gd name="connsiteX19" fmla="*/ 1003959 w 1362075"/>
                  <a:gd name="connsiteY19" fmla="*/ 466312 h 1450130"/>
                  <a:gd name="connsiteX20" fmla="*/ 1362075 w 1362075"/>
                  <a:gd name="connsiteY20" fmla="*/ 304800 h 1450130"/>
                  <a:gd name="connsiteX21" fmla="*/ 1352550 w 1362075"/>
                  <a:gd name="connsiteY21" fmla="*/ 0 h 1450130"/>
                  <a:gd name="connsiteX22" fmla="*/ 0 w 1362075"/>
                  <a:gd name="connsiteY22" fmla="*/ 0 h 1450130"/>
                  <a:gd name="connsiteX0" fmla="*/ 0 w 1352550"/>
                  <a:gd name="connsiteY0" fmla="*/ 0 h 1450130"/>
                  <a:gd name="connsiteX1" fmla="*/ 30622 w 1352550"/>
                  <a:gd name="connsiteY1" fmla="*/ 1444719 h 1450130"/>
                  <a:gd name="connsiteX2" fmla="*/ 227534 w 1352550"/>
                  <a:gd name="connsiteY2" fmla="*/ 1450130 h 1450130"/>
                  <a:gd name="connsiteX3" fmla="*/ 221377 w 1352550"/>
                  <a:gd name="connsiteY3" fmla="*/ 1130987 h 1450130"/>
                  <a:gd name="connsiteX4" fmla="*/ 198144 w 1352550"/>
                  <a:gd name="connsiteY4" fmla="*/ 1111182 h 1450130"/>
                  <a:gd name="connsiteX5" fmla="*/ 191256 w 1352550"/>
                  <a:gd name="connsiteY5" fmla="*/ 510087 h 1450130"/>
                  <a:gd name="connsiteX6" fmla="*/ 219279 w 1352550"/>
                  <a:gd name="connsiteY6" fmla="*/ 478466 h 1450130"/>
                  <a:gd name="connsiteX7" fmla="*/ 232288 w 1352550"/>
                  <a:gd name="connsiteY7" fmla="*/ 445940 h 1450130"/>
                  <a:gd name="connsiteX8" fmla="*/ 233506 w 1352550"/>
                  <a:gd name="connsiteY8" fmla="*/ 354183 h 1450130"/>
                  <a:gd name="connsiteX9" fmla="*/ 216262 w 1352550"/>
                  <a:gd name="connsiteY9" fmla="*/ 343637 h 1450130"/>
                  <a:gd name="connsiteX10" fmla="*/ 241966 w 1352550"/>
                  <a:gd name="connsiteY10" fmla="*/ 283832 h 1450130"/>
                  <a:gd name="connsiteX11" fmla="*/ 270567 w 1352550"/>
                  <a:gd name="connsiteY11" fmla="*/ 237815 h 1450130"/>
                  <a:gd name="connsiteX12" fmla="*/ 349352 w 1352550"/>
                  <a:gd name="connsiteY12" fmla="*/ 230853 h 1450130"/>
                  <a:gd name="connsiteX13" fmla="*/ 405606 w 1352550"/>
                  <a:gd name="connsiteY13" fmla="*/ 227011 h 1450130"/>
                  <a:gd name="connsiteX14" fmla="*/ 619849 w 1352550"/>
                  <a:gd name="connsiteY14" fmla="*/ 224648 h 1450130"/>
                  <a:gd name="connsiteX15" fmla="*/ 951588 w 1352550"/>
                  <a:gd name="connsiteY15" fmla="*/ 252521 h 1450130"/>
                  <a:gd name="connsiteX16" fmla="*/ 984953 w 1352550"/>
                  <a:gd name="connsiteY16" fmla="*/ 262803 h 1450130"/>
                  <a:gd name="connsiteX17" fmla="*/ 1011229 w 1352550"/>
                  <a:gd name="connsiteY17" fmla="*/ 329536 h 1450130"/>
                  <a:gd name="connsiteX18" fmla="*/ 1013047 w 1352550"/>
                  <a:gd name="connsiteY18" fmla="*/ 367931 h 1450130"/>
                  <a:gd name="connsiteX19" fmla="*/ 1003959 w 1352550"/>
                  <a:gd name="connsiteY19" fmla="*/ 466312 h 1450130"/>
                  <a:gd name="connsiteX20" fmla="*/ 1167561 w 1352550"/>
                  <a:gd name="connsiteY20" fmla="*/ 1387000 h 1450130"/>
                  <a:gd name="connsiteX21" fmla="*/ 1352550 w 1352550"/>
                  <a:gd name="connsiteY21" fmla="*/ 0 h 1450130"/>
                  <a:gd name="connsiteX22" fmla="*/ 0 w 1352550"/>
                  <a:gd name="connsiteY22" fmla="*/ 0 h 1450130"/>
                  <a:gd name="connsiteX0" fmla="*/ 0 w 1352550"/>
                  <a:gd name="connsiteY0" fmla="*/ 0 h 1450130"/>
                  <a:gd name="connsiteX1" fmla="*/ 30622 w 1352550"/>
                  <a:gd name="connsiteY1" fmla="*/ 1444719 h 1450130"/>
                  <a:gd name="connsiteX2" fmla="*/ 227534 w 1352550"/>
                  <a:gd name="connsiteY2" fmla="*/ 1450130 h 1450130"/>
                  <a:gd name="connsiteX3" fmla="*/ 221377 w 1352550"/>
                  <a:gd name="connsiteY3" fmla="*/ 1130987 h 1450130"/>
                  <a:gd name="connsiteX4" fmla="*/ 198144 w 1352550"/>
                  <a:gd name="connsiteY4" fmla="*/ 1111182 h 1450130"/>
                  <a:gd name="connsiteX5" fmla="*/ 191256 w 1352550"/>
                  <a:gd name="connsiteY5" fmla="*/ 510087 h 1450130"/>
                  <a:gd name="connsiteX6" fmla="*/ 219279 w 1352550"/>
                  <a:gd name="connsiteY6" fmla="*/ 478466 h 1450130"/>
                  <a:gd name="connsiteX7" fmla="*/ 232288 w 1352550"/>
                  <a:gd name="connsiteY7" fmla="*/ 445940 h 1450130"/>
                  <a:gd name="connsiteX8" fmla="*/ 233506 w 1352550"/>
                  <a:gd name="connsiteY8" fmla="*/ 354183 h 1450130"/>
                  <a:gd name="connsiteX9" fmla="*/ 216262 w 1352550"/>
                  <a:gd name="connsiteY9" fmla="*/ 343637 h 1450130"/>
                  <a:gd name="connsiteX10" fmla="*/ 241966 w 1352550"/>
                  <a:gd name="connsiteY10" fmla="*/ 283832 h 1450130"/>
                  <a:gd name="connsiteX11" fmla="*/ 270567 w 1352550"/>
                  <a:gd name="connsiteY11" fmla="*/ 237815 h 1450130"/>
                  <a:gd name="connsiteX12" fmla="*/ 349352 w 1352550"/>
                  <a:gd name="connsiteY12" fmla="*/ 230853 h 1450130"/>
                  <a:gd name="connsiteX13" fmla="*/ 405606 w 1352550"/>
                  <a:gd name="connsiteY13" fmla="*/ 227011 h 1450130"/>
                  <a:gd name="connsiteX14" fmla="*/ 619849 w 1352550"/>
                  <a:gd name="connsiteY14" fmla="*/ 224648 h 1450130"/>
                  <a:gd name="connsiteX15" fmla="*/ 951588 w 1352550"/>
                  <a:gd name="connsiteY15" fmla="*/ 252521 h 1450130"/>
                  <a:gd name="connsiteX16" fmla="*/ 984953 w 1352550"/>
                  <a:gd name="connsiteY16" fmla="*/ 262803 h 1450130"/>
                  <a:gd name="connsiteX17" fmla="*/ 1011229 w 1352550"/>
                  <a:gd name="connsiteY17" fmla="*/ 329536 h 1450130"/>
                  <a:gd name="connsiteX18" fmla="*/ 1013047 w 1352550"/>
                  <a:gd name="connsiteY18" fmla="*/ 367931 h 1450130"/>
                  <a:gd name="connsiteX19" fmla="*/ 1003959 w 1352550"/>
                  <a:gd name="connsiteY19" fmla="*/ 466312 h 1450130"/>
                  <a:gd name="connsiteX20" fmla="*/ 1167561 w 1352550"/>
                  <a:gd name="connsiteY20" fmla="*/ 1387000 h 1450130"/>
                  <a:gd name="connsiteX21" fmla="*/ 1176657 w 1352550"/>
                  <a:gd name="connsiteY21" fmla="*/ 1303757 h 1450130"/>
                  <a:gd name="connsiteX22" fmla="*/ 1352550 w 1352550"/>
                  <a:gd name="connsiteY22" fmla="*/ 0 h 1450130"/>
                  <a:gd name="connsiteX23" fmla="*/ 0 w 1352550"/>
                  <a:gd name="connsiteY23" fmla="*/ 0 h 1450130"/>
                  <a:gd name="connsiteX0" fmla="*/ 0 w 1352550"/>
                  <a:gd name="connsiteY0" fmla="*/ 0 h 1450130"/>
                  <a:gd name="connsiteX1" fmla="*/ 30622 w 1352550"/>
                  <a:gd name="connsiteY1" fmla="*/ 1444719 h 1450130"/>
                  <a:gd name="connsiteX2" fmla="*/ 227534 w 1352550"/>
                  <a:gd name="connsiteY2" fmla="*/ 1450130 h 1450130"/>
                  <a:gd name="connsiteX3" fmla="*/ 221377 w 1352550"/>
                  <a:gd name="connsiteY3" fmla="*/ 1130987 h 1450130"/>
                  <a:gd name="connsiteX4" fmla="*/ 198144 w 1352550"/>
                  <a:gd name="connsiteY4" fmla="*/ 1111182 h 1450130"/>
                  <a:gd name="connsiteX5" fmla="*/ 191256 w 1352550"/>
                  <a:gd name="connsiteY5" fmla="*/ 510087 h 1450130"/>
                  <a:gd name="connsiteX6" fmla="*/ 219279 w 1352550"/>
                  <a:gd name="connsiteY6" fmla="*/ 478466 h 1450130"/>
                  <a:gd name="connsiteX7" fmla="*/ 232288 w 1352550"/>
                  <a:gd name="connsiteY7" fmla="*/ 445940 h 1450130"/>
                  <a:gd name="connsiteX8" fmla="*/ 233506 w 1352550"/>
                  <a:gd name="connsiteY8" fmla="*/ 354183 h 1450130"/>
                  <a:gd name="connsiteX9" fmla="*/ 216262 w 1352550"/>
                  <a:gd name="connsiteY9" fmla="*/ 343637 h 1450130"/>
                  <a:gd name="connsiteX10" fmla="*/ 241966 w 1352550"/>
                  <a:gd name="connsiteY10" fmla="*/ 283832 h 1450130"/>
                  <a:gd name="connsiteX11" fmla="*/ 270567 w 1352550"/>
                  <a:gd name="connsiteY11" fmla="*/ 237815 h 1450130"/>
                  <a:gd name="connsiteX12" fmla="*/ 349352 w 1352550"/>
                  <a:gd name="connsiteY12" fmla="*/ 230853 h 1450130"/>
                  <a:gd name="connsiteX13" fmla="*/ 405606 w 1352550"/>
                  <a:gd name="connsiteY13" fmla="*/ 227011 h 1450130"/>
                  <a:gd name="connsiteX14" fmla="*/ 619849 w 1352550"/>
                  <a:gd name="connsiteY14" fmla="*/ 224648 h 1450130"/>
                  <a:gd name="connsiteX15" fmla="*/ 951588 w 1352550"/>
                  <a:gd name="connsiteY15" fmla="*/ 252521 h 1450130"/>
                  <a:gd name="connsiteX16" fmla="*/ 984953 w 1352550"/>
                  <a:gd name="connsiteY16" fmla="*/ 262803 h 1450130"/>
                  <a:gd name="connsiteX17" fmla="*/ 1011229 w 1352550"/>
                  <a:gd name="connsiteY17" fmla="*/ 329536 h 1450130"/>
                  <a:gd name="connsiteX18" fmla="*/ 1013047 w 1352550"/>
                  <a:gd name="connsiteY18" fmla="*/ 367931 h 1450130"/>
                  <a:gd name="connsiteX19" fmla="*/ 1003959 w 1352550"/>
                  <a:gd name="connsiteY19" fmla="*/ 466312 h 1450130"/>
                  <a:gd name="connsiteX20" fmla="*/ 1167561 w 1352550"/>
                  <a:gd name="connsiteY20" fmla="*/ 1387000 h 1450130"/>
                  <a:gd name="connsiteX21" fmla="*/ 1202108 w 1352550"/>
                  <a:gd name="connsiteY21" fmla="*/ 1162183 h 1450130"/>
                  <a:gd name="connsiteX22" fmla="*/ 1352550 w 1352550"/>
                  <a:gd name="connsiteY22" fmla="*/ 0 h 1450130"/>
                  <a:gd name="connsiteX23" fmla="*/ 0 w 1352550"/>
                  <a:gd name="connsiteY23" fmla="*/ 0 h 1450130"/>
                  <a:gd name="connsiteX0" fmla="*/ 0 w 1205302"/>
                  <a:gd name="connsiteY0" fmla="*/ 0 h 1450130"/>
                  <a:gd name="connsiteX1" fmla="*/ 30622 w 1205302"/>
                  <a:gd name="connsiteY1" fmla="*/ 1444719 h 1450130"/>
                  <a:gd name="connsiteX2" fmla="*/ 227534 w 1205302"/>
                  <a:gd name="connsiteY2" fmla="*/ 1450130 h 1450130"/>
                  <a:gd name="connsiteX3" fmla="*/ 221377 w 1205302"/>
                  <a:gd name="connsiteY3" fmla="*/ 1130987 h 1450130"/>
                  <a:gd name="connsiteX4" fmla="*/ 198144 w 1205302"/>
                  <a:gd name="connsiteY4" fmla="*/ 1111182 h 1450130"/>
                  <a:gd name="connsiteX5" fmla="*/ 191256 w 1205302"/>
                  <a:gd name="connsiteY5" fmla="*/ 510087 h 1450130"/>
                  <a:gd name="connsiteX6" fmla="*/ 219279 w 1205302"/>
                  <a:gd name="connsiteY6" fmla="*/ 478466 h 1450130"/>
                  <a:gd name="connsiteX7" fmla="*/ 232288 w 1205302"/>
                  <a:gd name="connsiteY7" fmla="*/ 445940 h 1450130"/>
                  <a:gd name="connsiteX8" fmla="*/ 233506 w 1205302"/>
                  <a:gd name="connsiteY8" fmla="*/ 354183 h 1450130"/>
                  <a:gd name="connsiteX9" fmla="*/ 216262 w 1205302"/>
                  <a:gd name="connsiteY9" fmla="*/ 343637 h 1450130"/>
                  <a:gd name="connsiteX10" fmla="*/ 241966 w 1205302"/>
                  <a:gd name="connsiteY10" fmla="*/ 283832 h 1450130"/>
                  <a:gd name="connsiteX11" fmla="*/ 270567 w 1205302"/>
                  <a:gd name="connsiteY11" fmla="*/ 237815 h 1450130"/>
                  <a:gd name="connsiteX12" fmla="*/ 349352 w 1205302"/>
                  <a:gd name="connsiteY12" fmla="*/ 230853 h 1450130"/>
                  <a:gd name="connsiteX13" fmla="*/ 405606 w 1205302"/>
                  <a:gd name="connsiteY13" fmla="*/ 227011 h 1450130"/>
                  <a:gd name="connsiteX14" fmla="*/ 619849 w 1205302"/>
                  <a:gd name="connsiteY14" fmla="*/ 224648 h 1450130"/>
                  <a:gd name="connsiteX15" fmla="*/ 951588 w 1205302"/>
                  <a:gd name="connsiteY15" fmla="*/ 252521 h 1450130"/>
                  <a:gd name="connsiteX16" fmla="*/ 984953 w 1205302"/>
                  <a:gd name="connsiteY16" fmla="*/ 262803 h 1450130"/>
                  <a:gd name="connsiteX17" fmla="*/ 1011229 w 1205302"/>
                  <a:gd name="connsiteY17" fmla="*/ 329536 h 1450130"/>
                  <a:gd name="connsiteX18" fmla="*/ 1013047 w 1205302"/>
                  <a:gd name="connsiteY18" fmla="*/ 367931 h 1450130"/>
                  <a:gd name="connsiteX19" fmla="*/ 1003959 w 1205302"/>
                  <a:gd name="connsiteY19" fmla="*/ 466312 h 1450130"/>
                  <a:gd name="connsiteX20" fmla="*/ 1167561 w 1205302"/>
                  <a:gd name="connsiteY20" fmla="*/ 1387000 h 1450130"/>
                  <a:gd name="connsiteX21" fmla="*/ 1202108 w 1205302"/>
                  <a:gd name="connsiteY21" fmla="*/ 1162183 h 1450130"/>
                  <a:gd name="connsiteX22" fmla="*/ 1205302 w 1205302"/>
                  <a:gd name="connsiteY22" fmla="*/ 11998 h 1450130"/>
                  <a:gd name="connsiteX23" fmla="*/ 0 w 1205302"/>
                  <a:gd name="connsiteY23" fmla="*/ 0 h 1450130"/>
                  <a:gd name="connsiteX0" fmla="*/ 0 w 1205302"/>
                  <a:gd name="connsiteY0" fmla="*/ 0 h 1450130"/>
                  <a:gd name="connsiteX1" fmla="*/ 30622 w 1205302"/>
                  <a:gd name="connsiteY1" fmla="*/ 1444719 h 1450130"/>
                  <a:gd name="connsiteX2" fmla="*/ 227534 w 1205302"/>
                  <a:gd name="connsiteY2" fmla="*/ 1450130 h 1450130"/>
                  <a:gd name="connsiteX3" fmla="*/ 221377 w 1205302"/>
                  <a:gd name="connsiteY3" fmla="*/ 1130987 h 1450130"/>
                  <a:gd name="connsiteX4" fmla="*/ 198144 w 1205302"/>
                  <a:gd name="connsiteY4" fmla="*/ 1111182 h 1450130"/>
                  <a:gd name="connsiteX5" fmla="*/ 191256 w 1205302"/>
                  <a:gd name="connsiteY5" fmla="*/ 510087 h 1450130"/>
                  <a:gd name="connsiteX6" fmla="*/ 219279 w 1205302"/>
                  <a:gd name="connsiteY6" fmla="*/ 478466 h 1450130"/>
                  <a:gd name="connsiteX7" fmla="*/ 232288 w 1205302"/>
                  <a:gd name="connsiteY7" fmla="*/ 445940 h 1450130"/>
                  <a:gd name="connsiteX8" fmla="*/ 233506 w 1205302"/>
                  <a:gd name="connsiteY8" fmla="*/ 354183 h 1450130"/>
                  <a:gd name="connsiteX9" fmla="*/ 216262 w 1205302"/>
                  <a:gd name="connsiteY9" fmla="*/ 343637 h 1450130"/>
                  <a:gd name="connsiteX10" fmla="*/ 241966 w 1205302"/>
                  <a:gd name="connsiteY10" fmla="*/ 283832 h 1450130"/>
                  <a:gd name="connsiteX11" fmla="*/ 270567 w 1205302"/>
                  <a:gd name="connsiteY11" fmla="*/ 237815 h 1450130"/>
                  <a:gd name="connsiteX12" fmla="*/ 349352 w 1205302"/>
                  <a:gd name="connsiteY12" fmla="*/ 230853 h 1450130"/>
                  <a:gd name="connsiteX13" fmla="*/ 405606 w 1205302"/>
                  <a:gd name="connsiteY13" fmla="*/ 227011 h 1450130"/>
                  <a:gd name="connsiteX14" fmla="*/ 619849 w 1205302"/>
                  <a:gd name="connsiteY14" fmla="*/ 224648 h 1450130"/>
                  <a:gd name="connsiteX15" fmla="*/ 951588 w 1205302"/>
                  <a:gd name="connsiteY15" fmla="*/ 252521 h 1450130"/>
                  <a:gd name="connsiteX16" fmla="*/ 984953 w 1205302"/>
                  <a:gd name="connsiteY16" fmla="*/ 262803 h 1450130"/>
                  <a:gd name="connsiteX17" fmla="*/ 1011229 w 1205302"/>
                  <a:gd name="connsiteY17" fmla="*/ 329536 h 1450130"/>
                  <a:gd name="connsiteX18" fmla="*/ 1013047 w 1205302"/>
                  <a:gd name="connsiteY18" fmla="*/ 367931 h 1450130"/>
                  <a:gd name="connsiteX19" fmla="*/ 1003959 w 1205302"/>
                  <a:gd name="connsiteY19" fmla="*/ 466312 h 1450130"/>
                  <a:gd name="connsiteX20" fmla="*/ 1073039 w 1205302"/>
                  <a:gd name="connsiteY20" fmla="*/ 744661 h 1450130"/>
                  <a:gd name="connsiteX21" fmla="*/ 1167561 w 1205302"/>
                  <a:gd name="connsiteY21" fmla="*/ 1387000 h 1450130"/>
                  <a:gd name="connsiteX22" fmla="*/ 1202108 w 1205302"/>
                  <a:gd name="connsiteY22" fmla="*/ 1162183 h 1450130"/>
                  <a:gd name="connsiteX23" fmla="*/ 1205302 w 1205302"/>
                  <a:gd name="connsiteY23" fmla="*/ 11998 h 1450130"/>
                  <a:gd name="connsiteX24" fmla="*/ 0 w 1205302"/>
                  <a:gd name="connsiteY24" fmla="*/ 0 h 1450130"/>
                  <a:gd name="connsiteX0" fmla="*/ 0 w 1205302"/>
                  <a:gd name="connsiteY0" fmla="*/ 0 h 1450130"/>
                  <a:gd name="connsiteX1" fmla="*/ 30622 w 1205302"/>
                  <a:gd name="connsiteY1" fmla="*/ 1444719 h 1450130"/>
                  <a:gd name="connsiteX2" fmla="*/ 227534 w 1205302"/>
                  <a:gd name="connsiteY2" fmla="*/ 1450130 h 1450130"/>
                  <a:gd name="connsiteX3" fmla="*/ 221377 w 1205302"/>
                  <a:gd name="connsiteY3" fmla="*/ 1130987 h 1450130"/>
                  <a:gd name="connsiteX4" fmla="*/ 198144 w 1205302"/>
                  <a:gd name="connsiteY4" fmla="*/ 1111182 h 1450130"/>
                  <a:gd name="connsiteX5" fmla="*/ 191256 w 1205302"/>
                  <a:gd name="connsiteY5" fmla="*/ 510087 h 1450130"/>
                  <a:gd name="connsiteX6" fmla="*/ 219279 w 1205302"/>
                  <a:gd name="connsiteY6" fmla="*/ 478466 h 1450130"/>
                  <a:gd name="connsiteX7" fmla="*/ 232288 w 1205302"/>
                  <a:gd name="connsiteY7" fmla="*/ 445940 h 1450130"/>
                  <a:gd name="connsiteX8" fmla="*/ 233506 w 1205302"/>
                  <a:gd name="connsiteY8" fmla="*/ 354183 h 1450130"/>
                  <a:gd name="connsiteX9" fmla="*/ 216262 w 1205302"/>
                  <a:gd name="connsiteY9" fmla="*/ 343637 h 1450130"/>
                  <a:gd name="connsiteX10" fmla="*/ 241966 w 1205302"/>
                  <a:gd name="connsiteY10" fmla="*/ 283832 h 1450130"/>
                  <a:gd name="connsiteX11" fmla="*/ 270567 w 1205302"/>
                  <a:gd name="connsiteY11" fmla="*/ 237815 h 1450130"/>
                  <a:gd name="connsiteX12" fmla="*/ 349352 w 1205302"/>
                  <a:gd name="connsiteY12" fmla="*/ 230853 h 1450130"/>
                  <a:gd name="connsiteX13" fmla="*/ 405606 w 1205302"/>
                  <a:gd name="connsiteY13" fmla="*/ 227011 h 1450130"/>
                  <a:gd name="connsiteX14" fmla="*/ 619849 w 1205302"/>
                  <a:gd name="connsiteY14" fmla="*/ 224648 h 1450130"/>
                  <a:gd name="connsiteX15" fmla="*/ 951588 w 1205302"/>
                  <a:gd name="connsiteY15" fmla="*/ 252521 h 1450130"/>
                  <a:gd name="connsiteX16" fmla="*/ 984953 w 1205302"/>
                  <a:gd name="connsiteY16" fmla="*/ 262803 h 1450130"/>
                  <a:gd name="connsiteX17" fmla="*/ 1011229 w 1205302"/>
                  <a:gd name="connsiteY17" fmla="*/ 329536 h 1450130"/>
                  <a:gd name="connsiteX18" fmla="*/ 1013047 w 1205302"/>
                  <a:gd name="connsiteY18" fmla="*/ 367931 h 1450130"/>
                  <a:gd name="connsiteX19" fmla="*/ 1003959 w 1205302"/>
                  <a:gd name="connsiteY19" fmla="*/ 466312 h 1450130"/>
                  <a:gd name="connsiteX20" fmla="*/ 1073039 w 1205302"/>
                  <a:gd name="connsiteY20" fmla="*/ 744661 h 1450130"/>
                  <a:gd name="connsiteX21" fmla="*/ 1167561 w 1205302"/>
                  <a:gd name="connsiteY21" fmla="*/ 1387000 h 1450130"/>
                  <a:gd name="connsiteX22" fmla="*/ 1202108 w 1205302"/>
                  <a:gd name="connsiteY22" fmla="*/ 1162183 h 1450130"/>
                  <a:gd name="connsiteX23" fmla="*/ 1205302 w 1205302"/>
                  <a:gd name="connsiteY23" fmla="*/ 11998 h 1450130"/>
                  <a:gd name="connsiteX24" fmla="*/ 0 w 1205302"/>
                  <a:gd name="connsiteY24" fmla="*/ 0 h 1450130"/>
                  <a:gd name="connsiteX0" fmla="*/ 0 w 1205302"/>
                  <a:gd name="connsiteY0" fmla="*/ 0 h 1450130"/>
                  <a:gd name="connsiteX1" fmla="*/ 30622 w 1205302"/>
                  <a:gd name="connsiteY1" fmla="*/ 1444719 h 1450130"/>
                  <a:gd name="connsiteX2" fmla="*/ 227534 w 1205302"/>
                  <a:gd name="connsiteY2" fmla="*/ 1450130 h 1450130"/>
                  <a:gd name="connsiteX3" fmla="*/ 221377 w 1205302"/>
                  <a:gd name="connsiteY3" fmla="*/ 1130987 h 1450130"/>
                  <a:gd name="connsiteX4" fmla="*/ 198144 w 1205302"/>
                  <a:gd name="connsiteY4" fmla="*/ 1111182 h 1450130"/>
                  <a:gd name="connsiteX5" fmla="*/ 191256 w 1205302"/>
                  <a:gd name="connsiteY5" fmla="*/ 510087 h 1450130"/>
                  <a:gd name="connsiteX6" fmla="*/ 219279 w 1205302"/>
                  <a:gd name="connsiteY6" fmla="*/ 478466 h 1450130"/>
                  <a:gd name="connsiteX7" fmla="*/ 232288 w 1205302"/>
                  <a:gd name="connsiteY7" fmla="*/ 445940 h 1450130"/>
                  <a:gd name="connsiteX8" fmla="*/ 233506 w 1205302"/>
                  <a:gd name="connsiteY8" fmla="*/ 354183 h 1450130"/>
                  <a:gd name="connsiteX9" fmla="*/ 216262 w 1205302"/>
                  <a:gd name="connsiteY9" fmla="*/ 343637 h 1450130"/>
                  <a:gd name="connsiteX10" fmla="*/ 241966 w 1205302"/>
                  <a:gd name="connsiteY10" fmla="*/ 283832 h 1450130"/>
                  <a:gd name="connsiteX11" fmla="*/ 270567 w 1205302"/>
                  <a:gd name="connsiteY11" fmla="*/ 237815 h 1450130"/>
                  <a:gd name="connsiteX12" fmla="*/ 349352 w 1205302"/>
                  <a:gd name="connsiteY12" fmla="*/ 230853 h 1450130"/>
                  <a:gd name="connsiteX13" fmla="*/ 405606 w 1205302"/>
                  <a:gd name="connsiteY13" fmla="*/ 227011 h 1450130"/>
                  <a:gd name="connsiteX14" fmla="*/ 619849 w 1205302"/>
                  <a:gd name="connsiteY14" fmla="*/ 224648 h 1450130"/>
                  <a:gd name="connsiteX15" fmla="*/ 951588 w 1205302"/>
                  <a:gd name="connsiteY15" fmla="*/ 252521 h 1450130"/>
                  <a:gd name="connsiteX16" fmla="*/ 984953 w 1205302"/>
                  <a:gd name="connsiteY16" fmla="*/ 262803 h 1450130"/>
                  <a:gd name="connsiteX17" fmla="*/ 1011229 w 1205302"/>
                  <a:gd name="connsiteY17" fmla="*/ 329536 h 1450130"/>
                  <a:gd name="connsiteX18" fmla="*/ 1013047 w 1205302"/>
                  <a:gd name="connsiteY18" fmla="*/ 367931 h 1450130"/>
                  <a:gd name="connsiteX19" fmla="*/ 1003959 w 1205302"/>
                  <a:gd name="connsiteY19" fmla="*/ 466312 h 1450130"/>
                  <a:gd name="connsiteX20" fmla="*/ 1047588 w 1205302"/>
                  <a:gd name="connsiteY20" fmla="*/ 523902 h 1450130"/>
                  <a:gd name="connsiteX21" fmla="*/ 1167561 w 1205302"/>
                  <a:gd name="connsiteY21" fmla="*/ 1387000 h 1450130"/>
                  <a:gd name="connsiteX22" fmla="*/ 1202108 w 1205302"/>
                  <a:gd name="connsiteY22" fmla="*/ 1162183 h 1450130"/>
                  <a:gd name="connsiteX23" fmla="*/ 1205302 w 1205302"/>
                  <a:gd name="connsiteY23" fmla="*/ 11998 h 1450130"/>
                  <a:gd name="connsiteX24" fmla="*/ 0 w 1205302"/>
                  <a:gd name="connsiteY24" fmla="*/ 0 h 1450130"/>
                  <a:gd name="connsiteX0" fmla="*/ 0 w 1205302"/>
                  <a:gd name="connsiteY0" fmla="*/ 0 h 1450130"/>
                  <a:gd name="connsiteX1" fmla="*/ 30622 w 1205302"/>
                  <a:gd name="connsiteY1" fmla="*/ 1444719 h 1450130"/>
                  <a:gd name="connsiteX2" fmla="*/ 227534 w 1205302"/>
                  <a:gd name="connsiteY2" fmla="*/ 1450130 h 1450130"/>
                  <a:gd name="connsiteX3" fmla="*/ 221377 w 1205302"/>
                  <a:gd name="connsiteY3" fmla="*/ 1130987 h 1450130"/>
                  <a:gd name="connsiteX4" fmla="*/ 198144 w 1205302"/>
                  <a:gd name="connsiteY4" fmla="*/ 1111182 h 1450130"/>
                  <a:gd name="connsiteX5" fmla="*/ 191256 w 1205302"/>
                  <a:gd name="connsiteY5" fmla="*/ 510087 h 1450130"/>
                  <a:gd name="connsiteX6" fmla="*/ 219279 w 1205302"/>
                  <a:gd name="connsiteY6" fmla="*/ 478466 h 1450130"/>
                  <a:gd name="connsiteX7" fmla="*/ 232288 w 1205302"/>
                  <a:gd name="connsiteY7" fmla="*/ 445940 h 1450130"/>
                  <a:gd name="connsiteX8" fmla="*/ 233506 w 1205302"/>
                  <a:gd name="connsiteY8" fmla="*/ 354183 h 1450130"/>
                  <a:gd name="connsiteX9" fmla="*/ 216262 w 1205302"/>
                  <a:gd name="connsiteY9" fmla="*/ 343637 h 1450130"/>
                  <a:gd name="connsiteX10" fmla="*/ 241966 w 1205302"/>
                  <a:gd name="connsiteY10" fmla="*/ 283832 h 1450130"/>
                  <a:gd name="connsiteX11" fmla="*/ 270567 w 1205302"/>
                  <a:gd name="connsiteY11" fmla="*/ 237815 h 1450130"/>
                  <a:gd name="connsiteX12" fmla="*/ 349352 w 1205302"/>
                  <a:gd name="connsiteY12" fmla="*/ 230853 h 1450130"/>
                  <a:gd name="connsiteX13" fmla="*/ 405606 w 1205302"/>
                  <a:gd name="connsiteY13" fmla="*/ 227011 h 1450130"/>
                  <a:gd name="connsiteX14" fmla="*/ 619849 w 1205302"/>
                  <a:gd name="connsiteY14" fmla="*/ 224648 h 1450130"/>
                  <a:gd name="connsiteX15" fmla="*/ 951588 w 1205302"/>
                  <a:gd name="connsiteY15" fmla="*/ 252521 h 1450130"/>
                  <a:gd name="connsiteX16" fmla="*/ 984953 w 1205302"/>
                  <a:gd name="connsiteY16" fmla="*/ 262803 h 1450130"/>
                  <a:gd name="connsiteX17" fmla="*/ 1011229 w 1205302"/>
                  <a:gd name="connsiteY17" fmla="*/ 329536 h 1450130"/>
                  <a:gd name="connsiteX18" fmla="*/ 1013047 w 1205302"/>
                  <a:gd name="connsiteY18" fmla="*/ 367931 h 1450130"/>
                  <a:gd name="connsiteX19" fmla="*/ 1003959 w 1205302"/>
                  <a:gd name="connsiteY19" fmla="*/ 459114 h 1450130"/>
                  <a:gd name="connsiteX20" fmla="*/ 1047588 w 1205302"/>
                  <a:gd name="connsiteY20" fmla="*/ 523902 h 1450130"/>
                  <a:gd name="connsiteX21" fmla="*/ 1167561 w 1205302"/>
                  <a:gd name="connsiteY21" fmla="*/ 1387000 h 1450130"/>
                  <a:gd name="connsiteX22" fmla="*/ 1202108 w 1205302"/>
                  <a:gd name="connsiteY22" fmla="*/ 1162183 h 1450130"/>
                  <a:gd name="connsiteX23" fmla="*/ 1205302 w 1205302"/>
                  <a:gd name="connsiteY23" fmla="*/ 11998 h 1450130"/>
                  <a:gd name="connsiteX24" fmla="*/ 0 w 1205302"/>
                  <a:gd name="connsiteY24" fmla="*/ 0 h 1450130"/>
                  <a:gd name="connsiteX0" fmla="*/ 0 w 1205302"/>
                  <a:gd name="connsiteY0" fmla="*/ 0 h 1450130"/>
                  <a:gd name="connsiteX1" fmla="*/ 30622 w 1205302"/>
                  <a:gd name="connsiteY1" fmla="*/ 1444719 h 1450130"/>
                  <a:gd name="connsiteX2" fmla="*/ 227534 w 1205302"/>
                  <a:gd name="connsiteY2" fmla="*/ 1450130 h 1450130"/>
                  <a:gd name="connsiteX3" fmla="*/ 221377 w 1205302"/>
                  <a:gd name="connsiteY3" fmla="*/ 1130987 h 1450130"/>
                  <a:gd name="connsiteX4" fmla="*/ 198144 w 1205302"/>
                  <a:gd name="connsiteY4" fmla="*/ 1111182 h 1450130"/>
                  <a:gd name="connsiteX5" fmla="*/ 191256 w 1205302"/>
                  <a:gd name="connsiteY5" fmla="*/ 510087 h 1450130"/>
                  <a:gd name="connsiteX6" fmla="*/ 219279 w 1205302"/>
                  <a:gd name="connsiteY6" fmla="*/ 478466 h 1450130"/>
                  <a:gd name="connsiteX7" fmla="*/ 232288 w 1205302"/>
                  <a:gd name="connsiteY7" fmla="*/ 445940 h 1450130"/>
                  <a:gd name="connsiteX8" fmla="*/ 233506 w 1205302"/>
                  <a:gd name="connsiteY8" fmla="*/ 354183 h 1450130"/>
                  <a:gd name="connsiteX9" fmla="*/ 216262 w 1205302"/>
                  <a:gd name="connsiteY9" fmla="*/ 343637 h 1450130"/>
                  <a:gd name="connsiteX10" fmla="*/ 241966 w 1205302"/>
                  <a:gd name="connsiteY10" fmla="*/ 283832 h 1450130"/>
                  <a:gd name="connsiteX11" fmla="*/ 270567 w 1205302"/>
                  <a:gd name="connsiteY11" fmla="*/ 237815 h 1450130"/>
                  <a:gd name="connsiteX12" fmla="*/ 349352 w 1205302"/>
                  <a:gd name="connsiteY12" fmla="*/ 230853 h 1450130"/>
                  <a:gd name="connsiteX13" fmla="*/ 405606 w 1205302"/>
                  <a:gd name="connsiteY13" fmla="*/ 227011 h 1450130"/>
                  <a:gd name="connsiteX14" fmla="*/ 619849 w 1205302"/>
                  <a:gd name="connsiteY14" fmla="*/ 224648 h 1450130"/>
                  <a:gd name="connsiteX15" fmla="*/ 951588 w 1205302"/>
                  <a:gd name="connsiteY15" fmla="*/ 252521 h 1450130"/>
                  <a:gd name="connsiteX16" fmla="*/ 984953 w 1205302"/>
                  <a:gd name="connsiteY16" fmla="*/ 262803 h 1450130"/>
                  <a:gd name="connsiteX17" fmla="*/ 1011229 w 1205302"/>
                  <a:gd name="connsiteY17" fmla="*/ 329536 h 1450130"/>
                  <a:gd name="connsiteX18" fmla="*/ 1013047 w 1205302"/>
                  <a:gd name="connsiteY18" fmla="*/ 367931 h 1450130"/>
                  <a:gd name="connsiteX19" fmla="*/ 1003959 w 1205302"/>
                  <a:gd name="connsiteY19" fmla="*/ 459114 h 1450130"/>
                  <a:gd name="connsiteX20" fmla="*/ 1047588 w 1205302"/>
                  <a:gd name="connsiteY20" fmla="*/ 523902 h 1450130"/>
                  <a:gd name="connsiteX21" fmla="*/ 1167561 w 1205302"/>
                  <a:gd name="connsiteY21" fmla="*/ 1387000 h 1450130"/>
                  <a:gd name="connsiteX22" fmla="*/ 1202108 w 1205302"/>
                  <a:gd name="connsiteY22" fmla="*/ 1162183 h 1450130"/>
                  <a:gd name="connsiteX23" fmla="*/ 1205302 w 1205302"/>
                  <a:gd name="connsiteY23" fmla="*/ 11998 h 1450130"/>
                  <a:gd name="connsiteX24" fmla="*/ 0 w 1205302"/>
                  <a:gd name="connsiteY24" fmla="*/ 0 h 1450130"/>
                  <a:gd name="connsiteX0" fmla="*/ 0 w 1205302"/>
                  <a:gd name="connsiteY0" fmla="*/ 0 h 1450130"/>
                  <a:gd name="connsiteX1" fmla="*/ 30622 w 1205302"/>
                  <a:gd name="connsiteY1" fmla="*/ 1444719 h 1450130"/>
                  <a:gd name="connsiteX2" fmla="*/ 227534 w 1205302"/>
                  <a:gd name="connsiteY2" fmla="*/ 1450130 h 1450130"/>
                  <a:gd name="connsiteX3" fmla="*/ 221377 w 1205302"/>
                  <a:gd name="connsiteY3" fmla="*/ 1130987 h 1450130"/>
                  <a:gd name="connsiteX4" fmla="*/ 198144 w 1205302"/>
                  <a:gd name="connsiteY4" fmla="*/ 1111182 h 1450130"/>
                  <a:gd name="connsiteX5" fmla="*/ 191256 w 1205302"/>
                  <a:gd name="connsiteY5" fmla="*/ 510087 h 1450130"/>
                  <a:gd name="connsiteX6" fmla="*/ 219279 w 1205302"/>
                  <a:gd name="connsiteY6" fmla="*/ 478466 h 1450130"/>
                  <a:gd name="connsiteX7" fmla="*/ 232288 w 1205302"/>
                  <a:gd name="connsiteY7" fmla="*/ 445940 h 1450130"/>
                  <a:gd name="connsiteX8" fmla="*/ 233506 w 1205302"/>
                  <a:gd name="connsiteY8" fmla="*/ 354183 h 1450130"/>
                  <a:gd name="connsiteX9" fmla="*/ 216262 w 1205302"/>
                  <a:gd name="connsiteY9" fmla="*/ 343637 h 1450130"/>
                  <a:gd name="connsiteX10" fmla="*/ 241966 w 1205302"/>
                  <a:gd name="connsiteY10" fmla="*/ 283832 h 1450130"/>
                  <a:gd name="connsiteX11" fmla="*/ 270567 w 1205302"/>
                  <a:gd name="connsiteY11" fmla="*/ 237815 h 1450130"/>
                  <a:gd name="connsiteX12" fmla="*/ 349352 w 1205302"/>
                  <a:gd name="connsiteY12" fmla="*/ 230853 h 1450130"/>
                  <a:gd name="connsiteX13" fmla="*/ 405606 w 1205302"/>
                  <a:gd name="connsiteY13" fmla="*/ 227011 h 1450130"/>
                  <a:gd name="connsiteX14" fmla="*/ 619849 w 1205302"/>
                  <a:gd name="connsiteY14" fmla="*/ 224648 h 1450130"/>
                  <a:gd name="connsiteX15" fmla="*/ 951588 w 1205302"/>
                  <a:gd name="connsiteY15" fmla="*/ 252521 h 1450130"/>
                  <a:gd name="connsiteX16" fmla="*/ 984953 w 1205302"/>
                  <a:gd name="connsiteY16" fmla="*/ 262803 h 1450130"/>
                  <a:gd name="connsiteX17" fmla="*/ 1011229 w 1205302"/>
                  <a:gd name="connsiteY17" fmla="*/ 329536 h 1450130"/>
                  <a:gd name="connsiteX18" fmla="*/ 1013047 w 1205302"/>
                  <a:gd name="connsiteY18" fmla="*/ 367931 h 1450130"/>
                  <a:gd name="connsiteX19" fmla="*/ 1003959 w 1205302"/>
                  <a:gd name="connsiteY19" fmla="*/ 459114 h 1450130"/>
                  <a:gd name="connsiteX20" fmla="*/ 1047588 w 1205302"/>
                  <a:gd name="connsiteY20" fmla="*/ 523902 h 1450130"/>
                  <a:gd name="connsiteX21" fmla="*/ 1074856 w 1205302"/>
                  <a:gd name="connsiteY21" fmla="*/ 699069 h 1450130"/>
                  <a:gd name="connsiteX22" fmla="*/ 1167561 w 1205302"/>
                  <a:gd name="connsiteY22" fmla="*/ 1387000 h 1450130"/>
                  <a:gd name="connsiteX23" fmla="*/ 1202108 w 1205302"/>
                  <a:gd name="connsiteY23" fmla="*/ 1162183 h 1450130"/>
                  <a:gd name="connsiteX24" fmla="*/ 1205302 w 1205302"/>
                  <a:gd name="connsiteY24" fmla="*/ 11998 h 1450130"/>
                  <a:gd name="connsiteX25" fmla="*/ 0 w 1205302"/>
                  <a:gd name="connsiteY25" fmla="*/ 0 h 1450130"/>
                  <a:gd name="connsiteX0" fmla="*/ 0 w 1205302"/>
                  <a:gd name="connsiteY0" fmla="*/ 0 h 1450130"/>
                  <a:gd name="connsiteX1" fmla="*/ 30622 w 1205302"/>
                  <a:gd name="connsiteY1" fmla="*/ 1444719 h 1450130"/>
                  <a:gd name="connsiteX2" fmla="*/ 227534 w 1205302"/>
                  <a:gd name="connsiteY2" fmla="*/ 1450130 h 1450130"/>
                  <a:gd name="connsiteX3" fmla="*/ 221377 w 1205302"/>
                  <a:gd name="connsiteY3" fmla="*/ 1130987 h 1450130"/>
                  <a:gd name="connsiteX4" fmla="*/ 198144 w 1205302"/>
                  <a:gd name="connsiteY4" fmla="*/ 1111182 h 1450130"/>
                  <a:gd name="connsiteX5" fmla="*/ 191256 w 1205302"/>
                  <a:gd name="connsiteY5" fmla="*/ 510087 h 1450130"/>
                  <a:gd name="connsiteX6" fmla="*/ 219279 w 1205302"/>
                  <a:gd name="connsiteY6" fmla="*/ 478466 h 1450130"/>
                  <a:gd name="connsiteX7" fmla="*/ 232288 w 1205302"/>
                  <a:gd name="connsiteY7" fmla="*/ 445940 h 1450130"/>
                  <a:gd name="connsiteX8" fmla="*/ 233506 w 1205302"/>
                  <a:gd name="connsiteY8" fmla="*/ 354183 h 1450130"/>
                  <a:gd name="connsiteX9" fmla="*/ 216262 w 1205302"/>
                  <a:gd name="connsiteY9" fmla="*/ 343637 h 1450130"/>
                  <a:gd name="connsiteX10" fmla="*/ 241966 w 1205302"/>
                  <a:gd name="connsiteY10" fmla="*/ 283832 h 1450130"/>
                  <a:gd name="connsiteX11" fmla="*/ 270567 w 1205302"/>
                  <a:gd name="connsiteY11" fmla="*/ 237815 h 1450130"/>
                  <a:gd name="connsiteX12" fmla="*/ 349352 w 1205302"/>
                  <a:gd name="connsiteY12" fmla="*/ 230853 h 1450130"/>
                  <a:gd name="connsiteX13" fmla="*/ 405606 w 1205302"/>
                  <a:gd name="connsiteY13" fmla="*/ 227011 h 1450130"/>
                  <a:gd name="connsiteX14" fmla="*/ 619849 w 1205302"/>
                  <a:gd name="connsiteY14" fmla="*/ 224648 h 1450130"/>
                  <a:gd name="connsiteX15" fmla="*/ 951588 w 1205302"/>
                  <a:gd name="connsiteY15" fmla="*/ 252521 h 1450130"/>
                  <a:gd name="connsiteX16" fmla="*/ 984953 w 1205302"/>
                  <a:gd name="connsiteY16" fmla="*/ 262803 h 1450130"/>
                  <a:gd name="connsiteX17" fmla="*/ 1011229 w 1205302"/>
                  <a:gd name="connsiteY17" fmla="*/ 329536 h 1450130"/>
                  <a:gd name="connsiteX18" fmla="*/ 1013047 w 1205302"/>
                  <a:gd name="connsiteY18" fmla="*/ 367931 h 1450130"/>
                  <a:gd name="connsiteX19" fmla="*/ 1003959 w 1205302"/>
                  <a:gd name="connsiteY19" fmla="*/ 459114 h 1450130"/>
                  <a:gd name="connsiteX20" fmla="*/ 1047588 w 1205302"/>
                  <a:gd name="connsiteY20" fmla="*/ 523902 h 1450130"/>
                  <a:gd name="connsiteX21" fmla="*/ 1047587 w 1205302"/>
                  <a:gd name="connsiteY21" fmla="*/ 703869 h 1450130"/>
                  <a:gd name="connsiteX22" fmla="*/ 1167561 w 1205302"/>
                  <a:gd name="connsiteY22" fmla="*/ 1387000 h 1450130"/>
                  <a:gd name="connsiteX23" fmla="*/ 1202108 w 1205302"/>
                  <a:gd name="connsiteY23" fmla="*/ 1162183 h 1450130"/>
                  <a:gd name="connsiteX24" fmla="*/ 1205302 w 1205302"/>
                  <a:gd name="connsiteY24" fmla="*/ 11998 h 1450130"/>
                  <a:gd name="connsiteX25" fmla="*/ 0 w 1205302"/>
                  <a:gd name="connsiteY25" fmla="*/ 0 h 1450130"/>
                  <a:gd name="connsiteX0" fmla="*/ 0 w 1205302"/>
                  <a:gd name="connsiteY0" fmla="*/ 0 h 1450130"/>
                  <a:gd name="connsiteX1" fmla="*/ 30622 w 1205302"/>
                  <a:gd name="connsiteY1" fmla="*/ 1444719 h 1450130"/>
                  <a:gd name="connsiteX2" fmla="*/ 227534 w 1205302"/>
                  <a:gd name="connsiteY2" fmla="*/ 1450130 h 1450130"/>
                  <a:gd name="connsiteX3" fmla="*/ 221377 w 1205302"/>
                  <a:gd name="connsiteY3" fmla="*/ 1130987 h 1450130"/>
                  <a:gd name="connsiteX4" fmla="*/ 198144 w 1205302"/>
                  <a:gd name="connsiteY4" fmla="*/ 1111182 h 1450130"/>
                  <a:gd name="connsiteX5" fmla="*/ 191256 w 1205302"/>
                  <a:gd name="connsiteY5" fmla="*/ 510087 h 1450130"/>
                  <a:gd name="connsiteX6" fmla="*/ 219279 w 1205302"/>
                  <a:gd name="connsiteY6" fmla="*/ 478466 h 1450130"/>
                  <a:gd name="connsiteX7" fmla="*/ 232288 w 1205302"/>
                  <a:gd name="connsiteY7" fmla="*/ 445940 h 1450130"/>
                  <a:gd name="connsiteX8" fmla="*/ 233506 w 1205302"/>
                  <a:gd name="connsiteY8" fmla="*/ 354183 h 1450130"/>
                  <a:gd name="connsiteX9" fmla="*/ 216262 w 1205302"/>
                  <a:gd name="connsiteY9" fmla="*/ 343637 h 1450130"/>
                  <a:gd name="connsiteX10" fmla="*/ 241966 w 1205302"/>
                  <a:gd name="connsiteY10" fmla="*/ 283832 h 1450130"/>
                  <a:gd name="connsiteX11" fmla="*/ 270567 w 1205302"/>
                  <a:gd name="connsiteY11" fmla="*/ 237815 h 1450130"/>
                  <a:gd name="connsiteX12" fmla="*/ 349352 w 1205302"/>
                  <a:gd name="connsiteY12" fmla="*/ 230853 h 1450130"/>
                  <a:gd name="connsiteX13" fmla="*/ 405606 w 1205302"/>
                  <a:gd name="connsiteY13" fmla="*/ 227011 h 1450130"/>
                  <a:gd name="connsiteX14" fmla="*/ 619849 w 1205302"/>
                  <a:gd name="connsiteY14" fmla="*/ 224648 h 1450130"/>
                  <a:gd name="connsiteX15" fmla="*/ 951588 w 1205302"/>
                  <a:gd name="connsiteY15" fmla="*/ 252521 h 1450130"/>
                  <a:gd name="connsiteX16" fmla="*/ 984953 w 1205302"/>
                  <a:gd name="connsiteY16" fmla="*/ 262803 h 1450130"/>
                  <a:gd name="connsiteX17" fmla="*/ 1011229 w 1205302"/>
                  <a:gd name="connsiteY17" fmla="*/ 329536 h 1450130"/>
                  <a:gd name="connsiteX18" fmla="*/ 1013047 w 1205302"/>
                  <a:gd name="connsiteY18" fmla="*/ 367931 h 1450130"/>
                  <a:gd name="connsiteX19" fmla="*/ 1003959 w 1205302"/>
                  <a:gd name="connsiteY19" fmla="*/ 459114 h 1450130"/>
                  <a:gd name="connsiteX20" fmla="*/ 1047588 w 1205302"/>
                  <a:gd name="connsiteY20" fmla="*/ 523902 h 1450130"/>
                  <a:gd name="connsiteX21" fmla="*/ 1047587 w 1205302"/>
                  <a:gd name="connsiteY21" fmla="*/ 703869 h 1450130"/>
                  <a:gd name="connsiteX22" fmla="*/ 1167561 w 1205302"/>
                  <a:gd name="connsiteY22" fmla="*/ 1387000 h 1450130"/>
                  <a:gd name="connsiteX23" fmla="*/ 1202108 w 1205302"/>
                  <a:gd name="connsiteY23" fmla="*/ 1162183 h 1450130"/>
                  <a:gd name="connsiteX24" fmla="*/ 1205302 w 1205302"/>
                  <a:gd name="connsiteY24" fmla="*/ 11998 h 1450130"/>
                  <a:gd name="connsiteX25" fmla="*/ 0 w 1205302"/>
                  <a:gd name="connsiteY25" fmla="*/ 0 h 1450130"/>
                  <a:gd name="connsiteX0" fmla="*/ 0 w 1205302"/>
                  <a:gd name="connsiteY0" fmla="*/ 0 h 1450130"/>
                  <a:gd name="connsiteX1" fmla="*/ 30622 w 1205302"/>
                  <a:gd name="connsiteY1" fmla="*/ 1444719 h 1450130"/>
                  <a:gd name="connsiteX2" fmla="*/ 227534 w 1205302"/>
                  <a:gd name="connsiteY2" fmla="*/ 1450130 h 1450130"/>
                  <a:gd name="connsiteX3" fmla="*/ 221377 w 1205302"/>
                  <a:gd name="connsiteY3" fmla="*/ 1130987 h 1450130"/>
                  <a:gd name="connsiteX4" fmla="*/ 198144 w 1205302"/>
                  <a:gd name="connsiteY4" fmla="*/ 1111182 h 1450130"/>
                  <a:gd name="connsiteX5" fmla="*/ 191256 w 1205302"/>
                  <a:gd name="connsiteY5" fmla="*/ 510087 h 1450130"/>
                  <a:gd name="connsiteX6" fmla="*/ 219279 w 1205302"/>
                  <a:gd name="connsiteY6" fmla="*/ 478466 h 1450130"/>
                  <a:gd name="connsiteX7" fmla="*/ 232288 w 1205302"/>
                  <a:gd name="connsiteY7" fmla="*/ 445940 h 1450130"/>
                  <a:gd name="connsiteX8" fmla="*/ 233506 w 1205302"/>
                  <a:gd name="connsiteY8" fmla="*/ 354183 h 1450130"/>
                  <a:gd name="connsiteX9" fmla="*/ 216262 w 1205302"/>
                  <a:gd name="connsiteY9" fmla="*/ 343637 h 1450130"/>
                  <a:gd name="connsiteX10" fmla="*/ 241966 w 1205302"/>
                  <a:gd name="connsiteY10" fmla="*/ 283832 h 1450130"/>
                  <a:gd name="connsiteX11" fmla="*/ 270567 w 1205302"/>
                  <a:gd name="connsiteY11" fmla="*/ 237815 h 1450130"/>
                  <a:gd name="connsiteX12" fmla="*/ 349352 w 1205302"/>
                  <a:gd name="connsiteY12" fmla="*/ 230853 h 1450130"/>
                  <a:gd name="connsiteX13" fmla="*/ 405606 w 1205302"/>
                  <a:gd name="connsiteY13" fmla="*/ 227011 h 1450130"/>
                  <a:gd name="connsiteX14" fmla="*/ 619849 w 1205302"/>
                  <a:gd name="connsiteY14" fmla="*/ 224648 h 1450130"/>
                  <a:gd name="connsiteX15" fmla="*/ 951588 w 1205302"/>
                  <a:gd name="connsiteY15" fmla="*/ 252521 h 1450130"/>
                  <a:gd name="connsiteX16" fmla="*/ 984953 w 1205302"/>
                  <a:gd name="connsiteY16" fmla="*/ 262803 h 1450130"/>
                  <a:gd name="connsiteX17" fmla="*/ 1011229 w 1205302"/>
                  <a:gd name="connsiteY17" fmla="*/ 329536 h 1450130"/>
                  <a:gd name="connsiteX18" fmla="*/ 1013047 w 1205302"/>
                  <a:gd name="connsiteY18" fmla="*/ 367931 h 1450130"/>
                  <a:gd name="connsiteX19" fmla="*/ 1003959 w 1205302"/>
                  <a:gd name="connsiteY19" fmla="*/ 459114 h 1450130"/>
                  <a:gd name="connsiteX20" fmla="*/ 1047588 w 1205302"/>
                  <a:gd name="connsiteY20" fmla="*/ 523902 h 1450130"/>
                  <a:gd name="connsiteX21" fmla="*/ 1047587 w 1205302"/>
                  <a:gd name="connsiteY21" fmla="*/ 703869 h 1450130"/>
                  <a:gd name="connsiteX22" fmla="*/ 1167561 w 1205302"/>
                  <a:gd name="connsiteY22" fmla="*/ 1387000 h 1450130"/>
                  <a:gd name="connsiteX23" fmla="*/ 1202108 w 1205302"/>
                  <a:gd name="connsiteY23" fmla="*/ 1162183 h 1450130"/>
                  <a:gd name="connsiteX24" fmla="*/ 1205302 w 1205302"/>
                  <a:gd name="connsiteY24" fmla="*/ 11998 h 1450130"/>
                  <a:gd name="connsiteX25" fmla="*/ 0 w 1205302"/>
                  <a:gd name="connsiteY25" fmla="*/ 0 h 1450130"/>
                  <a:gd name="connsiteX0" fmla="*/ 0 w 1205302"/>
                  <a:gd name="connsiteY0" fmla="*/ 0 h 1450130"/>
                  <a:gd name="connsiteX1" fmla="*/ 30622 w 1205302"/>
                  <a:gd name="connsiteY1" fmla="*/ 1444719 h 1450130"/>
                  <a:gd name="connsiteX2" fmla="*/ 227534 w 1205302"/>
                  <a:gd name="connsiteY2" fmla="*/ 1450130 h 1450130"/>
                  <a:gd name="connsiteX3" fmla="*/ 221377 w 1205302"/>
                  <a:gd name="connsiteY3" fmla="*/ 1130987 h 1450130"/>
                  <a:gd name="connsiteX4" fmla="*/ 198144 w 1205302"/>
                  <a:gd name="connsiteY4" fmla="*/ 1111182 h 1450130"/>
                  <a:gd name="connsiteX5" fmla="*/ 191256 w 1205302"/>
                  <a:gd name="connsiteY5" fmla="*/ 510087 h 1450130"/>
                  <a:gd name="connsiteX6" fmla="*/ 219279 w 1205302"/>
                  <a:gd name="connsiteY6" fmla="*/ 478466 h 1450130"/>
                  <a:gd name="connsiteX7" fmla="*/ 232288 w 1205302"/>
                  <a:gd name="connsiteY7" fmla="*/ 445940 h 1450130"/>
                  <a:gd name="connsiteX8" fmla="*/ 233506 w 1205302"/>
                  <a:gd name="connsiteY8" fmla="*/ 354183 h 1450130"/>
                  <a:gd name="connsiteX9" fmla="*/ 216262 w 1205302"/>
                  <a:gd name="connsiteY9" fmla="*/ 343637 h 1450130"/>
                  <a:gd name="connsiteX10" fmla="*/ 241966 w 1205302"/>
                  <a:gd name="connsiteY10" fmla="*/ 283832 h 1450130"/>
                  <a:gd name="connsiteX11" fmla="*/ 270567 w 1205302"/>
                  <a:gd name="connsiteY11" fmla="*/ 237815 h 1450130"/>
                  <a:gd name="connsiteX12" fmla="*/ 349352 w 1205302"/>
                  <a:gd name="connsiteY12" fmla="*/ 230853 h 1450130"/>
                  <a:gd name="connsiteX13" fmla="*/ 405606 w 1205302"/>
                  <a:gd name="connsiteY13" fmla="*/ 227011 h 1450130"/>
                  <a:gd name="connsiteX14" fmla="*/ 619849 w 1205302"/>
                  <a:gd name="connsiteY14" fmla="*/ 224648 h 1450130"/>
                  <a:gd name="connsiteX15" fmla="*/ 951588 w 1205302"/>
                  <a:gd name="connsiteY15" fmla="*/ 252521 h 1450130"/>
                  <a:gd name="connsiteX16" fmla="*/ 984953 w 1205302"/>
                  <a:gd name="connsiteY16" fmla="*/ 262803 h 1450130"/>
                  <a:gd name="connsiteX17" fmla="*/ 1011229 w 1205302"/>
                  <a:gd name="connsiteY17" fmla="*/ 329536 h 1450130"/>
                  <a:gd name="connsiteX18" fmla="*/ 1013047 w 1205302"/>
                  <a:gd name="connsiteY18" fmla="*/ 367931 h 1450130"/>
                  <a:gd name="connsiteX19" fmla="*/ 1003959 w 1205302"/>
                  <a:gd name="connsiteY19" fmla="*/ 459114 h 1450130"/>
                  <a:gd name="connsiteX20" fmla="*/ 1047588 w 1205302"/>
                  <a:gd name="connsiteY20" fmla="*/ 523902 h 1450130"/>
                  <a:gd name="connsiteX21" fmla="*/ 1047587 w 1205302"/>
                  <a:gd name="connsiteY21" fmla="*/ 703869 h 1450130"/>
                  <a:gd name="connsiteX22" fmla="*/ 1080310 w 1205302"/>
                  <a:gd name="connsiteY22" fmla="*/ 972618 h 1450130"/>
                  <a:gd name="connsiteX23" fmla="*/ 1167561 w 1205302"/>
                  <a:gd name="connsiteY23" fmla="*/ 1387000 h 1450130"/>
                  <a:gd name="connsiteX24" fmla="*/ 1202108 w 1205302"/>
                  <a:gd name="connsiteY24" fmla="*/ 1162183 h 1450130"/>
                  <a:gd name="connsiteX25" fmla="*/ 1205302 w 1205302"/>
                  <a:gd name="connsiteY25" fmla="*/ 11998 h 1450130"/>
                  <a:gd name="connsiteX26" fmla="*/ 0 w 1205302"/>
                  <a:gd name="connsiteY26" fmla="*/ 0 h 1450130"/>
                  <a:gd name="connsiteX0" fmla="*/ 0 w 1205302"/>
                  <a:gd name="connsiteY0" fmla="*/ 0 h 1450130"/>
                  <a:gd name="connsiteX1" fmla="*/ 30622 w 1205302"/>
                  <a:gd name="connsiteY1" fmla="*/ 1444719 h 1450130"/>
                  <a:gd name="connsiteX2" fmla="*/ 227534 w 1205302"/>
                  <a:gd name="connsiteY2" fmla="*/ 1450130 h 1450130"/>
                  <a:gd name="connsiteX3" fmla="*/ 221377 w 1205302"/>
                  <a:gd name="connsiteY3" fmla="*/ 1130987 h 1450130"/>
                  <a:gd name="connsiteX4" fmla="*/ 198144 w 1205302"/>
                  <a:gd name="connsiteY4" fmla="*/ 1111182 h 1450130"/>
                  <a:gd name="connsiteX5" fmla="*/ 191256 w 1205302"/>
                  <a:gd name="connsiteY5" fmla="*/ 510087 h 1450130"/>
                  <a:gd name="connsiteX6" fmla="*/ 219279 w 1205302"/>
                  <a:gd name="connsiteY6" fmla="*/ 478466 h 1450130"/>
                  <a:gd name="connsiteX7" fmla="*/ 232288 w 1205302"/>
                  <a:gd name="connsiteY7" fmla="*/ 445940 h 1450130"/>
                  <a:gd name="connsiteX8" fmla="*/ 233506 w 1205302"/>
                  <a:gd name="connsiteY8" fmla="*/ 354183 h 1450130"/>
                  <a:gd name="connsiteX9" fmla="*/ 216262 w 1205302"/>
                  <a:gd name="connsiteY9" fmla="*/ 343637 h 1450130"/>
                  <a:gd name="connsiteX10" fmla="*/ 241966 w 1205302"/>
                  <a:gd name="connsiteY10" fmla="*/ 283832 h 1450130"/>
                  <a:gd name="connsiteX11" fmla="*/ 270567 w 1205302"/>
                  <a:gd name="connsiteY11" fmla="*/ 237815 h 1450130"/>
                  <a:gd name="connsiteX12" fmla="*/ 349352 w 1205302"/>
                  <a:gd name="connsiteY12" fmla="*/ 230853 h 1450130"/>
                  <a:gd name="connsiteX13" fmla="*/ 405606 w 1205302"/>
                  <a:gd name="connsiteY13" fmla="*/ 227011 h 1450130"/>
                  <a:gd name="connsiteX14" fmla="*/ 619849 w 1205302"/>
                  <a:gd name="connsiteY14" fmla="*/ 224648 h 1450130"/>
                  <a:gd name="connsiteX15" fmla="*/ 951588 w 1205302"/>
                  <a:gd name="connsiteY15" fmla="*/ 252521 h 1450130"/>
                  <a:gd name="connsiteX16" fmla="*/ 984953 w 1205302"/>
                  <a:gd name="connsiteY16" fmla="*/ 262803 h 1450130"/>
                  <a:gd name="connsiteX17" fmla="*/ 1011229 w 1205302"/>
                  <a:gd name="connsiteY17" fmla="*/ 329536 h 1450130"/>
                  <a:gd name="connsiteX18" fmla="*/ 1013047 w 1205302"/>
                  <a:gd name="connsiteY18" fmla="*/ 367931 h 1450130"/>
                  <a:gd name="connsiteX19" fmla="*/ 1003959 w 1205302"/>
                  <a:gd name="connsiteY19" fmla="*/ 459114 h 1450130"/>
                  <a:gd name="connsiteX20" fmla="*/ 1047588 w 1205302"/>
                  <a:gd name="connsiteY20" fmla="*/ 523902 h 1450130"/>
                  <a:gd name="connsiteX21" fmla="*/ 1047587 w 1205302"/>
                  <a:gd name="connsiteY21" fmla="*/ 703869 h 1450130"/>
                  <a:gd name="connsiteX22" fmla="*/ 1042134 w 1205302"/>
                  <a:gd name="connsiteY22" fmla="*/ 1001413 h 1450130"/>
                  <a:gd name="connsiteX23" fmla="*/ 1167561 w 1205302"/>
                  <a:gd name="connsiteY23" fmla="*/ 1387000 h 1450130"/>
                  <a:gd name="connsiteX24" fmla="*/ 1202108 w 1205302"/>
                  <a:gd name="connsiteY24" fmla="*/ 1162183 h 1450130"/>
                  <a:gd name="connsiteX25" fmla="*/ 1205302 w 1205302"/>
                  <a:gd name="connsiteY25" fmla="*/ 11998 h 1450130"/>
                  <a:gd name="connsiteX26" fmla="*/ 0 w 1205302"/>
                  <a:gd name="connsiteY26" fmla="*/ 0 h 1450130"/>
                  <a:gd name="connsiteX0" fmla="*/ 0 w 1205302"/>
                  <a:gd name="connsiteY0" fmla="*/ 0 h 1450130"/>
                  <a:gd name="connsiteX1" fmla="*/ 30622 w 1205302"/>
                  <a:gd name="connsiteY1" fmla="*/ 1444719 h 1450130"/>
                  <a:gd name="connsiteX2" fmla="*/ 227534 w 1205302"/>
                  <a:gd name="connsiteY2" fmla="*/ 1450130 h 1450130"/>
                  <a:gd name="connsiteX3" fmla="*/ 221377 w 1205302"/>
                  <a:gd name="connsiteY3" fmla="*/ 1130987 h 1450130"/>
                  <a:gd name="connsiteX4" fmla="*/ 198144 w 1205302"/>
                  <a:gd name="connsiteY4" fmla="*/ 1111182 h 1450130"/>
                  <a:gd name="connsiteX5" fmla="*/ 191256 w 1205302"/>
                  <a:gd name="connsiteY5" fmla="*/ 510087 h 1450130"/>
                  <a:gd name="connsiteX6" fmla="*/ 219279 w 1205302"/>
                  <a:gd name="connsiteY6" fmla="*/ 478466 h 1450130"/>
                  <a:gd name="connsiteX7" fmla="*/ 232288 w 1205302"/>
                  <a:gd name="connsiteY7" fmla="*/ 445940 h 1450130"/>
                  <a:gd name="connsiteX8" fmla="*/ 233506 w 1205302"/>
                  <a:gd name="connsiteY8" fmla="*/ 354183 h 1450130"/>
                  <a:gd name="connsiteX9" fmla="*/ 216262 w 1205302"/>
                  <a:gd name="connsiteY9" fmla="*/ 343637 h 1450130"/>
                  <a:gd name="connsiteX10" fmla="*/ 241966 w 1205302"/>
                  <a:gd name="connsiteY10" fmla="*/ 283832 h 1450130"/>
                  <a:gd name="connsiteX11" fmla="*/ 270567 w 1205302"/>
                  <a:gd name="connsiteY11" fmla="*/ 237815 h 1450130"/>
                  <a:gd name="connsiteX12" fmla="*/ 349352 w 1205302"/>
                  <a:gd name="connsiteY12" fmla="*/ 230853 h 1450130"/>
                  <a:gd name="connsiteX13" fmla="*/ 405606 w 1205302"/>
                  <a:gd name="connsiteY13" fmla="*/ 227011 h 1450130"/>
                  <a:gd name="connsiteX14" fmla="*/ 619849 w 1205302"/>
                  <a:gd name="connsiteY14" fmla="*/ 224648 h 1450130"/>
                  <a:gd name="connsiteX15" fmla="*/ 951588 w 1205302"/>
                  <a:gd name="connsiteY15" fmla="*/ 252521 h 1450130"/>
                  <a:gd name="connsiteX16" fmla="*/ 984953 w 1205302"/>
                  <a:gd name="connsiteY16" fmla="*/ 262803 h 1450130"/>
                  <a:gd name="connsiteX17" fmla="*/ 1011229 w 1205302"/>
                  <a:gd name="connsiteY17" fmla="*/ 329536 h 1450130"/>
                  <a:gd name="connsiteX18" fmla="*/ 1013047 w 1205302"/>
                  <a:gd name="connsiteY18" fmla="*/ 367931 h 1450130"/>
                  <a:gd name="connsiteX19" fmla="*/ 1003959 w 1205302"/>
                  <a:gd name="connsiteY19" fmla="*/ 459114 h 1450130"/>
                  <a:gd name="connsiteX20" fmla="*/ 1047588 w 1205302"/>
                  <a:gd name="connsiteY20" fmla="*/ 523902 h 1450130"/>
                  <a:gd name="connsiteX21" fmla="*/ 1047587 w 1205302"/>
                  <a:gd name="connsiteY21" fmla="*/ 703869 h 1450130"/>
                  <a:gd name="connsiteX22" fmla="*/ 1042134 w 1205302"/>
                  <a:gd name="connsiteY22" fmla="*/ 1001413 h 1450130"/>
                  <a:gd name="connsiteX23" fmla="*/ 1167561 w 1205302"/>
                  <a:gd name="connsiteY23" fmla="*/ 1387000 h 1450130"/>
                  <a:gd name="connsiteX24" fmla="*/ 1202108 w 1205302"/>
                  <a:gd name="connsiteY24" fmla="*/ 1162183 h 1450130"/>
                  <a:gd name="connsiteX25" fmla="*/ 1205302 w 1205302"/>
                  <a:gd name="connsiteY25" fmla="*/ 11998 h 1450130"/>
                  <a:gd name="connsiteX26" fmla="*/ 0 w 1205302"/>
                  <a:gd name="connsiteY26" fmla="*/ 0 h 1450130"/>
                  <a:gd name="connsiteX0" fmla="*/ 0 w 1205302"/>
                  <a:gd name="connsiteY0" fmla="*/ 0 h 1450130"/>
                  <a:gd name="connsiteX1" fmla="*/ 30622 w 1205302"/>
                  <a:gd name="connsiteY1" fmla="*/ 1444719 h 1450130"/>
                  <a:gd name="connsiteX2" fmla="*/ 227534 w 1205302"/>
                  <a:gd name="connsiteY2" fmla="*/ 1450130 h 1450130"/>
                  <a:gd name="connsiteX3" fmla="*/ 221377 w 1205302"/>
                  <a:gd name="connsiteY3" fmla="*/ 1130987 h 1450130"/>
                  <a:gd name="connsiteX4" fmla="*/ 198144 w 1205302"/>
                  <a:gd name="connsiteY4" fmla="*/ 1111182 h 1450130"/>
                  <a:gd name="connsiteX5" fmla="*/ 191256 w 1205302"/>
                  <a:gd name="connsiteY5" fmla="*/ 510087 h 1450130"/>
                  <a:gd name="connsiteX6" fmla="*/ 219279 w 1205302"/>
                  <a:gd name="connsiteY6" fmla="*/ 478466 h 1450130"/>
                  <a:gd name="connsiteX7" fmla="*/ 232288 w 1205302"/>
                  <a:gd name="connsiteY7" fmla="*/ 445940 h 1450130"/>
                  <a:gd name="connsiteX8" fmla="*/ 233506 w 1205302"/>
                  <a:gd name="connsiteY8" fmla="*/ 354183 h 1450130"/>
                  <a:gd name="connsiteX9" fmla="*/ 216262 w 1205302"/>
                  <a:gd name="connsiteY9" fmla="*/ 343637 h 1450130"/>
                  <a:gd name="connsiteX10" fmla="*/ 241966 w 1205302"/>
                  <a:gd name="connsiteY10" fmla="*/ 283832 h 1450130"/>
                  <a:gd name="connsiteX11" fmla="*/ 270567 w 1205302"/>
                  <a:gd name="connsiteY11" fmla="*/ 237815 h 1450130"/>
                  <a:gd name="connsiteX12" fmla="*/ 349352 w 1205302"/>
                  <a:gd name="connsiteY12" fmla="*/ 230853 h 1450130"/>
                  <a:gd name="connsiteX13" fmla="*/ 405606 w 1205302"/>
                  <a:gd name="connsiteY13" fmla="*/ 227011 h 1450130"/>
                  <a:gd name="connsiteX14" fmla="*/ 619849 w 1205302"/>
                  <a:gd name="connsiteY14" fmla="*/ 224648 h 1450130"/>
                  <a:gd name="connsiteX15" fmla="*/ 951588 w 1205302"/>
                  <a:gd name="connsiteY15" fmla="*/ 252521 h 1450130"/>
                  <a:gd name="connsiteX16" fmla="*/ 984953 w 1205302"/>
                  <a:gd name="connsiteY16" fmla="*/ 262803 h 1450130"/>
                  <a:gd name="connsiteX17" fmla="*/ 1011229 w 1205302"/>
                  <a:gd name="connsiteY17" fmla="*/ 329536 h 1450130"/>
                  <a:gd name="connsiteX18" fmla="*/ 1013047 w 1205302"/>
                  <a:gd name="connsiteY18" fmla="*/ 367931 h 1450130"/>
                  <a:gd name="connsiteX19" fmla="*/ 1003959 w 1205302"/>
                  <a:gd name="connsiteY19" fmla="*/ 459114 h 1450130"/>
                  <a:gd name="connsiteX20" fmla="*/ 1047588 w 1205302"/>
                  <a:gd name="connsiteY20" fmla="*/ 523902 h 1450130"/>
                  <a:gd name="connsiteX21" fmla="*/ 1047587 w 1205302"/>
                  <a:gd name="connsiteY21" fmla="*/ 703869 h 1450130"/>
                  <a:gd name="connsiteX22" fmla="*/ 1042134 w 1205302"/>
                  <a:gd name="connsiteY22" fmla="*/ 1001413 h 1450130"/>
                  <a:gd name="connsiteX23" fmla="*/ 1167561 w 1205302"/>
                  <a:gd name="connsiteY23" fmla="*/ 1387000 h 1450130"/>
                  <a:gd name="connsiteX24" fmla="*/ 1202108 w 1205302"/>
                  <a:gd name="connsiteY24" fmla="*/ 1162183 h 1450130"/>
                  <a:gd name="connsiteX25" fmla="*/ 1205302 w 1205302"/>
                  <a:gd name="connsiteY25" fmla="*/ 11998 h 1450130"/>
                  <a:gd name="connsiteX26" fmla="*/ 0 w 1205302"/>
                  <a:gd name="connsiteY26" fmla="*/ 0 h 1450130"/>
                  <a:gd name="connsiteX0" fmla="*/ 0 w 1205302"/>
                  <a:gd name="connsiteY0" fmla="*/ 0 h 1450130"/>
                  <a:gd name="connsiteX1" fmla="*/ 30622 w 1205302"/>
                  <a:gd name="connsiteY1" fmla="*/ 1444719 h 1450130"/>
                  <a:gd name="connsiteX2" fmla="*/ 227534 w 1205302"/>
                  <a:gd name="connsiteY2" fmla="*/ 1450130 h 1450130"/>
                  <a:gd name="connsiteX3" fmla="*/ 221377 w 1205302"/>
                  <a:gd name="connsiteY3" fmla="*/ 1130987 h 1450130"/>
                  <a:gd name="connsiteX4" fmla="*/ 198144 w 1205302"/>
                  <a:gd name="connsiteY4" fmla="*/ 1111182 h 1450130"/>
                  <a:gd name="connsiteX5" fmla="*/ 191256 w 1205302"/>
                  <a:gd name="connsiteY5" fmla="*/ 510087 h 1450130"/>
                  <a:gd name="connsiteX6" fmla="*/ 219279 w 1205302"/>
                  <a:gd name="connsiteY6" fmla="*/ 478466 h 1450130"/>
                  <a:gd name="connsiteX7" fmla="*/ 232288 w 1205302"/>
                  <a:gd name="connsiteY7" fmla="*/ 445940 h 1450130"/>
                  <a:gd name="connsiteX8" fmla="*/ 233506 w 1205302"/>
                  <a:gd name="connsiteY8" fmla="*/ 354183 h 1450130"/>
                  <a:gd name="connsiteX9" fmla="*/ 216262 w 1205302"/>
                  <a:gd name="connsiteY9" fmla="*/ 343637 h 1450130"/>
                  <a:gd name="connsiteX10" fmla="*/ 241966 w 1205302"/>
                  <a:gd name="connsiteY10" fmla="*/ 283832 h 1450130"/>
                  <a:gd name="connsiteX11" fmla="*/ 270567 w 1205302"/>
                  <a:gd name="connsiteY11" fmla="*/ 237815 h 1450130"/>
                  <a:gd name="connsiteX12" fmla="*/ 349352 w 1205302"/>
                  <a:gd name="connsiteY12" fmla="*/ 230853 h 1450130"/>
                  <a:gd name="connsiteX13" fmla="*/ 405606 w 1205302"/>
                  <a:gd name="connsiteY13" fmla="*/ 227011 h 1450130"/>
                  <a:gd name="connsiteX14" fmla="*/ 619849 w 1205302"/>
                  <a:gd name="connsiteY14" fmla="*/ 224648 h 1450130"/>
                  <a:gd name="connsiteX15" fmla="*/ 951588 w 1205302"/>
                  <a:gd name="connsiteY15" fmla="*/ 252521 h 1450130"/>
                  <a:gd name="connsiteX16" fmla="*/ 984953 w 1205302"/>
                  <a:gd name="connsiteY16" fmla="*/ 262803 h 1450130"/>
                  <a:gd name="connsiteX17" fmla="*/ 1011229 w 1205302"/>
                  <a:gd name="connsiteY17" fmla="*/ 329536 h 1450130"/>
                  <a:gd name="connsiteX18" fmla="*/ 1013047 w 1205302"/>
                  <a:gd name="connsiteY18" fmla="*/ 367931 h 1450130"/>
                  <a:gd name="connsiteX19" fmla="*/ 1003959 w 1205302"/>
                  <a:gd name="connsiteY19" fmla="*/ 459114 h 1450130"/>
                  <a:gd name="connsiteX20" fmla="*/ 1047588 w 1205302"/>
                  <a:gd name="connsiteY20" fmla="*/ 523902 h 1450130"/>
                  <a:gd name="connsiteX21" fmla="*/ 1047587 w 1205302"/>
                  <a:gd name="connsiteY21" fmla="*/ 703869 h 1450130"/>
                  <a:gd name="connsiteX22" fmla="*/ 1020320 w 1205302"/>
                  <a:gd name="connsiteY22" fmla="*/ 1159784 h 1450130"/>
                  <a:gd name="connsiteX23" fmla="*/ 1167561 w 1205302"/>
                  <a:gd name="connsiteY23" fmla="*/ 1387000 h 1450130"/>
                  <a:gd name="connsiteX24" fmla="*/ 1202108 w 1205302"/>
                  <a:gd name="connsiteY24" fmla="*/ 1162183 h 1450130"/>
                  <a:gd name="connsiteX25" fmla="*/ 1205302 w 1205302"/>
                  <a:gd name="connsiteY25" fmla="*/ 11998 h 1450130"/>
                  <a:gd name="connsiteX26" fmla="*/ 0 w 1205302"/>
                  <a:gd name="connsiteY26" fmla="*/ 0 h 1450130"/>
                  <a:gd name="connsiteX0" fmla="*/ 0 w 1205302"/>
                  <a:gd name="connsiteY0" fmla="*/ 0 h 1450130"/>
                  <a:gd name="connsiteX1" fmla="*/ 30622 w 1205302"/>
                  <a:gd name="connsiteY1" fmla="*/ 1444719 h 1450130"/>
                  <a:gd name="connsiteX2" fmla="*/ 227534 w 1205302"/>
                  <a:gd name="connsiteY2" fmla="*/ 1450130 h 1450130"/>
                  <a:gd name="connsiteX3" fmla="*/ 221377 w 1205302"/>
                  <a:gd name="connsiteY3" fmla="*/ 1130987 h 1450130"/>
                  <a:gd name="connsiteX4" fmla="*/ 198144 w 1205302"/>
                  <a:gd name="connsiteY4" fmla="*/ 1111182 h 1450130"/>
                  <a:gd name="connsiteX5" fmla="*/ 191256 w 1205302"/>
                  <a:gd name="connsiteY5" fmla="*/ 510087 h 1450130"/>
                  <a:gd name="connsiteX6" fmla="*/ 219279 w 1205302"/>
                  <a:gd name="connsiteY6" fmla="*/ 478466 h 1450130"/>
                  <a:gd name="connsiteX7" fmla="*/ 232288 w 1205302"/>
                  <a:gd name="connsiteY7" fmla="*/ 445940 h 1450130"/>
                  <a:gd name="connsiteX8" fmla="*/ 233506 w 1205302"/>
                  <a:gd name="connsiteY8" fmla="*/ 354183 h 1450130"/>
                  <a:gd name="connsiteX9" fmla="*/ 216262 w 1205302"/>
                  <a:gd name="connsiteY9" fmla="*/ 343637 h 1450130"/>
                  <a:gd name="connsiteX10" fmla="*/ 241966 w 1205302"/>
                  <a:gd name="connsiteY10" fmla="*/ 283832 h 1450130"/>
                  <a:gd name="connsiteX11" fmla="*/ 270567 w 1205302"/>
                  <a:gd name="connsiteY11" fmla="*/ 237815 h 1450130"/>
                  <a:gd name="connsiteX12" fmla="*/ 349352 w 1205302"/>
                  <a:gd name="connsiteY12" fmla="*/ 230853 h 1450130"/>
                  <a:gd name="connsiteX13" fmla="*/ 405606 w 1205302"/>
                  <a:gd name="connsiteY13" fmla="*/ 227011 h 1450130"/>
                  <a:gd name="connsiteX14" fmla="*/ 619849 w 1205302"/>
                  <a:gd name="connsiteY14" fmla="*/ 224648 h 1450130"/>
                  <a:gd name="connsiteX15" fmla="*/ 951588 w 1205302"/>
                  <a:gd name="connsiteY15" fmla="*/ 252521 h 1450130"/>
                  <a:gd name="connsiteX16" fmla="*/ 984953 w 1205302"/>
                  <a:gd name="connsiteY16" fmla="*/ 262803 h 1450130"/>
                  <a:gd name="connsiteX17" fmla="*/ 1011229 w 1205302"/>
                  <a:gd name="connsiteY17" fmla="*/ 329536 h 1450130"/>
                  <a:gd name="connsiteX18" fmla="*/ 1013047 w 1205302"/>
                  <a:gd name="connsiteY18" fmla="*/ 367931 h 1450130"/>
                  <a:gd name="connsiteX19" fmla="*/ 1003959 w 1205302"/>
                  <a:gd name="connsiteY19" fmla="*/ 459114 h 1450130"/>
                  <a:gd name="connsiteX20" fmla="*/ 1047588 w 1205302"/>
                  <a:gd name="connsiteY20" fmla="*/ 523902 h 1450130"/>
                  <a:gd name="connsiteX21" fmla="*/ 1040316 w 1205302"/>
                  <a:gd name="connsiteY21" fmla="*/ 1102195 h 1450130"/>
                  <a:gd name="connsiteX22" fmla="*/ 1020320 w 1205302"/>
                  <a:gd name="connsiteY22" fmla="*/ 1159784 h 1450130"/>
                  <a:gd name="connsiteX23" fmla="*/ 1167561 w 1205302"/>
                  <a:gd name="connsiteY23" fmla="*/ 1387000 h 1450130"/>
                  <a:gd name="connsiteX24" fmla="*/ 1202108 w 1205302"/>
                  <a:gd name="connsiteY24" fmla="*/ 1162183 h 1450130"/>
                  <a:gd name="connsiteX25" fmla="*/ 1205302 w 1205302"/>
                  <a:gd name="connsiteY25" fmla="*/ 11998 h 1450130"/>
                  <a:gd name="connsiteX26" fmla="*/ 0 w 1205302"/>
                  <a:gd name="connsiteY26" fmla="*/ 0 h 1450130"/>
                  <a:gd name="connsiteX0" fmla="*/ 0 w 1205302"/>
                  <a:gd name="connsiteY0" fmla="*/ 0 h 1450130"/>
                  <a:gd name="connsiteX1" fmla="*/ 30622 w 1205302"/>
                  <a:gd name="connsiteY1" fmla="*/ 1444719 h 1450130"/>
                  <a:gd name="connsiteX2" fmla="*/ 227534 w 1205302"/>
                  <a:gd name="connsiteY2" fmla="*/ 1450130 h 1450130"/>
                  <a:gd name="connsiteX3" fmla="*/ 221377 w 1205302"/>
                  <a:gd name="connsiteY3" fmla="*/ 1130987 h 1450130"/>
                  <a:gd name="connsiteX4" fmla="*/ 198144 w 1205302"/>
                  <a:gd name="connsiteY4" fmla="*/ 1111182 h 1450130"/>
                  <a:gd name="connsiteX5" fmla="*/ 191256 w 1205302"/>
                  <a:gd name="connsiteY5" fmla="*/ 510087 h 1450130"/>
                  <a:gd name="connsiteX6" fmla="*/ 219279 w 1205302"/>
                  <a:gd name="connsiteY6" fmla="*/ 478466 h 1450130"/>
                  <a:gd name="connsiteX7" fmla="*/ 232288 w 1205302"/>
                  <a:gd name="connsiteY7" fmla="*/ 445940 h 1450130"/>
                  <a:gd name="connsiteX8" fmla="*/ 233506 w 1205302"/>
                  <a:gd name="connsiteY8" fmla="*/ 354183 h 1450130"/>
                  <a:gd name="connsiteX9" fmla="*/ 216262 w 1205302"/>
                  <a:gd name="connsiteY9" fmla="*/ 343637 h 1450130"/>
                  <a:gd name="connsiteX10" fmla="*/ 241966 w 1205302"/>
                  <a:gd name="connsiteY10" fmla="*/ 283832 h 1450130"/>
                  <a:gd name="connsiteX11" fmla="*/ 270567 w 1205302"/>
                  <a:gd name="connsiteY11" fmla="*/ 237815 h 1450130"/>
                  <a:gd name="connsiteX12" fmla="*/ 349352 w 1205302"/>
                  <a:gd name="connsiteY12" fmla="*/ 230853 h 1450130"/>
                  <a:gd name="connsiteX13" fmla="*/ 405606 w 1205302"/>
                  <a:gd name="connsiteY13" fmla="*/ 227011 h 1450130"/>
                  <a:gd name="connsiteX14" fmla="*/ 619849 w 1205302"/>
                  <a:gd name="connsiteY14" fmla="*/ 224648 h 1450130"/>
                  <a:gd name="connsiteX15" fmla="*/ 951588 w 1205302"/>
                  <a:gd name="connsiteY15" fmla="*/ 252521 h 1450130"/>
                  <a:gd name="connsiteX16" fmla="*/ 984953 w 1205302"/>
                  <a:gd name="connsiteY16" fmla="*/ 262803 h 1450130"/>
                  <a:gd name="connsiteX17" fmla="*/ 1011229 w 1205302"/>
                  <a:gd name="connsiteY17" fmla="*/ 329536 h 1450130"/>
                  <a:gd name="connsiteX18" fmla="*/ 1013047 w 1205302"/>
                  <a:gd name="connsiteY18" fmla="*/ 367931 h 1450130"/>
                  <a:gd name="connsiteX19" fmla="*/ 1003959 w 1205302"/>
                  <a:gd name="connsiteY19" fmla="*/ 459114 h 1450130"/>
                  <a:gd name="connsiteX20" fmla="*/ 1047588 w 1205302"/>
                  <a:gd name="connsiteY20" fmla="*/ 523902 h 1450130"/>
                  <a:gd name="connsiteX21" fmla="*/ 1040316 w 1205302"/>
                  <a:gd name="connsiteY21" fmla="*/ 1102195 h 1450130"/>
                  <a:gd name="connsiteX22" fmla="*/ 1020320 w 1205302"/>
                  <a:gd name="connsiteY22" fmla="*/ 1159784 h 1450130"/>
                  <a:gd name="connsiteX23" fmla="*/ 1167561 w 1205302"/>
                  <a:gd name="connsiteY23" fmla="*/ 1387000 h 1450130"/>
                  <a:gd name="connsiteX24" fmla="*/ 1202108 w 1205302"/>
                  <a:gd name="connsiteY24" fmla="*/ 1162183 h 1450130"/>
                  <a:gd name="connsiteX25" fmla="*/ 1205302 w 1205302"/>
                  <a:gd name="connsiteY25" fmla="*/ 11998 h 1450130"/>
                  <a:gd name="connsiteX26" fmla="*/ 0 w 1205302"/>
                  <a:gd name="connsiteY26" fmla="*/ 0 h 1450130"/>
                  <a:gd name="connsiteX0" fmla="*/ 0 w 1205302"/>
                  <a:gd name="connsiteY0" fmla="*/ 0 h 1450130"/>
                  <a:gd name="connsiteX1" fmla="*/ 30622 w 1205302"/>
                  <a:gd name="connsiteY1" fmla="*/ 1444719 h 1450130"/>
                  <a:gd name="connsiteX2" fmla="*/ 227534 w 1205302"/>
                  <a:gd name="connsiteY2" fmla="*/ 1450130 h 1450130"/>
                  <a:gd name="connsiteX3" fmla="*/ 221377 w 1205302"/>
                  <a:gd name="connsiteY3" fmla="*/ 1130987 h 1450130"/>
                  <a:gd name="connsiteX4" fmla="*/ 198144 w 1205302"/>
                  <a:gd name="connsiteY4" fmla="*/ 1111182 h 1450130"/>
                  <a:gd name="connsiteX5" fmla="*/ 191256 w 1205302"/>
                  <a:gd name="connsiteY5" fmla="*/ 510087 h 1450130"/>
                  <a:gd name="connsiteX6" fmla="*/ 219279 w 1205302"/>
                  <a:gd name="connsiteY6" fmla="*/ 478466 h 1450130"/>
                  <a:gd name="connsiteX7" fmla="*/ 232288 w 1205302"/>
                  <a:gd name="connsiteY7" fmla="*/ 445940 h 1450130"/>
                  <a:gd name="connsiteX8" fmla="*/ 233506 w 1205302"/>
                  <a:gd name="connsiteY8" fmla="*/ 354183 h 1450130"/>
                  <a:gd name="connsiteX9" fmla="*/ 216262 w 1205302"/>
                  <a:gd name="connsiteY9" fmla="*/ 343637 h 1450130"/>
                  <a:gd name="connsiteX10" fmla="*/ 241966 w 1205302"/>
                  <a:gd name="connsiteY10" fmla="*/ 283832 h 1450130"/>
                  <a:gd name="connsiteX11" fmla="*/ 270567 w 1205302"/>
                  <a:gd name="connsiteY11" fmla="*/ 237815 h 1450130"/>
                  <a:gd name="connsiteX12" fmla="*/ 349352 w 1205302"/>
                  <a:gd name="connsiteY12" fmla="*/ 230853 h 1450130"/>
                  <a:gd name="connsiteX13" fmla="*/ 405606 w 1205302"/>
                  <a:gd name="connsiteY13" fmla="*/ 227011 h 1450130"/>
                  <a:gd name="connsiteX14" fmla="*/ 619849 w 1205302"/>
                  <a:gd name="connsiteY14" fmla="*/ 224648 h 1450130"/>
                  <a:gd name="connsiteX15" fmla="*/ 951588 w 1205302"/>
                  <a:gd name="connsiteY15" fmla="*/ 252521 h 1450130"/>
                  <a:gd name="connsiteX16" fmla="*/ 984953 w 1205302"/>
                  <a:gd name="connsiteY16" fmla="*/ 262803 h 1450130"/>
                  <a:gd name="connsiteX17" fmla="*/ 1011229 w 1205302"/>
                  <a:gd name="connsiteY17" fmla="*/ 329536 h 1450130"/>
                  <a:gd name="connsiteX18" fmla="*/ 1013047 w 1205302"/>
                  <a:gd name="connsiteY18" fmla="*/ 367931 h 1450130"/>
                  <a:gd name="connsiteX19" fmla="*/ 1003959 w 1205302"/>
                  <a:gd name="connsiteY19" fmla="*/ 459114 h 1450130"/>
                  <a:gd name="connsiteX20" fmla="*/ 1047588 w 1205302"/>
                  <a:gd name="connsiteY20" fmla="*/ 523902 h 1450130"/>
                  <a:gd name="connsiteX21" fmla="*/ 1040316 w 1205302"/>
                  <a:gd name="connsiteY21" fmla="*/ 1102195 h 1450130"/>
                  <a:gd name="connsiteX22" fmla="*/ 1020320 w 1205302"/>
                  <a:gd name="connsiteY22" fmla="*/ 1159784 h 1450130"/>
                  <a:gd name="connsiteX23" fmla="*/ 1167561 w 1205302"/>
                  <a:gd name="connsiteY23" fmla="*/ 1387000 h 1450130"/>
                  <a:gd name="connsiteX24" fmla="*/ 1202108 w 1205302"/>
                  <a:gd name="connsiteY24" fmla="*/ 1162183 h 1450130"/>
                  <a:gd name="connsiteX25" fmla="*/ 1205302 w 1205302"/>
                  <a:gd name="connsiteY25" fmla="*/ 11998 h 1450130"/>
                  <a:gd name="connsiteX26" fmla="*/ 0 w 1205302"/>
                  <a:gd name="connsiteY26" fmla="*/ 0 h 1450130"/>
                  <a:gd name="connsiteX0" fmla="*/ 0 w 1205302"/>
                  <a:gd name="connsiteY0" fmla="*/ 0 h 1450130"/>
                  <a:gd name="connsiteX1" fmla="*/ 30622 w 1205302"/>
                  <a:gd name="connsiteY1" fmla="*/ 1444719 h 1450130"/>
                  <a:gd name="connsiteX2" fmla="*/ 227534 w 1205302"/>
                  <a:gd name="connsiteY2" fmla="*/ 1450130 h 1450130"/>
                  <a:gd name="connsiteX3" fmla="*/ 221377 w 1205302"/>
                  <a:gd name="connsiteY3" fmla="*/ 1130987 h 1450130"/>
                  <a:gd name="connsiteX4" fmla="*/ 198144 w 1205302"/>
                  <a:gd name="connsiteY4" fmla="*/ 1111182 h 1450130"/>
                  <a:gd name="connsiteX5" fmla="*/ 191256 w 1205302"/>
                  <a:gd name="connsiteY5" fmla="*/ 510087 h 1450130"/>
                  <a:gd name="connsiteX6" fmla="*/ 219279 w 1205302"/>
                  <a:gd name="connsiteY6" fmla="*/ 478466 h 1450130"/>
                  <a:gd name="connsiteX7" fmla="*/ 232288 w 1205302"/>
                  <a:gd name="connsiteY7" fmla="*/ 445940 h 1450130"/>
                  <a:gd name="connsiteX8" fmla="*/ 233506 w 1205302"/>
                  <a:gd name="connsiteY8" fmla="*/ 354183 h 1450130"/>
                  <a:gd name="connsiteX9" fmla="*/ 216262 w 1205302"/>
                  <a:gd name="connsiteY9" fmla="*/ 343637 h 1450130"/>
                  <a:gd name="connsiteX10" fmla="*/ 241966 w 1205302"/>
                  <a:gd name="connsiteY10" fmla="*/ 283832 h 1450130"/>
                  <a:gd name="connsiteX11" fmla="*/ 270567 w 1205302"/>
                  <a:gd name="connsiteY11" fmla="*/ 237815 h 1450130"/>
                  <a:gd name="connsiteX12" fmla="*/ 349352 w 1205302"/>
                  <a:gd name="connsiteY12" fmla="*/ 230853 h 1450130"/>
                  <a:gd name="connsiteX13" fmla="*/ 405606 w 1205302"/>
                  <a:gd name="connsiteY13" fmla="*/ 227011 h 1450130"/>
                  <a:gd name="connsiteX14" fmla="*/ 619849 w 1205302"/>
                  <a:gd name="connsiteY14" fmla="*/ 224648 h 1450130"/>
                  <a:gd name="connsiteX15" fmla="*/ 951588 w 1205302"/>
                  <a:gd name="connsiteY15" fmla="*/ 252521 h 1450130"/>
                  <a:gd name="connsiteX16" fmla="*/ 984953 w 1205302"/>
                  <a:gd name="connsiteY16" fmla="*/ 262803 h 1450130"/>
                  <a:gd name="connsiteX17" fmla="*/ 1011229 w 1205302"/>
                  <a:gd name="connsiteY17" fmla="*/ 329536 h 1450130"/>
                  <a:gd name="connsiteX18" fmla="*/ 1013047 w 1205302"/>
                  <a:gd name="connsiteY18" fmla="*/ 367931 h 1450130"/>
                  <a:gd name="connsiteX19" fmla="*/ 1003959 w 1205302"/>
                  <a:gd name="connsiteY19" fmla="*/ 459114 h 1450130"/>
                  <a:gd name="connsiteX20" fmla="*/ 1047588 w 1205302"/>
                  <a:gd name="connsiteY20" fmla="*/ 523902 h 1450130"/>
                  <a:gd name="connsiteX21" fmla="*/ 1040316 w 1205302"/>
                  <a:gd name="connsiteY21" fmla="*/ 1102195 h 1450130"/>
                  <a:gd name="connsiteX22" fmla="*/ 1020320 w 1205302"/>
                  <a:gd name="connsiteY22" fmla="*/ 1159784 h 1450130"/>
                  <a:gd name="connsiteX23" fmla="*/ 1063949 w 1205302"/>
                  <a:gd name="connsiteY23" fmla="*/ 1260565 h 1450130"/>
                  <a:gd name="connsiteX24" fmla="*/ 1167561 w 1205302"/>
                  <a:gd name="connsiteY24" fmla="*/ 1387000 h 1450130"/>
                  <a:gd name="connsiteX25" fmla="*/ 1202108 w 1205302"/>
                  <a:gd name="connsiteY25" fmla="*/ 1162183 h 1450130"/>
                  <a:gd name="connsiteX26" fmla="*/ 1205302 w 1205302"/>
                  <a:gd name="connsiteY26" fmla="*/ 11998 h 1450130"/>
                  <a:gd name="connsiteX27" fmla="*/ 0 w 1205302"/>
                  <a:gd name="connsiteY27" fmla="*/ 0 h 1450130"/>
                  <a:gd name="connsiteX0" fmla="*/ 0 w 1205302"/>
                  <a:gd name="connsiteY0" fmla="*/ 0 h 1509493"/>
                  <a:gd name="connsiteX1" fmla="*/ 30622 w 1205302"/>
                  <a:gd name="connsiteY1" fmla="*/ 1444719 h 1509493"/>
                  <a:gd name="connsiteX2" fmla="*/ 227534 w 1205302"/>
                  <a:gd name="connsiteY2" fmla="*/ 1450130 h 1509493"/>
                  <a:gd name="connsiteX3" fmla="*/ 221377 w 1205302"/>
                  <a:gd name="connsiteY3" fmla="*/ 1130987 h 1509493"/>
                  <a:gd name="connsiteX4" fmla="*/ 198144 w 1205302"/>
                  <a:gd name="connsiteY4" fmla="*/ 1111182 h 1509493"/>
                  <a:gd name="connsiteX5" fmla="*/ 191256 w 1205302"/>
                  <a:gd name="connsiteY5" fmla="*/ 510087 h 1509493"/>
                  <a:gd name="connsiteX6" fmla="*/ 219279 w 1205302"/>
                  <a:gd name="connsiteY6" fmla="*/ 478466 h 1509493"/>
                  <a:gd name="connsiteX7" fmla="*/ 232288 w 1205302"/>
                  <a:gd name="connsiteY7" fmla="*/ 445940 h 1509493"/>
                  <a:gd name="connsiteX8" fmla="*/ 233506 w 1205302"/>
                  <a:gd name="connsiteY8" fmla="*/ 354183 h 1509493"/>
                  <a:gd name="connsiteX9" fmla="*/ 216262 w 1205302"/>
                  <a:gd name="connsiteY9" fmla="*/ 343637 h 1509493"/>
                  <a:gd name="connsiteX10" fmla="*/ 241966 w 1205302"/>
                  <a:gd name="connsiteY10" fmla="*/ 283832 h 1509493"/>
                  <a:gd name="connsiteX11" fmla="*/ 270567 w 1205302"/>
                  <a:gd name="connsiteY11" fmla="*/ 237815 h 1509493"/>
                  <a:gd name="connsiteX12" fmla="*/ 349352 w 1205302"/>
                  <a:gd name="connsiteY12" fmla="*/ 230853 h 1509493"/>
                  <a:gd name="connsiteX13" fmla="*/ 405606 w 1205302"/>
                  <a:gd name="connsiteY13" fmla="*/ 227011 h 1509493"/>
                  <a:gd name="connsiteX14" fmla="*/ 619849 w 1205302"/>
                  <a:gd name="connsiteY14" fmla="*/ 224648 h 1509493"/>
                  <a:gd name="connsiteX15" fmla="*/ 951588 w 1205302"/>
                  <a:gd name="connsiteY15" fmla="*/ 252521 h 1509493"/>
                  <a:gd name="connsiteX16" fmla="*/ 984953 w 1205302"/>
                  <a:gd name="connsiteY16" fmla="*/ 262803 h 1509493"/>
                  <a:gd name="connsiteX17" fmla="*/ 1011229 w 1205302"/>
                  <a:gd name="connsiteY17" fmla="*/ 329536 h 1509493"/>
                  <a:gd name="connsiteX18" fmla="*/ 1013047 w 1205302"/>
                  <a:gd name="connsiteY18" fmla="*/ 367931 h 1509493"/>
                  <a:gd name="connsiteX19" fmla="*/ 1003959 w 1205302"/>
                  <a:gd name="connsiteY19" fmla="*/ 459114 h 1509493"/>
                  <a:gd name="connsiteX20" fmla="*/ 1047588 w 1205302"/>
                  <a:gd name="connsiteY20" fmla="*/ 523902 h 1509493"/>
                  <a:gd name="connsiteX21" fmla="*/ 1040316 w 1205302"/>
                  <a:gd name="connsiteY21" fmla="*/ 1102195 h 1509493"/>
                  <a:gd name="connsiteX22" fmla="*/ 1020320 w 1205302"/>
                  <a:gd name="connsiteY22" fmla="*/ 1159784 h 1509493"/>
                  <a:gd name="connsiteX23" fmla="*/ 1014866 w 1205302"/>
                  <a:gd name="connsiteY23" fmla="*/ 1502920 h 1509493"/>
                  <a:gd name="connsiteX24" fmla="*/ 1167561 w 1205302"/>
                  <a:gd name="connsiteY24" fmla="*/ 1387000 h 1509493"/>
                  <a:gd name="connsiteX25" fmla="*/ 1202108 w 1205302"/>
                  <a:gd name="connsiteY25" fmla="*/ 1162183 h 1509493"/>
                  <a:gd name="connsiteX26" fmla="*/ 1205302 w 1205302"/>
                  <a:gd name="connsiteY26" fmla="*/ 11998 h 1509493"/>
                  <a:gd name="connsiteX27" fmla="*/ 0 w 1205302"/>
                  <a:gd name="connsiteY27" fmla="*/ 0 h 1509493"/>
                  <a:gd name="connsiteX0" fmla="*/ 0 w 1205302"/>
                  <a:gd name="connsiteY0" fmla="*/ 0 h 1509493"/>
                  <a:gd name="connsiteX1" fmla="*/ 30622 w 1205302"/>
                  <a:gd name="connsiteY1" fmla="*/ 1444719 h 1509493"/>
                  <a:gd name="connsiteX2" fmla="*/ 227534 w 1205302"/>
                  <a:gd name="connsiteY2" fmla="*/ 1450130 h 1509493"/>
                  <a:gd name="connsiteX3" fmla="*/ 221377 w 1205302"/>
                  <a:gd name="connsiteY3" fmla="*/ 1130987 h 1509493"/>
                  <a:gd name="connsiteX4" fmla="*/ 198144 w 1205302"/>
                  <a:gd name="connsiteY4" fmla="*/ 1111182 h 1509493"/>
                  <a:gd name="connsiteX5" fmla="*/ 191256 w 1205302"/>
                  <a:gd name="connsiteY5" fmla="*/ 510087 h 1509493"/>
                  <a:gd name="connsiteX6" fmla="*/ 219279 w 1205302"/>
                  <a:gd name="connsiteY6" fmla="*/ 478466 h 1509493"/>
                  <a:gd name="connsiteX7" fmla="*/ 232288 w 1205302"/>
                  <a:gd name="connsiteY7" fmla="*/ 445940 h 1509493"/>
                  <a:gd name="connsiteX8" fmla="*/ 233506 w 1205302"/>
                  <a:gd name="connsiteY8" fmla="*/ 354183 h 1509493"/>
                  <a:gd name="connsiteX9" fmla="*/ 216262 w 1205302"/>
                  <a:gd name="connsiteY9" fmla="*/ 343637 h 1509493"/>
                  <a:gd name="connsiteX10" fmla="*/ 241966 w 1205302"/>
                  <a:gd name="connsiteY10" fmla="*/ 283832 h 1509493"/>
                  <a:gd name="connsiteX11" fmla="*/ 270567 w 1205302"/>
                  <a:gd name="connsiteY11" fmla="*/ 237815 h 1509493"/>
                  <a:gd name="connsiteX12" fmla="*/ 349352 w 1205302"/>
                  <a:gd name="connsiteY12" fmla="*/ 230853 h 1509493"/>
                  <a:gd name="connsiteX13" fmla="*/ 405606 w 1205302"/>
                  <a:gd name="connsiteY13" fmla="*/ 227011 h 1509493"/>
                  <a:gd name="connsiteX14" fmla="*/ 619849 w 1205302"/>
                  <a:gd name="connsiteY14" fmla="*/ 224648 h 1509493"/>
                  <a:gd name="connsiteX15" fmla="*/ 951588 w 1205302"/>
                  <a:gd name="connsiteY15" fmla="*/ 252521 h 1509493"/>
                  <a:gd name="connsiteX16" fmla="*/ 984953 w 1205302"/>
                  <a:gd name="connsiteY16" fmla="*/ 262803 h 1509493"/>
                  <a:gd name="connsiteX17" fmla="*/ 1011229 w 1205302"/>
                  <a:gd name="connsiteY17" fmla="*/ 329536 h 1509493"/>
                  <a:gd name="connsiteX18" fmla="*/ 1013047 w 1205302"/>
                  <a:gd name="connsiteY18" fmla="*/ 367931 h 1509493"/>
                  <a:gd name="connsiteX19" fmla="*/ 1003959 w 1205302"/>
                  <a:gd name="connsiteY19" fmla="*/ 459114 h 1509493"/>
                  <a:gd name="connsiteX20" fmla="*/ 1047588 w 1205302"/>
                  <a:gd name="connsiteY20" fmla="*/ 523902 h 1509493"/>
                  <a:gd name="connsiteX21" fmla="*/ 1040316 w 1205302"/>
                  <a:gd name="connsiteY21" fmla="*/ 1102195 h 1509493"/>
                  <a:gd name="connsiteX22" fmla="*/ 1020320 w 1205302"/>
                  <a:gd name="connsiteY22" fmla="*/ 1159784 h 1509493"/>
                  <a:gd name="connsiteX23" fmla="*/ 1014866 w 1205302"/>
                  <a:gd name="connsiteY23" fmla="*/ 1502920 h 1509493"/>
                  <a:gd name="connsiteX24" fmla="*/ 1167561 w 1205302"/>
                  <a:gd name="connsiteY24" fmla="*/ 1387000 h 1509493"/>
                  <a:gd name="connsiteX25" fmla="*/ 1202108 w 1205302"/>
                  <a:gd name="connsiteY25" fmla="*/ 1162183 h 1509493"/>
                  <a:gd name="connsiteX26" fmla="*/ 1205302 w 1205302"/>
                  <a:gd name="connsiteY26" fmla="*/ 11998 h 1509493"/>
                  <a:gd name="connsiteX27" fmla="*/ 0 w 1205302"/>
                  <a:gd name="connsiteY27" fmla="*/ 0 h 1509493"/>
                  <a:gd name="connsiteX0" fmla="*/ 0 w 1205302"/>
                  <a:gd name="connsiteY0" fmla="*/ 0 h 1527722"/>
                  <a:gd name="connsiteX1" fmla="*/ 30622 w 1205302"/>
                  <a:gd name="connsiteY1" fmla="*/ 1444719 h 1527722"/>
                  <a:gd name="connsiteX2" fmla="*/ 227534 w 1205302"/>
                  <a:gd name="connsiteY2" fmla="*/ 1450130 h 1527722"/>
                  <a:gd name="connsiteX3" fmla="*/ 221377 w 1205302"/>
                  <a:gd name="connsiteY3" fmla="*/ 1130987 h 1527722"/>
                  <a:gd name="connsiteX4" fmla="*/ 198144 w 1205302"/>
                  <a:gd name="connsiteY4" fmla="*/ 1111182 h 1527722"/>
                  <a:gd name="connsiteX5" fmla="*/ 191256 w 1205302"/>
                  <a:gd name="connsiteY5" fmla="*/ 510087 h 1527722"/>
                  <a:gd name="connsiteX6" fmla="*/ 219279 w 1205302"/>
                  <a:gd name="connsiteY6" fmla="*/ 478466 h 1527722"/>
                  <a:gd name="connsiteX7" fmla="*/ 232288 w 1205302"/>
                  <a:gd name="connsiteY7" fmla="*/ 445940 h 1527722"/>
                  <a:gd name="connsiteX8" fmla="*/ 233506 w 1205302"/>
                  <a:gd name="connsiteY8" fmla="*/ 354183 h 1527722"/>
                  <a:gd name="connsiteX9" fmla="*/ 216262 w 1205302"/>
                  <a:gd name="connsiteY9" fmla="*/ 343637 h 1527722"/>
                  <a:gd name="connsiteX10" fmla="*/ 241966 w 1205302"/>
                  <a:gd name="connsiteY10" fmla="*/ 283832 h 1527722"/>
                  <a:gd name="connsiteX11" fmla="*/ 270567 w 1205302"/>
                  <a:gd name="connsiteY11" fmla="*/ 237815 h 1527722"/>
                  <a:gd name="connsiteX12" fmla="*/ 349352 w 1205302"/>
                  <a:gd name="connsiteY12" fmla="*/ 230853 h 1527722"/>
                  <a:gd name="connsiteX13" fmla="*/ 405606 w 1205302"/>
                  <a:gd name="connsiteY13" fmla="*/ 227011 h 1527722"/>
                  <a:gd name="connsiteX14" fmla="*/ 619849 w 1205302"/>
                  <a:gd name="connsiteY14" fmla="*/ 224648 h 1527722"/>
                  <a:gd name="connsiteX15" fmla="*/ 951588 w 1205302"/>
                  <a:gd name="connsiteY15" fmla="*/ 252521 h 1527722"/>
                  <a:gd name="connsiteX16" fmla="*/ 984953 w 1205302"/>
                  <a:gd name="connsiteY16" fmla="*/ 262803 h 1527722"/>
                  <a:gd name="connsiteX17" fmla="*/ 1011229 w 1205302"/>
                  <a:gd name="connsiteY17" fmla="*/ 329536 h 1527722"/>
                  <a:gd name="connsiteX18" fmla="*/ 1013047 w 1205302"/>
                  <a:gd name="connsiteY18" fmla="*/ 367931 h 1527722"/>
                  <a:gd name="connsiteX19" fmla="*/ 1003959 w 1205302"/>
                  <a:gd name="connsiteY19" fmla="*/ 459114 h 1527722"/>
                  <a:gd name="connsiteX20" fmla="*/ 1047588 w 1205302"/>
                  <a:gd name="connsiteY20" fmla="*/ 523902 h 1527722"/>
                  <a:gd name="connsiteX21" fmla="*/ 1040316 w 1205302"/>
                  <a:gd name="connsiteY21" fmla="*/ 1102195 h 1527722"/>
                  <a:gd name="connsiteX22" fmla="*/ 1020320 w 1205302"/>
                  <a:gd name="connsiteY22" fmla="*/ 1159784 h 1527722"/>
                  <a:gd name="connsiteX23" fmla="*/ 1014866 w 1205302"/>
                  <a:gd name="connsiteY23" fmla="*/ 1502920 h 1527722"/>
                  <a:gd name="connsiteX24" fmla="*/ 1196647 w 1205302"/>
                  <a:gd name="connsiteY24" fmla="*/ 1511777 h 1527722"/>
                  <a:gd name="connsiteX25" fmla="*/ 1202108 w 1205302"/>
                  <a:gd name="connsiteY25" fmla="*/ 1162183 h 1527722"/>
                  <a:gd name="connsiteX26" fmla="*/ 1205302 w 1205302"/>
                  <a:gd name="connsiteY26" fmla="*/ 11998 h 1527722"/>
                  <a:gd name="connsiteX27" fmla="*/ 0 w 1205302"/>
                  <a:gd name="connsiteY27" fmla="*/ 0 h 1527722"/>
                  <a:gd name="connsiteX0" fmla="*/ 0 w 1205302"/>
                  <a:gd name="connsiteY0" fmla="*/ 0 h 1520401"/>
                  <a:gd name="connsiteX1" fmla="*/ 30622 w 1205302"/>
                  <a:gd name="connsiteY1" fmla="*/ 1444719 h 1520401"/>
                  <a:gd name="connsiteX2" fmla="*/ 227534 w 1205302"/>
                  <a:gd name="connsiteY2" fmla="*/ 1450130 h 1520401"/>
                  <a:gd name="connsiteX3" fmla="*/ 221377 w 1205302"/>
                  <a:gd name="connsiteY3" fmla="*/ 1130987 h 1520401"/>
                  <a:gd name="connsiteX4" fmla="*/ 198144 w 1205302"/>
                  <a:gd name="connsiteY4" fmla="*/ 1111182 h 1520401"/>
                  <a:gd name="connsiteX5" fmla="*/ 191256 w 1205302"/>
                  <a:gd name="connsiteY5" fmla="*/ 510087 h 1520401"/>
                  <a:gd name="connsiteX6" fmla="*/ 219279 w 1205302"/>
                  <a:gd name="connsiteY6" fmla="*/ 478466 h 1520401"/>
                  <a:gd name="connsiteX7" fmla="*/ 232288 w 1205302"/>
                  <a:gd name="connsiteY7" fmla="*/ 445940 h 1520401"/>
                  <a:gd name="connsiteX8" fmla="*/ 233506 w 1205302"/>
                  <a:gd name="connsiteY8" fmla="*/ 354183 h 1520401"/>
                  <a:gd name="connsiteX9" fmla="*/ 216262 w 1205302"/>
                  <a:gd name="connsiteY9" fmla="*/ 343637 h 1520401"/>
                  <a:gd name="connsiteX10" fmla="*/ 241966 w 1205302"/>
                  <a:gd name="connsiteY10" fmla="*/ 283832 h 1520401"/>
                  <a:gd name="connsiteX11" fmla="*/ 270567 w 1205302"/>
                  <a:gd name="connsiteY11" fmla="*/ 237815 h 1520401"/>
                  <a:gd name="connsiteX12" fmla="*/ 349352 w 1205302"/>
                  <a:gd name="connsiteY12" fmla="*/ 230853 h 1520401"/>
                  <a:gd name="connsiteX13" fmla="*/ 405606 w 1205302"/>
                  <a:gd name="connsiteY13" fmla="*/ 227011 h 1520401"/>
                  <a:gd name="connsiteX14" fmla="*/ 619849 w 1205302"/>
                  <a:gd name="connsiteY14" fmla="*/ 224648 h 1520401"/>
                  <a:gd name="connsiteX15" fmla="*/ 951588 w 1205302"/>
                  <a:gd name="connsiteY15" fmla="*/ 252521 h 1520401"/>
                  <a:gd name="connsiteX16" fmla="*/ 984953 w 1205302"/>
                  <a:gd name="connsiteY16" fmla="*/ 262803 h 1520401"/>
                  <a:gd name="connsiteX17" fmla="*/ 1011229 w 1205302"/>
                  <a:gd name="connsiteY17" fmla="*/ 329536 h 1520401"/>
                  <a:gd name="connsiteX18" fmla="*/ 1013047 w 1205302"/>
                  <a:gd name="connsiteY18" fmla="*/ 367931 h 1520401"/>
                  <a:gd name="connsiteX19" fmla="*/ 1003959 w 1205302"/>
                  <a:gd name="connsiteY19" fmla="*/ 459114 h 1520401"/>
                  <a:gd name="connsiteX20" fmla="*/ 1047588 w 1205302"/>
                  <a:gd name="connsiteY20" fmla="*/ 523902 h 1520401"/>
                  <a:gd name="connsiteX21" fmla="*/ 1040316 w 1205302"/>
                  <a:gd name="connsiteY21" fmla="*/ 1102195 h 1520401"/>
                  <a:gd name="connsiteX22" fmla="*/ 1020320 w 1205302"/>
                  <a:gd name="connsiteY22" fmla="*/ 1159784 h 1520401"/>
                  <a:gd name="connsiteX23" fmla="*/ 1014866 w 1205302"/>
                  <a:gd name="connsiteY23" fmla="*/ 1502920 h 1520401"/>
                  <a:gd name="connsiteX24" fmla="*/ 1196647 w 1205302"/>
                  <a:gd name="connsiteY24" fmla="*/ 1511777 h 1520401"/>
                  <a:gd name="connsiteX25" fmla="*/ 1202108 w 1205302"/>
                  <a:gd name="connsiteY25" fmla="*/ 1162183 h 1520401"/>
                  <a:gd name="connsiteX26" fmla="*/ 1205302 w 1205302"/>
                  <a:gd name="connsiteY26" fmla="*/ 11998 h 1520401"/>
                  <a:gd name="connsiteX27" fmla="*/ 0 w 1205302"/>
                  <a:gd name="connsiteY27" fmla="*/ 0 h 1520401"/>
                  <a:gd name="connsiteX0" fmla="*/ 0 w 1205302"/>
                  <a:gd name="connsiteY0" fmla="*/ 0 h 1520401"/>
                  <a:gd name="connsiteX1" fmla="*/ 30622 w 1205302"/>
                  <a:gd name="connsiteY1" fmla="*/ 1444719 h 1520401"/>
                  <a:gd name="connsiteX2" fmla="*/ 227534 w 1205302"/>
                  <a:gd name="connsiteY2" fmla="*/ 1450130 h 1520401"/>
                  <a:gd name="connsiteX3" fmla="*/ 221377 w 1205302"/>
                  <a:gd name="connsiteY3" fmla="*/ 1130987 h 1520401"/>
                  <a:gd name="connsiteX4" fmla="*/ 198144 w 1205302"/>
                  <a:gd name="connsiteY4" fmla="*/ 1111182 h 1520401"/>
                  <a:gd name="connsiteX5" fmla="*/ 191256 w 1205302"/>
                  <a:gd name="connsiteY5" fmla="*/ 510087 h 1520401"/>
                  <a:gd name="connsiteX6" fmla="*/ 219279 w 1205302"/>
                  <a:gd name="connsiteY6" fmla="*/ 478466 h 1520401"/>
                  <a:gd name="connsiteX7" fmla="*/ 232288 w 1205302"/>
                  <a:gd name="connsiteY7" fmla="*/ 445940 h 1520401"/>
                  <a:gd name="connsiteX8" fmla="*/ 233506 w 1205302"/>
                  <a:gd name="connsiteY8" fmla="*/ 354183 h 1520401"/>
                  <a:gd name="connsiteX9" fmla="*/ 216262 w 1205302"/>
                  <a:gd name="connsiteY9" fmla="*/ 343637 h 1520401"/>
                  <a:gd name="connsiteX10" fmla="*/ 241966 w 1205302"/>
                  <a:gd name="connsiteY10" fmla="*/ 283832 h 1520401"/>
                  <a:gd name="connsiteX11" fmla="*/ 270567 w 1205302"/>
                  <a:gd name="connsiteY11" fmla="*/ 237815 h 1520401"/>
                  <a:gd name="connsiteX12" fmla="*/ 349352 w 1205302"/>
                  <a:gd name="connsiteY12" fmla="*/ 230853 h 1520401"/>
                  <a:gd name="connsiteX13" fmla="*/ 405606 w 1205302"/>
                  <a:gd name="connsiteY13" fmla="*/ 227011 h 1520401"/>
                  <a:gd name="connsiteX14" fmla="*/ 619849 w 1205302"/>
                  <a:gd name="connsiteY14" fmla="*/ 224648 h 1520401"/>
                  <a:gd name="connsiteX15" fmla="*/ 951588 w 1205302"/>
                  <a:gd name="connsiteY15" fmla="*/ 252521 h 1520401"/>
                  <a:gd name="connsiteX16" fmla="*/ 984953 w 1205302"/>
                  <a:gd name="connsiteY16" fmla="*/ 262803 h 1520401"/>
                  <a:gd name="connsiteX17" fmla="*/ 1011229 w 1205302"/>
                  <a:gd name="connsiteY17" fmla="*/ 329536 h 1520401"/>
                  <a:gd name="connsiteX18" fmla="*/ 1013047 w 1205302"/>
                  <a:gd name="connsiteY18" fmla="*/ 367931 h 1520401"/>
                  <a:gd name="connsiteX19" fmla="*/ 1003959 w 1205302"/>
                  <a:gd name="connsiteY19" fmla="*/ 459114 h 1520401"/>
                  <a:gd name="connsiteX20" fmla="*/ 1047588 w 1205302"/>
                  <a:gd name="connsiteY20" fmla="*/ 523902 h 1520401"/>
                  <a:gd name="connsiteX21" fmla="*/ 1040316 w 1205302"/>
                  <a:gd name="connsiteY21" fmla="*/ 1102195 h 1520401"/>
                  <a:gd name="connsiteX22" fmla="*/ 1020320 w 1205302"/>
                  <a:gd name="connsiteY22" fmla="*/ 1159784 h 1520401"/>
                  <a:gd name="connsiteX23" fmla="*/ 1014866 w 1205302"/>
                  <a:gd name="connsiteY23" fmla="*/ 1502920 h 1520401"/>
                  <a:gd name="connsiteX24" fmla="*/ 1196647 w 1205302"/>
                  <a:gd name="connsiteY24" fmla="*/ 1511777 h 1520401"/>
                  <a:gd name="connsiteX25" fmla="*/ 1202108 w 1205302"/>
                  <a:gd name="connsiteY25" fmla="*/ 1162183 h 1520401"/>
                  <a:gd name="connsiteX26" fmla="*/ 1205302 w 1205302"/>
                  <a:gd name="connsiteY26" fmla="*/ 11998 h 1520401"/>
                  <a:gd name="connsiteX27" fmla="*/ 0 w 1205302"/>
                  <a:gd name="connsiteY27" fmla="*/ 0 h 1520401"/>
                  <a:gd name="connsiteX0" fmla="*/ 0 w 1205302"/>
                  <a:gd name="connsiteY0" fmla="*/ 0 h 1511777"/>
                  <a:gd name="connsiteX1" fmla="*/ 30622 w 1205302"/>
                  <a:gd name="connsiteY1" fmla="*/ 1444719 h 1511777"/>
                  <a:gd name="connsiteX2" fmla="*/ 227534 w 1205302"/>
                  <a:gd name="connsiteY2" fmla="*/ 1450130 h 1511777"/>
                  <a:gd name="connsiteX3" fmla="*/ 221377 w 1205302"/>
                  <a:gd name="connsiteY3" fmla="*/ 1130987 h 1511777"/>
                  <a:gd name="connsiteX4" fmla="*/ 198144 w 1205302"/>
                  <a:gd name="connsiteY4" fmla="*/ 1111182 h 1511777"/>
                  <a:gd name="connsiteX5" fmla="*/ 191256 w 1205302"/>
                  <a:gd name="connsiteY5" fmla="*/ 510087 h 1511777"/>
                  <a:gd name="connsiteX6" fmla="*/ 219279 w 1205302"/>
                  <a:gd name="connsiteY6" fmla="*/ 478466 h 1511777"/>
                  <a:gd name="connsiteX7" fmla="*/ 232288 w 1205302"/>
                  <a:gd name="connsiteY7" fmla="*/ 445940 h 1511777"/>
                  <a:gd name="connsiteX8" fmla="*/ 233506 w 1205302"/>
                  <a:gd name="connsiteY8" fmla="*/ 354183 h 1511777"/>
                  <a:gd name="connsiteX9" fmla="*/ 216262 w 1205302"/>
                  <a:gd name="connsiteY9" fmla="*/ 343637 h 1511777"/>
                  <a:gd name="connsiteX10" fmla="*/ 241966 w 1205302"/>
                  <a:gd name="connsiteY10" fmla="*/ 283832 h 1511777"/>
                  <a:gd name="connsiteX11" fmla="*/ 270567 w 1205302"/>
                  <a:gd name="connsiteY11" fmla="*/ 237815 h 1511777"/>
                  <a:gd name="connsiteX12" fmla="*/ 349352 w 1205302"/>
                  <a:gd name="connsiteY12" fmla="*/ 230853 h 1511777"/>
                  <a:gd name="connsiteX13" fmla="*/ 405606 w 1205302"/>
                  <a:gd name="connsiteY13" fmla="*/ 227011 h 1511777"/>
                  <a:gd name="connsiteX14" fmla="*/ 619849 w 1205302"/>
                  <a:gd name="connsiteY14" fmla="*/ 224648 h 1511777"/>
                  <a:gd name="connsiteX15" fmla="*/ 951588 w 1205302"/>
                  <a:gd name="connsiteY15" fmla="*/ 252521 h 1511777"/>
                  <a:gd name="connsiteX16" fmla="*/ 984953 w 1205302"/>
                  <a:gd name="connsiteY16" fmla="*/ 262803 h 1511777"/>
                  <a:gd name="connsiteX17" fmla="*/ 1011229 w 1205302"/>
                  <a:gd name="connsiteY17" fmla="*/ 329536 h 1511777"/>
                  <a:gd name="connsiteX18" fmla="*/ 1013047 w 1205302"/>
                  <a:gd name="connsiteY18" fmla="*/ 367931 h 1511777"/>
                  <a:gd name="connsiteX19" fmla="*/ 1003959 w 1205302"/>
                  <a:gd name="connsiteY19" fmla="*/ 459114 h 1511777"/>
                  <a:gd name="connsiteX20" fmla="*/ 1047588 w 1205302"/>
                  <a:gd name="connsiteY20" fmla="*/ 523902 h 1511777"/>
                  <a:gd name="connsiteX21" fmla="*/ 1040316 w 1205302"/>
                  <a:gd name="connsiteY21" fmla="*/ 1102195 h 1511777"/>
                  <a:gd name="connsiteX22" fmla="*/ 1020320 w 1205302"/>
                  <a:gd name="connsiteY22" fmla="*/ 1159784 h 1511777"/>
                  <a:gd name="connsiteX23" fmla="*/ 1014866 w 1205302"/>
                  <a:gd name="connsiteY23" fmla="*/ 1502920 h 1511777"/>
                  <a:gd name="connsiteX24" fmla="*/ 1196647 w 1205302"/>
                  <a:gd name="connsiteY24" fmla="*/ 1511777 h 1511777"/>
                  <a:gd name="connsiteX25" fmla="*/ 1202108 w 1205302"/>
                  <a:gd name="connsiteY25" fmla="*/ 1162183 h 1511777"/>
                  <a:gd name="connsiteX26" fmla="*/ 1205302 w 1205302"/>
                  <a:gd name="connsiteY26" fmla="*/ 11998 h 1511777"/>
                  <a:gd name="connsiteX27" fmla="*/ 0 w 1205302"/>
                  <a:gd name="connsiteY27" fmla="*/ 0 h 1511777"/>
                  <a:gd name="connsiteX0" fmla="*/ 0 w 1298922"/>
                  <a:gd name="connsiteY0" fmla="*/ 0 h 1511777"/>
                  <a:gd name="connsiteX1" fmla="*/ 30622 w 1298922"/>
                  <a:gd name="connsiteY1" fmla="*/ 1444719 h 1511777"/>
                  <a:gd name="connsiteX2" fmla="*/ 227534 w 1298922"/>
                  <a:gd name="connsiteY2" fmla="*/ 1450130 h 1511777"/>
                  <a:gd name="connsiteX3" fmla="*/ 221377 w 1298922"/>
                  <a:gd name="connsiteY3" fmla="*/ 1130987 h 1511777"/>
                  <a:gd name="connsiteX4" fmla="*/ 198144 w 1298922"/>
                  <a:gd name="connsiteY4" fmla="*/ 1111182 h 1511777"/>
                  <a:gd name="connsiteX5" fmla="*/ 191256 w 1298922"/>
                  <a:gd name="connsiteY5" fmla="*/ 510087 h 1511777"/>
                  <a:gd name="connsiteX6" fmla="*/ 219279 w 1298922"/>
                  <a:gd name="connsiteY6" fmla="*/ 478466 h 1511777"/>
                  <a:gd name="connsiteX7" fmla="*/ 232288 w 1298922"/>
                  <a:gd name="connsiteY7" fmla="*/ 445940 h 1511777"/>
                  <a:gd name="connsiteX8" fmla="*/ 233506 w 1298922"/>
                  <a:gd name="connsiteY8" fmla="*/ 354183 h 1511777"/>
                  <a:gd name="connsiteX9" fmla="*/ 216262 w 1298922"/>
                  <a:gd name="connsiteY9" fmla="*/ 343637 h 1511777"/>
                  <a:gd name="connsiteX10" fmla="*/ 241966 w 1298922"/>
                  <a:gd name="connsiteY10" fmla="*/ 283832 h 1511777"/>
                  <a:gd name="connsiteX11" fmla="*/ 270567 w 1298922"/>
                  <a:gd name="connsiteY11" fmla="*/ 237815 h 1511777"/>
                  <a:gd name="connsiteX12" fmla="*/ 349352 w 1298922"/>
                  <a:gd name="connsiteY12" fmla="*/ 230853 h 1511777"/>
                  <a:gd name="connsiteX13" fmla="*/ 405606 w 1298922"/>
                  <a:gd name="connsiteY13" fmla="*/ 227011 h 1511777"/>
                  <a:gd name="connsiteX14" fmla="*/ 619849 w 1298922"/>
                  <a:gd name="connsiteY14" fmla="*/ 224648 h 1511777"/>
                  <a:gd name="connsiteX15" fmla="*/ 951588 w 1298922"/>
                  <a:gd name="connsiteY15" fmla="*/ 252521 h 1511777"/>
                  <a:gd name="connsiteX16" fmla="*/ 984953 w 1298922"/>
                  <a:gd name="connsiteY16" fmla="*/ 262803 h 1511777"/>
                  <a:gd name="connsiteX17" fmla="*/ 1011229 w 1298922"/>
                  <a:gd name="connsiteY17" fmla="*/ 329536 h 1511777"/>
                  <a:gd name="connsiteX18" fmla="*/ 1013047 w 1298922"/>
                  <a:gd name="connsiteY18" fmla="*/ 367931 h 1511777"/>
                  <a:gd name="connsiteX19" fmla="*/ 1003959 w 1298922"/>
                  <a:gd name="connsiteY19" fmla="*/ 459114 h 1511777"/>
                  <a:gd name="connsiteX20" fmla="*/ 1047588 w 1298922"/>
                  <a:gd name="connsiteY20" fmla="*/ 523902 h 1511777"/>
                  <a:gd name="connsiteX21" fmla="*/ 1040316 w 1298922"/>
                  <a:gd name="connsiteY21" fmla="*/ 1102195 h 1511777"/>
                  <a:gd name="connsiteX22" fmla="*/ 1020320 w 1298922"/>
                  <a:gd name="connsiteY22" fmla="*/ 1159784 h 1511777"/>
                  <a:gd name="connsiteX23" fmla="*/ 1014866 w 1298922"/>
                  <a:gd name="connsiteY23" fmla="*/ 1502920 h 1511777"/>
                  <a:gd name="connsiteX24" fmla="*/ 1196647 w 1298922"/>
                  <a:gd name="connsiteY24" fmla="*/ 1511777 h 1511777"/>
                  <a:gd name="connsiteX25" fmla="*/ 1205302 w 1298922"/>
                  <a:gd name="connsiteY25" fmla="*/ 11998 h 1511777"/>
                  <a:gd name="connsiteX26" fmla="*/ 0 w 1298922"/>
                  <a:gd name="connsiteY26" fmla="*/ 0 h 1511777"/>
                  <a:gd name="connsiteX0" fmla="*/ 0 w 1214357"/>
                  <a:gd name="connsiteY0" fmla="*/ 0 h 1511777"/>
                  <a:gd name="connsiteX1" fmla="*/ 30622 w 1214357"/>
                  <a:gd name="connsiteY1" fmla="*/ 1444719 h 1511777"/>
                  <a:gd name="connsiteX2" fmla="*/ 227534 w 1214357"/>
                  <a:gd name="connsiteY2" fmla="*/ 1450130 h 1511777"/>
                  <a:gd name="connsiteX3" fmla="*/ 221377 w 1214357"/>
                  <a:gd name="connsiteY3" fmla="*/ 1130987 h 1511777"/>
                  <a:gd name="connsiteX4" fmla="*/ 198144 w 1214357"/>
                  <a:gd name="connsiteY4" fmla="*/ 1111182 h 1511777"/>
                  <a:gd name="connsiteX5" fmla="*/ 191256 w 1214357"/>
                  <a:gd name="connsiteY5" fmla="*/ 510087 h 1511777"/>
                  <a:gd name="connsiteX6" fmla="*/ 219279 w 1214357"/>
                  <a:gd name="connsiteY6" fmla="*/ 478466 h 1511777"/>
                  <a:gd name="connsiteX7" fmla="*/ 232288 w 1214357"/>
                  <a:gd name="connsiteY7" fmla="*/ 445940 h 1511777"/>
                  <a:gd name="connsiteX8" fmla="*/ 233506 w 1214357"/>
                  <a:gd name="connsiteY8" fmla="*/ 354183 h 1511777"/>
                  <a:gd name="connsiteX9" fmla="*/ 216262 w 1214357"/>
                  <a:gd name="connsiteY9" fmla="*/ 343637 h 1511777"/>
                  <a:gd name="connsiteX10" fmla="*/ 241966 w 1214357"/>
                  <a:gd name="connsiteY10" fmla="*/ 283832 h 1511777"/>
                  <a:gd name="connsiteX11" fmla="*/ 270567 w 1214357"/>
                  <a:gd name="connsiteY11" fmla="*/ 237815 h 1511777"/>
                  <a:gd name="connsiteX12" fmla="*/ 349352 w 1214357"/>
                  <a:gd name="connsiteY12" fmla="*/ 230853 h 1511777"/>
                  <a:gd name="connsiteX13" fmla="*/ 405606 w 1214357"/>
                  <a:gd name="connsiteY13" fmla="*/ 227011 h 1511777"/>
                  <a:gd name="connsiteX14" fmla="*/ 619849 w 1214357"/>
                  <a:gd name="connsiteY14" fmla="*/ 224648 h 1511777"/>
                  <a:gd name="connsiteX15" fmla="*/ 951588 w 1214357"/>
                  <a:gd name="connsiteY15" fmla="*/ 252521 h 1511777"/>
                  <a:gd name="connsiteX16" fmla="*/ 984953 w 1214357"/>
                  <a:gd name="connsiteY16" fmla="*/ 262803 h 1511777"/>
                  <a:gd name="connsiteX17" fmla="*/ 1011229 w 1214357"/>
                  <a:gd name="connsiteY17" fmla="*/ 329536 h 1511777"/>
                  <a:gd name="connsiteX18" fmla="*/ 1013047 w 1214357"/>
                  <a:gd name="connsiteY18" fmla="*/ 367931 h 1511777"/>
                  <a:gd name="connsiteX19" fmla="*/ 1003959 w 1214357"/>
                  <a:gd name="connsiteY19" fmla="*/ 459114 h 1511777"/>
                  <a:gd name="connsiteX20" fmla="*/ 1047588 w 1214357"/>
                  <a:gd name="connsiteY20" fmla="*/ 523902 h 1511777"/>
                  <a:gd name="connsiteX21" fmla="*/ 1040316 w 1214357"/>
                  <a:gd name="connsiteY21" fmla="*/ 1102195 h 1511777"/>
                  <a:gd name="connsiteX22" fmla="*/ 1020320 w 1214357"/>
                  <a:gd name="connsiteY22" fmla="*/ 1159784 h 1511777"/>
                  <a:gd name="connsiteX23" fmla="*/ 1014866 w 1214357"/>
                  <a:gd name="connsiteY23" fmla="*/ 1502920 h 1511777"/>
                  <a:gd name="connsiteX24" fmla="*/ 1196647 w 1214357"/>
                  <a:gd name="connsiteY24" fmla="*/ 1511777 h 1511777"/>
                  <a:gd name="connsiteX25" fmla="*/ 1205302 w 1214357"/>
                  <a:gd name="connsiteY25" fmla="*/ 11998 h 1511777"/>
                  <a:gd name="connsiteX26" fmla="*/ 0 w 1214357"/>
                  <a:gd name="connsiteY26" fmla="*/ 0 h 1511777"/>
                  <a:gd name="connsiteX0" fmla="*/ 0 w 1205940"/>
                  <a:gd name="connsiteY0" fmla="*/ 0 h 1511777"/>
                  <a:gd name="connsiteX1" fmla="*/ 30622 w 1205940"/>
                  <a:gd name="connsiteY1" fmla="*/ 1444719 h 1511777"/>
                  <a:gd name="connsiteX2" fmla="*/ 227534 w 1205940"/>
                  <a:gd name="connsiteY2" fmla="*/ 1450130 h 1511777"/>
                  <a:gd name="connsiteX3" fmla="*/ 221377 w 1205940"/>
                  <a:gd name="connsiteY3" fmla="*/ 1130987 h 1511777"/>
                  <a:gd name="connsiteX4" fmla="*/ 198144 w 1205940"/>
                  <a:gd name="connsiteY4" fmla="*/ 1111182 h 1511777"/>
                  <a:gd name="connsiteX5" fmla="*/ 191256 w 1205940"/>
                  <a:gd name="connsiteY5" fmla="*/ 510087 h 1511777"/>
                  <a:gd name="connsiteX6" fmla="*/ 219279 w 1205940"/>
                  <a:gd name="connsiteY6" fmla="*/ 478466 h 1511777"/>
                  <a:gd name="connsiteX7" fmla="*/ 232288 w 1205940"/>
                  <a:gd name="connsiteY7" fmla="*/ 445940 h 1511777"/>
                  <a:gd name="connsiteX8" fmla="*/ 233506 w 1205940"/>
                  <a:gd name="connsiteY8" fmla="*/ 354183 h 1511777"/>
                  <a:gd name="connsiteX9" fmla="*/ 216262 w 1205940"/>
                  <a:gd name="connsiteY9" fmla="*/ 343637 h 1511777"/>
                  <a:gd name="connsiteX10" fmla="*/ 241966 w 1205940"/>
                  <a:gd name="connsiteY10" fmla="*/ 283832 h 1511777"/>
                  <a:gd name="connsiteX11" fmla="*/ 270567 w 1205940"/>
                  <a:gd name="connsiteY11" fmla="*/ 237815 h 1511777"/>
                  <a:gd name="connsiteX12" fmla="*/ 349352 w 1205940"/>
                  <a:gd name="connsiteY12" fmla="*/ 230853 h 1511777"/>
                  <a:gd name="connsiteX13" fmla="*/ 405606 w 1205940"/>
                  <a:gd name="connsiteY13" fmla="*/ 227011 h 1511777"/>
                  <a:gd name="connsiteX14" fmla="*/ 619849 w 1205940"/>
                  <a:gd name="connsiteY14" fmla="*/ 224648 h 1511777"/>
                  <a:gd name="connsiteX15" fmla="*/ 951588 w 1205940"/>
                  <a:gd name="connsiteY15" fmla="*/ 252521 h 1511777"/>
                  <a:gd name="connsiteX16" fmla="*/ 984953 w 1205940"/>
                  <a:gd name="connsiteY16" fmla="*/ 262803 h 1511777"/>
                  <a:gd name="connsiteX17" fmla="*/ 1011229 w 1205940"/>
                  <a:gd name="connsiteY17" fmla="*/ 329536 h 1511777"/>
                  <a:gd name="connsiteX18" fmla="*/ 1013047 w 1205940"/>
                  <a:gd name="connsiteY18" fmla="*/ 367931 h 1511777"/>
                  <a:gd name="connsiteX19" fmla="*/ 1003959 w 1205940"/>
                  <a:gd name="connsiteY19" fmla="*/ 459114 h 1511777"/>
                  <a:gd name="connsiteX20" fmla="*/ 1047588 w 1205940"/>
                  <a:gd name="connsiteY20" fmla="*/ 523902 h 1511777"/>
                  <a:gd name="connsiteX21" fmla="*/ 1040316 w 1205940"/>
                  <a:gd name="connsiteY21" fmla="*/ 1102195 h 1511777"/>
                  <a:gd name="connsiteX22" fmla="*/ 1020320 w 1205940"/>
                  <a:gd name="connsiteY22" fmla="*/ 1159784 h 1511777"/>
                  <a:gd name="connsiteX23" fmla="*/ 1014866 w 1205940"/>
                  <a:gd name="connsiteY23" fmla="*/ 1502920 h 1511777"/>
                  <a:gd name="connsiteX24" fmla="*/ 1196647 w 1205940"/>
                  <a:gd name="connsiteY24" fmla="*/ 1511777 h 1511777"/>
                  <a:gd name="connsiteX25" fmla="*/ 1205302 w 1205940"/>
                  <a:gd name="connsiteY25" fmla="*/ 11998 h 1511777"/>
                  <a:gd name="connsiteX26" fmla="*/ 0 w 1205940"/>
                  <a:gd name="connsiteY26" fmla="*/ 0 h 1511777"/>
                  <a:gd name="connsiteX0" fmla="*/ 3917 w 1175318"/>
                  <a:gd name="connsiteY0" fmla="*/ 0 h 1506978"/>
                  <a:gd name="connsiteX1" fmla="*/ 0 w 1175318"/>
                  <a:gd name="connsiteY1" fmla="*/ 1439920 h 1506978"/>
                  <a:gd name="connsiteX2" fmla="*/ 196912 w 1175318"/>
                  <a:gd name="connsiteY2" fmla="*/ 1445331 h 1506978"/>
                  <a:gd name="connsiteX3" fmla="*/ 190755 w 1175318"/>
                  <a:gd name="connsiteY3" fmla="*/ 1126188 h 1506978"/>
                  <a:gd name="connsiteX4" fmla="*/ 167522 w 1175318"/>
                  <a:gd name="connsiteY4" fmla="*/ 1106383 h 1506978"/>
                  <a:gd name="connsiteX5" fmla="*/ 160634 w 1175318"/>
                  <a:gd name="connsiteY5" fmla="*/ 505288 h 1506978"/>
                  <a:gd name="connsiteX6" fmla="*/ 188657 w 1175318"/>
                  <a:gd name="connsiteY6" fmla="*/ 473667 h 1506978"/>
                  <a:gd name="connsiteX7" fmla="*/ 201666 w 1175318"/>
                  <a:gd name="connsiteY7" fmla="*/ 441141 h 1506978"/>
                  <a:gd name="connsiteX8" fmla="*/ 202884 w 1175318"/>
                  <a:gd name="connsiteY8" fmla="*/ 349384 h 1506978"/>
                  <a:gd name="connsiteX9" fmla="*/ 185640 w 1175318"/>
                  <a:gd name="connsiteY9" fmla="*/ 338838 h 1506978"/>
                  <a:gd name="connsiteX10" fmla="*/ 211344 w 1175318"/>
                  <a:gd name="connsiteY10" fmla="*/ 279033 h 1506978"/>
                  <a:gd name="connsiteX11" fmla="*/ 239945 w 1175318"/>
                  <a:gd name="connsiteY11" fmla="*/ 233016 h 1506978"/>
                  <a:gd name="connsiteX12" fmla="*/ 318730 w 1175318"/>
                  <a:gd name="connsiteY12" fmla="*/ 226054 h 1506978"/>
                  <a:gd name="connsiteX13" fmla="*/ 374984 w 1175318"/>
                  <a:gd name="connsiteY13" fmla="*/ 222212 h 1506978"/>
                  <a:gd name="connsiteX14" fmla="*/ 589227 w 1175318"/>
                  <a:gd name="connsiteY14" fmla="*/ 219849 h 1506978"/>
                  <a:gd name="connsiteX15" fmla="*/ 920966 w 1175318"/>
                  <a:gd name="connsiteY15" fmla="*/ 247722 h 1506978"/>
                  <a:gd name="connsiteX16" fmla="*/ 954331 w 1175318"/>
                  <a:gd name="connsiteY16" fmla="*/ 258004 h 1506978"/>
                  <a:gd name="connsiteX17" fmla="*/ 980607 w 1175318"/>
                  <a:gd name="connsiteY17" fmla="*/ 324737 h 1506978"/>
                  <a:gd name="connsiteX18" fmla="*/ 982425 w 1175318"/>
                  <a:gd name="connsiteY18" fmla="*/ 363132 h 1506978"/>
                  <a:gd name="connsiteX19" fmla="*/ 973337 w 1175318"/>
                  <a:gd name="connsiteY19" fmla="*/ 454315 h 1506978"/>
                  <a:gd name="connsiteX20" fmla="*/ 1016966 w 1175318"/>
                  <a:gd name="connsiteY20" fmla="*/ 519103 h 1506978"/>
                  <a:gd name="connsiteX21" fmla="*/ 1009694 w 1175318"/>
                  <a:gd name="connsiteY21" fmla="*/ 1097396 h 1506978"/>
                  <a:gd name="connsiteX22" fmla="*/ 989698 w 1175318"/>
                  <a:gd name="connsiteY22" fmla="*/ 1154985 h 1506978"/>
                  <a:gd name="connsiteX23" fmla="*/ 984244 w 1175318"/>
                  <a:gd name="connsiteY23" fmla="*/ 1498121 h 1506978"/>
                  <a:gd name="connsiteX24" fmla="*/ 1166025 w 1175318"/>
                  <a:gd name="connsiteY24" fmla="*/ 1506978 h 1506978"/>
                  <a:gd name="connsiteX25" fmla="*/ 1174680 w 1175318"/>
                  <a:gd name="connsiteY25" fmla="*/ 7199 h 1506978"/>
                  <a:gd name="connsiteX26" fmla="*/ 3917 w 1175318"/>
                  <a:gd name="connsiteY26" fmla="*/ 0 h 1506978"/>
                  <a:gd name="connsiteX0" fmla="*/ 2099 w 1173500"/>
                  <a:gd name="connsiteY0" fmla="*/ 0 h 1506978"/>
                  <a:gd name="connsiteX1" fmla="*/ 0 w 1173500"/>
                  <a:gd name="connsiteY1" fmla="*/ 1487912 h 1506978"/>
                  <a:gd name="connsiteX2" fmla="*/ 195094 w 1173500"/>
                  <a:gd name="connsiteY2" fmla="*/ 1445331 h 1506978"/>
                  <a:gd name="connsiteX3" fmla="*/ 188937 w 1173500"/>
                  <a:gd name="connsiteY3" fmla="*/ 1126188 h 1506978"/>
                  <a:gd name="connsiteX4" fmla="*/ 165704 w 1173500"/>
                  <a:gd name="connsiteY4" fmla="*/ 1106383 h 1506978"/>
                  <a:gd name="connsiteX5" fmla="*/ 158816 w 1173500"/>
                  <a:gd name="connsiteY5" fmla="*/ 505288 h 1506978"/>
                  <a:gd name="connsiteX6" fmla="*/ 186839 w 1173500"/>
                  <a:gd name="connsiteY6" fmla="*/ 473667 h 1506978"/>
                  <a:gd name="connsiteX7" fmla="*/ 199848 w 1173500"/>
                  <a:gd name="connsiteY7" fmla="*/ 441141 h 1506978"/>
                  <a:gd name="connsiteX8" fmla="*/ 201066 w 1173500"/>
                  <a:gd name="connsiteY8" fmla="*/ 349384 h 1506978"/>
                  <a:gd name="connsiteX9" fmla="*/ 183822 w 1173500"/>
                  <a:gd name="connsiteY9" fmla="*/ 338838 h 1506978"/>
                  <a:gd name="connsiteX10" fmla="*/ 209526 w 1173500"/>
                  <a:gd name="connsiteY10" fmla="*/ 279033 h 1506978"/>
                  <a:gd name="connsiteX11" fmla="*/ 238127 w 1173500"/>
                  <a:gd name="connsiteY11" fmla="*/ 233016 h 1506978"/>
                  <a:gd name="connsiteX12" fmla="*/ 316912 w 1173500"/>
                  <a:gd name="connsiteY12" fmla="*/ 226054 h 1506978"/>
                  <a:gd name="connsiteX13" fmla="*/ 373166 w 1173500"/>
                  <a:gd name="connsiteY13" fmla="*/ 222212 h 1506978"/>
                  <a:gd name="connsiteX14" fmla="*/ 587409 w 1173500"/>
                  <a:gd name="connsiteY14" fmla="*/ 219849 h 1506978"/>
                  <a:gd name="connsiteX15" fmla="*/ 919148 w 1173500"/>
                  <a:gd name="connsiteY15" fmla="*/ 247722 h 1506978"/>
                  <a:gd name="connsiteX16" fmla="*/ 952513 w 1173500"/>
                  <a:gd name="connsiteY16" fmla="*/ 258004 h 1506978"/>
                  <a:gd name="connsiteX17" fmla="*/ 978789 w 1173500"/>
                  <a:gd name="connsiteY17" fmla="*/ 324737 h 1506978"/>
                  <a:gd name="connsiteX18" fmla="*/ 980607 w 1173500"/>
                  <a:gd name="connsiteY18" fmla="*/ 363132 h 1506978"/>
                  <a:gd name="connsiteX19" fmla="*/ 971519 w 1173500"/>
                  <a:gd name="connsiteY19" fmla="*/ 454315 h 1506978"/>
                  <a:gd name="connsiteX20" fmla="*/ 1015148 w 1173500"/>
                  <a:gd name="connsiteY20" fmla="*/ 519103 h 1506978"/>
                  <a:gd name="connsiteX21" fmla="*/ 1007876 w 1173500"/>
                  <a:gd name="connsiteY21" fmla="*/ 1097396 h 1506978"/>
                  <a:gd name="connsiteX22" fmla="*/ 987880 w 1173500"/>
                  <a:gd name="connsiteY22" fmla="*/ 1154985 h 1506978"/>
                  <a:gd name="connsiteX23" fmla="*/ 982426 w 1173500"/>
                  <a:gd name="connsiteY23" fmla="*/ 1498121 h 1506978"/>
                  <a:gd name="connsiteX24" fmla="*/ 1164207 w 1173500"/>
                  <a:gd name="connsiteY24" fmla="*/ 1506978 h 1506978"/>
                  <a:gd name="connsiteX25" fmla="*/ 1172862 w 1173500"/>
                  <a:gd name="connsiteY25" fmla="*/ 7199 h 1506978"/>
                  <a:gd name="connsiteX26" fmla="*/ 2099 w 1173500"/>
                  <a:gd name="connsiteY26" fmla="*/ 0 h 1506978"/>
                  <a:gd name="connsiteX0" fmla="*/ 2099 w 1173500"/>
                  <a:gd name="connsiteY0" fmla="*/ 0 h 1506978"/>
                  <a:gd name="connsiteX1" fmla="*/ 0 w 1173500"/>
                  <a:gd name="connsiteY1" fmla="*/ 1487912 h 1506978"/>
                  <a:gd name="connsiteX2" fmla="*/ 180551 w 1173500"/>
                  <a:gd name="connsiteY2" fmla="*/ 1490923 h 1506978"/>
                  <a:gd name="connsiteX3" fmla="*/ 188937 w 1173500"/>
                  <a:gd name="connsiteY3" fmla="*/ 1126188 h 1506978"/>
                  <a:gd name="connsiteX4" fmla="*/ 165704 w 1173500"/>
                  <a:gd name="connsiteY4" fmla="*/ 1106383 h 1506978"/>
                  <a:gd name="connsiteX5" fmla="*/ 158816 w 1173500"/>
                  <a:gd name="connsiteY5" fmla="*/ 505288 h 1506978"/>
                  <a:gd name="connsiteX6" fmla="*/ 186839 w 1173500"/>
                  <a:gd name="connsiteY6" fmla="*/ 473667 h 1506978"/>
                  <a:gd name="connsiteX7" fmla="*/ 199848 w 1173500"/>
                  <a:gd name="connsiteY7" fmla="*/ 441141 h 1506978"/>
                  <a:gd name="connsiteX8" fmla="*/ 201066 w 1173500"/>
                  <a:gd name="connsiteY8" fmla="*/ 349384 h 1506978"/>
                  <a:gd name="connsiteX9" fmla="*/ 183822 w 1173500"/>
                  <a:gd name="connsiteY9" fmla="*/ 338838 h 1506978"/>
                  <a:gd name="connsiteX10" fmla="*/ 209526 w 1173500"/>
                  <a:gd name="connsiteY10" fmla="*/ 279033 h 1506978"/>
                  <a:gd name="connsiteX11" fmla="*/ 238127 w 1173500"/>
                  <a:gd name="connsiteY11" fmla="*/ 233016 h 1506978"/>
                  <a:gd name="connsiteX12" fmla="*/ 316912 w 1173500"/>
                  <a:gd name="connsiteY12" fmla="*/ 226054 h 1506978"/>
                  <a:gd name="connsiteX13" fmla="*/ 373166 w 1173500"/>
                  <a:gd name="connsiteY13" fmla="*/ 222212 h 1506978"/>
                  <a:gd name="connsiteX14" fmla="*/ 587409 w 1173500"/>
                  <a:gd name="connsiteY14" fmla="*/ 219849 h 1506978"/>
                  <a:gd name="connsiteX15" fmla="*/ 919148 w 1173500"/>
                  <a:gd name="connsiteY15" fmla="*/ 247722 h 1506978"/>
                  <a:gd name="connsiteX16" fmla="*/ 952513 w 1173500"/>
                  <a:gd name="connsiteY16" fmla="*/ 258004 h 1506978"/>
                  <a:gd name="connsiteX17" fmla="*/ 978789 w 1173500"/>
                  <a:gd name="connsiteY17" fmla="*/ 324737 h 1506978"/>
                  <a:gd name="connsiteX18" fmla="*/ 980607 w 1173500"/>
                  <a:gd name="connsiteY18" fmla="*/ 363132 h 1506978"/>
                  <a:gd name="connsiteX19" fmla="*/ 971519 w 1173500"/>
                  <a:gd name="connsiteY19" fmla="*/ 454315 h 1506978"/>
                  <a:gd name="connsiteX20" fmla="*/ 1015148 w 1173500"/>
                  <a:gd name="connsiteY20" fmla="*/ 519103 h 1506978"/>
                  <a:gd name="connsiteX21" fmla="*/ 1007876 w 1173500"/>
                  <a:gd name="connsiteY21" fmla="*/ 1097396 h 1506978"/>
                  <a:gd name="connsiteX22" fmla="*/ 987880 w 1173500"/>
                  <a:gd name="connsiteY22" fmla="*/ 1154985 h 1506978"/>
                  <a:gd name="connsiteX23" fmla="*/ 982426 w 1173500"/>
                  <a:gd name="connsiteY23" fmla="*/ 1498121 h 1506978"/>
                  <a:gd name="connsiteX24" fmla="*/ 1164207 w 1173500"/>
                  <a:gd name="connsiteY24" fmla="*/ 1506978 h 1506978"/>
                  <a:gd name="connsiteX25" fmla="*/ 1172862 w 1173500"/>
                  <a:gd name="connsiteY25" fmla="*/ 7199 h 1506978"/>
                  <a:gd name="connsiteX26" fmla="*/ 2099 w 1173500"/>
                  <a:gd name="connsiteY26" fmla="*/ 0 h 1506978"/>
                  <a:gd name="connsiteX0" fmla="*/ 31185 w 1202586"/>
                  <a:gd name="connsiteY0" fmla="*/ 0 h 1506978"/>
                  <a:gd name="connsiteX1" fmla="*/ 0 w 1202586"/>
                  <a:gd name="connsiteY1" fmla="*/ 1490313 h 1506978"/>
                  <a:gd name="connsiteX2" fmla="*/ 209637 w 1202586"/>
                  <a:gd name="connsiteY2" fmla="*/ 1490923 h 1506978"/>
                  <a:gd name="connsiteX3" fmla="*/ 218023 w 1202586"/>
                  <a:gd name="connsiteY3" fmla="*/ 1126188 h 1506978"/>
                  <a:gd name="connsiteX4" fmla="*/ 194790 w 1202586"/>
                  <a:gd name="connsiteY4" fmla="*/ 1106383 h 1506978"/>
                  <a:gd name="connsiteX5" fmla="*/ 187902 w 1202586"/>
                  <a:gd name="connsiteY5" fmla="*/ 505288 h 1506978"/>
                  <a:gd name="connsiteX6" fmla="*/ 215925 w 1202586"/>
                  <a:gd name="connsiteY6" fmla="*/ 473667 h 1506978"/>
                  <a:gd name="connsiteX7" fmla="*/ 228934 w 1202586"/>
                  <a:gd name="connsiteY7" fmla="*/ 441141 h 1506978"/>
                  <a:gd name="connsiteX8" fmla="*/ 230152 w 1202586"/>
                  <a:gd name="connsiteY8" fmla="*/ 349384 h 1506978"/>
                  <a:gd name="connsiteX9" fmla="*/ 212908 w 1202586"/>
                  <a:gd name="connsiteY9" fmla="*/ 338838 h 1506978"/>
                  <a:gd name="connsiteX10" fmla="*/ 238612 w 1202586"/>
                  <a:gd name="connsiteY10" fmla="*/ 279033 h 1506978"/>
                  <a:gd name="connsiteX11" fmla="*/ 267213 w 1202586"/>
                  <a:gd name="connsiteY11" fmla="*/ 233016 h 1506978"/>
                  <a:gd name="connsiteX12" fmla="*/ 345998 w 1202586"/>
                  <a:gd name="connsiteY12" fmla="*/ 226054 h 1506978"/>
                  <a:gd name="connsiteX13" fmla="*/ 402252 w 1202586"/>
                  <a:gd name="connsiteY13" fmla="*/ 222212 h 1506978"/>
                  <a:gd name="connsiteX14" fmla="*/ 616495 w 1202586"/>
                  <a:gd name="connsiteY14" fmla="*/ 219849 h 1506978"/>
                  <a:gd name="connsiteX15" fmla="*/ 948234 w 1202586"/>
                  <a:gd name="connsiteY15" fmla="*/ 247722 h 1506978"/>
                  <a:gd name="connsiteX16" fmla="*/ 981599 w 1202586"/>
                  <a:gd name="connsiteY16" fmla="*/ 258004 h 1506978"/>
                  <a:gd name="connsiteX17" fmla="*/ 1007875 w 1202586"/>
                  <a:gd name="connsiteY17" fmla="*/ 324737 h 1506978"/>
                  <a:gd name="connsiteX18" fmla="*/ 1009693 w 1202586"/>
                  <a:gd name="connsiteY18" fmla="*/ 363132 h 1506978"/>
                  <a:gd name="connsiteX19" fmla="*/ 1000605 w 1202586"/>
                  <a:gd name="connsiteY19" fmla="*/ 454315 h 1506978"/>
                  <a:gd name="connsiteX20" fmla="*/ 1044234 w 1202586"/>
                  <a:gd name="connsiteY20" fmla="*/ 519103 h 1506978"/>
                  <a:gd name="connsiteX21" fmla="*/ 1036962 w 1202586"/>
                  <a:gd name="connsiteY21" fmla="*/ 1097396 h 1506978"/>
                  <a:gd name="connsiteX22" fmla="*/ 1016966 w 1202586"/>
                  <a:gd name="connsiteY22" fmla="*/ 1154985 h 1506978"/>
                  <a:gd name="connsiteX23" fmla="*/ 1011512 w 1202586"/>
                  <a:gd name="connsiteY23" fmla="*/ 1498121 h 1506978"/>
                  <a:gd name="connsiteX24" fmla="*/ 1193293 w 1202586"/>
                  <a:gd name="connsiteY24" fmla="*/ 1506978 h 1506978"/>
                  <a:gd name="connsiteX25" fmla="*/ 1201948 w 1202586"/>
                  <a:gd name="connsiteY25" fmla="*/ 7199 h 1506978"/>
                  <a:gd name="connsiteX26" fmla="*/ 31185 w 1202586"/>
                  <a:gd name="connsiteY26" fmla="*/ 0 h 1506978"/>
                  <a:gd name="connsiteX0" fmla="*/ 257 w 1204380"/>
                  <a:gd name="connsiteY0" fmla="*/ 0 h 1511778"/>
                  <a:gd name="connsiteX1" fmla="*/ 1794 w 1204380"/>
                  <a:gd name="connsiteY1" fmla="*/ 1495113 h 1511778"/>
                  <a:gd name="connsiteX2" fmla="*/ 211431 w 1204380"/>
                  <a:gd name="connsiteY2" fmla="*/ 1495723 h 1511778"/>
                  <a:gd name="connsiteX3" fmla="*/ 219817 w 1204380"/>
                  <a:gd name="connsiteY3" fmla="*/ 1130988 h 1511778"/>
                  <a:gd name="connsiteX4" fmla="*/ 196584 w 1204380"/>
                  <a:gd name="connsiteY4" fmla="*/ 1111183 h 1511778"/>
                  <a:gd name="connsiteX5" fmla="*/ 189696 w 1204380"/>
                  <a:gd name="connsiteY5" fmla="*/ 510088 h 1511778"/>
                  <a:gd name="connsiteX6" fmla="*/ 217719 w 1204380"/>
                  <a:gd name="connsiteY6" fmla="*/ 478467 h 1511778"/>
                  <a:gd name="connsiteX7" fmla="*/ 230728 w 1204380"/>
                  <a:gd name="connsiteY7" fmla="*/ 445941 h 1511778"/>
                  <a:gd name="connsiteX8" fmla="*/ 231946 w 1204380"/>
                  <a:gd name="connsiteY8" fmla="*/ 354184 h 1511778"/>
                  <a:gd name="connsiteX9" fmla="*/ 214702 w 1204380"/>
                  <a:gd name="connsiteY9" fmla="*/ 343638 h 1511778"/>
                  <a:gd name="connsiteX10" fmla="*/ 240406 w 1204380"/>
                  <a:gd name="connsiteY10" fmla="*/ 283833 h 1511778"/>
                  <a:gd name="connsiteX11" fmla="*/ 269007 w 1204380"/>
                  <a:gd name="connsiteY11" fmla="*/ 237816 h 1511778"/>
                  <a:gd name="connsiteX12" fmla="*/ 347792 w 1204380"/>
                  <a:gd name="connsiteY12" fmla="*/ 230854 h 1511778"/>
                  <a:gd name="connsiteX13" fmla="*/ 404046 w 1204380"/>
                  <a:gd name="connsiteY13" fmla="*/ 227012 h 1511778"/>
                  <a:gd name="connsiteX14" fmla="*/ 618289 w 1204380"/>
                  <a:gd name="connsiteY14" fmla="*/ 224649 h 1511778"/>
                  <a:gd name="connsiteX15" fmla="*/ 950028 w 1204380"/>
                  <a:gd name="connsiteY15" fmla="*/ 252522 h 1511778"/>
                  <a:gd name="connsiteX16" fmla="*/ 983393 w 1204380"/>
                  <a:gd name="connsiteY16" fmla="*/ 262804 h 1511778"/>
                  <a:gd name="connsiteX17" fmla="*/ 1009669 w 1204380"/>
                  <a:gd name="connsiteY17" fmla="*/ 329537 h 1511778"/>
                  <a:gd name="connsiteX18" fmla="*/ 1011487 w 1204380"/>
                  <a:gd name="connsiteY18" fmla="*/ 367932 h 1511778"/>
                  <a:gd name="connsiteX19" fmla="*/ 1002399 w 1204380"/>
                  <a:gd name="connsiteY19" fmla="*/ 459115 h 1511778"/>
                  <a:gd name="connsiteX20" fmla="*/ 1046028 w 1204380"/>
                  <a:gd name="connsiteY20" fmla="*/ 523903 h 1511778"/>
                  <a:gd name="connsiteX21" fmla="*/ 1038756 w 1204380"/>
                  <a:gd name="connsiteY21" fmla="*/ 1102196 h 1511778"/>
                  <a:gd name="connsiteX22" fmla="*/ 1018760 w 1204380"/>
                  <a:gd name="connsiteY22" fmla="*/ 1159785 h 1511778"/>
                  <a:gd name="connsiteX23" fmla="*/ 1013306 w 1204380"/>
                  <a:gd name="connsiteY23" fmla="*/ 1502921 h 1511778"/>
                  <a:gd name="connsiteX24" fmla="*/ 1195087 w 1204380"/>
                  <a:gd name="connsiteY24" fmla="*/ 1511778 h 1511778"/>
                  <a:gd name="connsiteX25" fmla="*/ 1203742 w 1204380"/>
                  <a:gd name="connsiteY25" fmla="*/ 11999 h 1511778"/>
                  <a:gd name="connsiteX26" fmla="*/ 257 w 1204380"/>
                  <a:gd name="connsiteY26" fmla="*/ 0 h 1511778"/>
                  <a:gd name="connsiteX0" fmla="*/ 257 w 1205369"/>
                  <a:gd name="connsiteY0" fmla="*/ 0 h 1511778"/>
                  <a:gd name="connsiteX1" fmla="*/ 1794 w 1205369"/>
                  <a:gd name="connsiteY1" fmla="*/ 1495113 h 1511778"/>
                  <a:gd name="connsiteX2" fmla="*/ 211431 w 1205369"/>
                  <a:gd name="connsiteY2" fmla="*/ 1495723 h 1511778"/>
                  <a:gd name="connsiteX3" fmla="*/ 219817 w 1205369"/>
                  <a:gd name="connsiteY3" fmla="*/ 1130988 h 1511778"/>
                  <a:gd name="connsiteX4" fmla="*/ 196584 w 1205369"/>
                  <a:gd name="connsiteY4" fmla="*/ 1111183 h 1511778"/>
                  <a:gd name="connsiteX5" fmla="*/ 189696 w 1205369"/>
                  <a:gd name="connsiteY5" fmla="*/ 510088 h 1511778"/>
                  <a:gd name="connsiteX6" fmla="*/ 217719 w 1205369"/>
                  <a:gd name="connsiteY6" fmla="*/ 478467 h 1511778"/>
                  <a:gd name="connsiteX7" fmla="*/ 230728 w 1205369"/>
                  <a:gd name="connsiteY7" fmla="*/ 445941 h 1511778"/>
                  <a:gd name="connsiteX8" fmla="*/ 231946 w 1205369"/>
                  <a:gd name="connsiteY8" fmla="*/ 354184 h 1511778"/>
                  <a:gd name="connsiteX9" fmla="*/ 214702 w 1205369"/>
                  <a:gd name="connsiteY9" fmla="*/ 343638 h 1511778"/>
                  <a:gd name="connsiteX10" fmla="*/ 240406 w 1205369"/>
                  <a:gd name="connsiteY10" fmla="*/ 283833 h 1511778"/>
                  <a:gd name="connsiteX11" fmla="*/ 269007 w 1205369"/>
                  <a:gd name="connsiteY11" fmla="*/ 237816 h 1511778"/>
                  <a:gd name="connsiteX12" fmla="*/ 347792 w 1205369"/>
                  <a:gd name="connsiteY12" fmla="*/ 230854 h 1511778"/>
                  <a:gd name="connsiteX13" fmla="*/ 404046 w 1205369"/>
                  <a:gd name="connsiteY13" fmla="*/ 227012 h 1511778"/>
                  <a:gd name="connsiteX14" fmla="*/ 618289 w 1205369"/>
                  <a:gd name="connsiteY14" fmla="*/ 224649 h 1511778"/>
                  <a:gd name="connsiteX15" fmla="*/ 950028 w 1205369"/>
                  <a:gd name="connsiteY15" fmla="*/ 252522 h 1511778"/>
                  <a:gd name="connsiteX16" fmla="*/ 983393 w 1205369"/>
                  <a:gd name="connsiteY16" fmla="*/ 262804 h 1511778"/>
                  <a:gd name="connsiteX17" fmla="*/ 1009669 w 1205369"/>
                  <a:gd name="connsiteY17" fmla="*/ 329537 h 1511778"/>
                  <a:gd name="connsiteX18" fmla="*/ 1011487 w 1205369"/>
                  <a:gd name="connsiteY18" fmla="*/ 367932 h 1511778"/>
                  <a:gd name="connsiteX19" fmla="*/ 1002399 w 1205369"/>
                  <a:gd name="connsiteY19" fmla="*/ 459115 h 1511778"/>
                  <a:gd name="connsiteX20" fmla="*/ 1046028 w 1205369"/>
                  <a:gd name="connsiteY20" fmla="*/ 523903 h 1511778"/>
                  <a:gd name="connsiteX21" fmla="*/ 1038756 w 1205369"/>
                  <a:gd name="connsiteY21" fmla="*/ 1102196 h 1511778"/>
                  <a:gd name="connsiteX22" fmla="*/ 1018760 w 1205369"/>
                  <a:gd name="connsiteY22" fmla="*/ 1159785 h 1511778"/>
                  <a:gd name="connsiteX23" fmla="*/ 1013306 w 1205369"/>
                  <a:gd name="connsiteY23" fmla="*/ 1502921 h 1511778"/>
                  <a:gd name="connsiteX24" fmla="*/ 1202358 w 1205369"/>
                  <a:gd name="connsiteY24" fmla="*/ 1511778 h 1511778"/>
                  <a:gd name="connsiteX25" fmla="*/ 1203742 w 1205369"/>
                  <a:gd name="connsiteY25" fmla="*/ 11999 h 1511778"/>
                  <a:gd name="connsiteX26" fmla="*/ 257 w 1205369"/>
                  <a:gd name="connsiteY26" fmla="*/ 0 h 1511778"/>
                  <a:gd name="connsiteX0" fmla="*/ 257 w 1205369"/>
                  <a:gd name="connsiteY0" fmla="*/ 0 h 1515701"/>
                  <a:gd name="connsiteX1" fmla="*/ 1794 w 1205369"/>
                  <a:gd name="connsiteY1" fmla="*/ 1495113 h 1515701"/>
                  <a:gd name="connsiteX2" fmla="*/ 211431 w 1205369"/>
                  <a:gd name="connsiteY2" fmla="*/ 1495723 h 1515701"/>
                  <a:gd name="connsiteX3" fmla="*/ 219817 w 1205369"/>
                  <a:gd name="connsiteY3" fmla="*/ 1130988 h 1515701"/>
                  <a:gd name="connsiteX4" fmla="*/ 196584 w 1205369"/>
                  <a:gd name="connsiteY4" fmla="*/ 1111183 h 1515701"/>
                  <a:gd name="connsiteX5" fmla="*/ 189696 w 1205369"/>
                  <a:gd name="connsiteY5" fmla="*/ 510088 h 1515701"/>
                  <a:gd name="connsiteX6" fmla="*/ 217719 w 1205369"/>
                  <a:gd name="connsiteY6" fmla="*/ 478467 h 1515701"/>
                  <a:gd name="connsiteX7" fmla="*/ 230728 w 1205369"/>
                  <a:gd name="connsiteY7" fmla="*/ 445941 h 1515701"/>
                  <a:gd name="connsiteX8" fmla="*/ 231946 w 1205369"/>
                  <a:gd name="connsiteY8" fmla="*/ 354184 h 1515701"/>
                  <a:gd name="connsiteX9" fmla="*/ 214702 w 1205369"/>
                  <a:gd name="connsiteY9" fmla="*/ 343638 h 1515701"/>
                  <a:gd name="connsiteX10" fmla="*/ 240406 w 1205369"/>
                  <a:gd name="connsiteY10" fmla="*/ 283833 h 1515701"/>
                  <a:gd name="connsiteX11" fmla="*/ 269007 w 1205369"/>
                  <a:gd name="connsiteY11" fmla="*/ 237816 h 1515701"/>
                  <a:gd name="connsiteX12" fmla="*/ 347792 w 1205369"/>
                  <a:gd name="connsiteY12" fmla="*/ 230854 h 1515701"/>
                  <a:gd name="connsiteX13" fmla="*/ 404046 w 1205369"/>
                  <a:gd name="connsiteY13" fmla="*/ 227012 h 1515701"/>
                  <a:gd name="connsiteX14" fmla="*/ 618289 w 1205369"/>
                  <a:gd name="connsiteY14" fmla="*/ 224649 h 1515701"/>
                  <a:gd name="connsiteX15" fmla="*/ 950028 w 1205369"/>
                  <a:gd name="connsiteY15" fmla="*/ 252522 h 1515701"/>
                  <a:gd name="connsiteX16" fmla="*/ 983393 w 1205369"/>
                  <a:gd name="connsiteY16" fmla="*/ 262804 h 1515701"/>
                  <a:gd name="connsiteX17" fmla="*/ 1009669 w 1205369"/>
                  <a:gd name="connsiteY17" fmla="*/ 329537 h 1515701"/>
                  <a:gd name="connsiteX18" fmla="*/ 1011487 w 1205369"/>
                  <a:gd name="connsiteY18" fmla="*/ 367932 h 1515701"/>
                  <a:gd name="connsiteX19" fmla="*/ 1002399 w 1205369"/>
                  <a:gd name="connsiteY19" fmla="*/ 459115 h 1515701"/>
                  <a:gd name="connsiteX20" fmla="*/ 1046028 w 1205369"/>
                  <a:gd name="connsiteY20" fmla="*/ 523903 h 1515701"/>
                  <a:gd name="connsiteX21" fmla="*/ 1038756 w 1205369"/>
                  <a:gd name="connsiteY21" fmla="*/ 1102196 h 1515701"/>
                  <a:gd name="connsiteX22" fmla="*/ 1018760 w 1205369"/>
                  <a:gd name="connsiteY22" fmla="*/ 1159785 h 1515701"/>
                  <a:gd name="connsiteX23" fmla="*/ 1007896 w 1205369"/>
                  <a:gd name="connsiteY23" fmla="*/ 1514920 h 1515701"/>
                  <a:gd name="connsiteX24" fmla="*/ 1202358 w 1205369"/>
                  <a:gd name="connsiteY24" fmla="*/ 1511778 h 1515701"/>
                  <a:gd name="connsiteX25" fmla="*/ 1203742 w 1205369"/>
                  <a:gd name="connsiteY25" fmla="*/ 11999 h 1515701"/>
                  <a:gd name="connsiteX26" fmla="*/ 257 w 1205369"/>
                  <a:gd name="connsiteY26" fmla="*/ 0 h 1515701"/>
                  <a:gd name="connsiteX0" fmla="*/ 257 w 1205369"/>
                  <a:gd name="connsiteY0" fmla="*/ 0 h 1515701"/>
                  <a:gd name="connsiteX1" fmla="*/ 1794 w 1205369"/>
                  <a:gd name="connsiteY1" fmla="*/ 1495113 h 1515701"/>
                  <a:gd name="connsiteX2" fmla="*/ 211431 w 1205369"/>
                  <a:gd name="connsiteY2" fmla="*/ 1495723 h 1515701"/>
                  <a:gd name="connsiteX3" fmla="*/ 219817 w 1205369"/>
                  <a:gd name="connsiteY3" fmla="*/ 1130988 h 1515701"/>
                  <a:gd name="connsiteX4" fmla="*/ 196584 w 1205369"/>
                  <a:gd name="connsiteY4" fmla="*/ 1111183 h 1515701"/>
                  <a:gd name="connsiteX5" fmla="*/ 189696 w 1205369"/>
                  <a:gd name="connsiteY5" fmla="*/ 510088 h 1515701"/>
                  <a:gd name="connsiteX6" fmla="*/ 217719 w 1205369"/>
                  <a:gd name="connsiteY6" fmla="*/ 478467 h 1515701"/>
                  <a:gd name="connsiteX7" fmla="*/ 230728 w 1205369"/>
                  <a:gd name="connsiteY7" fmla="*/ 445941 h 1515701"/>
                  <a:gd name="connsiteX8" fmla="*/ 231946 w 1205369"/>
                  <a:gd name="connsiteY8" fmla="*/ 354184 h 1515701"/>
                  <a:gd name="connsiteX9" fmla="*/ 214702 w 1205369"/>
                  <a:gd name="connsiteY9" fmla="*/ 343638 h 1515701"/>
                  <a:gd name="connsiteX10" fmla="*/ 240406 w 1205369"/>
                  <a:gd name="connsiteY10" fmla="*/ 283833 h 1515701"/>
                  <a:gd name="connsiteX11" fmla="*/ 269007 w 1205369"/>
                  <a:gd name="connsiteY11" fmla="*/ 237816 h 1515701"/>
                  <a:gd name="connsiteX12" fmla="*/ 347792 w 1205369"/>
                  <a:gd name="connsiteY12" fmla="*/ 230854 h 1515701"/>
                  <a:gd name="connsiteX13" fmla="*/ 404046 w 1205369"/>
                  <a:gd name="connsiteY13" fmla="*/ 227012 h 1515701"/>
                  <a:gd name="connsiteX14" fmla="*/ 618289 w 1205369"/>
                  <a:gd name="connsiteY14" fmla="*/ 224649 h 1515701"/>
                  <a:gd name="connsiteX15" fmla="*/ 950028 w 1205369"/>
                  <a:gd name="connsiteY15" fmla="*/ 252522 h 1515701"/>
                  <a:gd name="connsiteX16" fmla="*/ 983393 w 1205369"/>
                  <a:gd name="connsiteY16" fmla="*/ 262804 h 1515701"/>
                  <a:gd name="connsiteX17" fmla="*/ 1009669 w 1205369"/>
                  <a:gd name="connsiteY17" fmla="*/ 329537 h 1515701"/>
                  <a:gd name="connsiteX18" fmla="*/ 1011487 w 1205369"/>
                  <a:gd name="connsiteY18" fmla="*/ 367932 h 1515701"/>
                  <a:gd name="connsiteX19" fmla="*/ 1002399 w 1205369"/>
                  <a:gd name="connsiteY19" fmla="*/ 459115 h 1515701"/>
                  <a:gd name="connsiteX20" fmla="*/ 1046028 w 1205369"/>
                  <a:gd name="connsiteY20" fmla="*/ 523903 h 1515701"/>
                  <a:gd name="connsiteX21" fmla="*/ 1038756 w 1205369"/>
                  <a:gd name="connsiteY21" fmla="*/ 1102196 h 1515701"/>
                  <a:gd name="connsiteX22" fmla="*/ 1006135 w 1205369"/>
                  <a:gd name="connsiteY22" fmla="*/ 1159785 h 1515701"/>
                  <a:gd name="connsiteX23" fmla="*/ 1007896 w 1205369"/>
                  <a:gd name="connsiteY23" fmla="*/ 1514920 h 1515701"/>
                  <a:gd name="connsiteX24" fmla="*/ 1202358 w 1205369"/>
                  <a:gd name="connsiteY24" fmla="*/ 1511778 h 1515701"/>
                  <a:gd name="connsiteX25" fmla="*/ 1203742 w 1205369"/>
                  <a:gd name="connsiteY25" fmla="*/ 11999 h 1515701"/>
                  <a:gd name="connsiteX26" fmla="*/ 257 w 1205369"/>
                  <a:gd name="connsiteY26" fmla="*/ 0 h 1515701"/>
                  <a:gd name="connsiteX0" fmla="*/ 257 w 1205369"/>
                  <a:gd name="connsiteY0" fmla="*/ 0 h 1515701"/>
                  <a:gd name="connsiteX1" fmla="*/ 1794 w 1205369"/>
                  <a:gd name="connsiteY1" fmla="*/ 1495113 h 1515701"/>
                  <a:gd name="connsiteX2" fmla="*/ 211431 w 1205369"/>
                  <a:gd name="connsiteY2" fmla="*/ 1495723 h 1515701"/>
                  <a:gd name="connsiteX3" fmla="*/ 219817 w 1205369"/>
                  <a:gd name="connsiteY3" fmla="*/ 1130988 h 1515701"/>
                  <a:gd name="connsiteX4" fmla="*/ 196584 w 1205369"/>
                  <a:gd name="connsiteY4" fmla="*/ 1111183 h 1515701"/>
                  <a:gd name="connsiteX5" fmla="*/ 189696 w 1205369"/>
                  <a:gd name="connsiteY5" fmla="*/ 510088 h 1515701"/>
                  <a:gd name="connsiteX6" fmla="*/ 217719 w 1205369"/>
                  <a:gd name="connsiteY6" fmla="*/ 478467 h 1515701"/>
                  <a:gd name="connsiteX7" fmla="*/ 230728 w 1205369"/>
                  <a:gd name="connsiteY7" fmla="*/ 445941 h 1515701"/>
                  <a:gd name="connsiteX8" fmla="*/ 231946 w 1205369"/>
                  <a:gd name="connsiteY8" fmla="*/ 354184 h 1515701"/>
                  <a:gd name="connsiteX9" fmla="*/ 214702 w 1205369"/>
                  <a:gd name="connsiteY9" fmla="*/ 343638 h 1515701"/>
                  <a:gd name="connsiteX10" fmla="*/ 240406 w 1205369"/>
                  <a:gd name="connsiteY10" fmla="*/ 283833 h 1515701"/>
                  <a:gd name="connsiteX11" fmla="*/ 269007 w 1205369"/>
                  <a:gd name="connsiteY11" fmla="*/ 237816 h 1515701"/>
                  <a:gd name="connsiteX12" fmla="*/ 347792 w 1205369"/>
                  <a:gd name="connsiteY12" fmla="*/ 230854 h 1515701"/>
                  <a:gd name="connsiteX13" fmla="*/ 404046 w 1205369"/>
                  <a:gd name="connsiteY13" fmla="*/ 227012 h 1515701"/>
                  <a:gd name="connsiteX14" fmla="*/ 618289 w 1205369"/>
                  <a:gd name="connsiteY14" fmla="*/ 224649 h 1515701"/>
                  <a:gd name="connsiteX15" fmla="*/ 950028 w 1205369"/>
                  <a:gd name="connsiteY15" fmla="*/ 252522 h 1515701"/>
                  <a:gd name="connsiteX16" fmla="*/ 983393 w 1205369"/>
                  <a:gd name="connsiteY16" fmla="*/ 262804 h 1515701"/>
                  <a:gd name="connsiteX17" fmla="*/ 1009669 w 1205369"/>
                  <a:gd name="connsiteY17" fmla="*/ 329537 h 1515701"/>
                  <a:gd name="connsiteX18" fmla="*/ 1011487 w 1205369"/>
                  <a:gd name="connsiteY18" fmla="*/ 367932 h 1515701"/>
                  <a:gd name="connsiteX19" fmla="*/ 1002399 w 1205369"/>
                  <a:gd name="connsiteY19" fmla="*/ 459115 h 1515701"/>
                  <a:gd name="connsiteX20" fmla="*/ 1046028 w 1205369"/>
                  <a:gd name="connsiteY20" fmla="*/ 523903 h 1515701"/>
                  <a:gd name="connsiteX21" fmla="*/ 1031542 w 1205369"/>
                  <a:gd name="connsiteY21" fmla="*/ 1094998 h 1515701"/>
                  <a:gd name="connsiteX22" fmla="*/ 1006135 w 1205369"/>
                  <a:gd name="connsiteY22" fmla="*/ 1159785 h 1515701"/>
                  <a:gd name="connsiteX23" fmla="*/ 1007896 w 1205369"/>
                  <a:gd name="connsiteY23" fmla="*/ 1514920 h 1515701"/>
                  <a:gd name="connsiteX24" fmla="*/ 1202358 w 1205369"/>
                  <a:gd name="connsiteY24" fmla="*/ 1511778 h 1515701"/>
                  <a:gd name="connsiteX25" fmla="*/ 1203742 w 1205369"/>
                  <a:gd name="connsiteY25" fmla="*/ 11999 h 1515701"/>
                  <a:gd name="connsiteX26" fmla="*/ 257 w 1205369"/>
                  <a:gd name="connsiteY26" fmla="*/ 0 h 1515701"/>
                  <a:gd name="connsiteX0" fmla="*/ 257 w 1205369"/>
                  <a:gd name="connsiteY0" fmla="*/ 0 h 1515701"/>
                  <a:gd name="connsiteX1" fmla="*/ 1794 w 1205369"/>
                  <a:gd name="connsiteY1" fmla="*/ 1495113 h 1515701"/>
                  <a:gd name="connsiteX2" fmla="*/ 211431 w 1205369"/>
                  <a:gd name="connsiteY2" fmla="*/ 1495723 h 1515701"/>
                  <a:gd name="connsiteX3" fmla="*/ 219817 w 1205369"/>
                  <a:gd name="connsiteY3" fmla="*/ 1130988 h 1515701"/>
                  <a:gd name="connsiteX4" fmla="*/ 196584 w 1205369"/>
                  <a:gd name="connsiteY4" fmla="*/ 1111183 h 1515701"/>
                  <a:gd name="connsiteX5" fmla="*/ 189696 w 1205369"/>
                  <a:gd name="connsiteY5" fmla="*/ 510088 h 1515701"/>
                  <a:gd name="connsiteX6" fmla="*/ 217719 w 1205369"/>
                  <a:gd name="connsiteY6" fmla="*/ 478467 h 1515701"/>
                  <a:gd name="connsiteX7" fmla="*/ 230728 w 1205369"/>
                  <a:gd name="connsiteY7" fmla="*/ 445941 h 1515701"/>
                  <a:gd name="connsiteX8" fmla="*/ 231946 w 1205369"/>
                  <a:gd name="connsiteY8" fmla="*/ 354184 h 1515701"/>
                  <a:gd name="connsiteX9" fmla="*/ 214702 w 1205369"/>
                  <a:gd name="connsiteY9" fmla="*/ 343638 h 1515701"/>
                  <a:gd name="connsiteX10" fmla="*/ 240406 w 1205369"/>
                  <a:gd name="connsiteY10" fmla="*/ 283833 h 1515701"/>
                  <a:gd name="connsiteX11" fmla="*/ 269007 w 1205369"/>
                  <a:gd name="connsiteY11" fmla="*/ 237816 h 1515701"/>
                  <a:gd name="connsiteX12" fmla="*/ 347792 w 1205369"/>
                  <a:gd name="connsiteY12" fmla="*/ 230854 h 1515701"/>
                  <a:gd name="connsiteX13" fmla="*/ 404046 w 1205369"/>
                  <a:gd name="connsiteY13" fmla="*/ 227012 h 1515701"/>
                  <a:gd name="connsiteX14" fmla="*/ 618289 w 1205369"/>
                  <a:gd name="connsiteY14" fmla="*/ 224649 h 1515701"/>
                  <a:gd name="connsiteX15" fmla="*/ 950028 w 1205369"/>
                  <a:gd name="connsiteY15" fmla="*/ 252522 h 1515701"/>
                  <a:gd name="connsiteX16" fmla="*/ 983393 w 1205369"/>
                  <a:gd name="connsiteY16" fmla="*/ 262804 h 1515701"/>
                  <a:gd name="connsiteX17" fmla="*/ 1009669 w 1205369"/>
                  <a:gd name="connsiteY17" fmla="*/ 329537 h 1515701"/>
                  <a:gd name="connsiteX18" fmla="*/ 1011487 w 1205369"/>
                  <a:gd name="connsiteY18" fmla="*/ 367932 h 1515701"/>
                  <a:gd name="connsiteX19" fmla="*/ 1002399 w 1205369"/>
                  <a:gd name="connsiteY19" fmla="*/ 459115 h 1515701"/>
                  <a:gd name="connsiteX20" fmla="*/ 1038813 w 1205369"/>
                  <a:gd name="connsiteY20" fmla="*/ 526302 h 1515701"/>
                  <a:gd name="connsiteX21" fmla="*/ 1031542 w 1205369"/>
                  <a:gd name="connsiteY21" fmla="*/ 1094998 h 1515701"/>
                  <a:gd name="connsiteX22" fmla="*/ 1006135 w 1205369"/>
                  <a:gd name="connsiteY22" fmla="*/ 1159785 h 1515701"/>
                  <a:gd name="connsiteX23" fmla="*/ 1007896 w 1205369"/>
                  <a:gd name="connsiteY23" fmla="*/ 1514920 h 1515701"/>
                  <a:gd name="connsiteX24" fmla="*/ 1202358 w 1205369"/>
                  <a:gd name="connsiteY24" fmla="*/ 1511778 h 1515701"/>
                  <a:gd name="connsiteX25" fmla="*/ 1203742 w 1205369"/>
                  <a:gd name="connsiteY25" fmla="*/ 11999 h 1515701"/>
                  <a:gd name="connsiteX26" fmla="*/ 257 w 1205369"/>
                  <a:gd name="connsiteY26" fmla="*/ 0 h 1515701"/>
                  <a:gd name="connsiteX0" fmla="*/ 257 w 1205369"/>
                  <a:gd name="connsiteY0" fmla="*/ 0 h 1515701"/>
                  <a:gd name="connsiteX1" fmla="*/ 1794 w 1205369"/>
                  <a:gd name="connsiteY1" fmla="*/ 1495113 h 1515701"/>
                  <a:gd name="connsiteX2" fmla="*/ 211431 w 1205369"/>
                  <a:gd name="connsiteY2" fmla="*/ 1495723 h 1515701"/>
                  <a:gd name="connsiteX3" fmla="*/ 219817 w 1205369"/>
                  <a:gd name="connsiteY3" fmla="*/ 1130988 h 1515701"/>
                  <a:gd name="connsiteX4" fmla="*/ 196584 w 1205369"/>
                  <a:gd name="connsiteY4" fmla="*/ 1111183 h 1515701"/>
                  <a:gd name="connsiteX5" fmla="*/ 189696 w 1205369"/>
                  <a:gd name="connsiteY5" fmla="*/ 510088 h 1515701"/>
                  <a:gd name="connsiteX6" fmla="*/ 217719 w 1205369"/>
                  <a:gd name="connsiteY6" fmla="*/ 478467 h 1515701"/>
                  <a:gd name="connsiteX7" fmla="*/ 230728 w 1205369"/>
                  <a:gd name="connsiteY7" fmla="*/ 445941 h 1515701"/>
                  <a:gd name="connsiteX8" fmla="*/ 231946 w 1205369"/>
                  <a:gd name="connsiteY8" fmla="*/ 354184 h 1515701"/>
                  <a:gd name="connsiteX9" fmla="*/ 214702 w 1205369"/>
                  <a:gd name="connsiteY9" fmla="*/ 343638 h 1515701"/>
                  <a:gd name="connsiteX10" fmla="*/ 240406 w 1205369"/>
                  <a:gd name="connsiteY10" fmla="*/ 283833 h 1515701"/>
                  <a:gd name="connsiteX11" fmla="*/ 269007 w 1205369"/>
                  <a:gd name="connsiteY11" fmla="*/ 237816 h 1515701"/>
                  <a:gd name="connsiteX12" fmla="*/ 347792 w 1205369"/>
                  <a:gd name="connsiteY12" fmla="*/ 230854 h 1515701"/>
                  <a:gd name="connsiteX13" fmla="*/ 404046 w 1205369"/>
                  <a:gd name="connsiteY13" fmla="*/ 227012 h 1515701"/>
                  <a:gd name="connsiteX14" fmla="*/ 618289 w 1205369"/>
                  <a:gd name="connsiteY14" fmla="*/ 224649 h 1515701"/>
                  <a:gd name="connsiteX15" fmla="*/ 950028 w 1205369"/>
                  <a:gd name="connsiteY15" fmla="*/ 252522 h 1515701"/>
                  <a:gd name="connsiteX16" fmla="*/ 983393 w 1205369"/>
                  <a:gd name="connsiteY16" fmla="*/ 262804 h 1515701"/>
                  <a:gd name="connsiteX17" fmla="*/ 1009669 w 1205369"/>
                  <a:gd name="connsiteY17" fmla="*/ 329537 h 1515701"/>
                  <a:gd name="connsiteX18" fmla="*/ 1011487 w 1205369"/>
                  <a:gd name="connsiteY18" fmla="*/ 367932 h 1515701"/>
                  <a:gd name="connsiteX19" fmla="*/ 998792 w 1205369"/>
                  <a:gd name="connsiteY19" fmla="*/ 471113 h 1515701"/>
                  <a:gd name="connsiteX20" fmla="*/ 1038813 w 1205369"/>
                  <a:gd name="connsiteY20" fmla="*/ 526302 h 1515701"/>
                  <a:gd name="connsiteX21" fmla="*/ 1031542 w 1205369"/>
                  <a:gd name="connsiteY21" fmla="*/ 1094998 h 1515701"/>
                  <a:gd name="connsiteX22" fmla="*/ 1006135 w 1205369"/>
                  <a:gd name="connsiteY22" fmla="*/ 1159785 h 1515701"/>
                  <a:gd name="connsiteX23" fmla="*/ 1007896 w 1205369"/>
                  <a:gd name="connsiteY23" fmla="*/ 1514920 h 1515701"/>
                  <a:gd name="connsiteX24" fmla="*/ 1202358 w 1205369"/>
                  <a:gd name="connsiteY24" fmla="*/ 1511778 h 1515701"/>
                  <a:gd name="connsiteX25" fmla="*/ 1203742 w 1205369"/>
                  <a:gd name="connsiteY25" fmla="*/ 11999 h 1515701"/>
                  <a:gd name="connsiteX26" fmla="*/ 257 w 1205369"/>
                  <a:gd name="connsiteY26" fmla="*/ 0 h 1515701"/>
                  <a:gd name="connsiteX0" fmla="*/ 257 w 1205369"/>
                  <a:gd name="connsiteY0" fmla="*/ 0 h 1515701"/>
                  <a:gd name="connsiteX1" fmla="*/ 1794 w 1205369"/>
                  <a:gd name="connsiteY1" fmla="*/ 1495113 h 1515701"/>
                  <a:gd name="connsiteX2" fmla="*/ 211431 w 1205369"/>
                  <a:gd name="connsiteY2" fmla="*/ 1495723 h 1515701"/>
                  <a:gd name="connsiteX3" fmla="*/ 219817 w 1205369"/>
                  <a:gd name="connsiteY3" fmla="*/ 1130988 h 1515701"/>
                  <a:gd name="connsiteX4" fmla="*/ 196584 w 1205369"/>
                  <a:gd name="connsiteY4" fmla="*/ 1111183 h 1515701"/>
                  <a:gd name="connsiteX5" fmla="*/ 189696 w 1205369"/>
                  <a:gd name="connsiteY5" fmla="*/ 510088 h 1515701"/>
                  <a:gd name="connsiteX6" fmla="*/ 217719 w 1205369"/>
                  <a:gd name="connsiteY6" fmla="*/ 478467 h 1515701"/>
                  <a:gd name="connsiteX7" fmla="*/ 230728 w 1205369"/>
                  <a:gd name="connsiteY7" fmla="*/ 445941 h 1515701"/>
                  <a:gd name="connsiteX8" fmla="*/ 231946 w 1205369"/>
                  <a:gd name="connsiteY8" fmla="*/ 354184 h 1515701"/>
                  <a:gd name="connsiteX9" fmla="*/ 214702 w 1205369"/>
                  <a:gd name="connsiteY9" fmla="*/ 343638 h 1515701"/>
                  <a:gd name="connsiteX10" fmla="*/ 240406 w 1205369"/>
                  <a:gd name="connsiteY10" fmla="*/ 283833 h 1515701"/>
                  <a:gd name="connsiteX11" fmla="*/ 269007 w 1205369"/>
                  <a:gd name="connsiteY11" fmla="*/ 237816 h 1515701"/>
                  <a:gd name="connsiteX12" fmla="*/ 347792 w 1205369"/>
                  <a:gd name="connsiteY12" fmla="*/ 230854 h 1515701"/>
                  <a:gd name="connsiteX13" fmla="*/ 404046 w 1205369"/>
                  <a:gd name="connsiteY13" fmla="*/ 227012 h 1515701"/>
                  <a:gd name="connsiteX14" fmla="*/ 618289 w 1205369"/>
                  <a:gd name="connsiteY14" fmla="*/ 224649 h 1515701"/>
                  <a:gd name="connsiteX15" fmla="*/ 950028 w 1205369"/>
                  <a:gd name="connsiteY15" fmla="*/ 252522 h 1515701"/>
                  <a:gd name="connsiteX16" fmla="*/ 983393 w 1205369"/>
                  <a:gd name="connsiteY16" fmla="*/ 262804 h 1515701"/>
                  <a:gd name="connsiteX17" fmla="*/ 1009669 w 1205369"/>
                  <a:gd name="connsiteY17" fmla="*/ 329537 h 1515701"/>
                  <a:gd name="connsiteX18" fmla="*/ 1004273 w 1205369"/>
                  <a:gd name="connsiteY18" fmla="*/ 367932 h 1515701"/>
                  <a:gd name="connsiteX19" fmla="*/ 998792 w 1205369"/>
                  <a:gd name="connsiteY19" fmla="*/ 471113 h 1515701"/>
                  <a:gd name="connsiteX20" fmla="*/ 1038813 w 1205369"/>
                  <a:gd name="connsiteY20" fmla="*/ 526302 h 1515701"/>
                  <a:gd name="connsiteX21" fmla="*/ 1031542 w 1205369"/>
                  <a:gd name="connsiteY21" fmla="*/ 1094998 h 1515701"/>
                  <a:gd name="connsiteX22" fmla="*/ 1006135 w 1205369"/>
                  <a:gd name="connsiteY22" fmla="*/ 1159785 h 1515701"/>
                  <a:gd name="connsiteX23" fmla="*/ 1007896 w 1205369"/>
                  <a:gd name="connsiteY23" fmla="*/ 1514920 h 1515701"/>
                  <a:gd name="connsiteX24" fmla="*/ 1202358 w 1205369"/>
                  <a:gd name="connsiteY24" fmla="*/ 1511778 h 1515701"/>
                  <a:gd name="connsiteX25" fmla="*/ 1203742 w 1205369"/>
                  <a:gd name="connsiteY25" fmla="*/ 11999 h 1515701"/>
                  <a:gd name="connsiteX26" fmla="*/ 257 w 1205369"/>
                  <a:gd name="connsiteY26" fmla="*/ 0 h 1515701"/>
                  <a:gd name="connsiteX0" fmla="*/ 257 w 1205369"/>
                  <a:gd name="connsiteY0" fmla="*/ 0 h 1515701"/>
                  <a:gd name="connsiteX1" fmla="*/ 1794 w 1205369"/>
                  <a:gd name="connsiteY1" fmla="*/ 1495113 h 1515701"/>
                  <a:gd name="connsiteX2" fmla="*/ 211431 w 1205369"/>
                  <a:gd name="connsiteY2" fmla="*/ 1495723 h 1515701"/>
                  <a:gd name="connsiteX3" fmla="*/ 219817 w 1205369"/>
                  <a:gd name="connsiteY3" fmla="*/ 1130988 h 1515701"/>
                  <a:gd name="connsiteX4" fmla="*/ 196584 w 1205369"/>
                  <a:gd name="connsiteY4" fmla="*/ 1111183 h 1515701"/>
                  <a:gd name="connsiteX5" fmla="*/ 189696 w 1205369"/>
                  <a:gd name="connsiteY5" fmla="*/ 510088 h 1515701"/>
                  <a:gd name="connsiteX6" fmla="*/ 217719 w 1205369"/>
                  <a:gd name="connsiteY6" fmla="*/ 478467 h 1515701"/>
                  <a:gd name="connsiteX7" fmla="*/ 230728 w 1205369"/>
                  <a:gd name="connsiteY7" fmla="*/ 445941 h 1515701"/>
                  <a:gd name="connsiteX8" fmla="*/ 231946 w 1205369"/>
                  <a:gd name="connsiteY8" fmla="*/ 354184 h 1515701"/>
                  <a:gd name="connsiteX9" fmla="*/ 214702 w 1205369"/>
                  <a:gd name="connsiteY9" fmla="*/ 343638 h 1515701"/>
                  <a:gd name="connsiteX10" fmla="*/ 240406 w 1205369"/>
                  <a:gd name="connsiteY10" fmla="*/ 283833 h 1515701"/>
                  <a:gd name="connsiteX11" fmla="*/ 269007 w 1205369"/>
                  <a:gd name="connsiteY11" fmla="*/ 237816 h 1515701"/>
                  <a:gd name="connsiteX12" fmla="*/ 347792 w 1205369"/>
                  <a:gd name="connsiteY12" fmla="*/ 230854 h 1515701"/>
                  <a:gd name="connsiteX13" fmla="*/ 404046 w 1205369"/>
                  <a:gd name="connsiteY13" fmla="*/ 227012 h 1515701"/>
                  <a:gd name="connsiteX14" fmla="*/ 618289 w 1205369"/>
                  <a:gd name="connsiteY14" fmla="*/ 224649 h 1515701"/>
                  <a:gd name="connsiteX15" fmla="*/ 950028 w 1205369"/>
                  <a:gd name="connsiteY15" fmla="*/ 252522 h 1515701"/>
                  <a:gd name="connsiteX16" fmla="*/ 983393 w 1205369"/>
                  <a:gd name="connsiteY16" fmla="*/ 262804 h 1515701"/>
                  <a:gd name="connsiteX17" fmla="*/ 1009669 w 1205369"/>
                  <a:gd name="connsiteY17" fmla="*/ 329537 h 1515701"/>
                  <a:gd name="connsiteX18" fmla="*/ 1004273 w 1205369"/>
                  <a:gd name="connsiteY18" fmla="*/ 367932 h 1515701"/>
                  <a:gd name="connsiteX19" fmla="*/ 998792 w 1205369"/>
                  <a:gd name="connsiteY19" fmla="*/ 471113 h 1515701"/>
                  <a:gd name="connsiteX20" fmla="*/ 1038813 w 1205369"/>
                  <a:gd name="connsiteY20" fmla="*/ 526302 h 1515701"/>
                  <a:gd name="connsiteX21" fmla="*/ 1031542 w 1205369"/>
                  <a:gd name="connsiteY21" fmla="*/ 1094998 h 1515701"/>
                  <a:gd name="connsiteX22" fmla="*/ 1006135 w 1205369"/>
                  <a:gd name="connsiteY22" fmla="*/ 1159785 h 1515701"/>
                  <a:gd name="connsiteX23" fmla="*/ 1007896 w 1205369"/>
                  <a:gd name="connsiteY23" fmla="*/ 1514920 h 1515701"/>
                  <a:gd name="connsiteX24" fmla="*/ 1202358 w 1205369"/>
                  <a:gd name="connsiteY24" fmla="*/ 1511778 h 1515701"/>
                  <a:gd name="connsiteX25" fmla="*/ 1203742 w 1205369"/>
                  <a:gd name="connsiteY25" fmla="*/ 11999 h 1515701"/>
                  <a:gd name="connsiteX26" fmla="*/ 257 w 1205369"/>
                  <a:gd name="connsiteY26" fmla="*/ 0 h 1515701"/>
                  <a:gd name="connsiteX0" fmla="*/ 257 w 1205369"/>
                  <a:gd name="connsiteY0" fmla="*/ 115179 h 1630880"/>
                  <a:gd name="connsiteX1" fmla="*/ 1794 w 1205369"/>
                  <a:gd name="connsiteY1" fmla="*/ 1610292 h 1630880"/>
                  <a:gd name="connsiteX2" fmla="*/ 211431 w 1205369"/>
                  <a:gd name="connsiteY2" fmla="*/ 1610902 h 1630880"/>
                  <a:gd name="connsiteX3" fmla="*/ 219817 w 1205369"/>
                  <a:gd name="connsiteY3" fmla="*/ 1246167 h 1630880"/>
                  <a:gd name="connsiteX4" fmla="*/ 196584 w 1205369"/>
                  <a:gd name="connsiteY4" fmla="*/ 1226362 h 1630880"/>
                  <a:gd name="connsiteX5" fmla="*/ 189696 w 1205369"/>
                  <a:gd name="connsiteY5" fmla="*/ 625267 h 1630880"/>
                  <a:gd name="connsiteX6" fmla="*/ 217719 w 1205369"/>
                  <a:gd name="connsiteY6" fmla="*/ 593646 h 1630880"/>
                  <a:gd name="connsiteX7" fmla="*/ 230728 w 1205369"/>
                  <a:gd name="connsiteY7" fmla="*/ 561120 h 1630880"/>
                  <a:gd name="connsiteX8" fmla="*/ 231946 w 1205369"/>
                  <a:gd name="connsiteY8" fmla="*/ 469363 h 1630880"/>
                  <a:gd name="connsiteX9" fmla="*/ 214702 w 1205369"/>
                  <a:gd name="connsiteY9" fmla="*/ 458817 h 1630880"/>
                  <a:gd name="connsiteX10" fmla="*/ 240406 w 1205369"/>
                  <a:gd name="connsiteY10" fmla="*/ 399012 h 1630880"/>
                  <a:gd name="connsiteX11" fmla="*/ 269007 w 1205369"/>
                  <a:gd name="connsiteY11" fmla="*/ 352995 h 1630880"/>
                  <a:gd name="connsiteX12" fmla="*/ 347792 w 1205369"/>
                  <a:gd name="connsiteY12" fmla="*/ 346033 h 1630880"/>
                  <a:gd name="connsiteX13" fmla="*/ 404046 w 1205369"/>
                  <a:gd name="connsiteY13" fmla="*/ 342191 h 1630880"/>
                  <a:gd name="connsiteX14" fmla="*/ 618289 w 1205369"/>
                  <a:gd name="connsiteY14" fmla="*/ 339828 h 1630880"/>
                  <a:gd name="connsiteX15" fmla="*/ 950028 w 1205369"/>
                  <a:gd name="connsiteY15" fmla="*/ 367701 h 1630880"/>
                  <a:gd name="connsiteX16" fmla="*/ 983393 w 1205369"/>
                  <a:gd name="connsiteY16" fmla="*/ 377983 h 1630880"/>
                  <a:gd name="connsiteX17" fmla="*/ 1009669 w 1205369"/>
                  <a:gd name="connsiteY17" fmla="*/ 444716 h 1630880"/>
                  <a:gd name="connsiteX18" fmla="*/ 1004273 w 1205369"/>
                  <a:gd name="connsiteY18" fmla="*/ 483111 h 1630880"/>
                  <a:gd name="connsiteX19" fmla="*/ 998792 w 1205369"/>
                  <a:gd name="connsiteY19" fmla="*/ 586292 h 1630880"/>
                  <a:gd name="connsiteX20" fmla="*/ 1038813 w 1205369"/>
                  <a:gd name="connsiteY20" fmla="*/ 641481 h 1630880"/>
                  <a:gd name="connsiteX21" fmla="*/ 1031542 w 1205369"/>
                  <a:gd name="connsiteY21" fmla="*/ 1210177 h 1630880"/>
                  <a:gd name="connsiteX22" fmla="*/ 1006135 w 1205369"/>
                  <a:gd name="connsiteY22" fmla="*/ 1274964 h 1630880"/>
                  <a:gd name="connsiteX23" fmla="*/ 1007896 w 1205369"/>
                  <a:gd name="connsiteY23" fmla="*/ 1630099 h 1630880"/>
                  <a:gd name="connsiteX24" fmla="*/ 1202358 w 1205369"/>
                  <a:gd name="connsiteY24" fmla="*/ 1626957 h 1630880"/>
                  <a:gd name="connsiteX25" fmla="*/ 1203742 w 1205369"/>
                  <a:gd name="connsiteY25" fmla="*/ 0 h 1630880"/>
                  <a:gd name="connsiteX26" fmla="*/ 257 w 1205369"/>
                  <a:gd name="connsiteY26" fmla="*/ 115179 h 1630880"/>
                  <a:gd name="connsiteX0" fmla="*/ 2070 w 1203575"/>
                  <a:gd name="connsiteY0" fmla="*/ 88783 h 1630880"/>
                  <a:gd name="connsiteX1" fmla="*/ 0 w 1203575"/>
                  <a:gd name="connsiteY1" fmla="*/ 1610292 h 1630880"/>
                  <a:gd name="connsiteX2" fmla="*/ 209637 w 1203575"/>
                  <a:gd name="connsiteY2" fmla="*/ 1610902 h 1630880"/>
                  <a:gd name="connsiteX3" fmla="*/ 218023 w 1203575"/>
                  <a:gd name="connsiteY3" fmla="*/ 1246167 h 1630880"/>
                  <a:gd name="connsiteX4" fmla="*/ 194790 w 1203575"/>
                  <a:gd name="connsiteY4" fmla="*/ 1226362 h 1630880"/>
                  <a:gd name="connsiteX5" fmla="*/ 187902 w 1203575"/>
                  <a:gd name="connsiteY5" fmla="*/ 625267 h 1630880"/>
                  <a:gd name="connsiteX6" fmla="*/ 215925 w 1203575"/>
                  <a:gd name="connsiteY6" fmla="*/ 593646 h 1630880"/>
                  <a:gd name="connsiteX7" fmla="*/ 228934 w 1203575"/>
                  <a:gd name="connsiteY7" fmla="*/ 561120 h 1630880"/>
                  <a:gd name="connsiteX8" fmla="*/ 230152 w 1203575"/>
                  <a:gd name="connsiteY8" fmla="*/ 469363 h 1630880"/>
                  <a:gd name="connsiteX9" fmla="*/ 212908 w 1203575"/>
                  <a:gd name="connsiteY9" fmla="*/ 458817 h 1630880"/>
                  <a:gd name="connsiteX10" fmla="*/ 238612 w 1203575"/>
                  <a:gd name="connsiteY10" fmla="*/ 399012 h 1630880"/>
                  <a:gd name="connsiteX11" fmla="*/ 267213 w 1203575"/>
                  <a:gd name="connsiteY11" fmla="*/ 352995 h 1630880"/>
                  <a:gd name="connsiteX12" fmla="*/ 345998 w 1203575"/>
                  <a:gd name="connsiteY12" fmla="*/ 346033 h 1630880"/>
                  <a:gd name="connsiteX13" fmla="*/ 402252 w 1203575"/>
                  <a:gd name="connsiteY13" fmla="*/ 342191 h 1630880"/>
                  <a:gd name="connsiteX14" fmla="*/ 616495 w 1203575"/>
                  <a:gd name="connsiteY14" fmla="*/ 339828 h 1630880"/>
                  <a:gd name="connsiteX15" fmla="*/ 948234 w 1203575"/>
                  <a:gd name="connsiteY15" fmla="*/ 367701 h 1630880"/>
                  <a:gd name="connsiteX16" fmla="*/ 981599 w 1203575"/>
                  <a:gd name="connsiteY16" fmla="*/ 377983 h 1630880"/>
                  <a:gd name="connsiteX17" fmla="*/ 1007875 w 1203575"/>
                  <a:gd name="connsiteY17" fmla="*/ 444716 h 1630880"/>
                  <a:gd name="connsiteX18" fmla="*/ 1002479 w 1203575"/>
                  <a:gd name="connsiteY18" fmla="*/ 483111 h 1630880"/>
                  <a:gd name="connsiteX19" fmla="*/ 996998 w 1203575"/>
                  <a:gd name="connsiteY19" fmla="*/ 586292 h 1630880"/>
                  <a:gd name="connsiteX20" fmla="*/ 1037019 w 1203575"/>
                  <a:gd name="connsiteY20" fmla="*/ 641481 h 1630880"/>
                  <a:gd name="connsiteX21" fmla="*/ 1029748 w 1203575"/>
                  <a:gd name="connsiteY21" fmla="*/ 1210177 h 1630880"/>
                  <a:gd name="connsiteX22" fmla="*/ 1004341 w 1203575"/>
                  <a:gd name="connsiteY22" fmla="*/ 1274964 h 1630880"/>
                  <a:gd name="connsiteX23" fmla="*/ 1006102 w 1203575"/>
                  <a:gd name="connsiteY23" fmla="*/ 1630099 h 1630880"/>
                  <a:gd name="connsiteX24" fmla="*/ 1200564 w 1203575"/>
                  <a:gd name="connsiteY24" fmla="*/ 1626957 h 1630880"/>
                  <a:gd name="connsiteX25" fmla="*/ 1201948 w 1203575"/>
                  <a:gd name="connsiteY25" fmla="*/ 0 h 1630880"/>
                  <a:gd name="connsiteX26" fmla="*/ 2070 w 1203575"/>
                  <a:gd name="connsiteY26" fmla="*/ 88783 h 1630880"/>
                  <a:gd name="connsiteX0" fmla="*/ 2070 w 1201858"/>
                  <a:gd name="connsiteY0" fmla="*/ 71986 h 1614083"/>
                  <a:gd name="connsiteX1" fmla="*/ 0 w 1201858"/>
                  <a:gd name="connsiteY1" fmla="*/ 1593495 h 1614083"/>
                  <a:gd name="connsiteX2" fmla="*/ 209637 w 1201858"/>
                  <a:gd name="connsiteY2" fmla="*/ 1594105 h 1614083"/>
                  <a:gd name="connsiteX3" fmla="*/ 218023 w 1201858"/>
                  <a:gd name="connsiteY3" fmla="*/ 1229370 h 1614083"/>
                  <a:gd name="connsiteX4" fmla="*/ 194790 w 1201858"/>
                  <a:gd name="connsiteY4" fmla="*/ 1209565 h 1614083"/>
                  <a:gd name="connsiteX5" fmla="*/ 187902 w 1201858"/>
                  <a:gd name="connsiteY5" fmla="*/ 608470 h 1614083"/>
                  <a:gd name="connsiteX6" fmla="*/ 215925 w 1201858"/>
                  <a:gd name="connsiteY6" fmla="*/ 576849 h 1614083"/>
                  <a:gd name="connsiteX7" fmla="*/ 228934 w 1201858"/>
                  <a:gd name="connsiteY7" fmla="*/ 544323 h 1614083"/>
                  <a:gd name="connsiteX8" fmla="*/ 230152 w 1201858"/>
                  <a:gd name="connsiteY8" fmla="*/ 452566 h 1614083"/>
                  <a:gd name="connsiteX9" fmla="*/ 212908 w 1201858"/>
                  <a:gd name="connsiteY9" fmla="*/ 442020 h 1614083"/>
                  <a:gd name="connsiteX10" fmla="*/ 238612 w 1201858"/>
                  <a:gd name="connsiteY10" fmla="*/ 382215 h 1614083"/>
                  <a:gd name="connsiteX11" fmla="*/ 267213 w 1201858"/>
                  <a:gd name="connsiteY11" fmla="*/ 336198 h 1614083"/>
                  <a:gd name="connsiteX12" fmla="*/ 345998 w 1201858"/>
                  <a:gd name="connsiteY12" fmla="*/ 329236 h 1614083"/>
                  <a:gd name="connsiteX13" fmla="*/ 402252 w 1201858"/>
                  <a:gd name="connsiteY13" fmla="*/ 325394 h 1614083"/>
                  <a:gd name="connsiteX14" fmla="*/ 616495 w 1201858"/>
                  <a:gd name="connsiteY14" fmla="*/ 323031 h 1614083"/>
                  <a:gd name="connsiteX15" fmla="*/ 948234 w 1201858"/>
                  <a:gd name="connsiteY15" fmla="*/ 350904 h 1614083"/>
                  <a:gd name="connsiteX16" fmla="*/ 981599 w 1201858"/>
                  <a:gd name="connsiteY16" fmla="*/ 361186 h 1614083"/>
                  <a:gd name="connsiteX17" fmla="*/ 1007875 w 1201858"/>
                  <a:gd name="connsiteY17" fmla="*/ 427919 h 1614083"/>
                  <a:gd name="connsiteX18" fmla="*/ 1002479 w 1201858"/>
                  <a:gd name="connsiteY18" fmla="*/ 466314 h 1614083"/>
                  <a:gd name="connsiteX19" fmla="*/ 996998 w 1201858"/>
                  <a:gd name="connsiteY19" fmla="*/ 569495 h 1614083"/>
                  <a:gd name="connsiteX20" fmla="*/ 1037019 w 1201858"/>
                  <a:gd name="connsiteY20" fmla="*/ 624684 h 1614083"/>
                  <a:gd name="connsiteX21" fmla="*/ 1029748 w 1201858"/>
                  <a:gd name="connsiteY21" fmla="*/ 1193380 h 1614083"/>
                  <a:gd name="connsiteX22" fmla="*/ 1004341 w 1201858"/>
                  <a:gd name="connsiteY22" fmla="*/ 1258167 h 1614083"/>
                  <a:gd name="connsiteX23" fmla="*/ 1006102 w 1201858"/>
                  <a:gd name="connsiteY23" fmla="*/ 1613302 h 1614083"/>
                  <a:gd name="connsiteX24" fmla="*/ 1200564 w 1201858"/>
                  <a:gd name="connsiteY24" fmla="*/ 1610160 h 1614083"/>
                  <a:gd name="connsiteX25" fmla="*/ 1198341 w 1201858"/>
                  <a:gd name="connsiteY25" fmla="*/ 0 h 1614083"/>
                  <a:gd name="connsiteX26" fmla="*/ 2070 w 1201858"/>
                  <a:gd name="connsiteY26" fmla="*/ 71986 h 1614083"/>
                  <a:gd name="connsiteX0" fmla="*/ 3874 w 1201858"/>
                  <a:gd name="connsiteY0" fmla="*/ 45591 h 1614083"/>
                  <a:gd name="connsiteX1" fmla="*/ 0 w 1201858"/>
                  <a:gd name="connsiteY1" fmla="*/ 1593495 h 1614083"/>
                  <a:gd name="connsiteX2" fmla="*/ 209637 w 1201858"/>
                  <a:gd name="connsiteY2" fmla="*/ 1594105 h 1614083"/>
                  <a:gd name="connsiteX3" fmla="*/ 218023 w 1201858"/>
                  <a:gd name="connsiteY3" fmla="*/ 1229370 h 1614083"/>
                  <a:gd name="connsiteX4" fmla="*/ 194790 w 1201858"/>
                  <a:gd name="connsiteY4" fmla="*/ 1209565 h 1614083"/>
                  <a:gd name="connsiteX5" fmla="*/ 187902 w 1201858"/>
                  <a:gd name="connsiteY5" fmla="*/ 608470 h 1614083"/>
                  <a:gd name="connsiteX6" fmla="*/ 215925 w 1201858"/>
                  <a:gd name="connsiteY6" fmla="*/ 576849 h 1614083"/>
                  <a:gd name="connsiteX7" fmla="*/ 228934 w 1201858"/>
                  <a:gd name="connsiteY7" fmla="*/ 544323 h 1614083"/>
                  <a:gd name="connsiteX8" fmla="*/ 230152 w 1201858"/>
                  <a:gd name="connsiteY8" fmla="*/ 452566 h 1614083"/>
                  <a:gd name="connsiteX9" fmla="*/ 212908 w 1201858"/>
                  <a:gd name="connsiteY9" fmla="*/ 442020 h 1614083"/>
                  <a:gd name="connsiteX10" fmla="*/ 238612 w 1201858"/>
                  <a:gd name="connsiteY10" fmla="*/ 382215 h 1614083"/>
                  <a:gd name="connsiteX11" fmla="*/ 267213 w 1201858"/>
                  <a:gd name="connsiteY11" fmla="*/ 336198 h 1614083"/>
                  <a:gd name="connsiteX12" fmla="*/ 345998 w 1201858"/>
                  <a:gd name="connsiteY12" fmla="*/ 329236 h 1614083"/>
                  <a:gd name="connsiteX13" fmla="*/ 402252 w 1201858"/>
                  <a:gd name="connsiteY13" fmla="*/ 325394 h 1614083"/>
                  <a:gd name="connsiteX14" fmla="*/ 616495 w 1201858"/>
                  <a:gd name="connsiteY14" fmla="*/ 323031 h 1614083"/>
                  <a:gd name="connsiteX15" fmla="*/ 948234 w 1201858"/>
                  <a:gd name="connsiteY15" fmla="*/ 350904 h 1614083"/>
                  <a:gd name="connsiteX16" fmla="*/ 981599 w 1201858"/>
                  <a:gd name="connsiteY16" fmla="*/ 361186 h 1614083"/>
                  <a:gd name="connsiteX17" fmla="*/ 1007875 w 1201858"/>
                  <a:gd name="connsiteY17" fmla="*/ 427919 h 1614083"/>
                  <a:gd name="connsiteX18" fmla="*/ 1002479 w 1201858"/>
                  <a:gd name="connsiteY18" fmla="*/ 466314 h 1614083"/>
                  <a:gd name="connsiteX19" fmla="*/ 996998 w 1201858"/>
                  <a:gd name="connsiteY19" fmla="*/ 569495 h 1614083"/>
                  <a:gd name="connsiteX20" fmla="*/ 1037019 w 1201858"/>
                  <a:gd name="connsiteY20" fmla="*/ 624684 h 1614083"/>
                  <a:gd name="connsiteX21" fmla="*/ 1029748 w 1201858"/>
                  <a:gd name="connsiteY21" fmla="*/ 1193380 h 1614083"/>
                  <a:gd name="connsiteX22" fmla="*/ 1004341 w 1201858"/>
                  <a:gd name="connsiteY22" fmla="*/ 1258167 h 1614083"/>
                  <a:gd name="connsiteX23" fmla="*/ 1006102 w 1201858"/>
                  <a:gd name="connsiteY23" fmla="*/ 1613302 h 1614083"/>
                  <a:gd name="connsiteX24" fmla="*/ 1200564 w 1201858"/>
                  <a:gd name="connsiteY24" fmla="*/ 1610160 h 1614083"/>
                  <a:gd name="connsiteX25" fmla="*/ 1198341 w 1201858"/>
                  <a:gd name="connsiteY25" fmla="*/ 0 h 1614083"/>
                  <a:gd name="connsiteX26" fmla="*/ 3874 w 1201858"/>
                  <a:gd name="connsiteY26" fmla="*/ 45591 h 1614083"/>
                  <a:gd name="connsiteX0" fmla="*/ 3874 w 1201858"/>
                  <a:gd name="connsiteY0" fmla="*/ 23994 h 1592486"/>
                  <a:gd name="connsiteX1" fmla="*/ 0 w 1201858"/>
                  <a:gd name="connsiteY1" fmla="*/ 1571898 h 1592486"/>
                  <a:gd name="connsiteX2" fmla="*/ 209637 w 1201858"/>
                  <a:gd name="connsiteY2" fmla="*/ 1572508 h 1592486"/>
                  <a:gd name="connsiteX3" fmla="*/ 218023 w 1201858"/>
                  <a:gd name="connsiteY3" fmla="*/ 1207773 h 1592486"/>
                  <a:gd name="connsiteX4" fmla="*/ 194790 w 1201858"/>
                  <a:gd name="connsiteY4" fmla="*/ 1187968 h 1592486"/>
                  <a:gd name="connsiteX5" fmla="*/ 187902 w 1201858"/>
                  <a:gd name="connsiteY5" fmla="*/ 586873 h 1592486"/>
                  <a:gd name="connsiteX6" fmla="*/ 215925 w 1201858"/>
                  <a:gd name="connsiteY6" fmla="*/ 555252 h 1592486"/>
                  <a:gd name="connsiteX7" fmla="*/ 228934 w 1201858"/>
                  <a:gd name="connsiteY7" fmla="*/ 522726 h 1592486"/>
                  <a:gd name="connsiteX8" fmla="*/ 230152 w 1201858"/>
                  <a:gd name="connsiteY8" fmla="*/ 430969 h 1592486"/>
                  <a:gd name="connsiteX9" fmla="*/ 212908 w 1201858"/>
                  <a:gd name="connsiteY9" fmla="*/ 420423 h 1592486"/>
                  <a:gd name="connsiteX10" fmla="*/ 238612 w 1201858"/>
                  <a:gd name="connsiteY10" fmla="*/ 360618 h 1592486"/>
                  <a:gd name="connsiteX11" fmla="*/ 267213 w 1201858"/>
                  <a:gd name="connsiteY11" fmla="*/ 314601 h 1592486"/>
                  <a:gd name="connsiteX12" fmla="*/ 345998 w 1201858"/>
                  <a:gd name="connsiteY12" fmla="*/ 307639 h 1592486"/>
                  <a:gd name="connsiteX13" fmla="*/ 402252 w 1201858"/>
                  <a:gd name="connsiteY13" fmla="*/ 303797 h 1592486"/>
                  <a:gd name="connsiteX14" fmla="*/ 616495 w 1201858"/>
                  <a:gd name="connsiteY14" fmla="*/ 301434 h 1592486"/>
                  <a:gd name="connsiteX15" fmla="*/ 948234 w 1201858"/>
                  <a:gd name="connsiteY15" fmla="*/ 329307 h 1592486"/>
                  <a:gd name="connsiteX16" fmla="*/ 981599 w 1201858"/>
                  <a:gd name="connsiteY16" fmla="*/ 339589 h 1592486"/>
                  <a:gd name="connsiteX17" fmla="*/ 1007875 w 1201858"/>
                  <a:gd name="connsiteY17" fmla="*/ 406322 h 1592486"/>
                  <a:gd name="connsiteX18" fmla="*/ 1002479 w 1201858"/>
                  <a:gd name="connsiteY18" fmla="*/ 444717 h 1592486"/>
                  <a:gd name="connsiteX19" fmla="*/ 996998 w 1201858"/>
                  <a:gd name="connsiteY19" fmla="*/ 547898 h 1592486"/>
                  <a:gd name="connsiteX20" fmla="*/ 1037019 w 1201858"/>
                  <a:gd name="connsiteY20" fmla="*/ 603087 h 1592486"/>
                  <a:gd name="connsiteX21" fmla="*/ 1029748 w 1201858"/>
                  <a:gd name="connsiteY21" fmla="*/ 1171783 h 1592486"/>
                  <a:gd name="connsiteX22" fmla="*/ 1004341 w 1201858"/>
                  <a:gd name="connsiteY22" fmla="*/ 1236570 h 1592486"/>
                  <a:gd name="connsiteX23" fmla="*/ 1006102 w 1201858"/>
                  <a:gd name="connsiteY23" fmla="*/ 1591705 h 1592486"/>
                  <a:gd name="connsiteX24" fmla="*/ 1200564 w 1201858"/>
                  <a:gd name="connsiteY24" fmla="*/ 1588563 h 1592486"/>
                  <a:gd name="connsiteX25" fmla="*/ 1198341 w 1201858"/>
                  <a:gd name="connsiteY25" fmla="*/ 0 h 1592486"/>
                  <a:gd name="connsiteX26" fmla="*/ 3874 w 1201858"/>
                  <a:gd name="connsiteY26" fmla="*/ 23994 h 1592486"/>
                  <a:gd name="connsiteX0" fmla="*/ 5678 w 1201858"/>
                  <a:gd name="connsiteY0" fmla="*/ 2397 h 1592486"/>
                  <a:gd name="connsiteX1" fmla="*/ 0 w 1201858"/>
                  <a:gd name="connsiteY1" fmla="*/ 1571898 h 1592486"/>
                  <a:gd name="connsiteX2" fmla="*/ 209637 w 1201858"/>
                  <a:gd name="connsiteY2" fmla="*/ 1572508 h 1592486"/>
                  <a:gd name="connsiteX3" fmla="*/ 218023 w 1201858"/>
                  <a:gd name="connsiteY3" fmla="*/ 1207773 h 1592486"/>
                  <a:gd name="connsiteX4" fmla="*/ 194790 w 1201858"/>
                  <a:gd name="connsiteY4" fmla="*/ 1187968 h 1592486"/>
                  <a:gd name="connsiteX5" fmla="*/ 187902 w 1201858"/>
                  <a:gd name="connsiteY5" fmla="*/ 586873 h 1592486"/>
                  <a:gd name="connsiteX6" fmla="*/ 215925 w 1201858"/>
                  <a:gd name="connsiteY6" fmla="*/ 555252 h 1592486"/>
                  <a:gd name="connsiteX7" fmla="*/ 228934 w 1201858"/>
                  <a:gd name="connsiteY7" fmla="*/ 522726 h 1592486"/>
                  <a:gd name="connsiteX8" fmla="*/ 230152 w 1201858"/>
                  <a:gd name="connsiteY8" fmla="*/ 430969 h 1592486"/>
                  <a:gd name="connsiteX9" fmla="*/ 212908 w 1201858"/>
                  <a:gd name="connsiteY9" fmla="*/ 420423 h 1592486"/>
                  <a:gd name="connsiteX10" fmla="*/ 238612 w 1201858"/>
                  <a:gd name="connsiteY10" fmla="*/ 360618 h 1592486"/>
                  <a:gd name="connsiteX11" fmla="*/ 267213 w 1201858"/>
                  <a:gd name="connsiteY11" fmla="*/ 314601 h 1592486"/>
                  <a:gd name="connsiteX12" fmla="*/ 345998 w 1201858"/>
                  <a:gd name="connsiteY12" fmla="*/ 307639 h 1592486"/>
                  <a:gd name="connsiteX13" fmla="*/ 402252 w 1201858"/>
                  <a:gd name="connsiteY13" fmla="*/ 303797 h 1592486"/>
                  <a:gd name="connsiteX14" fmla="*/ 616495 w 1201858"/>
                  <a:gd name="connsiteY14" fmla="*/ 301434 h 1592486"/>
                  <a:gd name="connsiteX15" fmla="*/ 948234 w 1201858"/>
                  <a:gd name="connsiteY15" fmla="*/ 329307 h 1592486"/>
                  <a:gd name="connsiteX16" fmla="*/ 981599 w 1201858"/>
                  <a:gd name="connsiteY16" fmla="*/ 339589 h 1592486"/>
                  <a:gd name="connsiteX17" fmla="*/ 1007875 w 1201858"/>
                  <a:gd name="connsiteY17" fmla="*/ 406322 h 1592486"/>
                  <a:gd name="connsiteX18" fmla="*/ 1002479 w 1201858"/>
                  <a:gd name="connsiteY18" fmla="*/ 444717 h 1592486"/>
                  <a:gd name="connsiteX19" fmla="*/ 996998 w 1201858"/>
                  <a:gd name="connsiteY19" fmla="*/ 547898 h 1592486"/>
                  <a:gd name="connsiteX20" fmla="*/ 1037019 w 1201858"/>
                  <a:gd name="connsiteY20" fmla="*/ 603087 h 1592486"/>
                  <a:gd name="connsiteX21" fmla="*/ 1029748 w 1201858"/>
                  <a:gd name="connsiteY21" fmla="*/ 1171783 h 1592486"/>
                  <a:gd name="connsiteX22" fmla="*/ 1004341 w 1201858"/>
                  <a:gd name="connsiteY22" fmla="*/ 1236570 h 1592486"/>
                  <a:gd name="connsiteX23" fmla="*/ 1006102 w 1201858"/>
                  <a:gd name="connsiteY23" fmla="*/ 1591705 h 1592486"/>
                  <a:gd name="connsiteX24" fmla="*/ 1200564 w 1201858"/>
                  <a:gd name="connsiteY24" fmla="*/ 1588563 h 1592486"/>
                  <a:gd name="connsiteX25" fmla="*/ 1198341 w 1201858"/>
                  <a:gd name="connsiteY25" fmla="*/ 0 h 1592486"/>
                  <a:gd name="connsiteX26" fmla="*/ 5678 w 1201858"/>
                  <a:gd name="connsiteY26" fmla="*/ 2397 h 1592486"/>
                  <a:gd name="connsiteX0" fmla="*/ 5678 w 1201858"/>
                  <a:gd name="connsiteY0" fmla="*/ 2397 h 1592486"/>
                  <a:gd name="connsiteX1" fmla="*/ 0 w 1201858"/>
                  <a:gd name="connsiteY1" fmla="*/ 1571898 h 1592486"/>
                  <a:gd name="connsiteX2" fmla="*/ 209637 w 1201858"/>
                  <a:gd name="connsiteY2" fmla="*/ 1572508 h 1592486"/>
                  <a:gd name="connsiteX3" fmla="*/ 218023 w 1201858"/>
                  <a:gd name="connsiteY3" fmla="*/ 1207773 h 1592486"/>
                  <a:gd name="connsiteX4" fmla="*/ 194790 w 1201858"/>
                  <a:gd name="connsiteY4" fmla="*/ 1187968 h 1592486"/>
                  <a:gd name="connsiteX5" fmla="*/ 187902 w 1201858"/>
                  <a:gd name="connsiteY5" fmla="*/ 586873 h 1592486"/>
                  <a:gd name="connsiteX6" fmla="*/ 215925 w 1201858"/>
                  <a:gd name="connsiteY6" fmla="*/ 555252 h 1592486"/>
                  <a:gd name="connsiteX7" fmla="*/ 228934 w 1201858"/>
                  <a:gd name="connsiteY7" fmla="*/ 522726 h 1592486"/>
                  <a:gd name="connsiteX8" fmla="*/ 230152 w 1201858"/>
                  <a:gd name="connsiteY8" fmla="*/ 430969 h 1592486"/>
                  <a:gd name="connsiteX9" fmla="*/ 212908 w 1201858"/>
                  <a:gd name="connsiteY9" fmla="*/ 420423 h 1592486"/>
                  <a:gd name="connsiteX10" fmla="*/ 238612 w 1201858"/>
                  <a:gd name="connsiteY10" fmla="*/ 360618 h 1592486"/>
                  <a:gd name="connsiteX11" fmla="*/ 267213 w 1201858"/>
                  <a:gd name="connsiteY11" fmla="*/ 314601 h 1592486"/>
                  <a:gd name="connsiteX12" fmla="*/ 345998 w 1201858"/>
                  <a:gd name="connsiteY12" fmla="*/ 307639 h 1592486"/>
                  <a:gd name="connsiteX13" fmla="*/ 402252 w 1201858"/>
                  <a:gd name="connsiteY13" fmla="*/ 303797 h 1592486"/>
                  <a:gd name="connsiteX14" fmla="*/ 616495 w 1201858"/>
                  <a:gd name="connsiteY14" fmla="*/ 301434 h 1592486"/>
                  <a:gd name="connsiteX15" fmla="*/ 948234 w 1201858"/>
                  <a:gd name="connsiteY15" fmla="*/ 329307 h 1592486"/>
                  <a:gd name="connsiteX16" fmla="*/ 981599 w 1201858"/>
                  <a:gd name="connsiteY16" fmla="*/ 339589 h 1592486"/>
                  <a:gd name="connsiteX17" fmla="*/ 1007875 w 1201858"/>
                  <a:gd name="connsiteY17" fmla="*/ 406322 h 1592486"/>
                  <a:gd name="connsiteX18" fmla="*/ 1002479 w 1201858"/>
                  <a:gd name="connsiteY18" fmla="*/ 444717 h 1592486"/>
                  <a:gd name="connsiteX19" fmla="*/ 996998 w 1201858"/>
                  <a:gd name="connsiteY19" fmla="*/ 547898 h 1592486"/>
                  <a:gd name="connsiteX20" fmla="*/ 1037019 w 1201858"/>
                  <a:gd name="connsiteY20" fmla="*/ 603087 h 1592486"/>
                  <a:gd name="connsiteX21" fmla="*/ 1029748 w 1201858"/>
                  <a:gd name="connsiteY21" fmla="*/ 1171783 h 1592486"/>
                  <a:gd name="connsiteX22" fmla="*/ 1004341 w 1201858"/>
                  <a:gd name="connsiteY22" fmla="*/ 1236570 h 1592486"/>
                  <a:gd name="connsiteX23" fmla="*/ 1006102 w 1201858"/>
                  <a:gd name="connsiteY23" fmla="*/ 1591705 h 1592486"/>
                  <a:gd name="connsiteX24" fmla="*/ 1200564 w 1201858"/>
                  <a:gd name="connsiteY24" fmla="*/ 1588563 h 1592486"/>
                  <a:gd name="connsiteX25" fmla="*/ 1198341 w 1201858"/>
                  <a:gd name="connsiteY25" fmla="*/ 0 h 1592486"/>
                  <a:gd name="connsiteX26" fmla="*/ 5678 w 1201858"/>
                  <a:gd name="connsiteY26" fmla="*/ 2397 h 15924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201858" h="1592486">
                    <a:moveTo>
                      <a:pt x="5678" y="2397"/>
                    </a:moveTo>
                    <a:cubicBezTo>
                      <a:pt x="4372" y="482370"/>
                      <a:pt x="1306" y="1091925"/>
                      <a:pt x="0" y="1571898"/>
                    </a:cubicBezTo>
                    <a:lnTo>
                      <a:pt x="209637" y="1572508"/>
                    </a:lnTo>
                    <a:lnTo>
                      <a:pt x="218023" y="1207773"/>
                    </a:lnTo>
                    <a:lnTo>
                      <a:pt x="194790" y="1187968"/>
                    </a:lnTo>
                    <a:cubicBezTo>
                      <a:pt x="195055" y="1170770"/>
                      <a:pt x="187637" y="604071"/>
                      <a:pt x="187902" y="586873"/>
                    </a:cubicBezTo>
                    <a:cubicBezTo>
                      <a:pt x="187637" y="570734"/>
                      <a:pt x="212835" y="568990"/>
                      <a:pt x="215925" y="555252"/>
                    </a:cubicBezTo>
                    <a:lnTo>
                      <a:pt x="228934" y="522726"/>
                    </a:lnTo>
                    <a:lnTo>
                      <a:pt x="230152" y="430969"/>
                    </a:lnTo>
                    <a:cubicBezTo>
                      <a:pt x="230416" y="412183"/>
                      <a:pt x="212644" y="439209"/>
                      <a:pt x="212908" y="420423"/>
                    </a:cubicBezTo>
                    <a:lnTo>
                      <a:pt x="238612" y="360618"/>
                    </a:lnTo>
                    <a:cubicBezTo>
                      <a:pt x="239141" y="342098"/>
                      <a:pt x="266684" y="333121"/>
                      <a:pt x="267213" y="314601"/>
                    </a:cubicBezTo>
                    <a:lnTo>
                      <a:pt x="345998" y="307639"/>
                    </a:lnTo>
                    <a:lnTo>
                      <a:pt x="402252" y="303797"/>
                    </a:lnTo>
                    <a:lnTo>
                      <a:pt x="616495" y="301434"/>
                    </a:lnTo>
                    <a:cubicBezTo>
                      <a:pt x="728287" y="307526"/>
                      <a:pt x="838260" y="316016"/>
                      <a:pt x="948234" y="329307"/>
                    </a:cubicBezTo>
                    <a:cubicBezTo>
                      <a:pt x="989774" y="339097"/>
                      <a:pt x="959110" y="332181"/>
                      <a:pt x="981599" y="339589"/>
                    </a:cubicBezTo>
                    <a:cubicBezTo>
                      <a:pt x="996689" y="372021"/>
                      <a:pt x="997739" y="369727"/>
                      <a:pt x="1007875" y="406322"/>
                    </a:cubicBezTo>
                    <a:cubicBezTo>
                      <a:pt x="1007407" y="421443"/>
                      <a:pt x="1006952" y="434041"/>
                      <a:pt x="1002479" y="444717"/>
                    </a:cubicBezTo>
                    <a:cubicBezTo>
                      <a:pt x="993995" y="480710"/>
                      <a:pt x="998816" y="491233"/>
                      <a:pt x="996998" y="547898"/>
                    </a:cubicBezTo>
                    <a:cubicBezTo>
                      <a:pt x="1019722" y="586690"/>
                      <a:pt x="1029749" y="564818"/>
                      <a:pt x="1037019" y="603087"/>
                    </a:cubicBezTo>
                    <a:cubicBezTo>
                      <a:pt x="1048835" y="643079"/>
                      <a:pt x="1031568" y="1018335"/>
                      <a:pt x="1029748" y="1171783"/>
                    </a:cubicBezTo>
                    <a:cubicBezTo>
                      <a:pt x="1011570" y="1224973"/>
                      <a:pt x="1022521" y="1189902"/>
                      <a:pt x="1004341" y="1236570"/>
                    </a:cubicBezTo>
                    <a:cubicBezTo>
                      <a:pt x="1008280" y="1262965"/>
                      <a:pt x="1003376" y="1534639"/>
                      <a:pt x="1006102" y="1591705"/>
                    </a:cubicBezTo>
                    <a:cubicBezTo>
                      <a:pt x="1181525" y="1595980"/>
                      <a:pt x="1012110" y="1580965"/>
                      <a:pt x="1200564" y="1588563"/>
                    </a:cubicBezTo>
                    <a:cubicBezTo>
                      <a:pt x="1203217" y="1335278"/>
                      <a:pt x="1201450" y="441528"/>
                      <a:pt x="1198341" y="0"/>
                    </a:cubicBezTo>
                    <a:lnTo>
                      <a:pt x="5678" y="2397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3" name="正方形/長方形 12"/>
              <p:cNvSpPr/>
              <p:nvPr/>
            </p:nvSpPr>
            <p:spPr>
              <a:xfrm>
                <a:off x="3188750" y="3123956"/>
                <a:ext cx="384447" cy="2453693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4" name="正方形/長方形 13"/>
              <p:cNvSpPr/>
              <p:nvPr/>
            </p:nvSpPr>
            <p:spPr>
              <a:xfrm>
                <a:off x="5093509" y="3128032"/>
                <a:ext cx="384447" cy="245165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cxnSp>
            <p:nvCxnSpPr>
              <p:cNvPr id="15" name="直線矢印コネクタ 14"/>
              <p:cNvCxnSpPr/>
              <p:nvPr/>
            </p:nvCxnSpPr>
            <p:spPr>
              <a:xfrm flipH="1">
                <a:off x="3382915" y="894438"/>
                <a:ext cx="0" cy="4679135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円/楕円 15"/>
              <p:cNvSpPr>
                <a:spLocks noChangeAspect="1"/>
              </p:cNvSpPr>
              <p:nvPr/>
            </p:nvSpPr>
            <p:spPr>
              <a:xfrm>
                <a:off x="3202342" y="3270688"/>
                <a:ext cx="384447" cy="38517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cxnSp>
            <p:nvCxnSpPr>
              <p:cNvPr id="17" name="直線矢印コネクタ 16"/>
              <p:cNvCxnSpPr/>
              <p:nvPr/>
            </p:nvCxnSpPr>
            <p:spPr>
              <a:xfrm flipH="1">
                <a:off x="5303207" y="894438"/>
                <a:ext cx="0" cy="4679135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円/楕円 17"/>
              <p:cNvSpPr>
                <a:spLocks noChangeAspect="1"/>
              </p:cNvSpPr>
              <p:nvPr/>
            </p:nvSpPr>
            <p:spPr>
              <a:xfrm>
                <a:off x="5093509" y="3270688"/>
                <a:ext cx="417454" cy="41574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cxnSp>
            <p:nvCxnSpPr>
              <p:cNvPr id="19" name="直線矢印コネクタ 18"/>
              <p:cNvCxnSpPr/>
              <p:nvPr/>
            </p:nvCxnSpPr>
            <p:spPr>
              <a:xfrm flipV="1">
                <a:off x="3202342" y="1086005"/>
                <a:ext cx="225813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円/楕円 19"/>
              <p:cNvSpPr>
                <a:spLocks noChangeAspect="1"/>
              </p:cNvSpPr>
              <p:nvPr/>
            </p:nvSpPr>
            <p:spPr>
              <a:xfrm>
                <a:off x="3810078" y="896476"/>
                <a:ext cx="417455" cy="4137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21" name="テキスト ボックス 56"/>
              <p:cNvSpPr txBox="1">
                <a:spLocks noChangeArrowheads="1"/>
              </p:cNvSpPr>
              <p:nvPr/>
            </p:nvSpPr>
            <p:spPr bwMode="auto">
              <a:xfrm>
                <a:off x="7471780" y="2437565"/>
                <a:ext cx="1598290" cy="829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ja-JP" sz="1800" dirty="0" smtClean="0"/>
                  <a:t>Object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ja-JP" sz="1800" dirty="0" smtClean="0"/>
                  <a:t>1m (φ0.3m)</a:t>
                </a:r>
                <a:endParaRPr lang="ja-JP" altLang="en-US" sz="1800" dirty="0" smtClean="0"/>
              </a:p>
            </p:txBody>
          </p:sp>
          <p:sp>
            <p:nvSpPr>
              <p:cNvPr id="22" name="円柱 21"/>
              <p:cNvSpPr/>
              <p:nvPr/>
            </p:nvSpPr>
            <p:spPr>
              <a:xfrm>
                <a:off x="7895982" y="531342"/>
                <a:ext cx="720351" cy="1927902"/>
              </a:xfrm>
              <a:prstGeom prst="can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cxnSp>
            <p:nvCxnSpPr>
              <p:cNvPr id="23" name="直線コネクタ 22"/>
              <p:cNvCxnSpPr/>
              <p:nvPr/>
            </p:nvCxnSpPr>
            <p:spPr>
              <a:xfrm flipV="1">
                <a:off x="5334637" y="1883280"/>
                <a:ext cx="2535131" cy="1579997"/>
              </a:xfrm>
              <a:prstGeom prst="line">
                <a:avLst/>
              </a:prstGeom>
              <a:ln>
                <a:headEnd type="oval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24" name="図 6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2576" y="2945883"/>
              <a:ext cx="1138237" cy="223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円/楕円 24"/>
            <p:cNvSpPr/>
            <p:nvPr/>
          </p:nvSpPr>
          <p:spPr bwMode="auto">
            <a:xfrm>
              <a:off x="6972838" y="5785921"/>
              <a:ext cx="147638" cy="147637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6" name="円/楕円 25"/>
            <p:cNvSpPr/>
            <p:nvPr/>
          </p:nvSpPr>
          <p:spPr bwMode="auto">
            <a:xfrm>
              <a:off x="6972838" y="5158858"/>
              <a:ext cx="147638" cy="14763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7" name="円/楕円 26"/>
            <p:cNvSpPr/>
            <p:nvPr/>
          </p:nvSpPr>
          <p:spPr bwMode="auto">
            <a:xfrm>
              <a:off x="8877838" y="5155683"/>
              <a:ext cx="147638" cy="14763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8" name="円/楕円 27"/>
            <p:cNvSpPr>
              <a:spLocks noChangeAspect="1"/>
            </p:cNvSpPr>
            <p:nvPr/>
          </p:nvSpPr>
          <p:spPr bwMode="auto">
            <a:xfrm>
              <a:off x="6971251" y="6573321"/>
              <a:ext cx="147637" cy="147637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9" name="円/楕円 28"/>
            <p:cNvSpPr/>
            <p:nvPr/>
          </p:nvSpPr>
          <p:spPr bwMode="auto">
            <a:xfrm>
              <a:off x="8876251" y="5789096"/>
              <a:ext cx="147637" cy="147637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0" name="円/楕円 29"/>
            <p:cNvSpPr>
              <a:spLocks noChangeAspect="1"/>
            </p:cNvSpPr>
            <p:nvPr/>
          </p:nvSpPr>
          <p:spPr bwMode="auto">
            <a:xfrm>
              <a:off x="8874663" y="6573321"/>
              <a:ext cx="147638" cy="147637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1" name="円/楕円 30"/>
            <p:cNvSpPr>
              <a:spLocks noChangeAspect="1"/>
            </p:cNvSpPr>
            <p:nvPr/>
          </p:nvSpPr>
          <p:spPr bwMode="auto">
            <a:xfrm>
              <a:off x="7926926" y="6573321"/>
              <a:ext cx="147637" cy="147637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ja-JP" altLang="en-US"/>
            </a:p>
          </p:txBody>
        </p:sp>
        <p:cxnSp>
          <p:nvCxnSpPr>
            <p:cNvPr id="32" name="直線コネクタ 78"/>
            <p:cNvCxnSpPr>
              <a:cxnSpLocks noChangeShapeType="1"/>
            </p:cNvCxnSpPr>
            <p:nvPr/>
          </p:nvCxnSpPr>
          <p:spPr bwMode="auto">
            <a:xfrm>
              <a:off x="7049038" y="6281221"/>
              <a:ext cx="950913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直線コネクタ 64"/>
            <p:cNvCxnSpPr>
              <a:cxnSpLocks noChangeShapeType="1"/>
            </p:cNvCxnSpPr>
            <p:nvPr/>
          </p:nvCxnSpPr>
          <p:spPr bwMode="auto">
            <a:xfrm>
              <a:off x="7998363" y="6281221"/>
              <a:ext cx="950913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直線コネクタ 66"/>
            <p:cNvCxnSpPr>
              <a:cxnSpLocks noChangeShapeType="1"/>
            </p:cNvCxnSpPr>
            <p:nvPr/>
          </p:nvCxnSpPr>
          <p:spPr bwMode="auto">
            <a:xfrm rot="5400000">
              <a:off x="6040976" y="4798496"/>
              <a:ext cx="3924300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直線コネクタ 77"/>
            <p:cNvCxnSpPr>
              <a:cxnSpLocks noChangeShapeType="1"/>
            </p:cNvCxnSpPr>
            <p:nvPr/>
          </p:nvCxnSpPr>
          <p:spPr bwMode="auto">
            <a:xfrm flipH="1">
              <a:off x="7047451" y="4792146"/>
              <a:ext cx="0" cy="20891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直線コネクタ 63"/>
            <p:cNvCxnSpPr>
              <a:cxnSpLocks noChangeShapeType="1"/>
            </p:cNvCxnSpPr>
            <p:nvPr/>
          </p:nvCxnSpPr>
          <p:spPr bwMode="auto">
            <a:xfrm flipH="1">
              <a:off x="8949276" y="4792146"/>
              <a:ext cx="0" cy="20891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直線コネクタ 86"/>
            <p:cNvCxnSpPr>
              <a:cxnSpLocks noChangeShapeType="1"/>
            </p:cNvCxnSpPr>
            <p:nvPr/>
          </p:nvCxnSpPr>
          <p:spPr bwMode="auto">
            <a:xfrm>
              <a:off x="5661563" y="6649521"/>
              <a:ext cx="3529013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直線コネクタ 65"/>
            <p:cNvCxnSpPr>
              <a:cxnSpLocks noChangeShapeType="1"/>
            </p:cNvCxnSpPr>
            <p:nvPr/>
          </p:nvCxnSpPr>
          <p:spPr bwMode="auto">
            <a:xfrm>
              <a:off x="5661563" y="5077896"/>
              <a:ext cx="3421063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直線コネクタ 87"/>
            <p:cNvCxnSpPr>
              <a:cxnSpLocks noChangeShapeType="1"/>
            </p:cNvCxnSpPr>
            <p:nvPr/>
          </p:nvCxnSpPr>
          <p:spPr bwMode="auto">
            <a:xfrm>
              <a:off x="6129876" y="5862121"/>
              <a:ext cx="2987675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" name="円/楕円 39"/>
            <p:cNvSpPr/>
            <p:nvPr/>
          </p:nvSpPr>
          <p:spPr bwMode="auto">
            <a:xfrm>
              <a:off x="8306338" y="5054083"/>
              <a:ext cx="147638" cy="14763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1" name="円/楕円 40"/>
            <p:cNvSpPr/>
            <p:nvPr/>
          </p:nvSpPr>
          <p:spPr bwMode="auto">
            <a:xfrm>
              <a:off x="7539576" y="5058846"/>
              <a:ext cx="147637" cy="147637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ja-JP" altLang="en-US"/>
            </a:p>
          </p:txBody>
        </p:sp>
        <p:cxnSp>
          <p:nvCxnSpPr>
            <p:cNvPr id="42" name="直線コネクタ 92"/>
            <p:cNvCxnSpPr>
              <a:cxnSpLocks noChangeShapeType="1"/>
            </p:cNvCxnSpPr>
            <p:nvPr/>
          </p:nvCxnSpPr>
          <p:spPr bwMode="auto">
            <a:xfrm>
              <a:off x="6526751" y="5230296"/>
              <a:ext cx="2555875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" name="円/楕円 42"/>
            <p:cNvSpPr/>
            <p:nvPr/>
          </p:nvSpPr>
          <p:spPr bwMode="auto">
            <a:xfrm>
              <a:off x="7926926" y="5077896"/>
              <a:ext cx="147637" cy="147637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ja-JP" altLang="en-US"/>
            </a:p>
          </p:txBody>
        </p:sp>
        <p:cxnSp>
          <p:nvCxnSpPr>
            <p:cNvPr id="44" name="直線コネクタ 95"/>
            <p:cNvCxnSpPr>
              <a:cxnSpLocks noChangeShapeType="1"/>
            </p:cNvCxnSpPr>
            <p:nvPr/>
          </p:nvCxnSpPr>
          <p:spPr bwMode="auto">
            <a:xfrm>
              <a:off x="7542751" y="4792146"/>
              <a:ext cx="0" cy="720725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直線コネクタ 96"/>
            <p:cNvCxnSpPr>
              <a:cxnSpLocks noChangeShapeType="1"/>
            </p:cNvCxnSpPr>
            <p:nvPr/>
          </p:nvCxnSpPr>
          <p:spPr bwMode="auto">
            <a:xfrm>
              <a:off x="8457151" y="4792146"/>
              <a:ext cx="0" cy="720725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6" name="正方形/長方形 45"/>
            <p:cNvSpPr/>
            <p:nvPr/>
          </p:nvSpPr>
          <p:spPr>
            <a:xfrm>
              <a:off x="7345901" y="6122471"/>
              <a:ext cx="392112" cy="1793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800" dirty="0">
                  <a:ln w="0"/>
                  <a:solidFill>
                    <a:schemeClr val="tx1"/>
                  </a:solidFill>
                </a:rPr>
                <a:t>1.5m</a:t>
              </a:r>
              <a:endParaRPr lang="ja-JP" altLang="en-US" sz="800" dirty="0">
                <a:ln w="0"/>
                <a:solidFill>
                  <a:schemeClr val="tx1"/>
                </a:solidFill>
              </a:endParaRPr>
            </a:p>
          </p:txBody>
        </p:sp>
        <p:cxnSp>
          <p:nvCxnSpPr>
            <p:cNvPr id="47" name="直線矢印コネクタ 46"/>
            <p:cNvCxnSpPr/>
            <p:nvPr/>
          </p:nvCxnSpPr>
          <p:spPr>
            <a:xfrm>
              <a:off x="6372763" y="5076308"/>
              <a:ext cx="0" cy="792163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正方形/長方形 47"/>
            <p:cNvSpPr/>
            <p:nvPr/>
          </p:nvSpPr>
          <p:spPr>
            <a:xfrm>
              <a:off x="6031451" y="5382696"/>
              <a:ext cx="392112" cy="1793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800" dirty="0">
                  <a:ln w="0"/>
                  <a:solidFill>
                    <a:schemeClr val="tx1"/>
                  </a:solidFill>
                </a:rPr>
                <a:t>1.5m</a:t>
              </a:r>
              <a:endParaRPr lang="ja-JP" altLang="en-US" sz="800" dirty="0">
                <a:ln w="0"/>
                <a:solidFill>
                  <a:schemeClr val="tx1"/>
                </a:solidFill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8260301" y="6125646"/>
              <a:ext cx="392112" cy="1793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800" dirty="0">
                  <a:ln w="0"/>
                  <a:solidFill>
                    <a:schemeClr val="tx1"/>
                  </a:solidFill>
                </a:rPr>
                <a:t>1.5m</a:t>
              </a:r>
              <a:endParaRPr lang="ja-JP" altLang="en-US" sz="800" dirty="0">
                <a:ln w="0"/>
                <a:solidFill>
                  <a:schemeClr val="tx1"/>
                </a:solidFill>
              </a:endParaRPr>
            </a:p>
          </p:txBody>
        </p:sp>
        <p:cxnSp>
          <p:nvCxnSpPr>
            <p:cNvPr id="50" name="直線コネクタ 108"/>
            <p:cNvCxnSpPr>
              <a:cxnSpLocks noChangeShapeType="1"/>
            </p:cNvCxnSpPr>
            <p:nvPr/>
          </p:nvCxnSpPr>
          <p:spPr bwMode="auto">
            <a:xfrm>
              <a:off x="6704551" y="5003283"/>
              <a:ext cx="0" cy="287338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直線コネクタ 109"/>
            <p:cNvCxnSpPr>
              <a:cxnSpLocks noChangeShapeType="1"/>
            </p:cNvCxnSpPr>
            <p:nvPr/>
          </p:nvCxnSpPr>
          <p:spPr bwMode="auto">
            <a:xfrm>
              <a:off x="6704551" y="5230296"/>
              <a:ext cx="0" cy="252412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直線コネクタ 110"/>
            <p:cNvCxnSpPr>
              <a:cxnSpLocks noChangeShapeType="1"/>
            </p:cNvCxnSpPr>
            <p:nvPr/>
          </p:nvCxnSpPr>
          <p:spPr bwMode="auto">
            <a:xfrm>
              <a:off x="6704551" y="4828658"/>
              <a:ext cx="0" cy="25241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3" name="正方形/長方形 52"/>
            <p:cNvSpPr/>
            <p:nvPr/>
          </p:nvSpPr>
          <p:spPr>
            <a:xfrm>
              <a:off x="6375938" y="4828658"/>
              <a:ext cx="392113" cy="1793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800" dirty="0">
                  <a:ln w="0"/>
                  <a:solidFill>
                    <a:schemeClr val="tx1"/>
                  </a:solidFill>
                </a:rPr>
                <a:t>0.3m</a:t>
              </a:r>
              <a:endParaRPr lang="ja-JP" altLang="en-US" sz="800" dirty="0">
                <a:ln w="0"/>
                <a:solidFill>
                  <a:schemeClr val="tx1"/>
                </a:solidFill>
              </a:endParaRPr>
            </a:p>
          </p:txBody>
        </p:sp>
        <p:cxnSp>
          <p:nvCxnSpPr>
            <p:cNvPr id="54" name="直線コネクタ 112"/>
            <p:cNvCxnSpPr>
              <a:cxnSpLocks noChangeShapeType="1"/>
            </p:cNvCxnSpPr>
            <p:nvPr/>
          </p:nvCxnSpPr>
          <p:spPr bwMode="auto">
            <a:xfrm>
              <a:off x="7537988" y="5309671"/>
              <a:ext cx="468313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直線コネクタ 113"/>
            <p:cNvCxnSpPr>
              <a:cxnSpLocks noChangeShapeType="1"/>
            </p:cNvCxnSpPr>
            <p:nvPr/>
          </p:nvCxnSpPr>
          <p:spPr bwMode="auto">
            <a:xfrm>
              <a:off x="7999951" y="5306496"/>
              <a:ext cx="468312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" name="正方形/長方形 55"/>
            <p:cNvSpPr/>
            <p:nvPr/>
          </p:nvSpPr>
          <p:spPr>
            <a:xfrm>
              <a:off x="7526876" y="5333483"/>
              <a:ext cx="484187" cy="1793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800" dirty="0">
                  <a:ln w="0"/>
                  <a:solidFill>
                    <a:schemeClr val="tx1"/>
                  </a:solidFill>
                </a:rPr>
                <a:t>w</a:t>
              </a:r>
              <a:r>
                <a:rPr lang="en-US" altLang="ja-JP" sz="800" dirty="0" smtClean="0">
                  <a:ln w="0"/>
                  <a:solidFill>
                    <a:schemeClr val="tx1"/>
                  </a:solidFill>
                </a:rPr>
                <a:t>/2</a:t>
              </a:r>
              <a:endParaRPr lang="ja-JP" altLang="en-US" sz="800" dirty="0">
                <a:ln w="0"/>
                <a:solidFill>
                  <a:schemeClr val="tx1"/>
                </a:solidFill>
              </a:endParaRPr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7993601" y="5333483"/>
              <a:ext cx="484187" cy="1793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800" dirty="0">
                  <a:ln w="0"/>
                  <a:solidFill>
                    <a:schemeClr val="tx1"/>
                  </a:solidFill>
                </a:rPr>
                <a:t>w</a:t>
              </a:r>
              <a:r>
                <a:rPr lang="en-US" altLang="ja-JP" sz="800" dirty="0" smtClean="0">
                  <a:ln w="0"/>
                  <a:solidFill>
                    <a:schemeClr val="tx1"/>
                  </a:solidFill>
                </a:rPr>
                <a:t>/2</a:t>
              </a:r>
              <a:endParaRPr lang="ja-JP" altLang="en-US" sz="800" dirty="0">
                <a:ln w="0"/>
                <a:solidFill>
                  <a:schemeClr val="tx1"/>
                </a:solidFill>
              </a:endParaRPr>
            </a:p>
          </p:txBody>
        </p:sp>
        <p:cxnSp>
          <p:nvCxnSpPr>
            <p:cNvPr id="58" name="直線矢印コネクタ 57"/>
            <p:cNvCxnSpPr/>
            <p:nvPr/>
          </p:nvCxnSpPr>
          <p:spPr>
            <a:xfrm flipH="1">
              <a:off x="5774276" y="5076308"/>
              <a:ext cx="6350" cy="1571625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正方形/長方形 58"/>
            <p:cNvSpPr/>
            <p:nvPr/>
          </p:nvSpPr>
          <p:spPr>
            <a:xfrm>
              <a:off x="5369463" y="5868471"/>
              <a:ext cx="392113" cy="1793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800" dirty="0">
                  <a:ln w="0"/>
                  <a:solidFill>
                    <a:schemeClr val="tx1"/>
                  </a:solidFill>
                </a:rPr>
                <a:t>3.5m</a:t>
              </a:r>
              <a:endParaRPr lang="ja-JP" altLang="en-US" sz="800" dirty="0">
                <a:ln w="0"/>
                <a:solidFill>
                  <a:schemeClr val="tx1"/>
                </a:solidFill>
              </a:endParaRPr>
            </a:p>
          </p:txBody>
        </p:sp>
        <p:cxnSp>
          <p:nvCxnSpPr>
            <p:cNvPr id="63" name="直線コネクタ 62"/>
            <p:cNvCxnSpPr>
              <a:stCxn id="41" idx="1"/>
            </p:cNvCxnSpPr>
            <p:nvPr/>
          </p:nvCxnSpPr>
          <p:spPr bwMode="auto">
            <a:xfrm flipH="1" flipV="1">
              <a:off x="5257354" y="3713768"/>
              <a:ext cx="2303843" cy="1366699"/>
            </a:xfrm>
            <a:prstGeom prst="line">
              <a:avLst/>
            </a:prstGeom>
            <a:ln>
              <a:head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50" name="正方形/長方形 2049"/>
            <p:cNvSpPr/>
            <p:nvPr/>
          </p:nvSpPr>
          <p:spPr>
            <a:xfrm>
              <a:off x="911643" y="2452791"/>
              <a:ext cx="17129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b="1" u="sng" dirty="0" smtClean="0">
                  <a:latin typeface="+mn-lt"/>
                  <a:cs typeface="Times New Roman" pitchFamily="18" charset="0"/>
                </a:rPr>
                <a:t>Proximity vision</a:t>
              </a:r>
              <a:endParaRPr lang="ja-JP" altLang="en-US" u="sng" dirty="0">
                <a:latin typeface="+mn-lt"/>
              </a:endParaRPr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7348650" y="2476049"/>
              <a:ext cx="12344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b="1" u="sng" dirty="0" smtClean="0">
                  <a:latin typeface="+mn-lt"/>
                  <a:cs typeface="Times New Roman" pitchFamily="18" charset="0"/>
                </a:rPr>
                <a:t>Rear vision</a:t>
              </a:r>
              <a:endParaRPr lang="ja-JP" altLang="en-US" u="sng" dirty="0">
                <a:latin typeface="+mn-lt"/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7547115" y="5084706"/>
              <a:ext cx="900000" cy="72000"/>
            </a:xfrm>
            <a:prstGeom prst="rect">
              <a:avLst/>
            </a:prstGeom>
            <a:solidFill>
              <a:srgbClr val="5B9BD5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5" name="正方形/長方形 2054"/>
            <p:cNvSpPr/>
            <p:nvPr/>
          </p:nvSpPr>
          <p:spPr>
            <a:xfrm>
              <a:off x="6967953" y="5158382"/>
              <a:ext cx="2052000" cy="1555608"/>
            </a:xfrm>
            <a:prstGeom prst="rect">
              <a:avLst/>
            </a:prstGeom>
            <a:solidFill>
              <a:srgbClr val="5B9BD5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4" name="Text Box 4"/>
          <p:cNvSpPr txBox="1">
            <a:spLocks noChangeArrowheads="1"/>
          </p:cNvSpPr>
          <p:nvPr/>
        </p:nvSpPr>
        <p:spPr bwMode="auto">
          <a:xfrm>
            <a:off x="10992" y="0"/>
            <a:ext cx="98950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2800" b="1" dirty="0" smtClean="0">
                <a:latin typeface="Times New Roman" pitchFamily="18" charset="0"/>
                <a:cs typeface="Times New Roman" pitchFamily="18" charset="0"/>
              </a:rPr>
              <a:t>Proposal of new requirements for proximity and rear visions</a:t>
            </a:r>
            <a:endParaRPr lang="ja-JP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 Box 4"/>
          <p:cNvSpPr txBox="1">
            <a:spLocks noChangeArrowheads="1"/>
          </p:cNvSpPr>
          <p:nvPr/>
        </p:nvSpPr>
        <p:spPr bwMode="auto">
          <a:xfrm>
            <a:off x="412447" y="609479"/>
            <a:ext cx="918875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ll or part of the object (1m, </a:t>
            </a:r>
            <a:r>
              <a:rPr lang="el-GR" altLang="ja-JP" b="1" dirty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0.3m) shall be seen from the driver’s seat by direct vision or devices for indirect vision.</a:t>
            </a:r>
          </a:p>
          <a:p>
            <a:pPr marL="28575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b="1" smtClean="0">
                <a:latin typeface="Times New Roman" pitchFamily="18" charset="0"/>
                <a:cs typeface="Times New Roman" pitchFamily="18" charset="0"/>
              </a:rPr>
              <a:t>Instead 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above requirements, vehicles 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can detect the existence of the object </a:t>
            </a: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by sonars and inform it to the drivers.</a:t>
            </a:r>
          </a:p>
          <a:p>
            <a:pPr marL="28575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New requirements shall be proposed as Class VIII.</a:t>
            </a:r>
            <a:endParaRPr lang="en-US" altLang="ja-JP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23"/>
          <p:cNvSpPr>
            <a:spLocks noChangeArrowheads="1"/>
          </p:cNvSpPr>
          <p:nvPr/>
        </p:nvSpPr>
        <p:spPr bwMode="auto">
          <a:xfrm>
            <a:off x="412447" y="571197"/>
            <a:ext cx="9188752" cy="4571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16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88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サブタイトル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906000" cy="463550"/>
          </a:xfrm>
          <a:solidFill>
            <a:srgbClr val="002060"/>
          </a:solidFill>
        </p:spPr>
        <p:txBody>
          <a:bodyPr/>
          <a:lstStyle/>
          <a:p>
            <a:r>
              <a:rPr lang="en-US" altLang="ja-JP" dirty="0" smtClean="0">
                <a:solidFill>
                  <a:schemeClr val="bg1"/>
                </a:solidFill>
              </a:rPr>
              <a:t>Roadmap toward adoption of R46 </a:t>
            </a:r>
            <a:r>
              <a:rPr lang="en-US" altLang="ja-JP" smtClean="0">
                <a:solidFill>
                  <a:schemeClr val="bg1"/>
                </a:solidFill>
              </a:rPr>
              <a:t>In Japan</a:t>
            </a:r>
            <a:endParaRPr lang="ja-JP" altLang="en-US" dirty="0" smtClean="0">
              <a:solidFill>
                <a:schemeClr val="bg1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144463" y="579438"/>
          <a:ext cx="9601200" cy="5910265"/>
        </p:xfrm>
        <a:graphic>
          <a:graphicData uri="http://schemas.openxmlformats.org/drawingml/2006/table">
            <a:tbl>
              <a:tblPr/>
              <a:tblGrid>
                <a:gridCol w="263525"/>
                <a:gridCol w="1674812"/>
                <a:gridCol w="1636713"/>
                <a:gridCol w="1638300"/>
                <a:gridCol w="1638300"/>
                <a:gridCol w="1506537"/>
                <a:gridCol w="1243013"/>
              </a:tblGrid>
              <a:tr h="4143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2015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2016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2017-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A5"/>
                    </a:solidFill>
                  </a:tcPr>
                </a:tc>
              </a:tr>
              <a:tr h="457215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Devices, and their installation, for observing the vision area(s) immediately adjacent to the front and/or the passenger’s side of vehicles of category </a:t>
                      </a:r>
                      <a:r>
                        <a:rPr kumimoji="1" lang="en-US" altLang="ja-JP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M1, M2, M3, N1 and N2 ≤8t</a:t>
                      </a:r>
                      <a:endParaRPr kumimoji="1" lang="ja-JP" altLang="en-US" sz="12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794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STEP1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To amend R46 to exclude the devices and their  installation from is scope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4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STEP2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To introduce the requirements for the devices and their installation into R46</a:t>
                      </a: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2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0362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Reference   Activity in Japan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794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Possible amendments to R46 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4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Possible amendments to Japanese national regulations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74294" marR="7429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ホームベース 9"/>
          <p:cNvSpPr/>
          <p:nvPr/>
        </p:nvSpPr>
        <p:spPr>
          <a:xfrm>
            <a:off x="2112963" y="1541463"/>
            <a:ext cx="915987" cy="889000"/>
          </a:xfrm>
          <a:prstGeom prst="homePlate">
            <a:avLst>
              <a:gd name="adj" fmla="val 18116"/>
            </a:avLst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>
                <a:solidFill>
                  <a:srgbClr val="FFFFFF"/>
                </a:solidFill>
              </a:rPr>
              <a:t>Discussion at TF</a:t>
            </a:r>
            <a:r>
              <a:rPr lang="ja-JP" altLang="en-US" sz="1200">
                <a:solidFill>
                  <a:srgbClr val="FFFFFF"/>
                </a:solidFill>
              </a:rPr>
              <a:t> </a:t>
            </a:r>
            <a:r>
              <a:rPr lang="en-US" altLang="ja-JP" sz="1200">
                <a:solidFill>
                  <a:srgbClr val="FFFFFF"/>
                </a:solidFill>
              </a:rPr>
              <a:t>and</a:t>
            </a:r>
            <a:r>
              <a:rPr lang="ja-JP" altLang="en-US" sz="1200">
                <a:solidFill>
                  <a:srgbClr val="FFFFFF"/>
                </a:solidFill>
              </a:rPr>
              <a:t> </a:t>
            </a:r>
            <a:r>
              <a:rPr lang="en-US" altLang="ja-JP" sz="1200">
                <a:solidFill>
                  <a:srgbClr val="FFFFFF"/>
                </a:solidFill>
              </a:rPr>
              <a:t>GRSG</a:t>
            </a:r>
            <a:endParaRPr lang="ja-JP" altLang="en-US" sz="1200">
              <a:solidFill>
                <a:srgbClr val="FFFFFF"/>
              </a:solidFill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4216400" y="1541463"/>
            <a:ext cx="827088" cy="889000"/>
          </a:xfrm>
          <a:prstGeom prst="homePlate">
            <a:avLst>
              <a:gd name="adj" fmla="val 18116"/>
            </a:avLst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>
                <a:solidFill>
                  <a:srgbClr val="FFFFFF"/>
                </a:solidFill>
              </a:rPr>
              <a:t>Submission of formal doc.</a:t>
            </a:r>
          </a:p>
          <a:p>
            <a:pPr algn="ctr">
              <a:defRPr/>
            </a:pPr>
            <a:r>
              <a:rPr lang="en-US" altLang="ja-JP" sz="1200">
                <a:solidFill>
                  <a:srgbClr val="FFFFFF"/>
                </a:solidFill>
              </a:rPr>
              <a:t>to WP29</a:t>
            </a:r>
            <a:endParaRPr lang="ja-JP" altLang="en-US" sz="1200">
              <a:solidFill>
                <a:srgbClr val="FFFFFF"/>
              </a:solidFill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5767388" y="4418013"/>
            <a:ext cx="3021012" cy="889000"/>
          </a:xfrm>
          <a:prstGeom prst="homePlate">
            <a:avLst>
              <a:gd name="adj" fmla="val 18116"/>
            </a:avLst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>
                <a:solidFill>
                  <a:srgbClr val="FFFFFF"/>
                </a:solidFill>
              </a:rPr>
              <a:t>Submission of Inf.doc. to TF or GRSG</a:t>
            </a:r>
          </a:p>
          <a:p>
            <a:pPr algn="ctr">
              <a:defRPr/>
            </a:pPr>
            <a:r>
              <a:rPr lang="en-US" altLang="ja-JP" sz="1200">
                <a:solidFill>
                  <a:srgbClr val="FFFFFF"/>
                </a:solidFill>
              </a:rPr>
              <a:t>if needed</a:t>
            </a:r>
            <a:endParaRPr lang="ja-JP" altLang="en-US" sz="1200">
              <a:solidFill>
                <a:srgbClr val="FFFFFF"/>
              </a:solidFill>
            </a:endParaRPr>
          </a:p>
        </p:txBody>
      </p:sp>
      <p:sp>
        <p:nvSpPr>
          <p:cNvPr id="15" name="ホームベース 14"/>
          <p:cNvSpPr/>
          <p:nvPr/>
        </p:nvSpPr>
        <p:spPr>
          <a:xfrm>
            <a:off x="6262688" y="2609850"/>
            <a:ext cx="2525712" cy="889000"/>
          </a:xfrm>
          <a:prstGeom prst="homePlate">
            <a:avLst>
              <a:gd name="adj" fmla="val 18116"/>
            </a:avLst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>
                <a:solidFill>
                  <a:srgbClr val="FFFFFF"/>
                </a:solidFill>
              </a:rPr>
              <a:t>Discussion at TF and GRSG</a:t>
            </a:r>
            <a:endParaRPr lang="ja-JP" altLang="en-US" sz="1200">
              <a:solidFill>
                <a:srgbClr val="FFFFFF"/>
              </a:solidFill>
            </a:endParaRPr>
          </a:p>
        </p:txBody>
      </p:sp>
      <p:sp>
        <p:nvSpPr>
          <p:cNvPr id="16" name="ホームベース 15"/>
          <p:cNvSpPr/>
          <p:nvPr/>
        </p:nvSpPr>
        <p:spPr>
          <a:xfrm>
            <a:off x="8788400" y="4419600"/>
            <a:ext cx="922338" cy="887413"/>
          </a:xfrm>
          <a:prstGeom prst="homePlate">
            <a:avLst>
              <a:gd name="adj" fmla="val 18116"/>
            </a:avLst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>
                <a:solidFill>
                  <a:srgbClr val="FFFFFF"/>
                </a:solidFill>
              </a:rPr>
              <a:t>Discussion at GRSG</a:t>
            </a:r>
          </a:p>
          <a:p>
            <a:pPr algn="ctr">
              <a:defRPr/>
            </a:pPr>
            <a:r>
              <a:rPr lang="en-US" altLang="ja-JP" sz="1200">
                <a:solidFill>
                  <a:srgbClr val="FFFFFF"/>
                </a:solidFill>
              </a:rPr>
              <a:t>If needed</a:t>
            </a:r>
            <a:endParaRPr lang="ja-JP" altLang="en-US" sz="1200">
              <a:solidFill>
                <a:srgbClr val="FFFFFF"/>
              </a:solidFill>
            </a:endParaRPr>
          </a:p>
        </p:txBody>
      </p:sp>
      <p:sp>
        <p:nvSpPr>
          <p:cNvPr id="3142" name="テキスト ボックス 20"/>
          <p:cNvSpPr txBox="1">
            <a:spLocks noChangeArrowheads="1"/>
          </p:cNvSpPr>
          <p:nvPr/>
        </p:nvSpPr>
        <p:spPr bwMode="auto">
          <a:xfrm>
            <a:off x="4705350" y="2089150"/>
            <a:ext cx="1023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/>
            <a:r>
              <a:rPr lang="en-US" altLang="ja-JP" sz="1200" b="1">
                <a:solidFill>
                  <a:srgbClr val="0070C0"/>
                </a:solidFill>
              </a:rPr>
              <a:t>Voting </a:t>
            </a:r>
          </a:p>
          <a:p>
            <a:pPr algn="ctr"/>
            <a:r>
              <a:rPr lang="en-US" altLang="ja-JP" sz="1200" b="1">
                <a:solidFill>
                  <a:srgbClr val="0070C0"/>
                </a:solidFill>
              </a:rPr>
              <a:t>at WP29</a:t>
            </a:r>
            <a:r>
              <a:rPr lang="ja-JP" altLang="en-US" sz="1200"/>
              <a:t> </a:t>
            </a:r>
            <a:endParaRPr lang="en-US" altLang="ja-JP" sz="1200"/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5033963" y="1985963"/>
            <a:ext cx="19351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44" name="テキスト ボックス 23"/>
          <p:cNvSpPr txBox="1">
            <a:spLocks noChangeArrowheads="1"/>
          </p:cNvSpPr>
          <p:nvPr/>
        </p:nvSpPr>
        <p:spPr bwMode="auto">
          <a:xfrm>
            <a:off x="6569075" y="2101850"/>
            <a:ext cx="1411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/>
            <a:r>
              <a:rPr lang="en-US" altLang="ja-JP" sz="1200" b="1">
                <a:solidFill>
                  <a:srgbClr val="FFC000"/>
                </a:solidFill>
              </a:rPr>
              <a:t>Effective date of the revision</a:t>
            </a:r>
            <a:r>
              <a:rPr lang="ja-JP" altLang="en-US" sz="1200" b="1">
                <a:solidFill>
                  <a:srgbClr val="FFC000"/>
                </a:solidFill>
              </a:rPr>
              <a:t> </a:t>
            </a:r>
            <a:endParaRPr lang="en-US" altLang="ja-JP" sz="1200" b="1">
              <a:solidFill>
                <a:srgbClr val="FFC000"/>
              </a:solidFill>
            </a:endParaRPr>
          </a:p>
        </p:txBody>
      </p:sp>
      <p:sp>
        <p:nvSpPr>
          <p:cNvPr id="25" name="ホームベース 24"/>
          <p:cNvSpPr/>
          <p:nvPr/>
        </p:nvSpPr>
        <p:spPr>
          <a:xfrm>
            <a:off x="4202113" y="2624138"/>
            <a:ext cx="2060575" cy="889000"/>
          </a:xfrm>
          <a:prstGeom prst="homePlate">
            <a:avLst>
              <a:gd name="adj" fmla="val 18116"/>
            </a:avLst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>
                <a:solidFill>
                  <a:srgbClr val="FFFFFF"/>
                </a:solidFill>
              </a:rPr>
              <a:t>Submission of Inf.doc. to TF</a:t>
            </a:r>
            <a:endParaRPr lang="ja-JP" altLang="en-US" sz="1200">
              <a:solidFill>
                <a:srgbClr val="FFFFFF"/>
              </a:solidFill>
            </a:endParaRPr>
          </a:p>
        </p:txBody>
      </p:sp>
      <p:sp>
        <p:nvSpPr>
          <p:cNvPr id="27" name="ホームベース 26"/>
          <p:cNvSpPr/>
          <p:nvPr/>
        </p:nvSpPr>
        <p:spPr>
          <a:xfrm>
            <a:off x="2846388" y="5513388"/>
            <a:ext cx="1357312" cy="889000"/>
          </a:xfrm>
          <a:prstGeom prst="homePlate">
            <a:avLst>
              <a:gd name="adj" fmla="val 18116"/>
            </a:avLst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>
                <a:solidFill>
                  <a:srgbClr val="FFFFFF"/>
                </a:solidFill>
              </a:rPr>
              <a:t>Discussion and preparation for amendments</a:t>
            </a:r>
            <a:endParaRPr lang="ja-JP" altLang="en-US" sz="1200">
              <a:solidFill>
                <a:srgbClr val="FFFFFF"/>
              </a:solidFill>
            </a:endParaRPr>
          </a:p>
        </p:txBody>
      </p:sp>
      <p:cxnSp>
        <p:nvCxnSpPr>
          <p:cNvPr id="29" name="直線コネクタ 28"/>
          <p:cNvCxnSpPr>
            <a:endCxn id="31" idx="3"/>
          </p:cNvCxnSpPr>
          <p:nvPr/>
        </p:nvCxnSpPr>
        <p:spPr>
          <a:xfrm>
            <a:off x="6969125" y="1673225"/>
            <a:ext cx="20638" cy="42814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円/楕円 29"/>
          <p:cNvSpPr/>
          <p:nvPr/>
        </p:nvSpPr>
        <p:spPr>
          <a:xfrm>
            <a:off x="6864350" y="1838325"/>
            <a:ext cx="230188" cy="276225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31" name="ホームベース 30"/>
          <p:cNvSpPr/>
          <p:nvPr/>
        </p:nvSpPr>
        <p:spPr>
          <a:xfrm>
            <a:off x="4219575" y="5510213"/>
            <a:ext cx="2770188" cy="889000"/>
          </a:xfrm>
          <a:prstGeom prst="homePlate">
            <a:avLst>
              <a:gd name="adj" fmla="val 18116"/>
            </a:avLst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>
                <a:solidFill>
                  <a:srgbClr val="FFFFFF"/>
                </a:solidFill>
              </a:rPr>
              <a:t>Amending the national regulations</a:t>
            </a:r>
            <a:endParaRPr lang="ja-JP" altLang="en-US" sz="1200">
              <a:solidFill>
                <a:srgbClr val="FFFFFF"/>
              </a:solidFill>
            </a:endParaRPr>
          </a:p>
        </p:txBody>
      </p:sp>
      <p:sp>
        <p:nvSpPr>
          <p:cNvPr id="32" name="円/楕円 31"/>
          <p:cNvSpPr/>
          <p:nvPr/>
        </p:nvSpPr>
        <p:spPr>
          <a:xfrm>
            <a:off x="6888163" y="5789613"/>
            <a:ext cx="230187" cy="2762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3151" name="正方形/長方形 32"/>
          <p:cNvSpPr>
            <a:spLocks noChangeArrowheads="1"/>
          </p:cNvSpPr>
          <p:nvPr/>
        </p:nvSpPr>
        <p:spPr bwMode="auto">
          <a:xfrm>
            <a:off x="7105650" y="5754688"/>
            <a:ext cx="1055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Adoption</a:t>
            </a:r>
            <a:endParaRPr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4918075" y="1847850"/>
            <a:ext cx="230188" cy="276225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cxnSp>
        <p:nvCxnSpPr>
          <p:cNvPr id="20" name="直線矢印コネクタ 19"/>
          <p:cNvCxnSpPr>
            <a:endCxn id="11" idx="1"/>
          </p:cNvCxnSpPr>
          <p:nvPr/>
        </p:nvCxnSpPr>
        <p:spPr>
          <a:xfrm>
            <a:off x="2865438" y="1984375"/>
            <a:ext cx="1350962" cy="1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54" name="テキスト ボックス 21"/>
          <p:cNvSpPr txBox="1">
            <a:spLocks noChangeArrowheads="1"/>
          </p:cNvSpPr>
          <p:nvPr/>
        </p:nvSpPr>
        <p:spPr bwMode="auto">
          <a:xfrm>
            <a:off x="2703513" y="2087563"/>
            <a:ext cx="1022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/>
            <a:r>
              <a:rPr lang="en-US" altLang="ja-JP" sz="1200" b="1">
                <a:solidFill>
                  <a:srgbClr val="00B050"/>
                </a:solidFill>
              </a:rPr>
              <a:t>Agreed </a:t>
            </a:r>
          </a:p>
          <a:p>
            <a:pPr algn="ctr"/>
            <a:r>
              <a:rPr lang="en-US" altLang="ja-JP" sz="1200" b="1">
                <a:solidFill>
                  <a:srgbClr val="00B050"/>
                </a:solidFill>
              </a:rPr>
              <a:t>at GRSG</a:t>
            </a:r>
            <a:r>
              <a:rPr lang="ja-JP" altLang="en-US" sz="1200">
                <a:solidFill>
                  <a:srgbClr val="00B050"/>
                </a:solidFill>
              </a:rPr>
              <a:t> </a:t>
            </a:r>
            <a:endParaRPr lang="en-US" altLang="ja-JP" sz="120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42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60606" y="4440019"/>
            <a:ext cx="941660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Possible solutions</a:t>
            </a:r>
          </a:p>
          <a:p>
            <a:pPr marL="1085850" lvl="1" indent="-371475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Improvement of a driver’s view by using </a:t>
            </a:r>
            <a:r>
              <a:rPr lang="en-US" altLang="ja-JP" sz="2400" b="1" dirty="0">
                <a:latin typeface="Times New Roman" pitchFamily="18" charset="0"/>
                <a:cs typeface="Times New Roman" pitchFamily="18" charset="0"/>
              </a:rPr>
              <a:t>devices for indirect vision such as </a:t>
            </a:r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mirrors, camera monitoring systems, or sonars</a:t>
            </a:r>
          </a:p>
          <a:p>
            <a:pPr marL="1085850" lvl="1" indent="-371475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Mandatory fitting of acoustic devices (e.g. back alarm, acoustic </a:t>
            </a:r>
            <a:r>
              <a:rPr lang="en-US" altLang="ja-JP" sz="24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ehicle </a:t>
            </a:r>
            <a:r>
              <a:rPr lang="en-US" altLang="ja-JP" sz="24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lerting </a:t>
            </a:r>
            <a:r>
              <a:rPr lang="en-US" altLang="ja-JP" sz="24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ystem: AVAS) to alert pedestrians</a:t>
            </a:r>
            <a:endParaRPr lang="ja-JP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360607" y="247762"/>
            <a:ext cx="89658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800" b="1" dirty="0" smtClean="0">
                <a:latin typeface="Times New Roman" pitchFamily="18" charset="0"/>
                <a:cs typeface="Times New Roman" pitchFamily="18" charset="0"/>
              </a:rPr>
              <a:t>In Japan;</a:t>
            </a:r>
            <a:endParaRPr lang="ja-JP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60606" y="770982"/>
            <a:ext cx="928821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Char char="l"/>
            </a:pPr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37% of road fatalities were pedestrians in 2015.</a:t>
            </a:r>
          </a:p>
          <a:p>
            <a:pPr marL="1200150" lvl="1" indent="-457200"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ja-JP" sz="24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 – 32 % of pedestrian fatalities were killed by vehicles </a:t>
            </a:r>
            <a:r>
              <a:rPr lang="en-US" altLang="ja-JP" sz="2400" b="1" u="sng" dirty="0" smtClean="0">
                <a:latin typeface="Times New Roman" pitchFamily="18" charset="0"/>
                <a:cs typeface="Times New Roman" pitchFamily="18" charset="0"/>
              </a:rPr>
              <a:t>at low speed </a:t>
            </a:r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b="1" dirty="0" smtClean="0">
                <a:latin typeface="Symbol" panose="05050102010706020507" pitchFamily="18" charset="2"/>
                <a:cs typeface="Times New Roman" pitchFamily="18" charset="0"/>
              </a:rPr>
              <a:t>£ </a:t>
            </a:r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10km/h)</a:t>
            </a:r>
            <a:r>
              <a:rPr lang="ja-JP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(e.g. when a vehicle starts moving, turns right, or backs)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34845" y="2566637"/>
            <a:ext cx="957115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Char char="l"/>
            </a:pPr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In October 2015, a </a:t>
            </a:r>
            <a:r>
              <a:rPr lang="en-US" altLang="ja-JP" sz="2400" b="1" dirty="0">
                <a:latin typeface="Times New Roman" pitchFamily="18" charset="0"/>
                <a:cs typeface="Times New Roman" pitchFamily="18" charset="0"/>
              </a:rPr>
              <a:t>visually impaired </a:t>
            </a:r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man was killed by </a:t>
            </a:r>
            <a:r>
              <a:rPr lang="en-US" altLang="ja-JP" sz="24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 truck during backing. </a:t>
            </a:r>
          </a:p>
          <a:p>
            <a:pPr marL="1200150" lvl="1" indent="-457200"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It’s our priority to protect pedestrians including visually </a:t>
            </a:r>
            <a:r>
              <a:rPr lang="en-US" altLang="ja-JP" sz="2400" b="1" dirty="0">
                <a:latin typeface="Times New Roman" pitchFamily="18" charset="0"/>
                <a:cs typeface="Times New Roman" pitchFamily="18" charset="0"/>
              </a:rPr>
              <a:t>impaired </a:t>
            </a:r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people from vehicles.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057274" y="4913559"/>
            <a:ext cx="8719935" cy="99167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47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37463" y="138113"/>
            <a:ext cx="952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2800" b="1" dirty="0">
                <a:latin typeface="Times New Roman" pitchFamily="18" charset="0"/>
                <a:cs typeface="Times New Roman" pitchFamily="18" charset="0"/>
              </a:rPr>
              <a:t>Pedestrian’s fatal accidents (vs. motor vehicles at low speed)</a:t>
            </a:r>
            <a:endParaRPr lang="ja-JP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テキスト ボックス 1"/>
          <p:cNvSpPr txBox="1">
            <a:spLocks noChangeArrowheads="1"/>
          </p:cNvSpPr>
          <p:nvPr/>
        </p:nvSpPr>
        <p:spPr bwMode="auto">
          <a:xfrm>
            <a:off x="503470" y="1436006"/>
            <a:ext cx="8450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ja-JP" sz="2000" b="1" dirty="0">
                <a:latin typeface="Times New Roman" pitchFamily="18" charset="0"/>
                <a:cs typeface="Times New Roman" pitchFamily="18" charset="0"/>
              </a:rPr>
              <a:t>Type of accident</a:t>
            </a:r>
            <a:r>
              <a:rPr lang="ja-JP" altLang="en-US" sz="2000" b="1" dirty="0">
                <a:latin typeface="Times New Roman" pitchFamily="18" charset="0"/>
                <a:cs typeface="Times New Roman" pitchFamily="18" charset="0"/>
              </a:rPr>
              <a:t>： </a:t>
            </a:r>
            <a:r>
              <a:rPr lang="en-US" altLang="ja-JP" sz="2000" b="1" dirty="0">
                <a:latin typeface="Times New Roman" pitchFamily="18" charset="0"/>
                <a:cs typeface="Times New Roman" pitchFamily="18" charset="0"/>
              </a:rPr>
              <a:t>Pedestrian's fatal accidents (vs. motor vehicles)</a:t>
            </a:r>
            <a:endParaRPr lang="ja-JP" alt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529551" y="662265"/>
            <a:ext cx="8772525" cy="3333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1600">
              <a:latin typeface="Times New Roman" pitchFamily="18" charset="0"/>
            </a:endParaRPr>
          </a:p>
        </p:txBody>
      </p:sp>
      <p:sp>
        <p:nvSpPr>
          <p:cNvPr id="4101" name="テキスト ボックス 1"/>
          <p:cNvSpPr txBox="1">
            <a:spLocks noChangeArrowheads="1"/>
          </p:cNvSpPr>
          <p:nvPr/>
        </p:nvSpPr>
        <p:spPr bwMode="auto">
          <a:xfrm>
            <a:off x="500295" y="1822114"/>
            <a:ext cx="7466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ja-JP" sz="2000" b="1" dirty="0"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ja-JP" altLang="en-US" sz="2000" b="1" dirty="0">
                <a:latin typeface="Times New Roman" pitchFamily="18" charset="0"/>
                <a:cs typeface="Times New Roman" pitchFamily="18" charset="0"/>
              </a:rPr>
              <a:t>：　</a:t>
            </a:r>
            <a:r>
              <a:rPr lang="en-US" altLang="ja-JP" sz="2000" b="1" dirty="0">
                <a:latin typeface="Times New Roman" pitchFamily="18" charset="0"/>
                <a:cs typeface="Times New Roman" pitchFamily="18" charset="0"/>
              </a:rPr>
              <a:t>2010 – 2014 (5 years)</a:t>
            </a:r>
            <a:endParaRPr lang="ja-JP" alt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テキスト ボックス 1"/>
          <p:cNvSpPr txBox="1">
            <a:spLocks noChangeArrowheads="1"/>
          </p:cNvSpPr>
          <p:nvPr/>
        </p:nvSpPr>
        <p:spPr bwMode="auto">
          <a:xfrm>
            <a:off x="498708" y="2238039"/>
            <a:ext cx="746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ja-JP" sz="2000" b="1" dirty="0">
                <a:latin typeface="Times New Roman" pitchFamily="18" charset="0"/>
                <a:cs typeface="Times New Roman" pitchFamily="18" charset="0"/>
              </a:rPr>
              <a:t>Time:</a:t>
            </a:r>
            <a:r>
              <a:rPr lang="ja-JP" altLang="en-US" sz="2000" b="1" dirty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sz="2000" b="1" dirty="0">
                <a:latin typeface="Times New Roman" pitchFamily="18" charset="0"/>
                <a:cs typeface="Times New Roman" pitchFamily="18" charset="0"/>
              </a:rPr>
              <a:t>Daytime</a:t>
            </a:r>
            <a:endParaRPr lang="ja-JP" alt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3" name="テキスト ボックス 1"/>
          <p:cNvSpPr txBox="1">
            <a:spLocks noChangeArrowheads="1"/>
          </p:cNvSpPr>
          <p:nvPr/>
        </p:nvSpPr>
        <p:spPr bwMode="auto">
          <a:xfrm>
            <a:off x="498707" y="2638089"/>
            <a:ext cx="954518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ja-JP" sz="2000" b="1" dirty="0">
                <a:latin typeface="Times New Roman" pitchFamily="18" charset="0"/>
                <a:cs typeface="Times New Roman" pitchFamily="18" charset="0"/>
              </a:rPr>
              <a:t>Vehicle type</a:t>
            </a:r>
            <a:r>
              <a:rPr lang="ja-JP" altLang="en-US" sz="2000" b="1" dirty="0" smtClean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ja-JP" alt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(blue = new types added for 110</a:t>
            </a:r>
            <a:r>
              <a:rPr lang="en-US" altLang="ja-JP" sz="2000" b="1" baseline="300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altLang="ja-JP" sz="2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GRSG) </a:t>
            </a:r>
            <a:endParaRPr lang="en-US" altLang="ja-JP" sz="2000" b="1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altLang="ja-JP" sz="2000" b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altLang="ja-JP" sz="2000" dirty="0">
                <a:latin typeface="Symbol" panose="05050102010706020507" pitchFamily="18" charset="2"/>
                <a:cs typeface="Times New Roman" pitchFamily="18" charset="0"/>
              </a:rPr>
              <a:t>³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 7.5t:   Large vehicles designed for carriage of goods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≒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N3 and N2 (GVW </a:t>
            </a:r>
            <a:r>
              <a:rPr lang="en-US" altLang="ja-JP" sz="2000" dirty="0" smtClean="0">
                <a:latin typeface="Symbol" panose="05050102010706020507" pitchFamily="18" charset="2"/>
                <a:cs typeface="Times New Roman" pitchFamily="18" charset="0"/>
              </a:rPr>
              <a:t>³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7.5t)  </a:t>
            </a:r>
          </a:p>
          <a:p>
            <a:pPr eaLnBrk="1" hangingPunct="1">
              <a:buFont typeface="Arial" charset="0"/>
              <a:buNone/>
            </a:pP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       b) N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>
                <a:latin typeface="Symbol" panose="05050102010706020507" pitchFamily="18" charset="2"/>
              </a:rPr>
              <a:t>&lt;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7.5t:   Small 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vehicles designed for carriage of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goods including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d) box van</a:t>
            </a:r>
            <a:endParaRPr lang="en-US" altLang="ja-JP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≒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N2 (GVW </a:t>
            </a:r>
            <a:r>
              <a:rPr lang="en-US" altLang="ja-JP" sz="2000" dirty="0">
                <a:latin typeface="Symbol" panose="05050102010706020507" pitchFamily="18" charset="2"/>
                <a:cs typeface="Times New Roman" pitchFamily="18" charset="0"/>
                <a:sym typeface="Symbol" panose="05050102010706020507" pitchFamily="18" charset="2"/>
              </a:rPr>
              <a:t>&lt;</a:t>
            </a:r>
            <a:r>
              <a:rPr lang="ja-JP" altLang="en-US" sz="2000" dirty="0">
                <a:latin typeface="Symbol" panose="05050102010706020507" pitchFamily="18" charset="2"/>
                <a:cs typeface="Times New Roman" pitchFamily="18" charset="0"/>
                <a:sym typeface="Symbol" panose="05050102010706020507" pitchFamily="18" charset="2"/>
              </a:rPr>
              <a:t>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7.5t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）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and N1</a:t>
            </a:r>
            <a:endParaRPr lang="en-US" altLang="ja-JP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4" name="テキスト ボックス 1"/>
          <p:cNvSpPr txBox="1">
            <a:spLocks noChangeArrowheads="1"/>
          </p:cNvSpPr>
          <p:nvPr/>
        </p:nvSpPr>
        <p:spPr bwMode="auto">
          <a:xfrm>
            <a:off x="503624" y="685048"/>
            <a:ext cx="9090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2000" b="1" dirty="0">
                <a:latin typeface="Times New Roman" pitchFamily="18" charset="0"/>
                <a:cs typeface="Times New Roman" pitchFamily="18" charset="0"/>
              </a:rPr>
              <a:t>Data (provided by Institute for Traffic Accident Research and Data Analysis)</a:t>
            </a:r>
            <a:endParaRPr lang="ja-JP" alt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5" name="正方形/長方形 2"/>
          <p:cNvSpPr>
            <a:spLocks noChangeArrowheads="1"/>
          </p:cNvSpPr>
          <p:nvPr/>
        </p:nvSpPr>
        <p:spPr bwMode="auto">
          <a:xfrm>
            <a:off x="6057610" y="6372208"/>
            <a:ext cx="43550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Times New Roman" pitchFamily="18" charset="0"/>
                <a:cs typeface="Times New Roman" pitchFamily="18" charset="0"/>
              </a:rPr>
              <a:t>Institute for Traffic Accident Research and Data Analysis</a:t>
            </a:r>
          </a:p>
          <a:p>
            <a:r>
              <a:rPr lang="en-US" altLang="ja-JP" sz="1200" dirty="0">
                <a:hlinkClick r:id="rId3"/>
              </a:rPr>
              <a:t>http://www.itarda.or.jp/english/</a:t>
            </a:r>
            <a:endParaRPr lang="ja-JP" altLang="en-US" sz="1200" dirty="0"/>
          </a:p>
        </p:txBody>
      </p:sp>
      <p:sp>
        <p:nvSpPr>
          <p:cNvPr id="4106" name="テキスト ボックス 1"/>
          <p:cNvSpPr txBox="1">
            <a:spLocks noChangeArrowheads="1"/>
          </p:cNvSpPr>
          <p:nvPr/>
        </p:nvSpPr>
        <p:spPr bwMode="auto">
          <a:xfrm>
            <a:off x="498707" y="1071156"/>
            <a:ext cx="8450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ja-JP" sz="2000" b="1" dirty="0">
                <a:latin typeface="Times New Roman" pitchFamily="18" charset="0"/>
                <a:cs typeface="Times New Roman" pitchFamily="18" charset="0"/>
              </a:rPr>
              <a:t>Country:  Japan</a:t>
            </a:r>
            <a:endParaRPr lang="ja-JP" alt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7" name="テキスト ボックス 1"/>
          <p:cNvSpPr txBox="1">
            <a:spLocks noChangeArrowheads="1"/>
          </p:cNvSpPr>
          <p:nvPr/>
        </p:nvSpPr>
        <p:spPr bwMode="auto">
          <a:xfrm>
            <a:off x="529551" y="6197030"/>
            <a:ext cx="746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ja-JP" sz="2000" b="1" dirty="0">
                <a:latin typeface="Times New Roman" pitchFamily="18" charset="0"/>
                <a:cs typeface="Times New Roman" pitchFamily="18" charset="0"/>
              </a:rPr>
              <a:t>Vehicle speed:</a:t>
            </a:r>
            <a:r>
              <a:rPr lang="ja-JP" altLang="en-US" sz="2000" b="1" dirty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sz="2000" b="1" dirty="0">
                <a:latin typeface="Times New Roman" pitchFamily="18" charset="0"/>
                <a:cs typeface="Times New Roman" pitchFamily="18" charset="0"/>
              </a:rPr>
              <a:t>less than or equal to 10 km/h</a:t>
            </a:r>
            <a:endParaRPr lang="ja-JP" alt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テキスト ボックス 1"/>
          <p:cNvSpPr txBox="1">
            <a:spLocks noChangeArrowheads="1"/>
          </p:cNvSpPr>
          <p:nvPr/>
        </p:nvSpPr>
        <p:spPr bwMode="auto">
          <a:xfrm>
            <a:off x="498707" y="3643982"/>
            <a:ext cx="954518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indent="0" eaLnBrk="1" hangingPunct="1"/>
            <a:r>
              <a:rPr lang="en-US" altLang="ja-JP" sz="2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      c) Bus: excluding micro bus</a:t>
            </a:r>
          </a:p>
          <a:p>
            <a:pPr eaLnBrk="1" hangingPunct="1">
              <a:buFont typeface="Arial" charset="0"/>
              <a:buNone/>
            </a:pPr>
            <a:r>
              <a:rPr lang="en-US" altLang="ja-JP" sz="20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     d) Box van: cargo van with GVW</a:t>
            </a:r>
            <a:r>
              <a:rPr lang="en-US" altLang="ja-JP" sz="2000" b="1" dirty="0" smtClean="0">
                <a:solidFill>
                  <a:schemeClr val="accent5"/>
                </a:solidFill>
                <a:latin typeface="Symbol" panose="05050102010706020507" pitchFamily="18" charset="2"/>
                <a:cs typeface="Times New Roman" pitchFamily="18" charset="0"/>
                <a:sym typeface="Symbol" panose="05050102010706020507" pitchFamily="18" charset="2"/>
              </a:rPr>
              <a:t></a:t>
            </a:r>
            <a:r>
              <a:rPr lang="en-US" altLang="ja-JP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itchFamily="18" charset="0"/>
              </a:rPr>
              <a:t>3.5t, front shape as 1box</a:t>
            </a:r>
          </a:p>
          <a:p>
            <a:pPr eaLnBrk="1" hangingPunct="1">
              <a:buFont typeface="Arial" charset="0"/>
              <a:buNone/>
            </a:pPr>
            <a:r>
              <a:rPr lang="en-US" altLang="ja-JP" sz="20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     e) Mini van</a:t>
            </a:r>
          </a:p>
          <a:p>
            <a:pPr eaLnBrk="1" hangingPunct="1">
              <a:buFont typeface="Arial" charset="0"/>
              <a:buNone/>
            </a:pPr>
            <a:r>
              <a:rPr lang="en-US" altLang="ja-JP" sz="20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     f) SUV</a:t>
            </a:r>
          </a:p>
          <a:p>
            <a:pPr marL="715963" indent="-715963" eaLnBrk="1" hangingPunct="1">
              <a:buFont typeface="Arial" charset="0"/>
              <a:buNone/>
            </a:pP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g) Sedan: passenger 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vehicles of which capacity is 4-5 people other than SUVs and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mini-vans</a:t>
            </a:r>
          </a:p>
          <a:p>
            <a:pPr eaLnBrk="1" hangingPunct="1">
              <a:buFont typeface="Arial" charset="0"/>
              <a:buNone/>
            </a:pPr>
            <a:r>
              <a:rPr lang="en-US" altLang="ja-JP" sz="20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     h) Light cargo van: N with engine displacement </a:t>
            </a:r>
            <a:r>
              <a:rPr lang="en-US" altLang="ja-JP" sz="2000" b="1" dirty="0" smtClean="0">
                <a:solidFill>
                  <a:schemeClr val="accent5"/>
                </a:solidFill>
                <a:latin typeface="Symbol" panose="05050102010706020507" pitchFamily="18" charset="2"/>
                <a:cs typeface="Times New Roman" pitchFamily="18" charset="0"/>
                <a:sym typeface="Symbol" panose="05050102010706020507" pitchFamily="18" charset="2"/>
              </a:rPr>
              <a:t>£</a:t>
            </a:r>
            <a:r>
              <a:rPr lang="ja-JP" altLang="en-US" sz="2000" b="1" dirty="0" smtClean="0">
                <a:solidFill>
                  <a:schemeClr val="accent5"/>
                </a:solidFill>
                <a:latin typeface="Symbol" panose="05050102010706020507" pitchFamily="18" charset="2"/>
                <a:cs typeface="Times New Roman" pitchFamily="18" charset="0"/>
                <a:sym typeface="Symbol" panose="05050102010706020507" pitchFamily="18" charset="2"/>
              </a:rPr>
              <a:t> </a:t>
            </a:r>
            <a:r>
              <a:rPr lang="en-US" altLang="ja-JP" sz="2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660 cc</a:t>
            </a:r>
          </a:p>
          <a:p>
            <a:pPr eaLnBrk="1" hangingPunct="1"/>
            <a:r>
              <a:rPr lang="en-US" altLang="ja-JP" sz="20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ja-JP" sz="2000" b="1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2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) Light passenger </a:t>
            </a:r>
            <a:r>
              <a:rPr lang="en-US" altLang="ja-JP" sz="20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car: </a:t>
            </a:r>
            <a:r>
              <a:rPr lang="en-US" altLang="ja-JP" sz="2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N with engine displacement </a:t>
            </a:r>
            <a:r>
              <a:rPr lang="en-US" altLang="ja-JP" sz="2000" b="1" dirty="0">
                <a:solidFill>
                  <a:schemeClr val="accent5"/>
                </a:solidFill>
                <a:latin typeface="Symbol" panose="05050102010706020507" pitchFamily="18" charset="2"/>
                <a:cs typeface="Times New Roman" pitchFamily="18" charset="0"/>
                <a:sym typeface="Symbol" panose="05050102010706020507" pitchFamily="18" charset="2"/>
              </a:rPr>
              <a:t>£</a:t>
            </a:r>
            <a:r>
              <a:rPr lang="ja-JP" altLang="en-US" sz="2000" b="1" dirty="0" smtClean="0">
                <a:solidFill>
                  <a:schemeClr val="accent5"/>
                </a:solidFill>
                <a:latin typeface="Symbol" panose="05050102010706020507" pitchFamily="18" charset="2"/>
                <a:cs typeface="Times New Roman" pitchFamily="18" charset="0"/>
                <a:sym typeface="Symbol" panose="05050102010706020507" pitchFamily="18" charset="2"/>
              </a:rPr>
              <a:t> </a:t>
            </a:r>
            <a:r>
              <a:rPr lang="en-US" altLang="ja-JP" sz="2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660 cc</a:t>
            </a:r>
            <a:r>
              <a:rPr lang="ja-JP" altLang="en-US" sz="2000" b="1" dirty="0">
                <a:latin typeface="Times New Roman" pitchFamily="18" charset="0"/>
                <a:cs typeface="Times New Roman" pitchFamily="18" charset="0"/>
              </a:rPr>
              <a:t>　　　　　　　</a:t>
            </a:r>
            <a:r>
              <a:rPr lang="en-US" altLang="ja-JP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Arial" charset="0"/>
              <a:buChar char="•"/>
            </a:pPr>
            <a:endParaRPr lang="ja-JP" alt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1"/>
          <p:cNvSpPr txBox="1">
            <a:spLocks noChangeArrowheads="1"/>
          </p:cNvSpPr>
          <p:nvPr/>
        </p:nvSpPr>
        <p:spPr bwMode="auto">
          <a:xfrm>
            <a:off x="573088" y="748506"/>
            <a:ext cx="848946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Collision areas of vehicles involving pedestrian fatalities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Behavior of vehicles</a:t>
            </a:r>
            <a:r>
              <a:rPr lang="ja-JP" alt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involving </a:t>
            </a:r>
            <a:r>
              <a:rPr lang="en-US" altLang="ja-JP" sz="2000" b="1" dirty="0">
                <a:latin typeface="Times New Roman" pitchFamily="18" charset="0"/>
                <a:cs typeface="Times New Roman" pitchFamily="18" charset="0"/>
              </a:rPr>
              <a:t>pedestrian </a:t>
            </a: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fatalities</a:t>
            </a:r>
            <a:endParaRPr lang="en-US" altLang="ja-JP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422336"/>
              </p:ext>
            </p:extLst>
          </p:nvPr>
        </p:nvGraphicFramePr>
        <p:xfrm>
          <a:off x="309927" y="1610003"/>
          <a:ext cx="7400043" cy="5057143"/>
        </p:xfrm>
        <a:graphic>
          <a:graphicData uri="http://schemas.openxmlformats.org/drawingml/2006/table">
            <a:tbl>
              <a:tblPr/>
              <a:tblGrid>
                <a:gridCol w="1178626"/>
                <a:gridCol w="3308533"/>
                <a:gridCol w="2912884"/>
              </a:tblGrid>
              <a:tr h="3803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Collision areas of vehicles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Behavior of vehicles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4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Front of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vehicles</a:t>
                      </a: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）</a:t>
                      </a: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Front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268288" marR="0" lvl="0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i</a:t>
                      </a: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) Start  ii) Forward</a:t>
                      </a: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 </a:t>
                      </a: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iii) Turn right  iv) Turn left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</a:tr>
              <a:tr h="4921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2</a:t>
                      </a: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）</a:t>
                      </a: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Right-front (driver’s side)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268288" marR="0" lvl="0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i</a:t>
                      </a: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) Start  ii) Forward</a:t>
                      </a: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 </a:t>
                      </a: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iii) Turn right  iv) Turn left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</a:tr>
              <a:tr h="45721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3</a:t>
                      </a: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）</a:t>
                      </a: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Left-front (the other side of the driver)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268288" marR="0" lvl="0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i</a:t>
                      </a: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) Start  ii) Forward</a:t>
                      </a: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 </a:t>
                      </a: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iii) Turn right  iv) Turn left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</a:tr>
              <a:tr h="49212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Side of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vehicles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4</a:t>
                      </a: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）</a:t>
                      </a: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Right-side  (the driver’s side)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iii) Turn right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183"/>
                    </a:solidFill>
                  </a:tcPr>
                </a:tc>
              </a:tr>
              <a:tr h="4921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5</a:t>
                      </a: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）</a:t>
                      </a: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Left-side (the other side of the driver)</a:t>
                      </a: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iv) Turn left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183"/>
                    </a:solidFill>
                  </a:tcPr>
                </a:tc>
              </a:tr>
              <a:tr h="492124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Rear of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vehicles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6</a:t>
                      </a: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）</a:t>
                      </a: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Rear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v) Back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</a:tr>
              <a:tr h="4921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7</a:t>
                      </a: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）</a:t>
                      </a: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Rear-right (the driver’s side)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iii) Turn right  v) Back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</a:tr>
              <a:tr h="4921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8</a:t>
                      </a: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）</a:t>
                      </a: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Rear-left (the other side of the driver)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iv) Turn left  v) Back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</a:tr>
            </a:tbl>
          </a:graphicData>
        </a:graphic>
      </p:graphicFrame>
      <p:sp>
        <p:nvSpPr>
          <p:cNvPr id="5161" name="Text Box 4"/>
          <p:cNvSpPr txBox="1">
            <a:spLocks noChangeArrowheads="1"/>
          </p:cNvSpPr>
          <p:nvPr/>
        </p:nvSpPr>
        <p:spPr bwMode="auto">
          <a:xfrm>
            <a:off x="381000" y="42863"/>
            <a:ext cx="9525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3600" b="1" dirty="0">
                <a:latin typeface="Times New Roman" pitchFamily="18" charset="0"/>
                <a:cs typeface="Times New Roman" pitchFamily="18" charset="0"/>
              </a:rPr>
              <a:t>Points of </a:t>
            </a:r>
            <a:r>
              <a:rPr lang="en-US" altLang="ja-JP" sz="3600" b="1" dirty="0" smtClean="0">
                <a:latin typeface="Times New Roman" pitchFamily="18" charset="0"/>
                <a:cs typeface="Times New Roman" pitchFamily="18" charset="0"/>
              </a:rPr>
              <a:t>analyses</a:t>
            </a:r>
            <a:endParaRPr lang="ja-JP" alt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573088" y="731838"/>
            <a:ext cx="8772525" cy="3333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1600">
              <a:latin typeface="Times New Roman" pitchFamily="18" charset="0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7738860" y="2290080"/>
            <a:ext cx="2132772" cy="3286757"/>
            <a:chOff x="7738860" y="2290080"/>
            <a:chExt cx="2132772" cy="3286757"/>
          </a:xfrm>
        </p:grpSpPr>
        <p:sp>
          <p:nvSpPr>
            <p:cNvPr id="18" name="上矢印 17"/>
            <p:cNvSpPr/>
            <p:nvPr/>
          </p:nvSpPr>
          <p:spPr>
            <a:xfrm>
              <a:off x="8781002" y="2570894"/>
              <a:ext cx="106793" cy="264155"/>
            </a:xfrm>
            <a:prstGeom prst="up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8167118" y="3949674"/>
              <a:ext cx="359558" cy="25068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7215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9195620" y="3965512"/>
              <a:ext cx="359558" cy="25068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7215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8372260" y="4664753"/>
              <a:ext cx="1026337" cy="3143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  <a:alpha val="7215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8339942" y="3117729"/>
              <a:ext cx="1026337" cy="286911"/>
            </a:xfrm>
            <a:prstGeom prst="ellipse">
              <a:avLst/>
            </a:prstGeom>
            <a:solidFill>
              <a:srgbClr val="DAE3F3">
                <a:alpha val="7215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8666865" y="3082810"/>
              <a:ext cx="4251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4" name="Group 145"/>
            <p:cNvGrpSpPr>
              <a:grpSpLocks/>
            </p:cNvGrpSpPr>
            <p:nvPr/>
          </p:nvGrpSpPr>
          <p:grpSpPr bwMode="auto">
            <a:xfrm>
              <a:off x="8518655" y="3421847"/>
              <a:ext cx="650758" cy="1215487"/>
              <a:chOff x="1510" y="694"/>
              <a:chExt cx="1176" cy="2347"/>
            </a:xfrm>
          </p:grpSpPr>
          <p:sp>
            <p:nvSpPr>
              <p:cNvPr id="25" name="Freeform 6"/>
              <p:cNvSpPr>
                <a:spLocks noChangeAspect="1"/>
              </p:cNvSpPr>
              <p:nvPr/>
            </p:nvSpPr>
            <p:spPr bwMode="auto">
              <a:xfrm>
                <a:off x="2554" y="794"/>
                <a:ext cx="65" cy="702"/>
              </a:xfrm>
              <a:custGeom>
                <a:avLst/>
                <a:gdLst>
                  <a:gd name="T0" fmla="*/ 0 w 21"/>
                  <a:gd name="T1" fmla="*/ 0 h 252"/>
                  <a:gd name="T2" fmla="*/ 29835 w 21"/>
                  <a:gd name="T3" fmla="*/ 36426 h 252"/>
                  <a:gd name="T4" fmla="*/ 54532 w 21"/>
                  <a:gd name="T5" fmla="*/ 71487 h 252"/>
                  <a:gd name="T6" fmla="*/ 54532 w 21"/>
                  <a:gd name="T7" fmla="*/ 76655 h 252"/>
                  <a:gd name="T8" fmla="*/ 54532 w 21"/>
                  <a:gd name="T9" fmla="*/ 142113 h 252"/>
                  <a:gd name="T10" fmla="*/ 57079 w 21"/>
                  <a:gd name="T11" fmla="*/ 276123 h 252"/>
                  <a:gd name="T12" fmla="*/ 57079 w 21"/>
                  <a:gd name="T13" fmla="*/ 328132 h 2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" h="252">
                    <a:moveTo>
                      <a:pt x="0" y="0"/>
                    </a:moveTo>
                    <a:lnTo>
                      <a:pt x="11" y="28"/>
                    </a:lnTo>
                    <a:lnTo>
                      <a:pt x="20" y="55"/>
                    </a:lnTo>
                    <a:lnTo>
                      <a:pt x="20" y="59"/>
                    </a:lnTo>
                    <a:lnTo>
                      <a:pt x="20" y="109"/>
                    </a:lnTo>
                    <a:lnTo>
                      <a:pt x="21" y="212"/>
                    </a:lnTo>
                    <a:lnTo>
                      <a:pt x="21" y="252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Freeform 7"/>
              <p:cNvSpPr>
                <a:spLocks noChangeAspect="1"/>
              </p:cNvSpPr>
              <p:nvPr/>
            </p:nvSpPr>
            <p:spPr bwMode="auto">
              <a:xfrm>
                <a:off x="2575" y="1557"/>
                <a:ext cx="44" cy="1222"/>
              </a:xfrm>
              <a:custGeom>
                <a:avLst/>
                <a:gdLst>
                  <a:gd name="T0" fmla="*/ 33742 w 14"/>
                  <a:gd name="T1" fmla="*/ 0 h 439"/>
                  <a:gd name="T2" fmla="*/ 39521 w 14"/>
                  <a:gd name="T3" fmla="*/ 194523 h 439"/>
                  <a:gd name="T4" fmla="*/ 36479 w 14"/>
                  <a:gd name="T5" fmla="*/ 414439 h 439"/>
                  <a:gd name="T6" fmla="*/ 42344 w 14"/>
                  <a:gd name="T7" fmla="*/ 543832 h 439"/>
                  <a:gd name="T8" fmla="*/ 0 w 14"/>
                  <a:gd name="T9" fmla="*/ 568564 h 4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439">
                    <a:moveTo>
                      <a:pt x="11" y="0"/>
                    </a:moveTo>
                    <a:lnTo>
                      <a:pt x="13" y="150"/>
                    </a:lnTo>
                    <a:lnTo>
                      <a:pt x="12" y="320"/>
                    </a:lnTo>
                    <a:lnTo>
                      <a:pt x="14" y="420"/>
                    </a:lnTo>
                    <a:lnTo>
                      <a:pt x="0" y="439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Freeform 8"/>
              <p:cNvSpPr>
                <a:spLocks noChangeAspect="1"/>
              </p:cNvSpPr>
              <p:nvPr/>
            </p:nvSpPr>
            <p:spPr bwMode="auto">
              <a:xfrm>
                <a:off x="1621" y="2760"/>
                <a:ext cx="954" cy="281"/>
              </a:xfrm>
              <a:custGeom>
                <a:avLst/>
                <a:gdLst>
                  <a:gd name="T0" fmla="*/ 810343 w 310"/>
                  <a:gd name="T1" fmla="*/ 2818 h 101"/>
                  <a:gd name="T2" fmla="*/ 802643 w 310"/>
                  <a:gd name="T3" fmla="*/ 42659 h 101"/>
                  <a:gd name="T4" fmla="*/ 797719 w 310"/>
                  <a:gd name="T5" fmla="*/ 84008 h 101"/>
                  <a:gd name="T6" fmla="*/ 789093 w 310"/>
                  <a:gd name="T7" fmla="*/ 92685 h 101"/>
                  <a:gd name="T8" fmla="*/ 776448 w 310"/>
                  <a:gd name="T9" fmla="*/ 100656 h 101"/>
                  <a:gd name="T10" fmla="*/ 755199 w 310"/>
                  <a:gd name="T11" fmla="*/ 108513 h 101"/>
                  <a:gd name="T12" fmla="*/ 727040 w 310"/>
                  <a:gd name="T13" fmla="*/ 115040 h 101"/>
                  <a:gd name="T14" fmla="*/ 684520 w 310"/>
                  <a:gd name="T15" fmla="*/ 118685 h 101"/>
                  <a:gd name="T16" fmla="*/ 611689 w 310"/>
                  <a:gd name="T17" fmla="*/ 123849 h 101"/>
                  <a:gd name="T18" fmla="*/ 528276 w 310"/>
                  <a:gd name="T19" fmla="*/ 128870 h 101"/>
                  <a:gd name="T20" fmla="*/ 399920 w 310"/>
                  <a:gd name="T21" fmla="*/ 130373 h 101"/>
                  <a:gd name="T22" fmla="*/ 310776 w 310"/>
                  <a:gd name="T23" fmla="*/ 130373 h 101"/>
                  <a:gd name="T24" fmla="*/ 248166 w 310"/>
                  <a:gd name="T25" fmla="*/ 127485 h 101"/>
                  <a:gd name="T26" fmla="*/ 174985 w 310"/>
                  <a:gd name="T27" fmla="*/ 123849 h 101"/>
                  <a:gd name="T28" fmla="*/ 128353 w 310"/>
                  <a:gd name="T29" fmla="*/ 118685 h 101"/>
                  <a:gd name="T30" fmla="*/ 89156 w 310"/>
                  <a:gd name="T31" fmla="*/ 115992 h 101"/>
                  <a:gd name="T32" fmla="*/ 57674 w 310"/>
                  <a:gd name="T33" fmla="*/ 108513 h 101"/>
                  <a:gd name="T34" fmla="*/ 39197 w 310"/>
                  <a:gd name="T35" fmla="*/ 104382 h 101"/>
                  <a:gd name="T36" fmla="*/ 31479 w 310"/>
                  <a:gd name="T37" fmla="*/ 95509 h 101"/>
                  <a:gd name="T38" fmla="*/ 23779 w 310"/>
                  <a:gd name="T39" fmla="*/ 81190 h 101"/>
                  <a:gd name="T40" fmla="*/ 15153 w 310"/>
                  <a:gd name="T41" fmla="*/ 63030 h 101"/>
                  <a:gd name="T42" fmla="*/ 7727 w 310"/>
                  <a:gd name="T43" fmla="*/ 32540 h 101"/>
                  <a:gd name="T44" fmla="*/ 2511 w 310"/>
                  <a:gd name="T45" fmla="*/ 6524 h 101"/>
                  <a:gd name="T46" fmla="*/ 0 w 310"/>
                  <a:gd name="T47" fmla="*/ 0 h 10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310" h="101">
                    <a:moveTo>
                      <a:pt x="310" y="2"/>
                    </a:moveTo>
                    <a:lnTo>
                      <a:pt x="307" y="33"/>
                    </a:lnTo>
                    <a:lnTo>
                      <a:pt x="305" y="65"/>
                    </a:lnTo>
                    <a:lnTo>
                      <a:pt x="302" y="72"/>
                    </a:lnTo>
                    <a:lnTo>
                      <a:pt x="297" y="78"/>
                    </a:lnTo>
                    <a:lnTo>
                      <a:pt x="289" y="84"/>
                    </a:lnTo>
                    <a:lnTo>
                      <a:pt x="278" y="89"/>
                    </a:lnTo>
                    <a:lnTo>
                      <a:pt x="262" y="92"/>
                    </a:lnTo>
                    <a:lnTo>
                      <a:pt x="234" y="96"/>
                    </a:lnTo>
                    <a:lnTo>
                      <a:pt x="202" y="100"/>
                    </a:lnTo>
                    <a:lnTo>
                      <a:pt x="153" y="101"/>
                    </a:lnTo>
                    <a:lnTo>
                      <a:pt x="119" y="101"/>
                    </a:lnTo>
                    <a:lnTo>
                      <a:pt x="95" y="99"/>
                    </a:lnTo>
                    <a:lnTo>
                      <a:pt x="67" y="96"/>
                    </a:lnTo>
                    <a:lnTo>
                      <a:pt x="49" y="92"/>
                    </a:lnTo>
                    <a:lnTo>
                      <a:pt x="34" y="90"/>
                    </a:lnTo>
                    <a:lnTo>
                      <a:pt x="22" y="84"/>
                    </a:lnTo>
                    <a:lnTo>
                      <a:pt x="15" y="81"/>
                    </a:lnTo>
                    <a:lnTo>
                      <a:pt x="12" y="74"/>
                    </a:lnTo>
                    <a:lnTo>
                      <a:pt x="9" y="63"/>
                    </a:lnTo>
                    <a:lnTo>
                      <a:pt x="6" y="49"/>
                    </a:lnTo>
                    <a:lnTo>
                      <a:pt x="3" y="25"/>
                    </a:lnTo>
                    <a:lnTo>
                      <a:pt x="1" y="5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Freeform 9"/>
              <p:cNvSpPr>
                <a:spLocks noChangeAspect="1"/>
              </p:cNvSpPr>
              <p:nvPr/>
            </p:nvSpPr>
            <p:spPr bwMode="auto">
              <a:xfrm>
                <a:off x="1599" y="1557"/>
                <a:ext cx="22" cy="1203"/>
              </a:xfrm>
              <a:custGeom>
                <a:avLst/>
                <a:gdLst>
                  <a:gd name="T0" fmla="*/ 21167 w 7"/>
                  <a:gd name="T1" fmla="*/ 561005 h 432"/>
                  <a:gd name="T2" fmla="*/ 15299 w 7"/>
                  <a:gd name="T3" fmla="*/ 557337 h 432"/>
                  <a:gd name="T4" fmla="*/ 8602 w 7"/>
                  <a:gd name="T5" fmla="*/ 547944 h 432"/>
                  <a:gd name="T6" fmla="*/ 2737 w 7"/>
                  <a:gd name="T7" fmla="*/ 544232 h 432"/>
                  <a:gd name="T8" fmla="*/ 2737 w 7"/>
                  <a:gd name="T9" fmla="*/ 526001 h 432"/>
                  <a:gd name="T10" fmla="*/ 2737 w 7"/>
                  <a:gd name="T11" fmla="*/ 375420 h 432"/>
                  <a:gd name="T12" fmla="*/ 0 w 7"/>
                  <a:gd name="T13" fmla="*/ 222079 h 432"/>
                  <a:gd name="T14" fmla="*/ 0 w 7"/>
                  <a:gd name="T15" fmla="*/ 175348 h 432"/>
                  <a:gd name="T16" fmla="*/ 0 w 7"/>
                  <a:gd name="T17" fmla="*/ 0 h 4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432">
                    <a:moveTo>
                      <a:pt x="7" y="432"/>
                    </a:moveTo>
                    <a:lnTo>
                      <a:pt x="5" y="429"/>
                    </a:lnTo>
                    <a:lnTo>
                      <a:pt x="3" y="422"/>
                    </a:lnTo>
                    <a:lnTo>
                      <a:pt x="1" y="419"/>
                    </a:lnTo>
                    <a:lnTo>
                      <a:pt x="1" y="405"/>
                    </a:lnTo>
                    <a:lnTo>
                      <a:pt x="1" y="289"/>
                    </a:lnTo>
                    <a:lnTo>
                      <a:pt x="0" y="171"/>
                    </a:lnTo>
                    <a:lnTo>
                      <a:pt x="0" y="135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Freeform 10"/>
              <p:cNvSpPr>
                <a:spLocks noChangeAspect="1"/>
              </p:cNvSpPr>
              <p:nvPr/>
            </p:nvSpPr>
            <p:spPr bwMode="auto">
              <a:xfrm>
                <a:off x="1599" y="694"/>
                <a:ext cx="955" cy="802"/>
              </a:xfrm>
              <a:custGeom>
                <a:avLst/>
                <a:gdLst>
                  <a:gd name="T0" fmla="*/ 2514 w 310"/>
                  <a:gd name="T1" fmla="*/ 373907 h 288"/>
                  <a:gd name="T2" fmla="*/ 2514 w 310"/>
                  <a:gd name="T3" fmla="*/ 289544 h 288"/>
                  <a:gd name="T4" fmla="*/ 0 w 310"/>
                  <a:gd name="T5" fmla="*/ 243000 h 288"/>
                  <a:gd name="T6" fmla="*/ 2514 w 310"/>
                  <a:gd name="T7" fmla="*/ 138963 h 288"/>
                  <a:gd name="T8" fmla="*/ 4944 w 310"/>
                  <a:gd name="T9" fmla="*/ 112876 h 288"/>
                  <a:gd name="T10" fmla="*/ 10259 w 310"/>
                  <a:gd name="T11" fmla="*/ 106310 h 288"/>
                  <a:gd name="T12" fmla="*/ 21343 w 310"/>
                  <a:gd name="T13" fmla="*/ 83052 h 288"/>
                  <a:gd name="T14" fmla="*/ 34146 w 310"/>
                  <a:gd name="T15" fmla="*/ 64828 h 288"/>
                  <a:gd name="T16" fmla="*/ 55492 w 310"/>
                  <a:gd name="T17" fmla="*/ 46535 h 288"/>
                  <a:gd name="T18" fmla="*/ 82158 w 310"/>
                  <a:gd name="T19" fmla="*/ 37836 h 288"/>
                  <a:gd name="T20" fmla="*/ 126534 w 310"/>
                  <a:gd name="T21" fmla="*/ 27126 h 288"/>
                  <a:gd name="T22" fmla="*/ 173369 w 310"/>
                  <a:gd name="T23" fmla="*/ 19613 h 288"/>
                  <a:gd name="T24" fmla="*/ 234184 w 310"/>
                  <a:gd name="T25" fmla="*/ 10212 h 288"/>
                  <a:gd name="T26" fmla="*/ 297390 w 310"/>
                  <a:gd name="T27" fmla="*/ 3667 h 288"/>
                  <a:gd name="T28" fmla="*/ 336862 w 310"/>
                  <a:gd name="T29" fmla="*/ 3667 h 288"/>
                  <a:gd name="T30" fmla="*/ 389806 w 310"/>
                  <a:gd name="T31" fmla="*/ 1317 h 288"/>
                  <a:gd name="T32" fmla="*/ 450594 w 310"/>
                  <a:gd name="T33" fmla="*/ 0 h 288"/>
                  <a:gd name="T34" fmla="*/ 508599 w 310"/>
                  <a:gd name="T35" fmla="*/ 1317 h 288"/>
                  <a:gd name="T36" fmla="*/ 579586 w 310"/>
                  <a:gd name="T37" fmla="*/ 6569 h 288"/>
                  <a:gd name="T38" fmla="*/ 626508 w 310"/>
                  <a:gd name="T39" fmla="*/ 10212 h 288"/>
                  <a:gd name="T40" fmla="*/ 674520 w 310"/>
                  <a:gd name="T41" fmla="*/ 16711 h 288"/>
                  <a:gd name="T42" fmla="*/ 713601 w 310"/>
                  <a:gd name="T43" fmla="*/ 21938 h 288"/>
                  <a:gd name="T44" fmla="*/ 750528 w 310"/>
                  <a:gd name="T45" fmla="*/ 28438 h 288"/>
                  <a:gd name="T46" fmla="*/ 784674 w 310"/>
                  <a:gd name="T47" fmla="*/ 37836 h 288"/>
                  <a:gd name="T48" fmla="*/ 816285 w 310"/>
                  <a:gd name="T49" fmla="*/ 50941 h 2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310" h="288">
                    <a:moveTo>
                      <a:pt x="1" y="288"/>
                    </a:moveTo>
                    <a:lnTo>
                      <a:pt x="1" y="223"/>
                    </a:lnTo>
                    <a:lnTo>
                      <a:pt x="0" y="187"/>
                    </a:lnTo>
                    <a:lnTo>
                      <a:pt x="1" y="107"/>
                    </a:lnTo>
                    <a:lnTo>
                      <a:pt x="2" y="87"/>
                    </a:lnTo>
                    <a:lnTo>
                      <a:pt x="4" y="82"/>
                    </a:lnTo>
                    <a:lnTo>
                      <a:pt x="8" y="64"/>
                    </a:lnTo>
                    <a:lnTo>
                      <a:pt x="13" y="50"/>
                    </a:lnTo>
                    <a:lnTo>
                      <a:pt x="21" y="36"/>
                    </a:lnTo>
                    <a:lnTo>
                      <a:pt x="31" y="29"/>
                    </a:lnTo>
                    <a:lnTo>
                      <a:pt x="48" y="21"/>
                    </a:lnTo>
                    <a:lnTo>
                      <a:pt x="66" y="15"/>
                    </a:lnTo>
                    <a:lnTo>
                      <a:pt x="89" y="8"/>
                    </a:lnTo>
                    <a:lnTo>
                      <a:pt x="113" y="3"/>
                    </a:lnTo>
                    <a:lnTo>
                      <a:pt x="128" y="3"/>
                    </a:lnTo>
                    <a:lnTo>
                      <a:pt x="148" y="1"/>
                    </a:lnTo>
                    <a:lnTo>
                      <a:pt x="171" y="0"/>
                    </a:lnTo>
                    <a:lnTo>
                      <a:pt x="193" y="1"/>
                    </a:lnTo>
                    <a:lnTo>
                      <a:pt x="220" y="5"/>
                    </a:lnTo>
                    <a:lnTo>
                      <a:pt x="238" y="8"/>
                    </a:lnTo>
                    <a:lnTo>
                      <a:pt x="256" y="13"/>
                    </a:lnTo>
                    <a:lnTo>
                      <a:pt x="271" y="17"/>
                    </a:lnTo>
                    <a:lnTo>
                      <a:pt x="285" y="22"/>
                    </a:lnTo>
                    <a:lnTo>
                      <a:pt x="298" y="29"/>
                    </a:lnTo>
                    <a:lnTo>
                      <a:pt x="310" y="39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Freeform 11"/>
              <p:cNvSpPr>
                <a:spLocks noChangeAspect="1"/>
              </p:cNvSpPr>
              <p:nvPr/>
            </p:nvSpPr>
            <p:spPr bwMode="auto">
              <a:xfrm>
                <a:off x="2375" y="752"/>
                <a:ext cx="200" cy="242"/>
              </a:xfrm>
              <a:custGeom>
                <a:avLst/>
                <a:gdLst>
                  <a:gd name="T0" fmla="*/ 169600 w 65"/>
                  <a:gd name="T1" fmla="*/ 112068 h 87"/>
                  <a:gd name="T2" fmla="*/ 169600 w 65"/>
                  <a:gd name="T3" fmla="*/ 109245 h 87"/>
                  <a:gd name="T4" fmla="*/ 167148 w 65"/>
                  <a:gd name="T5" fmla="*/ 94116 h 87"/>
                  <a:gd name="T6" fmla="*/ 162138 w 65"/>
                  <a:gd name="T7" fmla="*/ 69451 h 87"/>
                  <a:gd name="T8" fmla="*/ 154452 w 65"/>
                  <a:gd name="T9" fmla="*/ 54130 h 87"/>
                  <a:gd name="T10" fmla="*/ 138489 w 65"/>
                  <a:gd name="T11" fmla="*/ 39816 h 87"/>
                  <a:gd name="T12" fmla="*/ 114452 w 65"/>
                  <a:gd name="T13" fmla="*/ 24489 h 87"/>
                  <a:gd name="T14" fmla="*/ 78068 w 65"/>
                  <a:gd name="T15" fmla="*/ 15327 h 87"/>
                  <a:gd name="T16" fmla="*/ 46609 w 65"/>
                  <a:gd name="T17" fmla="*/ 8804 h 87"/>
                  <a:gd name="T18" fmla="*/ 26160 w 65"/>
                  <a:gd name="T19" fmla="*/ 3661 h 87"/>
                  <a:gd name="T20" fmla="*/ 0 w 65"/>
                  <a:gd name="T21" fmla="*/ 0 h 87"/>
                  <a:gd name="T22" fmla="*/ 23745 w 65"/>
                  <a:gd name="T23" fmla="*/ 14314 h 87"/>
                  <a:gd name="T24" fmla="*/ 39175 w 65"/>
                  <a:gd name="T25" fmla="*/ 25975 h 87"/>
                  <a:gd name="T26" fmla="*/ 55120 w 65"/>
                  <a:gd name="T27" fmla="*/ 38500 h 87"/>
                  <a:gd name="T28" fmla="*/ 70354 w 65"/>
                  <a:gd name="T29" fmla="*/ 55615 h 87"/>
                  <a:gd name="T30" fmla="*/ 89080 w 65"/>
                  <a:gd name="T31" fmla="*/ 73582 h 87"/>
                  <a:gd name="T32" fmla="*/ 96806 w 65"/>
                  <a:gd name="T33" fmla="*/ 85251 h 87"/>
                  <a:gd name="T34" fmla="*/ 99305 w 65"/>
                  <a:gd name="T35" fmla="*/ 91231 h 87"/>
                  <a:gd name="T36" fmla="*/ 130680 w 65"/>
                  <a:gd name="T37" fmla="*/ 97754 h 87"/>
                  <a:gd name="T38" fmla="*/ 143412 w 65"/>
                  <a:gd name="T39" fmla="*/ 104230 h 87"/>
                  <a:gd name="T40" fmla="*/ 156951 w 65"/>
                  <a:gd name="T41" fmla="*/ 108408 h 87"/>
                  <a:gd name="T42" fmla="*/ 162138 w 65"/>
                  <a:gd name="T43" fmla="*/ 112068 h 87"/>
                  <a:gd name="T44" fmla="*/ 169600 w 65"/>
                  <a:gd name="T45" fmla="*/ 110753 h 87"/>
                  <a:gd name="T46" fmla="*/ 169600 w 65"/>
                  <a:gd name="T47" fmla="*/ 110753 h 87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65" h="87">
                    <a:moveTo>
                      <a:pt x="65" y="87"/>
                    </a:moveTo>
                    <a:lnTo>
                      <a:pt x="65" y="85"/>
                    </a:lnTo>
                    <a:lnTo>
                      <a:pt x="64" y="73"/>
                    </a:lnTo>
                    <a:lnTo>
                      <a:pt x="62" y="54"/>
                    </a:lnTo>
                    <a:lnTo>
                      <a:pt x="59" y="42"/>
                    </a:lnTo>
                    <a:lnTo>
                      <a:pt x="53" y="31"/>
                    </a:lnTo>
                    <a:lnTo>
                      <a:pt x="44" y="19"/>
                    </a:lnTo>
                    <a:lnTo>
                      <a:pt x="30" y="12"/>
                    </a:lnTo>
                    <a:lnTo>
                      <a:pt x="18" y="7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9" y="11"/>
                    </a:lnTo>
                    <a:lnTo>
                      <a:pt x="15" y="20"/>
                    </a:lnTo>
                    <a:lnTo>
                      <a:pt x="21" y="30"/>
                    </a:lnTo>
                    <a:lnTo>
                      <a:pt x="27" y="43"/>
                    </a:lnTo>
                    <a:lnTo>
                      <a:pt x="34" y="57"/>
                    </a:lnTo>
                    <a:lnTo>
                      <a:pt x="37" y="66"/>
                    </a:lnTo>
                    <a:lnTo>
                      <a:pt x="38" y="71"/>
                    </a:lnTo>
                    <a:lnTo>
                      <a:pt x="50" y="76"/>
                    </a:lnTo>
                    <a:lnTo>
                      <a:pt x="55" y="81"/>
                    </a:lnTo>
                    <a:lnTo>
                      <a:pt x="60" y="84"/>
                    </a:lnTo>
                    <a:lnTo>
                      <a:pt x="62" y="87"/>
                    </a:lnTo>
                    <a:lnTo>
                      <a:pt x="65" y="86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Freeform 12"/>
              <p:cNvSpPr>
                <a:spLocks noChangeAspect="1"/>
              </p:cNvSpPr>
              <p:nvPr/>
            </p:nvSpPr>
            <p:spPr bwMode="auto">
              <a:xfrm>
                <a:off x="1621" y="752"/>
                <a:ext cx="200" cy="242"/>
              </a:xfrm>
              <a:custGeom>
                <a:avLst/>
                <a:gdLst>
                  <a:gd name="T0" fmla="*/ 169600 w 65"/>
                  <a:gd name="T1" fmla="*/ 0 h 87"/>
                  <a:gd name="T2" fmla="*/ 167148 w 65"/>
                  <a:gd name="T3" fmla="*/ 1316 h 87"/>
                  <a:gd name="T4" fmla="*/ 107031 w 65"/>
                  <a:gd name="T5" fmla="*/ 11669 h 87"/>
                  <a:gd name="T6" fmla="*/ 80492 w 65"/>
                  <a:gd name="T7" fmla="*/ 16634 h 87"/>
                  <a:gd name="T8" fmla="*/ 52695 w 65"/>
                  <a:gd name="T9" fmla="*/ 25975 h 87"/>
                  <a:gd name="T10" fmla="*/ 33874 w 65"/>
                  <a:gd name="T11" fmla="*/ 36155 h 87"/>
                  <a:gd name="T12" fmla="*/ 23745 w 65"/>
                  <a:gd name="T13" fmla="*/ 47777 h 87"/>
                  <a:gd name="T14" fmla="*/ 12732 w 65"/>
                  <a:gd name="T15" fmla="*/ 64414 h 87"/>
                  <a:gd name="T16" fmla="*/ 4923 w 65"/>
                  <a:gd name="T17" fmla="*/ 79632 h 87"/>
                  <a:gd name="T18" fmla="*/ 0 w 65"/>
                  <a:gd name="T19" fmla="*/ 92608 h 87"/>
                  <a:gd name="T20" fmla="*/ 2508 w 65"/>
                  <a:gd name="T21" fmla="*/ 109245 h 87"/>
                  <a:gd name="T22" fmla="*/ 4923 w 65"/>
                  <a:gd name="T23" fmla="*/ 112068 h 87"/>
                  <a:gd name="T24" fmla="*/ 12732 w 65"/>
                  <a:gd name="T25" fmla="*/ 109245 h 87"/>
                  <a:gd name="T26" fmla="*/ 28951 w 65"/>
                  <a:gd name="T27" fmla="*/ 104230 h 87"/>
                  <a:gd name="T28" fmla="*/ 46609 w 65"/>
                  <a:gd name="T29" fmla="*/ 95431 h 87"/>
                  <a:gd name="T30" fmla="*/ 60157 w 65"/>
                  <a:gd name="T31" fmla="*/ 92608 h 87"/>
                  <a:gd name="T32" fmla="*/ 73062 w 65"/>
                  <a:gd name="T33" fmla="*/ 91231 h 87"/>
                  <a:gd name="T34" fmla="*/ 75569 w 65"/>
                  <a:gd name="T35" fmla="*/ 82433 h 87"/>
                  <a:gd name="T36" fmla="*/ 80492 w 65"/>
                  <a:gd name="T37" fmla="*/ 72252 h 87"/>
                  <a:gd name="T38" fmla="*/ 91615 w 65"/>
                  <a:gd name="T39" fmla="*/ 57960 h 87"/>
                  <a:gd name="T40" fmla="*/ 109529 w 65"/>
                  <a:gd name="T41" fmla="*/ 44962 h 87"/>
                  <a:gd name="T42" fmla="*/ 128265 w 65"/>
                  <a:gd name="T43" fmla="*/ 29635 h 87"/>
                  <a:gd name="T44" fmla="*/ 156951 w 65"/>
                  <a:gd name="T45" fmla="*/ 12998 h 87"/>
                  <a:gd name="T46" fmla="*/ 164649 w 65"/>
                  <a:gd name="T47" fmla="*/ 5146 h 87"/>
                  <a:gd name="T48" fmla="*/ 164649 w 65"/>
                  <a:gd name="T49" fmla="*/ 2818 h 87"/>
                  <a:gd name="T50" fmla="*/ 151129 w 65"/>
                  <a:gd name="T51" fmla="*/ 5146 h 8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65" h="87">
                    <a:moveTo>
                      <a:pt x="65" y="0"/>
                    </a:moveTo>
                    <a:lnTo>
                      <a:pt x="64" y="1"/>
                    </a:lnTo>
                    <a:lnTo>
                      <a:pt x="41" y="9"/>
                    </a:lnTo>
                    <a:lnTo>
                      <a:pt x="31" y="13"/>
                    </a:lnTo>
                    <a:lnTo>
                      <a:pt x="20" y="20"/>
                    </a:lnTo>
                    <a:lnTo>
                      <a:pt x="13" y="28"/>
                    </a:lnTo>
                    <a:lnTo>
                      <a:pt x="9" y="37"/>
                    </a:lnTo>
                    <a:lnTo>
                      <a:pt x="5" y="50"/>
                    </a:lnTo>
                    <a:lnTo>
                      <a:pt x="2" y="62"/>
                    </a:lnTo>
                    <a:lnTo>
                      <a:pt x="0" y="72"/>
                    </a:lnTo>
                    <a:lnTo>
                      <a:pt x="1" y="85"/>
                    </a:lnTo>
                    <a:lnTo>
                      <a:pt x="2" y="87"/>
                    </a:lnTo>
                    <a:lnTo>
                      <a:pt x="5" y="85"/>
                    </a:lnTo>
                    <a:lnTo>
                      <a:pt x="11" y="81"/>
                    </a:lnTo>
                    <a:lnTo>
                      <a:pt x="18" y="74"/>
                    </a:lnTo>
                    <a:lnTo>
                      <a:pt x="23" y="72"/>
                    </a:lnTo>
                    <a:lnTo>
                      <a:pt x="28" y="71"/>
                    </a:lnTo>
                    <a:lnTo>
                      <a:pt x="29" y="64"/>
                    </a:lnTo>
                    <a:lnTo>
                      <a:pt x="31" y="56"/>
                    </a:lnTo>
                    <a:lnTo>
                      <a:pt x="35" y="45"/>
                    </a:lnTo>
                    <a:lnTo>
                      <a:pt x="42" y="35"/>
                    </a:lnTo>
                    <a:lnTo>
                      <a:pt x="49" y="23"/>
                    </a:lnTo>
                    <a:lnTo>
                      <a:pt x="60" y="10"/>
                    </a:lnTo>
                    <a:lnTo>
                      <a:pt x="63" y="4"/>
                    </a:lnTo>
                    <a:lnTo>
                      <a:pt x="63" y="2"/>
                    </a:lnTo>
                    <a:lnTo>
                      <a:pt x="58" y="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Freeform 13"/>
              <p:cNvSpPr>
                <a:spLocks noChangeAspect="1"/>
              </p:cNvSpPr>
              <p:nvPr/>
            </p:nvSpPr>
            <p:spPr bwMode="auto">
              <a:xfrm>
                <a:off x="2154" y="733"/>
                <a:ext cx="221" cy="401"/>
              </a:xfrm>
              <a:custGeom>
                <a:avLst/>
                <a:gdLst>
                  <a:gd name="T0" fmla="*/ 184738 w 72"/>
                  <a:gd name="T1" fmla="*/ 15400 h 144"/>
                  <a:gd name="T2" fmla="*/ 153908 w 72"/>
                  <a:gd name="T3" fmla="*/ 8894 h 144"/>
                  <a:gd name="T4" fmla="*/ 110325 w 72"/>
                  <a:gd name="T5" fmla="*/ 6569 h 144"/>
                  <a:gd name="T6" fmla="*/ 64256 w 72"/>
                  <a:gd name="T7" fmla="*/ 2829 h 144"/>
                  <a:gd name="T8" fmla="*/ 12520 w 72"/>
                  <a:gd name="T9" fmla="*/ 0 h 144"/>
                  <a:gd name="T10" fmla="*/ 0 w 72"/>
                  <a:gd name="T11" fmla="*/ 0 h 144"/>
                  <a:gd name="T12" fmla="*/ 7631 w 72"/>
                  <a:gd name="T13" fmla="*/ 13044 h 144"/>
                  <a:gd name="T14" fmla="*/ 15010 w 72"/>
                  <a:gd name="T15" fmla="*/ 32654 h 144"/>
                  <a:gd name="T16" fmla="*/ 28313 w 72"/>
                  <a:gd name="T17" fmla="*/ 55926 h 144"/>
                  <a:gd name="T18" fmla="*/ 35943 w 72"/>
                  <a:gd name="T19" fmla="*/ 83052 h 144"/>
                  <a:gd name="T20" fmla="*/ 50953 w 72"/>
                  <a:gd name="T21" fmla="*/ 125920 h 144"/>
                  <a:gd name="T22" fmla="*/ 61862 w 72"/>
                  <a:gd name="T23" fmla="*/ 165972 h 144"/>
                  <a:gd name="T24" fmla="*/ 67006 w 72"/>
                  <a:gd name="T25" fmla="*/ 187075 h 14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2" h="144">
                    <a:moveTo>
                      <a:pt x="72" y="12"/>
                    </a:moveTo>
                    <a:lnTo>
                      <a:pt x="60" y="7"/>
                    </a:lnTo>
                    <a:lnTo>
                      <a:pt x="43" y="5"/>
                    </a:lnTo>
                    <a:lnTo>
                      <a:pt x="25" y="2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3" y="10"/>
                    </a:lnTo>
                    <a:lnTo>
                      <a:pt x="6" y="25"/>
                    </a:lnTo>
                    <a:lnTo>
                      <a:pt x="11" y="43"/>
                    </a:lnTo>
                    <a:lnTo>
                      <a:pt x="14" y="64"/>
                    </a:lnTo>
                    <a:lnTo>
                      <a:pt x="20" y="97"/>
                    </a:lnTo>
                    <a:lnTo>
                      <a:pt x="24" y="128"/>
                    </a:lnTo>
                    <a:lnTo>
                      <a:pt x="26" y="14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Freeform 14"/>
              <p:cNvSpPr>
                <a:spLocks noChangeAspect="1"/>
              </p:cNvSpPr>
              <p:nvPr/>
            </p:nvSpPr>
            <p:spPr bwMode="auto">
              <a:xfrm>
                <a:off x="1821" y="733"/>
                <a:ext cx="222" cy="401"/>
              </a:xfrm>
              <a:custGeom>
                <a:avLst/>
                <a:gdLst>
                  <a:gd name="T0" fmla="*/ 0 w 72"/>
                  <a:gd name="T1" fmla="*/ 15400 h 144"/>
                  <a:gd name="T2" fmla="*/ 34262 w 72"/>
                  <a:gd name="T3" fmla="*/ 11726 h 144"/>
                  <a:gd name="T4" fmla="*/ 68888 w 72"/>
                  <a:gd name="T5" fmla="*/ 8894 h 144"/>
                  <a:gd name="T6" fmla="*/ 108370 w 72"/>
                  <a:gd name="T7" fmla="*/ 5166 h 144"/>
                  <a:gd name="T8" fmla="*/ 156362 w 72"/>
                  <a:gd name="T9" fmla="*/ 0 h 144"/>
                  <a:gd name="T10" fmla="*/ 190889 w 72"/>
                  <a:gd name="T11" fmla="*/ 1317 h 144"/>
                  <a:gd name="T12" fmla="*/ 180594 w 72"/>
                  <a:gd name="T13" fmla="*/ 19613 h 144"/>
                  <a:gd name="T14" fmla="*/ 169195 w 72"/>
                  <a:gd name="T15" fmla="*/ 37836 h 144"/>
                  <a:gd name="T16" fmla="*/ 164129 w 72"/>
                  <a:gd name="T17" fmla="*/ 55926 h 144"/>
                  <a:gd name="T18" fmla="*/ 156362 w 72"/>
                  <a:gd name="T19" fmla="*/ 81539 h 144"/>
                  <a:gd name="T20" fmla="*/ 127070 w 72"/>
                  <a:gd name="T21" fmla="*/ 187075 h 14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2" h="144">
                    <a:moveTo>
                      <a:pt x="0" y="12"/>
                    </a:moveTo>
                    <a:lnTo>
                      <a:pt x="13" y="9"/>
                    </a:lnTo>
                    <a:lnTo>
                      <a:pt x="26" y="7"/>
                    </a:lnTo>
                    <a:lnTo>
                      <a:pt x="41" y="4"/>
                    </a:lnTo>
                    <a:lnTo>
                      <a:pt x="59" y="0"/>
                    </a:lnTo>
                    <a:lnTo>
                      <a:pt x="72" y="1"/>
                    </a:lnTo>
                    <a:lnTo>
                      <a:pt x="68" y="15"/>
                    </a:lnTo>
                    <a:lnTo>
                      <a:pt x="64" y="29"/>
                    </a:lnTo>
                    <a:lnTo>
                      <a:pt x="62" y="43"/>
                    </a:lnTo>
                    <a:lnTo>
                      <a:pt x="59" y="63"/>
                    </a:lnTo>
                    <a:lnTo>
                      <a:pt x="48" y="14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Freeform 15"/>
              <p:cNvSpPr>
                <a:spLocks noChangeAspect="1"/>
              </p:cNvSpPr>
              <p:nvPr/>
            </p:nvSpPr>
            <p:spPr bwMode="auto">
              <a:xfrm>
                <a:off x="2154" y="752"/>
                <a:ext cx="267" cy="61"/>
              </a:xfrm>
              <a:custGeom>
                <a:avLst/>
                <a:gdLst>
                  <a:gd name="T0" fmla="*/ 222917 w 87"/>
                  <a:gd name="T1" fmla="*/ 27716 h 22"/>
                  <a:gd name="T2" fmla="*/ 202254 w 87"/>
                  <a:gd name="T3" fmla="*/ 25071 h 22"/>
                  <a:gd name="T4" fmla="*/ 161179 w 87"/>
                  <a:gd name="T5" fmla="*/ 19035 h 22"/>
                  <a:gd name="T6" fmla="*/ 110271 w 87"/>
                  <a:gd name="T7" fmla="*/ 11302 h 22"/>
                  <a:gd name="T8" fmla="*/ 59348 w 87"/>
                  <a:gd name="T9" fmla="*/ 3605 h 22"/>
                  <a:gd name="T10" fmla="*/ 28302 w 87"/>
                  <a:gd name="T11" fmla="*/ 0 h 22"/>
                  <a:gd name="T12" fmla="*/ 0 w 87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7" h="22">
                    <a:moveTo>
                      <a:pt x="87" y="22"/>
                    </a:moveTo>
                    <a:lnTo>
                      <a:pt x="79" y="20"/>
                    </a:lnTo>
                    <a:lnTo>
                      <a:pt x="63" y="15"/>
                    </a:lnTo>
                    <a:lnTo>
                      <a:pt x="43" y="9"/>
                    </a:lnTo>
                    <a:lnTo>
                      <a:pt x="23" y="3"/>
                    </a:lnTo>
                    <a:lnTo>
                      <a:pt x="11" y="0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Freeform 16"/>
              <p:cNvSpPr>
                <a:spLocks noChangeAspect="1"/>
              </p:cNvSpPr>
              <p:nvPr/>
            </p:nvSpPr>
            <p:spPr bwMode="auto">
              <a:xfrm>
                <a:off x="1778" y="752"/>
                <a:ext cx="243" cy="61"/>
              </a:xfrm>
              <a:custGeom>
                <a:avLst/>
                <a:gdLst>
                  <a:gd name="T0" fmla="*/ 0 w 79"/>
                  <a:gd name="T1" fmla="*/ 27716 h 22"/>
                  <a:gd name="T2" fmla="*/ 44032 w 79"/>
                  <a:gd name="T3" fmla="*/ 22764 h 22"/>
                  <a:gd name="T4" fmla="*/ 91417 w 79"/>
                  <a:gd name="T5" fmla="*/ 14069 h 22"/>
                  <a:gd name="T6" fmla="*/ 143133 w 79"/>
                  <a:gd name="T7" fmla="*/ 8695 h 22"/>
                  <a:gd name="T8" fmla="*/ 205729 w 79"/>
                  <a:gd name="T9" fmla="*/ 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" h="22">
                    <a:moveTo>
                      <a:pt x="0" y="22"/>
                    </a:moveTo>
                    <a:lnTo>
                      <a:pt x="17" y="18"/>
                    </a:lnTo>
                    <a:lnTo>
                      <a:pt x="35" y="11"/>
                    </a:lnTo>
                    <a:lnTo>
                      <a:pt x="55" y="7"/>
                    </a:lnTo>
                    <a:lnTo>
                      <a:pt x="79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Line 17"/>
              <p:cNvSpPr>
                <a:spLocks noChangeAspect="1" noChangeShapeType="1"/>
              </p:cNvSpPr>
              <p:nvPr/>
            </p:nvSpPr>
            <p:spPr bwMode="auto">
              <a:xfrm flipH="1">
                <a:off x="1599" y="953"/>
                <a:ext cx="22" cy="2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Line 18"/>
              <p:cNvSpPr>
                <a:spLocks noChangeAspect="1" noChangeShapeType="1"/>
              </p:cNvSpPr>
              <p:nvPr/>
            </p:nvSpPr>
            <p:spPr bwMode="auto">
              <a:xfrm>
                <a:off x="2575" y="953"/>
                <a:ext cx="22" cy="4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Freeform 19"/>
              <p:cNvSpPr>
                <a:spLocks noChangeAspect="1"/>
              </p:cNvSpPr>
              <p:nvPr/>
            </p:nvSpPr>
            <p:spPr bwMode="auto">
              <a:xfrm>
                <a:off x="1688" y="1134"/>
                <a:ext cx="820" cy="181"/>
              </a:xfrm>
              <a:custGeom>
                <a:avLst/>
                <a:gdLst>
                  <a:gd name="T0" fmla="*/ 703788 w 266"/>
                  <a:gd name="T1" fmla="*/ 81534 h 65"/>
                  <a:gd name="T2" fmla="*/ 703788 w 266"/>
                  <a:gd name="T3" fmla="*/ 55923 h 65"/>
                  <a:gd name="T4" fmla="*/ 669539 w 266"/>
                  <a:gd name="T5" fmla="*/ 36320 h 65"/>
                  <a:gd name="T6" fmla="*/ 605792 w 266"/>
                  <a:gd name="T7" fmla="*/ 21937 h 65"/>
                  <a:gd name="T8" fmla="*/ 529483 w 266"/>
                  <a:gd name="T9" fmla="*/ 10211 h 65"/>
                  <a:gd name="T10" fmla="*/ 473852 w 266"/>
                  <a:gd name="T11" fmla="*/ 5165 h 65"/>
                  <a:gd name="T12" fmla="*/ 370819 w 266"/>
                  <a:gd name="T13" fmla="*/ 0 h 65"/>
                  <a:gd name="T14" fmla="*/ 336305 w 266"/>
                  <a:gd name="T15" fmla="*/ 1317 h 65"/>
                  <a:gd name="T16" fmla="*/ 241132 w 266"/>
                  <a:gd name="T17" fmla="*/ 6569 h 65"/>
                  <a:gd name="T18" fmla="*/ 163994 w 266"/>
                  <a:gd name="T19" fmla="*/ 13043 h 65"/>
                  <a:gd name="T20" fmla="*/ 87419 w 266"/>
                  <a:gd name="T21" fmla="*/ 24766 h 65"/>
                  <a:gd name="T22" fmla="*/ 41983 w 266"/>
                  <a:gd name="T23" fmla="*/ 36320 h 65"/>
                  <a:gd name="T24" fmla="*/ 10281 w 266"/>
                  <a:gd name="T25" fmla="*/ 50936 h 65"/>
                  <a:gd name="T26" fmla="*/ 4979 w 266"/>
                  <a:gd name="T27" fmla="*/ 64817 h 65"/>
                  <a:gd name="T28" fmla="*/ 0 w 266"/>
                  <a:gd name="T29" fmla="*/ 84357 h 6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66" h="65">
                    <a:moveTo>
                      <a:pt x="266" y="63"/>
                    </a:moveTo>
                    <a:lnTo>
                      <a:pt x="266" y="43"/>
                    </a:lnTo>
                    <a:lnTo>
                      <a:pt x="253" y="28"/>
                    </a:lnTo>
                    <a:lnTo>
                      <a:pt x="229" y="17"/>
                    </a:lnTo>
                    <a:lnTo>
                      <a:pt x="200" y="8"/>
                    </a:lnTo>
                    <a:lnTo>
                      <a:pt x="179" y="4"/>
                    </a:lnTo>
                    <a:lnTo>
                      <a:pt x="140" y="0"/>
                    </a:lnTo>
                    <a:lnTo>
                      <a:pt x="127" y="1"/>
                    </a:lnTo>
                    <a:lnTo>
                      <a:pt x="91" y="5"/>
                    </a:lnTo>
                    <a:lnTo>
                      <a:pt x="62" y="10"/>
                    </a:lnTo>
                    <a:lnTo>
                      <a:pt x="33" y="19"/>
                    </a:lnTo>
                    <a:lnTo>
                      <a:pt x="16" y="28"/>
                    </a:lnTo>
                    <a:lnTo>
                      <a:pt x="4" y="39"/>
                    </a:lnTo>
                    <a:lnTo>
                      <a:pt x="2" y="50"/>
                    </a:lnTo>
                    <a:lnTo>
                      <a:pt x="0" y="65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Freeform 20"/>
              <p:cNvSpPr>
                <a:spLocks noChangeAspect="1"/>
              </p:cNvSpPr>
              <p:nvPr/>
            </p:nvSpPr>
            <p:spPr bwMode="auto">
              <a:xfrm>
                <a:off x="2532" y="975"/>
                <a:ext cx="22" cy="521"/>
              </a:xfrm>
              <a:custGeom>
                <a:avLst/>
                <a:gdLst>
                  <a:gd name="T0" fmla="*/ 0 w 7"/>
                  <a:gd name="T1" fmla="*/ 0 h 187"/>
                  <a:gd name="T2" fmla="*/ 8602 w 7"/>
                  <a:gd name="T3" fmla="*/ 97728 h 187"/>
                  <a:gd name="T4" fmla="*/ 18442 w 7"/>
                  <a:gd name="T5" fmla="*/ 192692 h 187"/>
                  <a:gd name="T6" fmla="*/ 21167 w 7"/>
                  <a:gd name="T7" fmla="*/ 243730 h 1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187">
                    <a:moveTo>
                      <a:pt x="0" y="0"/>
                    </a:moveTo>
                    <a:lnTo>
                      <a:pt x="3" y="75"/>
                    </a:lnTo>
                    <a:lnTo>
                      <a:pt x="6" y="148"/>
                    </a:lnTo>
                    <a:lnTo>
                      <a:pt x="7" y="187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Freeform 21"/>
              <p:cNvSpPr>
                <a:spLocks noChangeAspect="1"/>
              </p:cNvSpPr>
              <p:nvPr/>
            </p:nvSpPr>
            <p:spPr bwMode="auto">
              <a:xfrm>
                <a:off x="1642" y="975"/>
                <a:ext cx="25" cy="521"/>
              </a:xfrm>
              <a:custGeom>
                <a:avLst/>
                <a:gdLst>
                  <a:gd name="T0" fmla="*/ 23281 w 8"/>
                  <a:gd name="T1" fmla="*/ 0 h 187"/>
                  <a:gd name="T2" fmla="*/ 8388 w 8"/>
                  <a:gd name="T3" fmla="*/ 86093 h 187"/>
                  <a:gd name="T4" fmla="*/ 0 w 8"/>
                  <a:gd name="T5" fmla="*/ 195587 h 187"/>
                  <a:gd name="T6" fmla="*/ 0 w 8"/>
                  <a:gd name="T7" fmla="*/ 243730 h 1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187">
                    <a:moveTo>
                      <a:pt x="8" y="0"/>
                    </a:moveTo>
                    <a:lnTo>
                      <a:pt x="3" y="66"/>
                    </a:lnTo>
                    <a:lnTo>
                      <a:pt x="0" y="150"/>
                    </a:lnTo>
                    <a:lnTo>
                      <a:pt x="0" y="187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Freeform 22"/>
              <p:cNvSpPr>
                <a:spLocks noChangeAspect="1"/>
              </p:cNvSpPr>
              <p:nvPr/>
            </p:nvSpPr>
            <p:spPr bwMode="auto">
              <a:xfrm>
                <a:off x="2508" y="1315"/>
                <a:ext cx="46" cy="2"/>
              </a:xfrm>
              <a:custGeom>
                <a:avLst/>
                <a:gdLst>
                  <a:gd name="T0" fmla="*/ 0 w 15"/>
                  <a:gd name="T1" fmla="*/ 0 h 2"/>
                  <a:gd name="T2" fmla="*/ 17333 w 15"/>
                  <a:gd name="T3" fmla="*/ 0 h 2"/>
                  <a:gd name="T4" fmla="*/ 38211 w 15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2">
                    <a:moveTo>
                      <a:pt x="0" y="0"/>
                    </a:moveTo>
                    <a:lnTo>
                      <a:pt x="7" y="0"/>
                    </a:lnTo>
                    <a:lnTo>
                      <a:pt x="15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Freeform 23"/>
              <p:cNvSpPr>
                <a:spLocks noChangeAspect="1"/>
              </p:cNvSpPr>
              <p:nvPr/>
            </p:nvSpPr>
            <p:spPr bwMode="auto">
              <a:xfrm>
                <a:off x="1642" y="1315"/>
                <a:ext cx="46" cy="2"/>
              </a:xfrm>
              <a:custGeom>
                <a:avLst/>
                <a:gdLst>
                  <a:gd name="T0" fmla="*/ 38211 w 15"/>
                  <a:gd name="T1" fmla="*/ 0 h 2"/>
                  <a:gd name="T2" fmla="*/ 33338 w 15"/>
                  <a:gd name="T3" fmla="*/ 0 h 2"/>
                  <a:gd name="T4" fmla="*/ 0 w 15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2">
                    <a:moveTo>
                      <a:pt x="15" y="0"/>
                    </a:moveTo>
                    <a:lnTo>
                      <a:pt x="13" y="0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Freeform 24"/>
              <p:cNvSpPr>
                <a:spLocks noChangeAspect="1"/>
              </p:cNvSpPr>
              <p:nvPr/>
            </p:nvSpPr>
            <p:spPr bwMode="auto">
              <a:xfrm>
                <a:off x="1688" y="1315"/>
                <a:ext cx="820" cy="342"/>
              </a:xfrm>
              <a:custGeom>
                <a:avLst/>
                <a:gdLst>
                  <a:gd name="T0" fmla="*/ 703788 w 266"/>
                  <a:gd name="T1" fmla="*/ 0 h 123"/>
                  <a:gd name="T2" fmla="*/ 701242 w 266"/>
                  <a:gd name="T3" fmla="*/ 34712 h 123"/>
                  <a:gd name="T4" fmla="*/ 695995 w 266"/>
                  <a:gd name="T5" fmla="*/ 69287 h 123"/>
                  <a:gd name="T6" fmla="*/ 679851 w 266"/>
                  <a:gd name="T7" fmla="*/ 111823 h 123"/>
                  <a:gd name="T8" fmla="*/ 666756 w 266"/>
                  <a:gd name="T9" fmla="*/ 158040 h 123"/>
                  <a:gd name="T10" fmla="*/ 600727 w 266"/>
                  <a:gd name="T11" fmla="*/ 147936 h 123"/>
                  <a:gd name="T12" fmla="*/ 526138 w 266"/>
                  <a:gd name="T13" fmla="*/ 142731 h 123"/>
                  <a:gd name="T14" fmla="*/ 459931 w 266"/>
                  <a:gd name="T15" fmla="*/ 139917 h 123"/>
                  <a:gd name="T16" fmla="*/ 373337 w 266"/>
                  <a:gd name="T17" fmla="*/ 138610 h 123"/>
                  <a:gd name="T18" fmla="*/ 296202 w 266"/>
                  <a:gd name="T19" fmla="*/ 139917 h 123"/>
                  <a:gd name="T20" fmla="*/ 235238 w 266"/>
                  <a:gd name="T21" fmla="*/ 141424 h 123"/>
                  <a:gd name="T22" fmla="*/ 163994 w 266"/>
                  <a:gd name="T23" fmla="*/ 145058 h 123"/>
                  <a:gd name="T24" fmla="*/ 84901 w 266"/>
                  <a:gd name="T25" fmla="*/ 152882 h 123"/>
                  <a:gd name="T26" fmla="*/ 53198 w 266"/>
                  <a:gd name="T27" fmla="*/ 158040 h 123"/>
                  <a:gd name="T28" fmla="*/ 37033 w 266"/>
                  <a:gd name="T29" fmla="*/ 119669 h 123"/>
                  <a:gd name="T30" fmla="*/ 26712 w 266"/>
                  <a:gd name="T31" fmla="*/ 88762 h 123"/>
                  <a:gd name="T32" fmla="*/ 10281 w 266"/>
                  <a:gd name="T33" fmla="*/ 41059 h 123"/>
                  <a:gd name="T34" fmla="*/ 0 w 266"/>
                  <a:gd name="T35" fmla="*/ 3656 h 1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66" h="123">
                    <a:moveTo>
                      <a:pt x="266" y="0"/>
                    </a:moveTo>
                    <a:lnTo>
                      <a:pt x="265" y="27"/>
                    </a:lnTo>
                    <a:lnTo>
                      <a:pt x="263" y="54"/>
                    </a:lnTo>
                    <a:lnTo>
                      <a:pt x="257" y="87"/>
                    </a:lnTo>
                    <a:lnTo>
                      <a:pt x="252" y="123"/>
                    </a:lnTo>
                    <a:lnTo>
                      <a:pt x="227" y="115"/>
                    </a:lnTo>
                    <a:lnTo>
                      <a:pt x="199" y="111"/>
                    </a:lnTo>
                    <a:lnTo>
                      <a:pt x="174" y="109"/>
                    </a:lnTo>
                    <a:lnTo>
                      <a:pt x="141" y="108"/>
                    </a:lnTo>
                    <a:lnTo>
                      <a:pt x="112" y="109"/>
                    </a:lnTo>
                    <a:lnTo>
                      <a:pt x="89" y="110"/>
                    </a:lnTo>
                    <a:lnTo>
                      <a:pt x="62" y="113"/>
                    </a:lnTo>
                    <a:lnTo>
                      <a:pt x="32" y="119"/>
                    </a:lnTo>
                    <a:lnTo>
                      <a:pt x="20" y="123"/>
                    </a:lnTo>
                    <a:lnTo>
                      <a:pt x="14" y="93"/>
                    </a:lnTo>
                    <a:lnTo>
                      <a:pt x="10" y="69"/>
                    </a:lnTo>
                    <a:lnTo>
                      <a:pt x="4" y="32"/>
                    </a:lnTo>
                    <a:lnTo>
                      <a:pt x="0" y="3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Freeform 25"/>
              <p:cNvSpPr>
                <a:spLocks noChangeAspect="1"/>
              </p:cNvSpPr>
              <p:nvPr/>
            </p:nvSpPr>
            <p:spPr bwMode="auto">
              <a:xfrm>
                <a:off x="1732" y="1657"/>
                <a:ext cx="733" cy="1142"/>
              </a:xfrm>
              <a:custGeom>
                <a:avLst/>
                <a:gdLst>
                  <a:gd name="T0" fmla="*/ 612717 w 238"/>
                  <a:gd name="T1" fmla="*/ 0 h 410"/>
                  <a:gd name="T2" fmla="*/ 599135 w 238"/>
                  <a:gd name="T3" fmla="*/ 23297 h 410"/>
                  <a:gd name="T4" fmla="*/ 594078 w 238"/>
                  <a:gd name="T5" fmla="*/ 57482 h 410"/>
                  <a:gd name="T6" fmla="*/ 588879 w 238"/>
                  <a:gd name="T7" fmla="*/ 89678 h 410"/>
                  <a:gd name="T8" fmla="*/ 588879 w 238"/>
                  <a:gd name="T9" fmla="*/ 130260 h 410"/>
                  <a:gd name="T10" fmla="*/ 583825 w 238"/>
                  <a:gd name="T11" fmla="*/ 193817 h 410"/>
                  <a:gd name="T12" fmla="*/ 583825 w 238"/>
                  <a:gd name="T13" fmla="*/ 241895 h 410"/>
                  <a:gd name="T14" fmla="*/ 583825 w 238"/>
                  <a:gd name="T15" fmla="*/ 292703 h 410"/>
                  <a:gd name="T16" fmla="*/ 583825 w 238"/>
                  <a:gd name="T17" fmla="*/ 340868 h 410"/>
                  <a:gd name="T18" fmla="*/ 588879 w 238"/>
                  <a:gd name="T19" fmla="*/ 379743 h 410"/>
                  <a:gd name="T20" fmla="*/ 601562 w 238"/>
                  <a:gd name="T21" fmla="*/ 417473 h 410"/>
                  <a:gd name="T22" fmla="*/ 615409 w 238"/>
                  <a:gd name="T23" fmla="*/ 451491 h 410"/>
                  <a:gd name="T24" fmla="*/ 625665 w 238"/>
                  <a:gd name="T25" fmla="*/ 475799 h 410"/>
                  <a:gd name="T26" fmla="*/ 625665 w 238"/>
                  <a:gd name="T27" fmla="*/ 488871 h 410"/>
                  <a:gd name="T28" fmla="*/ 625665 w 238"/>
                  <a:gd name="T29" fmla="*/ 501928 h 410"/>
                  <a:gd name="T30" fmla="*/ 612717 w 238"/>
                  <a:gd name="T31" fmla="*/ 507157 h 410"/>
                  <a:gd name="T32" fmla="*/ 562501 w 238"/>
                  <a:gd name="T33" fmla="*/ 520231 h 410"/>
                  <a:gd name="T34" fmla="*/ 515348 w 238"/>
                  <a:gd name="T35" fmla="*/ 529609 h 410"/>
                  <a:gd name="T36" fmla="*/ 467762 w 238"/>
                  <a:gd name="T37" fmla="*/ 531960 h 410"/>
                  <a:gd name="T38" fmla="*/ 404607 w 238"/>
                  <a:gd name="T39" fmla="*/ 533281 h 410"/>
                  <a:gd name="T40" fmla="*/ 275682 w 238"/>
                  <a:gd name="T41" fmla="*/ 533281 h 410"/>
                  <a:gd name="T42" fmla="*/ 191994 w 238"/>
                  <a:gd name="T43" fmla="*/ 531960 h 410"/>
                  <a:gd name="T44" fmla="*/ 144139 w 238"/>
                  <a:gd name="T45" fmla="*/ 530448 h 410"/>
                  <a:gd name="T46" fmla="*/ 86999 w 238"/>
                  <a:gd name="T47" fmla="*/ 525398 h 410"/>
                  <a:gd name="T48" fmla="*/ 52908 w 238"/>
                  <a:gd name="T49" fmla="*/ 517872 h 410"/>
                  <a:gd name="T50" fmla="*/ 18809 w 238"/>
                  <a:gd name="T51" fmla="*/ 506140 h 410"/>
                  <a:gd name="T52" fmla="*/ 7740 w 238"/>
                  <a:gd name="T53" fmla="*/ 501928 h 410"/>
                  <a:gd name="T54" fmla="*/ 0 w 238"/>
                  <a:gd name="T55" fmla="*/ 483882 h 410"/>
                  <a:gd name="T56" fmla="*/ 10253 w 238"/>
                  <a:gd name="T57" fmla="*/ 460390 h 410"/>
                  <a:gd name="T58" fmla="*/ 21322 w 238"/>
                  <a:gd name="T59" fmla="*/ 437055 h 410"/>
                  <a:gd name="T60" fmla="*/ 31578 w 238"/>
                  <a:gd name="T61" fmla="*/ 405741 h 410"/>
                  <a:gd name="T62" fmla="*/ 39317 w 238"/>
                  <a:gd name="T63" fmla="*/ 378726 h 410"/>
                  <a:gd name="T64" fmla="*/ 41830 w 238"/>
                  <a:gd name="T65" fmla="*/ 293736 h 410"/>
                  <a:gd name="T66" fmla="*/ 41830 w 238"/>
                  <a:gd name="T67" fmla="*/ 231678 h 410"/>
                  <a:gd name="T68" fmla="*/ 39317 w 238"/>
                  <a:gd name="T69" fmla="*/ 120865 h 410"/>
                  <a:gd name="T70" fmla="*/ 36604 w 238"/>
                  <a:gd name="T71" fmla="*/ 81617 h 410"/>
                  <a:gd name="T72" fmla="*/ 31578 w 238"/>
                  <a:gd name="T73" fmla="*/ 58326 h 410"/>
                  <a:gd name="T74" fmla="*/ 23838 w 238"/>
                  <a:gd name="T75" fmla="*/ 33708 h 410"/>
                  <a:gd name="T76" fmla="*/ 15196 w 238"/>
                  <a:gd name="T77" fmla="*/ 0 h 41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38" h="410">
                    <a:moveTo>
                      <a:pt x="233" y="0"/>
                    </a:moveTo>
                    <a:lnTo>
                      <a:pt x="228" y="18"/>
                    </a:lnTo>
                    <a:lnTo>
                      <a:pt x="226" y="44"/>
                    </a:lnTo>
                    <a:lnTo>
                      <a:pt x="224" y="69"/>
                    </a:lnTo>
                    <a:lnTo>
                      <a:pt x="224" y="100"/>
                    </a:lnTo>
                    <a:lnTo>
                      <a:pt x="222" y="149"/>
                    </a:lnTo>
                    <a:lnTo>
                      <a:pt x="222" y="186"/>
                    </a:lnTo>
                    <a:lnTo>
                      <a:pt x="222" y="225"/>
                    </a:lnTo>
                    <a:lnTo>
                      <a:pt x="222" y="262"/>
                    </a:lnTo>
                    <a:lnTo>
                      <a:pt x="224" y="292"/>
                    </a:lnTo>
                    <a:lnTo>
                      <a:pt x="229" y="321"/>
                    </a:lnTo>
                    <a:lnTo>
                      <a:pt x="234" y="347"/>
                    </a:lnTo>
                    <a:lnTo>
                      <a:pt x="238" y="366"/>
                    </a:lnTo>
                    <a:lnTo>
                      <a:pt x="238" y="376"/>
                    </a:lnTo>
                    <a:lnTo>
                      <a:pt x="238" y="386"/>
                    </a:lnTo>
                    <a:lnTo>
                      <a:pt x="233" y="390"/>
                    </a:lnTo>
                    <a:lnTo>
                      <a:pt x="214" y="400"/>
                    </a:lnTo>
                    <a:lnTo>
                      <a:pt x="196" y="407"/>
                    </a:lnTo>
                    <a:lnTo>
                      <a:pt x="178" y="409"/>
                    </a:lnTo>
                    <a:lnTo>
                      <a:pt x="154" y="410"/>
                    </a:lnTo>
                    <a:lnTo>
                      <a:pt x="105" y="410"/>
                    </a:lnTo>
                    <a:lnTo>
                      <a:pt x="73" y="409"/>
                    </a:lnTo>
                    <a:lnTo>
                      <a:pt x="55" y="408"/>
                    </a:lnTo>
                    <a:lnTo>
                      <a:pt x="33" y="404"/>
                    </a:lnTo>
                    <a:lnTo>
                      <a:pt x="20" y="398"/>
                    </a:lnTo>
                    <a:lnTo>
                      <a:pt x="7" y="389"/>
                    </a:lnTo>
                    <a:lnTo>
                      <a:pt x="3" y="386"/>
                    </a:lnTo>
                    <a:lnTo>
                      <a:pt x="0" y="372"/>
                    </a:lnTo>
                    <a:lnTo>
                      <a:pt x="4" y="354"/>
                    </a:lnTo>
                    <a:lnTo>
                      <a:pt x="8" y="336"/>
                    </a:lnTo>
                    <a:lnTo>
                      <a:pt x="12" y="312"/>
                    </a:lnTo>
                    <a:lnTo>
                      <a:pt x="15" y="291"/>
                    </a:lnTo>
                    <a:lnTo>
                      <a:pt x="16" y="226"/>
                    </a:lnTo>
                    <a:lnTo>
                      <a:pt x="16" y="178"/>
                    </a:lnTo>
                    <a:lnTo>
                      <a:pt x="15" y="93"/>
                    </a:lnTo>
                    <a:lnTo>
                      <a:pt x="14" y="63"/>
                    </a:lnTo>
                    <a:lnTo>
                      <a:pt x="12" y="45"/>
                    </a:lnTo>
                    <a:lnTo>
                      <a:pt x="9" y="26"/>
                    </a:lnTo>
                    <a:lnTo>
                      <a:pt x="6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Freeform 26"/>
              <p:cNvSpPr>
                <a:spLocks noChangeAspect="1"/>
              </p:cNvSpPr>
              <p:nvPr/>
            </p:nvSpPr>
            <p:spPr bwMode="auto">
              <a:xfrm>
                <a:off x="2554" y="1535"/>
                <a:ext cx="3" cy="963"/>
              </a:xfrm>
              <a:custGeom>
                <a:avLst/>
                <a:gdLst>
                  <a:gd name="T0" fmla="*/ 0 w 3"/>
                  <a:gd name="T1" fmla="*/ 0 h 346"/>
                  <a:gd name="T2" fmla="*/ 0 w 3"/>
                  <a:gd name="T3" fmla="*/ 74838 h 346"/>
                  <a:gd name="T4" fmla="*/ 0 w 3"/>
                  <a:gd name="T5" fmla="*/ 138435 h 346"/>
                  <a:gd name="T6" fmla="*/ 0 w 3"/>
                  <a:gd name="T7" fmla="*/ 250998 h 346"/>
                  <a:gd name="T8" fmla="*/ 0 w 3"/>
                  <a:gd name="T9" fmla="*/ 338859 h 346"/>
                  <a:gd name="T10" fmla="*/ 0 w 3"/>
                  <a:gd name="T11" fmla="*/ 386809 h 346"/>
                  <a:gd name="T12" fmla="*/ 0 w 3"/>
                  <a:gd name="T13" fmla="*/ 447586 h 3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46">
                    <a:moveTo>
                      <a:pt x="0" y="0"/>
                    </a:moveTo>
                    <a:lnTo>
                      <a:pt x="0" y="58"/>
                    </a:lnTo>
                    <a:lnTo>
                      <a:pt x="0" y="107"/>
                    </a:lnTo>
                    <a:lnTo>
                      <a:pt x="0" y="194"/>
                    </a:lnTo>
                    <a:lnTo>
                      <a:pt x="0" y="262"/>
                    </a:lnTo>
                    <a:lnTo>
                      <a:pt x="0" y="299"/>
                    </a:lnTo>
                    <a:lnTo>
                      <a:pt x="0" y="346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2508" y="1434"/>
                <a:ext cx="46" cy="2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Line 28"/>
              <p:cNvSpPr>
                <a:spLocks noChangeAspect="1" noChangeShapeType="1"/>
              </p:cNvSpPr>
              <p:nvPr/>
            </p:nvSpPr>
            <p:spPr bwMode="auto">
              <a:xfrm flipV="1">
                <a:off x="2508" y="1476"/>
                <a:ext cx="46" cy="20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Freeform 29"/>
              <p:cNvSpPr>
                <a:spLocks noChangeAspect="1"/>
              </p:cNvSpPr>
              <p:nvPr/>
            </p:nvSpPr>
            <p:spPr bwMode="auto">
              <a:xfrm>
                <a:off x="2465" y="1315"/>
                <a:ext cx="89" cy="1183"/>
              </a:xfrm>
              <a:custGeom>
                <a:avLst/>
                <a:gdLst>
                  <a:gd name="T0" fmla="*/ 74340 w 29"/>
                  <a:gd name="T1" fmla="*/ 0 h 425"/>
                  <a:gd name="T2" fmla="*/ 40811 w 29"/>
                  <a:gd name="T3" fmla="*/ 71189 h 425"/>
                  <a:gd name="T4" fmla="*/ 35931 w 29"/>
                  <a:gd name="T5" fmla="*/ 97245 h 425"/>
                  <a:gd name="T6" fmla="*/ 25902 w 29"/>
                  <a:gd name="T7" fmla="*/ 143719 h 425"/>
                  <a:gd name="T8" fmla="*/ 17404 w 29"/>
                  <a:gd name="T9" fmla="*/ 169776 h 425"/>
                  <a:gd name="T10" fmla="*/ 12518 w 29"/>
                  <a:gd name="T11" fmla="*/ 183643 h 425"/>
                  <a:gd name="T12" fmla="*/ 10115 w 29"/>
                  <a:gd name="T13" fmla="*/ 229257 h 425"/>
                  <a:gd name="T14" fmla="*/ 7629 w 29"/>
                  <a:gd name="T15" fmla="*/ 267856 h 425"/>
                  <a:gd name="T16" fmla="*/ 7629 w 29"/>
                  <a:gd name="T17" fmla="*/ 307978 h 425"/>
                  <a:gd name="T18" fmla="*/ 4889 w 29"/>
                  <a:gd name="T19" fmla="*/ 350761 h 425"/>
                  <a:gd name="T20" fmla="*/ 0 w 29"/>
                  <a:gd name="T21" fmla="*/ 414412 h 425"/>
                  <a:gd name="T22" fmla="*/ 4889 w 29"/>
                  <a:gd name="T23" fmla="*/ 464705 h 425"/>
                  <a:gd name="T24" fmla="*/ 7629 w 29"/>
                  <a:gd name="T25" fmla="*/ 493472 h 425"/>
                  <a:gd name="T26" fmla="*/ 10115 w 29"/>
                  <a:gd name="T27" fmla="*/ 497308 h 425"/>
                  <a:gd name="T28" fmla="*/ 33446 w 29"/>
                  <a:gd name="T29" fmla="*/ 521853 h 425"/>
                  <a:gd name="T30" fmla="*/ 53412 w 29"/>
                  <a:gd name="T31" fmla="*/ 538552 h 425"/>
                  <a:gd name="T32" fmla="*/ 69463 w 29"/>
                  <a:gd name="T33" fmla="*/ 547428 h 425"/>
                  <a:gd name="T34" fmla="*/ 74340 w 29"/>
                  <a:gd name="T35" fmla="*/ 550256 h 42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9" h="425">
                    <a:moveTo>
                      <a:pt x="29" y="0"/>
                    </a:moveTo>
                    <a:lnTo>
                      <a:pt x="16" y="55"/>
                    </a:lnTo>
                    <a:lnTo>
                      <a:pt x="14" y="75"/>
                    </a:lnTo>
                    <a:lnTo>
                      <a:pt x="10" y="111"/>
                    </a:lnTo>
                    <a:lnTo>
                      <a:pt x="7" y="131"/>
                    </a:lnTo>
                    <a:lnTo>
                      <a:pt x="5" y="142"/>
                    </a:lnTo>
                    <a:lnTo>
                      <a:pt x="4" y="177"/>
                    </a:lnTo>
                    <a:lnTo>
                      <a:pt x="3" y="207"/>
                    </a:lnTo>
                    <a:lnTo>
                      <a:pt x="3" y="238"/>
                    </a:lnTo>
                    <a:lnTo>
                      <a:pt x="2" y="271"/>
                    </a:lnTo>
                    <a:lnTo>
                      <a:pt x="0" y="320"/>
                    </a:lnTo>
                    <a:lnTo>
                      <a:pt x="2" y="359"/>
                    </a:lnTo>
                    <a:lnTo>
                      <a:pt x="3" y="381"/>
                    </a:lnTo>
                    <a:lnTo>
                      <a:pt x="4" y="384"/>
                    </a:lnTo>
                    <a:lnTo>
                      <a:pt x="13" y="403"/>
                    </a:lnTo>
                    <a:lnTo>
                      <a:pt x="21" y="416"/>
                    </a:lnTo>
                    <a:lnTo>
                      <a:pt x="27" y="423"/>
                    </a:lnTo>
                    <a:lnTo>
                      <a:pt x="29" y="425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Freeform 30"/>
              <p:cNvSpPr>
                <a:spLocks noChangeAspect="1"/>
              </p:cNvSpPr>
              <p:nvPr/>
            </p:nvSpPr>
            <p:spPr bwMode="auto">
              <a:xfrm>
                <a:off x="2465" y="1958"/>
                <a:ext cx="154" cy="39"/>
              </a:xfrm>
              <a:custGeom>
                <a:avLst/>
                <a:gdLst>
                  <a:gd name="T0" fmla="*/ 131396 w 50"/>
                  <a:gd name="T1" fmla="*/ 0 h 14"/>
                  <a:gd name="T2" fmla="*/ 110061 w 50"/>
                  <a:gd name="T3" fmla="*/ 0 h 14"/>
                  <a:gd name="T4" fmla="*/ 78481 w 50"/>
                  <a:gd name="T5" fmla="*/ 5193 h 14"/>
                  <a:gd name="T6" fmla="*/ 0 w 50"/>
                  <a:gd name="T7" fmla="*/ 18313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0" h="14">
                    <a:moveTo>
                      <a:pt x="50" y="0"/>
                    </a:moveTo>
                    <a:lnTo>
                      <a:pt x="42" y="0"/>
                    </a:lnTo>
                    <a:lnTo>
                      <a:pt x="30" y="4"/>
                    </a:lnTo>
                    <a:lnTo>
                      <a:pt x="0" y="1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Line 31"/>
              <p:cNvSpPr>
                <a:spLocks noChangeAspect="1" noChangeShapeType="1"/>
              </p:cNvSpPr>
              <p:nvPr/>
            </p:nvSpPr>
            <p:spPr bwMode="auto">
              <a:xfrm flipH="1">
                <a:off x="2465" y="1936"/>
                <a:ext cx="89" cy="4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Line 32"/>
              <p:cNvSpPr>
                <a:spLocks noChangeAspect="1" noChangeShapeType="1"/>
              </p:cNvSpPr>
              <p:nvPr/>
            </p:nvSpPr>
            <p:spPr bwMode="auto">
              <a:xfrm flipH="1">
                <a:off x="2465" y="2016"/>
                <a:ext cx="89" cy="20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Line 33"/>
              <p:cNvSpPr>
                <a:spLocks noChangeAspect="1" noChangeShapeType="1"/>
              </p:cNvSpPr>
              <p:nvPr/>
            </p:nvSpPr>
            <p:spPr bwMode="auto">
              <a:xfrm>
                <a:off x="2465" y="2317"/>
                <a:ext cx="89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" name="Line 34"/>
              <p:cNvSpPr>
                <a:spLocks noChangeAspect="1" noChangeShapeType="1"/>
              </p:cNvSpPr>
              <p:nvPr/>
            </p:nvSpPr>
            <p:spPr bwMode="auto">
              <a:xfrm flipH="1">
                <a:off x="2465" y="2337"/>
                <a:ext cx="89" cy="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2554" y="1356"/>
                <a:ext cx="65" cy="20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5" name="Line 36"/>
              <p:cNvSpPr>
                <a:spLocks noChangeAspect="1" noChangeShapeType="1"/>
              </p:cNvSpPr>
              <p:nvPr/>
            </p:nvSpPr>
            <p:spPr bwMode="auto">
              <a:xfrm flipV="1">
                <a:off x="2554" y="2479"/>
                <a:ext cx="65" cy="19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6" name="Freeform 37"/>
              <p:cNvSpPr>
                <a:spLocks noChangeAspect="1"/>
              </p:cNvSpPr>
              <p:nvPr/>
            </p:nvSpPr>
            <p:spPr bwMode="auto">
              <a:xfrm>
                <a:off x="1599" y="1315"/>
                <a:ext cx="133" cy="1183"/>
              </a:xfrm>
              <a:custGeom>
                <a:avLst/>
                <a:gdLst>
                  <a:gd name="T0" fmla="*/ 40181 w 43"/>
                  <a:gd name="T1" fmla="*/ 0 h 425"/>
                  <a:gd name="T2" fmla="*/ 73589 w 43"/>
                  <a:gd name="T3" fmla="*/ 72530 h 425"/>
                  <a:gd name="T4" fmla="*/ 86580 w 43"/>
                  <a:gd name="T5" fmla="*/ 125649 h 425"/>
                  <a:gd name="T6" fmla="*/ 99954 w 43"/>
                  <a:gd name="T7" fmla="*/ 176306 h 425"/>
                  <a:gd name="T8" fmla="*/ 108745 w 43"/>
                  <a:gd name="T9" fmla="*/ 199535 h 425"/>
                  <a:gd name="T10" fmla="*/ 111290 w 43"/>
                  <a:gd name="T11" fmla="*/ 229257 h 425"/>
                  <a:gd name="T12" fmla="*/ 111290 w 43"/>
                  <a:gd name="T13" fmla="*/ 275906 h 425"/>
                  <a:gd name="T14" fmla="*/ 116322 w 43"/>
                  <a:gd name="T15" fmla="*/ 358571 h 425"/>
                  <a:gd name="T16" fmla="*/ 116322 w 43"/>
                  <a:gd name="T17" fmla="*/ 423291 h 425"/>
                  <a:gd name="T18" fmla="*/ 116322 w 43"/>
                  <a:gd name="T19" fmla="*/ 468902 h 425"/>
                  <a:gd name="T20" fmla="*/ 116322 w 43"/>
                  <a:gd name="T21" fmla="*/ 494419 h 425"/>
                  <a:gd name="T22" fmla="*/ 108745 w 43"/>
                  <a:gd name="T23" fmla="*/ 505163 h 425"/>
                  <a:gd name="T24" fmla="*/ 69924 w 43"/>
                  <a:gd name="T25" fmla="*/ 542385 h 425"/>
                  <a:gd name="T26" fmla="*/ 56933 w 43"/>
                  <a:gd name="T27" fmla="*/ 550256 h 425"/>
                  <a:gd name="T28" fmla="*/ 43021 w 43"/>
                  <a:gd name="T29" fmla="*/ 550256 h 425"/>
                  <a:gd name="T30" fmla="*/ 10448 w 43"/>
                  <a:gd name="T31" fmla="*/ 542385 h 425"/>
                  <a:gd name="T32" fmla="*/ 0 w 43"/>
                  <a:gd name="T33" fmla="*/ 540055 h 42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3" h="425">
                    <a:moveTo>
                      <a:pt x="15" y="0"/>
                    </a:moveTo>
                    <a:lnTo>
                      <a:pt x="27" y="56"/>
                    </a:lnTo>
                    <a:lnTo>
                      <a:pt x="32" y="97"/>
                    </a:lnTo>
                    <a:lnTo>
                      <a:pt x="37" y="136"/>
                    </a:lnTo>
                    <a:lnTo>
                      <a:pt x="40" y="154"/>
                    </a:lnTo>
                    <a:lnTo>
                      <a:pt x="41" y="177"/>
                    </a:lnTo>
                    <a:lnTo>
                      <a:pt x="41" y="213"/>
                    </a:lnTo>
                    <a:lnTo>
                      <a:pt x="43" y="277"/>
                    </a:lnTo>
                    <a:lnTo>
                      <a:pt x="43" y="327"/>
                    </a:lnTo>
                    <a:lnTo>
                      <a:pt x="43" y="362"/>
                    </a:lnTo>
                    <a:lnTo>
                      <a:pt x="43" y="382"/>
                    </a:lnTo>
                    <a:lnTo>
                      <a:pt x="40" y="390"/>
                    </a:lnTo>
                    <a:lnTo>
                      <a:pt x="26" y="419"/>
                    </a:lnTo>
                    <a:lnTo>
                      <a:pt x="21" y="425"/>
                    </a:lnTo>
                    <a:lnTo>
                      <a:pt x="16" y="425"/>
                    </a:lnTo>
                    <a:lnTo>
                      <a:pt x="4" y="419"/>
                    </a:lnTo>
                    <a:lnTo>
                      <a:pt x="0" y="417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Freeform 38"/>
              <p:cNvSpPr>
                <a:spLocks noChangeAspect="1"/>
              </p:cNvSpPr>
              <p:nvPr/>
            </p:nvSpPr>
            <p:spPr bwMode="auto">
              <a:xfrm>
                <a:off x="1642" y="1515"/>
                <a:ext cx="25" cy="983"/>
              </a:xfrm>
              <a:custGeom>
                <a:avLst/>
                <a:gdLst>
                  <a:gd name="T0" fmla="*/ 0 w 8"/>
                  <a:gd name="T1" fmla="*/ 0 h 353"/>
                  <a:gd name="T2" fmla="*/ 14894 w 8"/>
                  <a:gd name="T3" fmla="*/ 194887 h 353"/>
                  <a:gd name="T4" fmla="*/ 17550 w 8"/>
                  <a:gd name="T5" fmla="*/ 320806 h 353"/>
                  <a:gd name="T6" fmla="*/ 23281 w 8"/>
                  <a:gd name="T7" fmla="*/ 423523 h 353"/>
                  <a:gd name="T8" fmla="*/ 17550 w 8"/>
                  <a:gd name="T9" fmla="*/ 458334 h 3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" h="353">
                    <a:moveTo>
                      <a:pt x="0" y="0"/>
                    </a:moveTo>
                    <a:lnTo>
                      <a:pt x="5" y="150"/>
                    </a:lnTo>
                    <a:lnTo>
                      <a:pt x="6" y="247"/>
                    </a:lnTo>
                    <a:lnTo>
                      <a:pt x="8" y="326"/>
                    </a:lnTo>
                    <a:lnTo>
                      <a:pt x="6" y="353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8" name="Line 3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642" y="1936"/>
                <a:ext cx="90" cy="4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9" name="Line 4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642" y="2016"/>
                <a:ext cx="90" cy="20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0" name="Freeform 41"/>
              <p:cNvSpPr>
                <a:spLocks noChangeAspect="1"/>
              </p:cNvSpPr>
              <p:nvPr/>
            </p:nvSpPr>
            <p:spPr bwMode="auto">
              <a:xfrm>
                <a:off x="1599" y="1958"/>
                <a:ext cx="133" cy="39"/>
              </a:xfrm>
              <a:custGeom>
                <a:avLst/>
                <a:gdLst>
                  <a:gd name="T0" fmla="*/ 0 w 43"/>
                  <a:gd name="T1" fmla="*/ 0 h 14"/>
                  <a:gd name="T2" fmla="*/ 19229 w 43"/>
                  <a:gd name="T3" fmla="*/ 1320 h 14"/>
                  <a:gd name="T4" fmla="*/ 116322 w 43"/>
                  <a:gd name="T5" fmla="*/ 18313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" h="14">
                    <a:moveTo>
                      <a:pt x="0" y="0"/>
                    </a:moveTo>
                    <a:lnTo>
                      <a:pt x="7" y="1"/>
                    </a:lnTo>
                    <a:lnTo>
                      <a:pt x="43" y="1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1" name="Freeform 42"/>
              <p:cNvSpPr>
                <a:spLocks noChangeAspect="1"/>
              </p:cNvSpPr>
              <p:nvPr/>
            </p:nvSpPr>
            <p:spPr bwMode="auto">
              <a:xfrm>
                <a:off x="1642" y="1434"/>
                <a:ext cx="46" cy="62"/>
              </a:xfrm>
              <a:custGeom>
                <a:avLst/>
                <a:gdLst>
                  <a:gd name="T0" fmla="*/ 2484 w 15"/>
                  <a:gd name="T1" fmla="*/ 0 h 22"/>
                  <a:gd name="T2" fmla="*/ 35822 w 15"/>
                  <a:gd name="T3" fmla="*/ 14057 h 22"/>
                  <a:gd name="T4" fmla="*/ 38211 w 15"/>
                  <a:gd name="T5" fmla="*/ 31085 h 22"/>
                  <a:gd name="T6" fmla="*/ 0 w 15"/>
                  <a:gd name="T7" fmla="*/ 20990 h 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" h="22">
                    <a:moveTo>
                      <a:pt x="1" y="0"/>
                    </a:moveTo>
                    <a:lnTo>
                      <a:pt x="14" y="10"/>
                    </a:lnTo>
                    <a:lnTo>
                      <a:pt x="15" y="22"/>
                    </a:lnTo>
                    <a:lnTo>
                      <a:pt x="0" y="15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Freeform 43"/>
              <p:cNvSpPr>
                <a:spLocks noChangeAspect="1"/>
              </p:cNvSpPr>
              <p:nvPr/>
            </p:nvSpPr>
            <p:spPr bwMode="auto">
              <a:xfrm>
                <a:off x="2554" y="1496"/>
                <a:ext cx="132" cy="80"/>
              </a:xfrm>
              <a:custGeom>
                <a:avLst/>
                <a:gdLst>
                  <a:gd name="T0" fmla="*/ 0 w 43"/>
                  <a:gd name="T1" fmla="*/ 22822 h 29"/>
                  <a:gd name="T2" fmla="*/ 0 w 43"/>
                  <a:gd name="T3" fmla="*/ 17261 h 29"/>
                  <a:gd name="T4" fmla="*/ 4890 w 43"/>
                  <a:gd name="T5" fmla="*/ 6257 h 29"/>
                  <a:gd name="T6" fmla="*/ 10121 w 43"/>
                  <a:gd name="T7" fmla="*/ 4808 h 29"/>
                  <a:gd name="T8" fmla="*/ 25924 w 43"/>
                  <a:gd name="T9" fmla="*/ 0 h 29"/>
                  <a:gd name="T10" fmla="*/ 48484 w 43"/>
                  <a:gd name="T11" fmla="*/ 0 h 29"/>
                  <a:gd name="T12" fmla="*/ 71949 w 43"/>
                  <a:gd name="T13" fmla="*/ 4808 h 29"/>
                  <a:gd name="T14" fmla="*/ 97864 w 43"/>
                  <a:gd name="T15" fmla="*/ 13263 h 29"/>
                  <a:gd name="T16" fmla="*/ 105496 w 43"/>
                  <a:gd name="T17" fmla="*/ 17261 h 29"/>
                  <a:gd name="T18" fmla="*/ 110386 w 43"/>
                  <a:gd name="T19" fmla="*/ 22061 h 29"/>
                  <a:gd name="T20" fmla="*/ 110386 w 43"/>
                  <a:gd name="T21" fmla="*/ 27790 h 29"/>
                  <a:gd name="T22" fmla="*/ 110386 w 43"/>
                  <a:gd name="T23" fmla="*/ 33879 h 29"/>
                  <a:gd name="T24" fmla="*/ 103009 w 43"/>
                  <a:gd name="T25" fmla="*/ 35332 h 29"/>
                  <a:gd name="T26" fmla="*/ 79581 w 43"/>
                  <a:gd name="T27" fmla="*/ 32601 h 29"/>
                  <a:gd name="T28" fmla="*/ 57021 w 43"/>
                  <a:gd name="T29" fmla="*/ 27790 h 29"/>
                  <a:gd name="T30" fmla="*/ 35959 w 43"/>
                  <a:gd name="T31" fmla="*/ 26811 h 29"/>
                  <a:gd name="T32" fmla="*/ 12525 w 43"/>
                  <a:gd name="T33" fmla="*/ 22061 h 29"/>
                  <a:gd name="T34" fmla="*/ 4890 w 43"/>
                  <a:gd name="T35" fmla="*/ 15807 h 29"/>
                  <a:gd name="T36" fmla="*/ 4890 w 43"/>
                  <a:gd name="T37" fmla="*/ 9719 h 29"/>
                  <a:gd name="T38" fmla="*/ 10121 w 43"/>
                  <a:gd name="T39" fmla="*/ 4808 h 2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43" h="29">
                    <a:moveTo>
                      <a:pt x="0" y="19"/>
                    </a:moveTo>
                    <a:lnTo>
                      <a:pt x="0" y="14"/>
                    </a:lnTo>
                    <a:lnTo>
                      <a:pt x="2" y="5"/>
                    </a:lnTo>
                    <a:lnTo>
                      <a:pt x="4" y="4"/>
                    </a:lnTo>
                    <a:lnTo>
                      <a:pt x="10" y="0"/>
                    </a:lnTo>
                    <a:lnTo>
                      <a:pt x="19" y="0"/>
                    </a:lnTo>
                    <a:lnTo>
                      <a:pt x="28" y="4"/>
                    </a:lnTo>
                    <a:lnTo>
                      <a:pt x="38" y="11"/>
                    </a:lnTo>
                    <a:lnTo>
                      <a:pt x="41" y="14"/>
                    </a:lnTo>
                    <a:lnTo>
                      <a:pt x="43" y="18"/>
                    </a:lnTo>
                    <a:lnTo>
                      <a:pt x="43" y="23"/>
                    </a:lnTo>
                    <a:lnTo>
                      <a:pt x="43" y="28"/>
                    </a:lnTo>
                    <a:lnTo>
                      <a:pt x="40" y="29"/>
                    </a:lnTo>
                    <a:lnTo>
                      <a:pt x="31" y="27"/>
                    </a:lnTo>
                    <a:lnTo>
                      <a:pt x="22" y="23"/>
                    </a:lnTo>
                    <a:lnTo>
                      <a:pt x="14" y="22"/>
                    </a:lnTo>
                    <a:lnTo>
                      <a:pt x="5" y="18"/>
                    </a:lnTo>
                    <a:lnTo>
                      <a:pt x="2" y="13"/>
                    </a:lnTo>
                    <a:lnTo>
                      <a:pt x="2" y="8"/>
                    </a:lnTo>
                    <a:lnTo>
                      <a:pt x="4" y="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3" name="Freeform 44"/>
              <p:cNvSpPr>
                <a:spLocks noChangeAspect="1"/>
              </p:cNvSpPr>
              <p:nvPr/>
            </p:nvSpPr>
            <p:spPr bwMode="auto">
              <a:xfrm>
                <a:off x="1510" y="1496"/>
                <a:ext cx="132" cy="80"/>
              </a:xfrm>
              <a:custGeom>
                <a:avLst/>
                <a:gdLst>
                  <a:gd name="T0" fmla="*/ 110386 w 43"/>
                  <a:gd name="T1" fmla="*/ 4808 h 29"/>
                  <a:gd name="T2" fmla="*/ 105496 w 43"/>
                  <a:gd name="T3" fmla="*/ 1277 h 29"/>
                  <a:gd name="T4" fmla="*/ 89419 w 43"/>
                  <a:gd name="T5" fmla="*/ 0 h 29"/>
                  <a:gd name="T6" fmla="*/ 76885 w 43"/>
                  <a:gd name="T7" fmla="*/ 1277 h 29"/>
                  <a:gd name="T8" fmla="*/ 59415 w 43"/>
                  <a:gd name="T9" fmla="*/ 3523 h 29"/>
                  <a:gd name="T10" fmla="*/ 35959 w 43"/>
                  <a:gd name="T11" fmla="*/ 8273 h 29"/>
                  <a:gd name="T12" fmla="*/ 20948 w 43"/>
                  <a:gd name="T13" fmla="*/ 12281 h 29"/>
                  <a:gd name="T14" fmla="*/ 7635 w 43"/>
                  <a:gd name="T15" fmla="*/ 17261 h 29"/>
                  <a:gd name="T16" fmla="*/ 0 w 43"/>
                  <a:gd name="T17" fmla="*/ 29079 h 29"/>
                  <a:gd name="T18" fmla="*/ 0 w 43"/>
                  <a:gd name="T19" fmla="*/ 33879 h 29"/>
                  <a:gd name="T20" fmla="*/ 2487 w 43"/>
                  <a:gd name="T21" fmla="*/ 35332 h 29"/>
                  <a:gd name="T22" fmla="*/ 15011 w 43"/>
                  <a:gd name="T23" fmla="*/ 35332 h 29"/>
                  <a:gd name="T24" fmla="*/ 23438 w 43"/>
                  <a:gd name="T25" fmla="*/ 33879 h 29"/>
                  <a:gd name="T26" fmla="*/ 48484 w 43"/>
                  <a:gd name="T27" fmla="*/ 27790 h 29"/>
                  <a:gd name="T28" fmla="*/ 82040 w 43"/>
                  <a:gd name="T29" fmla="*/ 25548 h 29"/>
                  <a:gd name="T30" fmla="*/ 95375 w 43"/>
                  <a:gd name="T31" fmla="*/ 24268 h 29"/>
                  <a:gd name="T32" fmla="*/ 105496 w 43"/>
                  <a:gd name="T33" fmla="*/ 20783 h 29"/>
                  <a:gd name="T34" fmla="*/ 107982 w 43"/>
                  <a:gd name="T35" fmla="*/ 15807 h 29"/>
                  <a:gd name="T36" fmla="*/ 110386 w 43"/>
                  <a:gd name="T37" fmla="*/ 11004 h 29"/>
                  <a:gd name="T38" fmla="*/ 110386 w 43"/>
                  <a:gd name="T39" fmla="*/ 4808 h 2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43" h="29">
                    <a:moveTo>
                      <a:pt x="43" y="4"/>
                    </a:moveTo>
                    <a:lnTo>
                      <a:pt x="41" y="1"/>
                    </a:lnTo>
                    <a:lnTo>
                      <a:pt x="35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4" y="7"/>
                    </a:lnTo>
                    <a:lnTo>
                      <a:pt x="8" y="10"/>
                    </a:lnTo>
                    <a:lnTo>
                      <a:pt x="3" y="14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1" y="29"/>
                    </a:lnTo>
                    <a:lnTo>
                      <a:pt x="6" y="29"/>
                    </a:lnTo>
                    <a:lnTo>
                      <a:pt x="9" y="28"/>
                    </a:lnTo>
                    <a:lnTo>
                      <a:pt x="19" y="23"/>
                    </a:lnTo>
                    <a:lnTo>
                      <a:pt x="32" y="21"/>
                    </a:lnTo>
                    <a:lnTo>
                      <a:pt x="37" y="20"/>
                    </a:lnTo>
                    <a:lnTo>
                      <a:pt x="41" y="17"/>
                    </a:lnTo>
                    <a:lnTo>
                      <a:pt x="42" y="13"/>
                    </a:lnTo>
                    <a:lnTo>
                      <a:pt x="43" y="9"/>
                    </a:lnTo>
                    <a:lnTo>
                      <a:pt x="43" y="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4" name="Freeform 45"/>
              <p:cNvSpPr>
                <a:spLocks noChangeAspect="1"/>
              </p:cNvSpPr>
              <p:nvPr/>
            </p:nvSpPr>
            <p:spPr bwMode="auto">
              <a:xfrm>
                <a:off x="1710" y="2740"/>
                <a:ext cx="798" cy="220"/>
              </a:xfrm>
              <a:custGeom>
                <a:avLst/>
                <a:gdLst>
                  <a:gd name="T0" fmla="*/ 658600 w 259"/>
                  <a:gd name="T1" fmla="*/ 0 h 79"/>
                  <a:gd name="T2" fmla="*/ 682731 w 259"/>
                  <a:gd name="T3" fmla="*/ 8895 h 79"/>
                  <a:gd name="T4" fmla="*/ 674976 w 259"/>
                  <a:gd name="T5" fmla="*/ 42894 h 79"/>
                  <a:gd name="T6" fmla="*/ 663887 w 259"/>
                  <a:gd name="T7" fmla="*/ 66150 h 79"/>
                  <a:gd name="T8" fmla="*/ 656141 w 259"/>
                  <a:gd name="T9" fmla="*/ 77877 h 79"/>
                  <a:gd name="T10" fmla="*/ 632275 w 259"/>
                  <a:gd name="T11" fmla="*/ 87268 h 79"/>
                  <a:gd name="T12" fmla="*/ 592785 w 259"/>
                  <a:gd name="T13" fmla="*/ 92264 h 79"/>
                  <a:gd name="T14" fmla="*/ 529524 w 259"/>
                  <a:gd name="T15" fmla="*/ 98808 h 79"/>
                  <a:gd name="T16" fmla="*/ 463650 w 259"/>
                  <a:gd name="T17" fmla="*/ 99841 h 79"/>
                  <a:gd name="T18" fmla="*/ 400390 w 259"/>
                  <a:gd name="T19" fmla="*/ 102670 h 79"/>
                  <a:gd name="T20" fmla="*/ 311534 w 259"/>
                  <a:gd name="T21" fmla="*/ 102670 h 79"/>
                  <a:gd name="T22" fmla="*/ 229343 w 259"/>
                  <a:gd name="T23" fmla="*/ 102670 h 79"/>
                  <a:gd name="T24" fmla="*/ 139397 w 259"/>
                  <a:gd name="T25" fmla="*/ 96101 h 79"/>
                  <a:gd name="T26" fmla="*/ 92454 w 259"/>
                  <a:gd name="T27" fmla="*/ 93776 h 79"/>
                  <a:gd name="T28" fmla="*/ 50542 w 259"/>
                  <a:gd name="T29" fmla="*/ 84447 h 79"/>
                  <a:gd name="T30" fmla="*/ 26676 w 259"/>
                  <a:gd name="T31" fmla="*/ 77877 h 79"/>
                  <a:gd name="T32" fmla="*/ 15236 w 259"/>
                  <a:gd name="T33" fmla="*/ 57428 h 79"/>
                  <a:gd name="T34" fmla="*/ 7746 w 259"/>
                  <a:gd name="T35" fmla="*/ 37837 h 79"/>
                  <a:gd name="T36" fmla="*/ 0 w 259"/>
                  <a:gd name="T37" fmla="*/ 13044 h 79"/>
                  <a:gd name="T38" fmla="*/ 31621 w 259"/>
                  <a:gd name="T39" fmla="*/ 1317 h 7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59" h="79">
                    <a:moveTo>
                      <a:pt x="250" y="0"/>
                    </a:moveTo>
                    <a:lnTo>
                      <a:pt x="259" y="7"/>
                    </a:lnTo>
                    <a:lnTo>
                      <a:pt x="256" y="33"/>
                    </a:lnTo>
                    <a:lnTo>
                      <a:pt x="252" y="51"/>
                    </a:lnTo>
                    <a:lnTo>
                      <a:pt x="249" y="60"/>
                    </a:lnTo>
                    <a:lnTo>
                      <a:pt x="240" y="67"/>
                    </a:lnTo>
                    <a:lnTo>
                      <a:pt x="225" y="71"/>
                    </a:lnTo>
                    <a:lnTo>
                      <a:pt x="201" y="76"/>
                    </a:lnTo>
                    <a:lnTo>
                      <a:pt x="176" y="77"/>
                    </a:lnTo>
                    <a:lnTo>
                      <a:pt x="152" y="79"/>
                    </a:lnTo>
                    <a:lnTo>
                      <a:pt x="118" y="79"/>
                    </a:lnTo>
                    <a:lnTo>
                      <a:pt x="87" y="79"/>
                    </a:lnTo>
                    <a:lnTo>
                      <a:pt x="53" y="74"/>
                    </a:lnTo>
                    <a:lnTo>
                      <a:pt x="35" y="72"/>
                    </a:lnTo>
                    <a:lnTo>
                      <a:pt x="19" y="65"/>
                    </a:lnTo>
                    <a:lnTo>
                      <a:pt x="10" y="60"/>
                    </a:lnTo>
                    <a:lnTo>
                      <a:pt x="6" y="44"/>
                    </a:lnTo>
                    <a:lnTo>
                      <a:pt x="3" y="29"/>
                    </a:lnTo>
                    <a:lnTo>
                      <a:pt x="0" y="10"/>
                    </a:lnTo>
                    <a:lnTo>
                      <a:pt x="12" y="1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5" name="Freeform 46"/>
              <p:cNvSpPr>
                <a:spLocks noChangeAspect="1"/>
              </p:cNvSpPr>
              <p:nvPr/>
            </p:nvSpPr>
            <p:spPr bwMode="auto">
              <a:xfrm>
                <a:off x="1778" y="2479"/>
                <a:ext cx="643" cy="19"/>
              </a:xfrm>
              <a:custGeom>
                <a:avLst/>
                <a:gdLst>
                  <a:gd name="T0" fmla="*/ 545156 w 209"/>
                  <a:gd name="T1" fmla="*/ 1200 h 7"/>
                  <a:gd name="T2" fmla="*/ 532521 w 209"/>
                  <a:gd name="T3" fmla="*/ 3257 h 7"/>
                  <a:gd name="T4" fmla="*/ 448479 w 209"/>
                  <a:gd name="T5" fmla="*/ 5600 h 7"/>
                  <a:gd name="T6" fmla="*/ 367931 w 209"/>
                  <a:gd name="T7" fmla="*/ 7662 h 7"/>
                  <a:gd name="T8" fmla="*/ 256052 w 209"/>
                  <a:gd name="T9" fmla="*/ 7662 h 7"/>
                  <a:gd name="T10" fmla="*/ 167005 w 209"/>
                  <a:gd name="T11" fmla="*/ 7662 h 7"/>
                  <a:gd name="T12" fmla="*/ 93970 w 209"/>
                  <a:gd name="T13" fmla="*/ 5600 h 7"/>
                  <a:gd name="T14" fmla="*/ 0 w 209"/>
                  <a:gd name="T15" fmla="*/ 0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9" h="7">
                    <a:moveTo>
                      <a:pt x="209" y="1"/>
                    </a:moveTo>
                    <a:lnTo>
                      <a:pt x="204" y="3"/>
                    </a:lnTo>
                    <a:lnTo>
                      <a:pt x="172" y="5"/>
                    </a:lnTo>
                    <a:lnTo>
                      <a:pt x="141" y="7"/>
                    </a:lnTo>
                    <a:lnTo>
                      <a:pt x="98" y="7"/>
                    </a:lnTo>
                    <a:lnTo>
                      <a:pt x="64" y="7"/>
                    </a:lnTo>
                    <a:lnTo>
                      <a:pt x="36" y="5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6" name="Line 47"/>
              <p:cNvSpPr>
                <a:spLocks noChangeAspect="1" noChangeShapeType="1"/>
              </p:cNvSpPr>
              <p:nvPr/>
            </p:nvSpPr>
            <p:spPr bwMode="auto">
              <a:xfrm flipH="1">
                <a:off x="1667" y="2317"/>
                <a:ext cx="65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7" name="Line 48"/>
              <p:cNvSpPr>
                <a:spLocks noChangeAspect="1" noChangeShapeType="1"/>
              </p:cNvSpPr>
              <p:nvPr/>
            </p:nvSpPr>
            <p:spPr bwMode="auto">
              <a:xfrm flipH="1">
                <a:off x="1667" y="2337"/>
                <a:ext cx="65" cy="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Oval 49"/>
              <p:cNvSpPr>
                <a:spLocks noChangeAspect="1" noChangeArrowheads="1"/>
              </p:cNvSpPr>
              <p:nvPr/>
            </p:nvSpPr>
            <p:spPr bwMode="auto">
              <a:xfrm>
                <a:off x="2575" y="1816"/>
                <a:ext cx="22" cy="120"/>
              </a:xfrm>
              <a:prstGeom prst="ellips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 b="1" dirty="0">
                  <a:cs typeface="Times New Roman" panose="02020603050405020304" pitchFamily="18" charset="0"/>
                </a:endParaRPr>
              </a:p>
            </p:txBody>
          </p:sp>
          <p:sp>
            <p:nvSpPr>
              <p:cNvPr id="69" name="Freeform 50"/>
              <p:cNvSpPr>
                <a:spLocks noChangeAspect="1"/>
              </p:cNvSpPr>
              <p:nvPr/>
            </p:nvSpPr>
            <p:spPr bwMode="auto">
              <a:xfrm>
                <a:off x="2575" y="2337"/>
                <a:ext cx="22" cy="100"/>
              </a:xfrm>
              <a:custGeom>
                <a:avLst/>
                <a:gdLst>
                  <a:gd name="T0" fmla="*/ 12575 w 7"/>
                  <a:gd name="T1" fmla="*/ 0 h 36"/>
                  <a:gd name="T2" fmla="*/ 0 w 7"/>
                  <a:gd name="T3" fmla="*/ 22978 h 36"/>
                  <a:gd name="T4" fmla="*/ 12575 w 7"/>
                  <a:gd name="T5" fmla="*/ 45956 h 36"/>
                  <a:gd name="T6" fmla="*/ 21167 w 7"/>
                  <a:gd name="T7" fmla="*/ 22978 h 36"/>
                  <a:gd name="T8" fmla="*/ 12575 w 7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36">
                    <a:moveTo>
                      <a:pt x="4" y="0"/>
                    </a:moveTo>
                    <a:cubicBezTo>
                      <a:pt x="2" y="0"/>
                      <a:pt x="0" y="9"/>
                      <a:pt x="0" y="18"/>
                    </a:cubicBezTo>
                    <a:cubicBezTo>
                      <a:pt x="0" y="29"/>
                      <a:pt x="2" y="36"/>
                      <a:pt x="4" y="36"/>
                    </a:cubicBezTo>
                    <a:cubicBezTo>
                      <a:pt x="6" y="36"/>
                      <a:pt x="7" y="29"/>
                      <a:pt x="7" y="18"/>
                    </a:cubicBezTo>
                    <a:cubicBezTo>
                      <a:pt x="7" y="9"/>
                      <a:pt x="6" y="0"/>
                      <a:pt x="4" y="0"/>
                    </a:cubicBez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Oval 51"/>
              <p:cNvSpPr>
                <a:spLocks noChangeAspect="1" noChangeArrowheads="1"/>
              </p:cNvSpPr>
              <p:nvPr/>
            </p:nvSpPr>
            <p:spPr bwMode="auto">
              <a:xfrm>
                <a:off x="1599" y="1816"/>
                <a:ext cx="22" cy="120"/>
              </a:xfrm>
              <a:prstGeom prst="ellips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 b="1" dirty="0"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Freeform 52"/>
              <p:cNvSpPr>
                <a:spLocks noChangeAspect="1"/>
              </p:cNvSpPr>
              <p:nvPr/>
            </p:nvSpPr>
            <p:spPr bwMode="auto">
              <a:xfrm>
                <a:off x="1599" y="2337"/>
                <a:ext cx="22" cy="100"/>
              </a:xfrm>
              <a:custGeom>
                <a:avLst/>
                <a:gdLst>
                  <a:gd name="T0" fmla="*/ 12575 w 7"/>
                  <a:gd name="T1" fmla="*/ 0 h 36"/>
                  <a:gd name="T2" fmla="*/ 0 w 7"/>
                  <a:gd name="T3" fmla="*/ 22978 h 36"/>
                  <a:gd name="T4" fmla="*/ 12575 w 7"/>
                  <a:gd name="T5" fmla="*/ 45956 h 36"/>
                  <a:gd name="T6" fmla="*/ 21167 w 7"/>
                  <a:gd name="T7" fmla="*/ 22978 h 36"/>
                  <a:gd name="T8" fmla="*/ 12575 w 7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36">
                    <a:moveTo>
                      <a:pt x="4" y="0"/>
                    </a:moveTo>
                    <a:cubicBezTo>
                      <a:pt x="2" y="0"/>
                      <a:pt x="0" y="9"/>
                      <a:pt x="0" y="18"/>
                    </a:cubicBezTo>
                    <a:cubicBezTo>
                      <a:pt x="0" y="29"/>
                      <a:pt x="2" y="36"/>
                      <a:pt x="4" y="36"/>
                    </a:cubicBezTo>
                    <a:cubicBezTo>
                      <a:pt x="6" y="36"/>
                      <a:pt x="7" y="29"/>
                      <a:pt x="7" y="18"/>
                    </a:cubicBezTo>
                    <a:cubicBezTo>
                      <a:pt x="7" y="9"/>
                      <a:pt x="6" y="0"/>
                      <a:pt x="4" y="0"/>
                    </a:cubicBez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2" name="Freeform 53"/>
              <p:cNvSpPr>
                <a:spLocks noChangeAspect="1"/>
              </p:cNvSpPr>
              <p:nvPr/>
            </p:nvSpPr>
            <p:spPr bwMode="auto">
              <a:xfrm>
                <a:off x="1642" y="2919"/>
                <a:ext cx="912" cy="80"/>
              </a:xfrm>
              <a:custGeom>
                <a:avLst/>
                <a:gdLst>
                  <a:gd name="T0" fmla="*/ 780244 w 296"/>
                  <a:gd name="T1" fmla="*/ 0 h 29"/>
                  <a:gd name="T2" fmla="*/ 746078 w 296"/>
                  <a:gd name="T3" fmla="*/ 11004 h 29"/>
                  <a:gd name="T4" fmla="*/ 709142 w 296"/>
                  <a:gd name="T5" fmla="*/ 18074 h 29"/>
                  <a:gd name="T6" fmla="*/ 629761 w 296"/>
                  <a:gd name="T7" fmla="*/ 26811 h 29"/>
                  <a:gd name="T8" fmla="*/ 550900 w 296"/>
                  <a:gd name="T9" fmla="*/ 31788 h 29"/>
                  <a:gd name="T10" fmla="*/ 450959 w 296"/>
                  <a:gd name="T11" fmla="*/ 35332 h 29"/>
                  <a:gd name="T12" fmla="*/ 379854 w 296"/>
                  <a:gd name="T13" fmla="*/ 35332 h 29"/>
                  <a:gd name="T14" fmla="*/ 279913 w 296"/>
                  <a:gd name="T15" fmla="*/ 35332 h 29"/>
                  <a:gd name="T16" fmla="*/ 187459 w 296"/>
                  <a:gd name="T17" fmla="*/ 30356 h 29"/>
                  <a:gd name="T18" fmla="*/ 94968 w 296"/>
                  <a:gd name="T19" fmla="*/ 22061 h 29"/>
                  <a:gd name="T20" fmla="*/ 44426 w 296"/>
                  <a:gd name="T21" fmla="*/ 15807 h 29"/>
                  <a:gd name="T22" fmla="*/ 0 w 296"/>
                  <a:gd name="T23" fmla="*/ 4808 h 2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96" h="29">
                    <a:moveTo>
                      <a:pt x="296" y="0"/>
                    </a:moveTo>
                    <a:lnTo>
                      <a:pt x="283" y="9"/>
                    </a:lnTo>
                    <a:lnTo>
                      <a:pt x="269" y="15"/>
                    </a:lnTo>
                    <a:lnTo>
                      <a:pt x="239" y="22"/>
                    </a:lnTo>
                    <a:lnTo>
                      <a:pt x="209" y="26"/>
                    </a:lnTo>
                    <a:lnTo>
                      <a:pt x="171" y="29"/>
                    </a:lnTo>
                    <a:lnTo>
                      <a:pt x="144" y="29"/>
                    </a:lnTo>
                    <a:lnTo>
                      <a:pt x="106" y="29"/>
                    </a:lnTo>
                    <a:lnTo>
                      <a:pt x="71" y="25"/>
                    </a:lnTo>
                    <a:lnTo>
                      <a:pt x="36" y="18"/>
                    </a:lnTo>
                    <a:lnTo>
                      <a:pt x="17" y="13"/>
                    </a:lnTo>
                    <a:lnTo>
                      <a:pt x="0" y="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Line 54"/>
              <p:cNvSpPr>
                <a:spLocks noChangeAspect="1" noChangeShapeType="1"/>
              </p:cNvSpPr>
              <p:nvPr/>
            </p:nvSpPr>
            <p:spPr bwMode="auto">
              <a:xfrm flipH="1">
                <a:off x="2021" y="733"/>
                <a:ext cx="133" cy="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4" name="Line 55"/>
              <p:cNvSpPr>
                <a:spLocks noChangeAspect="1" noChangeShapeType="1"/>
              </p:cNvSpPr>
              <p:nvPr/>
            </p:nvSpPr>
            <p:spPr bwMode="auto">
              <a:xfrm>
                <a:off x="2486" y="953"/>
                <a:ext cx="68" cy="36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5" name="Freeform 56"/>
              <p:cNvSpPr>
                <a:spLocks noChangeAspect="1"/>
              </p:cNvSpPr>
              <p:nvPr/>
            </p:nvSpPr>
            <p:spPr bwMode="auto">
              <a:xfrm>
                <a:off x="1642" y="953"/>
                <a:ext cx="68" cy="362"/>
              </a:xfrm>
              <a:custGeom>
                <a:avLst/>
                <a:gdLst>
                  <a:gd name="T0" fmla="*/ 59234 w 22"/>
                  <a:gd name="T1" fmla="*/ 0 h 130"/>
                  <a:gd name="T2" fmla="*/ 0 w 22"/>
                  <a:gd name="T3" fmla="*/ 168767 h 130"/>
                  <a:gd name="T4" fmla="*/ 2569 w 22"/>
                  <a:gd name="T5" fmla="*/ 168767 h 13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" h="130">
                    <a:moveTo>
                      <a:pt x="22" y="0"/>
                    </a:moveTo>
                    <a:lnTo>
                      <a:pt x="0" y="130"/>
                    </a:lnTo>
                    <a:lnTo>
                      <a:pt x="1" y="13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6" name="Line 57"/>
              <p:cNvSpPr>
                <a:spLocks noChangeAspect="1" noChangeShapeType="1"/>
              </p:cNvSpPr>
              <p:nvPr/>
            </p:nvSpPr>
            <p:spPr bwMode="auto">
              <a:xfrm>
                <a:off x="1578" y="1356"/>
                <a:ext cx="64" cy="20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Freeform 58"/>
              <p:cNvSpPr>
                <a:spLocks noChangeAspect="1"/>
              </p:cNvSpPr>
              <p:nvPr/>
            </p:nvSpPr>
            <p:spPr bwMode="auto">
              <a:xfrm>
                <a:off x="1688" y="1234"/>
                <a:ext cx="820" cy="81"/>
              </a:xfrm>
              <a:custGeom>
                <a:avLst/>
                <a:gdLst>
                  <a:gd name="T0" fmla="*/ 703788 w 266"/>
                  <a:gd name="T1" fmla="*/ 38391 h 29"/>
                  <a:gd name="T2" fmla="*/ 674518 w 266"/>
                  <a:gd name="T3" fmla="*/ 25144 h 29"/>
                  <a:gd name="T4" fmla="*/ 618887 w 266"/>
                  <a:gd name="T5" fmla="*/ 14801 h 29"/>
                  <a:gd name="T6" fmla="*/ 502731 w 266"/>
                  <a:gd name="T7" fmla="*/ 6622 h 29"/>
                  <a:gd name="T8" fmla="*/ 436820 w 266"/>
                  <a:gd name="T9" fmla="*/ 3706 h 29"/>
                  <a:gd name="T10" fmla="*/ 364672 w 266"/>
                  <a:gd name="T11" fmla="*/ 0 h 29"/>
                  <a:gd name="T12" fmla="*/ 288437 w 266"/>
                  <a:gd name="T13" fmla="*/ 1327 h 29"/>
                  <a:gd name="T14" fmla="*/ 198243 w 266"/>
                  <a:gd name="T15" fmla="*/ 7974 h 29"/>
                  <a:gd name="T16" fmla="*/ 110796 w 266"/>
                  <a:gd name="T17" fmla="*/ 16125 h 29"/>
                  <a:gd name="T18" fmla="*/ 47316 w 266"/>
                  <a:gd name="T19" fmla="*/ 25144 h 29"/>
                  <a:gd name="T20" fmla="*/ 0 w 266"/>
                  <a:gd name="T21" fmla="*/ 38391 h 2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66" h="29">
                    <a:moveTo>
                      <a:pt x="266" y="29"/>
                    </a:moveTo>
                    <a:lnTo>
                      <a:pt x="255" y="19"/>
                    </a:lnTo>
                    <a:lnTo>
                      <a:pt x="234" y="11"/>
                    </a:lnTo>
                    <a:lnTo>
                      <a:pt x="190" y="5"/>
                    </a:lnTo>
                    <a:lnTo>
                      <a:pt x="165" y="3"/>
                    </a:lnTo>
                    <a:lnTo>
                      <a:pt x="138" y="0"/>
                    </a:lnTo>
                    <a:lnTo>
                      <a:pt x="109" y="1"/>
                    </a:lnTo>
                    <a:lnTo>
                      <a:pt x="75" y="6"/>
                    </a:lnTo>
                    <a:lnTo>
                      <a:pt x="42" y="12"/>
                    </a:lnTo>
                    <a:lnTo>
                      <a:pt x="18" y="19"/>
                    </a:lnTo>
                    <a:lnTo>
                      <a:pt x="0" y="29"/>
                    </a:lnTo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8" name="テキスト ボックス 77"/>
            <p:cNvSpPr txBox="1"/>
            <p:nvPr/>
          </p:nvSpPr>
          <p:spPr>
            <a:xfrm>
              <a:off x="8981969" y="3082810"/>
              <a:ext cx="4251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8357672" y="3082866"/>
              <a:ext cx="4251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9178653" y="3902903"/>
              <a:ext cx="4251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8131168" y="3875611"/>
              <a:ext cx="4251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8683603" y="4613469"/>
              <a:ext cx="4251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8991319" y="4613469"/>
              <a:ext cx="4251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8367022" y="4613525"/>
              <a:ext cx="4251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ストライプ矢印 84"/>
            <p:cNvSpPr/>
            <p:nvPr/>
          </p:nvSpPr>
          <p:spPr>
            <a:xfrm rot="16200000">
              <a:off x="8735513" y="2914205"/>
              <a:ext cx="215680" cy="123841"/>
            </a:xfrm>
            <a:prstGeom prst="striped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6" name="曲折矢印 85"/>
            <p:cNvSpPr/>
            <p:nvPr/>
          </p:nvSpPr>
          <p:spPr>
            <a:xfrm>
              <a:off x="8978853" y="2622586"/>
              <a:ext cx="224566" cy="215680"/>
            </a:xfrm>
            <a:prstGeom prst="bent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7" name="曲折矢印 86"/>
            <p:cNvSpPr/>
            <p:nvPr/>
          </p:nvSpPr>
          <p:spPr>
            <a:xfrm flipH="1">
              <a:off x="8479196" y="2623256"/>
              <a:ext cx="224566" cy="215680"/>
            </a:xfrm>
            <a:prstGeom prst="bent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8" name="曲折矢印 87"/>
            <p:cNvSpPr/>
            <p:nvPr/>
          </p:nvSpPr>
          <p:spPr>
            <a:xfrm>
              <a:off x="9358967" y="3703201"/>
              <a:ext cx="224566" cy="215680"/>
            </a:xfrm>
            <a:prstGeom prst="ben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9" name="曲折矢印 88"/>
            <p:cNvSpPr/>
            <p:nvPr/>
          </p:nvSpPr>
          <p:spPr>
            <a:xfrm flipH="1">
              <a:off x="8118552" y="3693201"/>
              <a:ext cx="224566" cy="215680"/>
            </a:xfrm>
            <a:prstGeom prst="ben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曲折矢印 89"/>
            <p:cNvSpPr/>
            <p:nvPr/>
          </p:nvSpPr>
          <p:spPr>
            <a:xfrm>
              <a:off x="9100465" y="5038061"/>
              <a:ext cx="224566" cy="215680"/>
            </a:xfrm>
            <a:prstGeom prst="ben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1" name="曲折矢印 90"/>
            <p:cNvSpPr/>
            <p:nvPr/>
          </p:nvSpPr>
          <p:spPr>
            <a:xfrm flipH="1">
              <a:off x="8450997" y="5042938"/>
              <a:ext cx="224566" cy="215680"/>
            </a:xfrm>
            <a:prstGeom prst="ben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2" name="上矢印 91"/>
            <p:cNvSpPr/>
            <p:nvPr/>
          </p:nvSpPr>
          <p:spPr>
            <a:xfrm>
              <a:off x="8840192" y="5038241"/>
              <a:ext cx="106793" cy="264155"/>
            </a:xfrm>
            <a:prstGeom prst="up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scene3d>
              <a:camera prst="orthographicFront">
                <a:rot lat="108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9178653" y="2512671"/>
              <a:ext cx="334406" cy="2824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iii)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9537226" y="3602217"/>
              <a:ext cx="334406" cy="2824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iii)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テキスト ボックス 94"/>
            <p:cNvSpPr txBox="1"/>
            <p:nvPr/>
          </p:nvSpPr>
          <p:spPr>
            <a:xfrm>
              <a:off x="9284808" y="4922604"/>
              <a:ext cx="334406" cy="2824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iii)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7738860" y="3560266"/>
              <a:ext cx="324356" cy="2824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iv)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8754022" y="5294355"/>
              <a:ext cx="279132" cy="2824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テキスト ボックス 97"/>
            <p:cNvSpPr txBox="1"/>
            <p:nvPr/>
          </p:nvSpPr>
          <p:spPr>
            <a:xfrm>
              <a:off x="8097440" y="4896820"/>
              <a:ext cx="324356" cy="2824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iv)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8131189" y="2496643"/>
              <a:ext cx="324356" cy="2824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iv)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テキスト ボックス 99"/>
            <p:cNvSpPr txBox="1"/>
            <p:nvPr/>
          </p:nvSpPr>
          <p:spPr>
            <a:xfrm>
              <a:off x="8694374" y="2290080"/>
              <a:ext cx="289182" cy="2824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ii)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8876205" y="2863467"/>
              <a:ext cx="243958" cy="2824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81000" y="42863"/>
            <a:ext cx="9525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3600" b="1" dirty="0">
                <a:latin typeface="Times New Roman" pitchFamily="18" charset="0"/>
                <a:cs typeface="Times New Roman" pitchFamily="18" charset="0"/>
              </a:rPr>
              <a:t>Pedestrians killed by </a:t>
            </a:r>
            <a:r>
              <a:rPr lang="en-US" altLang="ja-JP" sz="3600" b="1" dirty="0" smtClean="0">
                <a:latin typeface="Times New Roman" pitchFamily="18" charset="0"/>
                <a:cs typeface="Times New Roman" pitchFamily="18" charset="0"/>
              </a:rPr>
              <a:t>vehicles </a:t>
            </a:r>
            <a:r>
              <a:rPr lang="en-US" altLang="ja-JP" sz="3600" b="1" dirty="0">
                <a:latin typeface="Times New Roman" pitchFamily="18" charset="0"/>
                <a:cs typeface="Times New Roman" pitchFamily="18" charset="0"/>
              </a:rPr>
              <a:t>at low speed</a:t>
            </a:r>
            <a:endParaRPr lang="ja-JP" alt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573088" y="731838"/>
            <a:ext cx="8772525" cy="3333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1600">
              <a:latin typeface="Times New Roman" pitchFamily="18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92312" y="1000810"/>
            <a:ext cx="781581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3200" b="1" dirty="0">
                <a:latin typeface="Times New Roman" pitchFamily="18" charset="0"/>
                <a:cs typeface="Times New Roman" pitchFamily="18" charset="0"/>
              </a:rPr>
              <a:t>Collision between pedestrians and vehicles </a:t>
            </a:r>
            <a:r>
              <a:rPr lang="en-US" altLang="ja-JP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low speed</a:t>
            </a:r>
            <a:endParaRPr lang="ja-JP" altLang="en-US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773372" y="2605212"/>
            <a:ext cx="8572241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3200" b="1" dirty="0">
                <a:latin typeface="Times New Roman" pitchFamily="18" charset="0"/>
                <a:cs typeface="Times New Roman" pitchFamily="18" charset="0"/>
              </a:rPr>
              <a:t>Could the driver be aware of the pedestrian?</a:t>
            </a:r>
          </a:p>
          <a:p>
            <a:pPr algn="ctr" eaLnBrk="1" hangingPunct="1">
              <a:spcBef>
                <a:spcPct val="50000"/>
              </a:spcBef>
            </a:pPr>
            <a:endParaRPr lang="en-US" altLang="ja-JP" sz="32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altLang="ja-JP" sz="32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ja-JP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One of the promising </a:t>
            </a:r>
            <a:r>
              <a:rPr lang="en-US" altLang="ja-JP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countermeasures </a:t>
            </a:r>
            <a:r>
              <a:rPr lang="en-US" altLang="ja-JP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improving the driver’s view</a:t>
            </a:r>
          </a:p>
          <a:p>
            <a:pPr algn="ctr" eaLnBrk="1" hangingPunct="1">
              <a:spcBef>
                <a:spcPct val="50000"/>
              </a:spcBef>
            </a:pPr>
            <a:endParaRPr lang="ja-JP" alt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下矢印 2"/>
          <p:cNvSpPr/>
          <p:nvPr/>
        </p:nvSpPr>
        <p:spPr>
          <a:xfrm>
            <a:off x="4253948" y="3578087"/>
            <a:ext cx="1240732" cy="1053548"/>
          </a:xfrm>
          <a:prstGeom prst="downArrow">
            <a:avLst>
              <a:gd name="adj1" fmla="val 50000"/>
              <a:gd name="adj2" fmla="val 509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正方形/長方形 43"/>
          <p:cNvSpPr/>
          <p:nvPr/>
        </p:nvSpPr>
        <p:spPr>
          <a:xfrm>
            <a:off x="210832" y="1827612"/>
            <a:ext cx="9441166" cy="4620067"/>
          </a:xfrm>
          <a:prstGeom prst="rect">
            <a:avLst/>
          </a:prstGeom>
          <a:solidFill>
            <a:schemeClr val="accent1">
              <a:lumMod val="20000"/>
              <a:lumOff val="8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221306" y="1801311"/>
            <a:ext cx="9432000" cy="505568"/>
          </a:xfrm>
          <a:prstGeom prst="rect">
            <a:avLst/>
          </a:prstGeom>
          <a:solidFill>
            <a:schemeClr val="accent1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-2748" y="119336"/>
            <a:ext cx="990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Number </a:t>
            </a:r>
            <a:r>
              <a:rPr lang="en-US" altLang="ja-JP" sz="2400" b="1" dirty="0">
                <a:latin typeface="Times New Roman" pitchFamily="18" charset="0"/>
                <a:cs typeface="Times New Roman" pitchFamily="18" charset="0"/>
              </a:rPr>
              <a:t>and rates of </a:t>
            </a:r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pedestrian’s </a:t>
            </a:r>
            <a:r>
              <a:rPr lang="en-US" altLang="ja-JP" sz="2400" b="1" dirty="0">
                <a:latin typeface="Times New Roman" pitchFamily="18" charset="0"/>
                <a:cs typeface="Times New Roman" pitchFamily="18" charset="0"/>
              </a:rPr>
              <a:t>accidents killed by vehicles </a:t>
            </a:r>
            <a:r>
              <a:rPr lang="en-US" altLang="ja-JP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low speed</a:t>
            </a:r>
            <a:endParaRPr lang="ja-JP" altLang="en-US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81209" y="1118744"/>
            <a:ext cx="1744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 of vehicles</a:t>
            </a:r>
            <a:endParaRPr kumimoji="1" lang="ja-JP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48692" y="879402"/>
            <a:ext cx="29322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</a:t>
            </a:r>
            <a:r>
              <a:rPr lang="en-US" altLang="ja-JP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pedestrians</a:t>
            </a:r>
          </a:p>
          <a:p>
            <a:pPr algn="ctr"/>
            <a:r>
              <a:rPr lang="en-US" altLang="ja-JP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killed by </a:t>
            </a:r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vehicles</a:t>
            </a:r>
            <a:endParaRPr lang="en-US" altLang="ja-JP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ja-JP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dirty="0">
                <a:latin typeface="Symbol" panose="05050102010706020507" pitchFamily="18" charset="2"/>
                <a:cs typeface="Times New Roman" pitchFamily="18" charset="0"/>
                <a:sym typeface="Symbol" panose="05050102010706020507" pitchFamily="18" charset="2"/>
              </a:rPr>
              <a:t>£</a:t>
            </a:r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10km/h) (A)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944930" y="881581"/>
            <a:ext cx="2258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number of  </a:t>
            </a:r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pedestrians </a:t>
            </a:r>
            <a:r>
              <a:rPr lang="en-US" altLang="ja-JP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killed by </a:t>
            </a:r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vehicles </a:t>
            </a:r>
            <a:r>
              <a:rPr lang="en-US" altLang="ja-JP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</a:t>
            </a:r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210616" y="868685"/>
            <a:ext cx="12282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Rates of </a:t>
            </a:r>
            <a:endParaRPr lang="en-US" altLang="ja-JP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ja-JP" b="1" dirty="0" smtClean="0">
                <a:latin typeface="Symbol" panose="05050102010706020507" pitchFamily="18" charset="2"/>
                <a:cs typeface="Times New Roman" pitchFamily="18" charset="0"/>
                <a:sym typeface="Symbol" panose="05050102010706020507" pitchFamily="18" charset="2"/>
              </a:rPr>
              <a:t>£</a:t>
            </a:r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10km/h  </a:t>
            </a:r>
            <a:endParaRPr lang="en-US" altLang="ja-JP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 / B</a:t>
            </a:r>
            <a:r>
              <a:rPr lang="en-US" altLang="ja-JP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311490" y="1846158"/>
            <a:ext cx="4993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                            </a:t>
            </a:r>
            <a:r>
              <a:rPr kumimoji="1" lang="en-US" altLang="ja-JP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243               </a:t>
            </a:r>
            <a:r>
              <a:rPr kumimoji="1" lang="en-US" altLang="ja-JP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32.1</a:t>
            </a:r>
            <a:r>
              <a:rPr kumimoji="1" lang="en-US" altLang="ja-JP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kumimoji="1" lang="ja-JP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311489" y="2385717"/>
            <a:ext cx="5134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                            </a:t>
            </a:r>
            <a:r>
              <a:rPr kumimoji="1" lang="en-US" altLang="ja-JP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640               </a:t>
            </a:r>
            <a:r>
              <a:rPr kumimoji="1" lang="en-US" altLang="ja-JP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14.4</a:t>
            </a:r>
            <a:r>
              <a:rPr kumimoji="1" lang="en-US" altLang="ja-JP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kumimoji="1" lang="ja-JP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2" name="直線コネクタ 41"/>
          <p:cNvCxnSpPr/>
          <p:nvPr/>
        </p:nvCxnSpPr>
        <p:spPr>
          <a:xfrm>
            <a:off x="236961" y="1794699"/>
            <a:ext cx="939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229869" y="879402"/>
            <a:ext cx="942212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239188" y="6458022"/>
            <a:ext cx="942212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219137" y="2839087"/>
            <a:ext cx="9432000" cy="505568"/>
          </a:xfrm>
          <a:prstGeom prst="rect">
            <a:avLst/>
          </a:prstGeom>
          <a:solidFill>
            <a:schemeClr val="accent1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207543" y="3859499"/>
            <a:ext cx="9432000" cy="505568"/>
          </a:xfrm>
          <a:prstGeom prst="rect">
            <a:avLst/>
          </a:prstGeom>
          <a:solidFill>
            <a:schemeClr val="accent1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212630" y="4900938"/>
            <a:ext cx="9432000" cy="505568"/>
          </a:xfrm>
          <a:prstGeom prst="rect">
            <a:avLst/>
          </a:prstGeom>
          <a:solidFill>
            <a:schemeClr val="accent1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229317" y="5930777"/>
            <a:ext cx="9432000" cy="505568"/>
          </a:xfrm>
          <a:prstGeom prst="rect">
            <a:avLst/>
          </a:prstGeom>
          <a:solidFill>
            <a:schemeClr val="accent1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1"/>
          <p:cNvSpPr txBox="1">
            <a:spLocks noChangeArrowheads="1"/>
          </p:cNvSpPr>
          <p:nvPr/>
        </p:nvSpPr>
        <p:spPr bwMode="auto">
          <a:xfrm>
            <a:off x="559080" y="1882243"/>
            <a:ext cx="16236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263525" indent="-263525" eaLnBrk="1" hangingPunct="1"/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ja-JP" sz="2000" b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altLang="ja-JP" sz="2000" b="1" dirty="0">
                <a:latin typeface="Symbol" panose="05050102010706020507" pitchFamily="18" charset="2"/>
                <a:cs typeface="Times New Roman" pitchFamily="18" charset="0"/>
              </a:rPr>
              <a:t>³</a:t>
            </a: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b="1" dirty="0">
                <a:latin typeface="Times New Roman" pitchFamily="18" charset="0"/>
                <a:cs typeface="Times New Roman" pitchFamily="18" charset="0"/>
              </a:rPr>
              <a:t>7.5t </a:t>
            </a: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ja-JP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テキスト ボックス 1"/>
          <p:cNvSpPr txBox="1">
            <a:spLocks noChangeArrowheads="1"/>
          </p:cNvSpPr>
          <p:nvPr/>
        </p:nvSpPr>
        <p:spPr bwMode="auto">
          <a:xfrm>
            <a:off x="568605" y="2409502"/>
            <a:ext cx="13383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263525" indent="-263525" eaLnBrk="1" hangingPunct="1"/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altLang="ja-JP" sz="20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ja-JP" alt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b="1" dirty="0">
                <a:latin typeface="Symbol" panose="05050102010706020507" pitchFamily="18" charset="2"/>
              </a:rPr>
              <a:t>&lt;</a:t>
            </a:r>
            <a:r>
              <a:rPr lang="ja-JP" alt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7.5t</a:t>
            </a:r>
          </a:p>
        </p:txBody>
      </p:sp>
      <p:sp>
        <p:nvSpPr>
          <p:cNvPr id="51" name="テキスト ボックス 1"/>
          <p:cNvSpPr txBox="1">
            <a:spLocks noChangeArrowheads="1"/>
          </p:cNvSpPr>
          <p:nvPr/>
        </p:nvSpPr>
        <p:spPr bwMode="auto">
          <a:xfrm>
            <a:off x="559079" y="2947192"/>
            <a:ext cx="12331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c) Bus*</a:t>
            </a:r>
          </a:p>
        </p:txBody>
      </p:sp>
      <p:sp>
        <p:nvSpPr>
          <p:cNvPr id="53" name="テキスト ボックス 1"/>
          <p:cNvSpPr txBox="1">
            <a:spLocks noChangeArrowheads="1"/>
          </p:cNvSpPr>
          <p:nvPr/>
        </p:nvSpPr>
        <p:spPr bwMode="auto">
          <a:xfrm>
            <a:off x="554090" y="3473689"/>
            <a:ext cx="21113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d) Box van*</a:t>
            </a:r>
          </a:p>
        </p:txBody>
      </p:sp>
      <p:sp>
        <p:nvSpPr>
          <p:cNvPr id="61" name="テキスト ボックス 1"/>
          <p:cNvSpPr txBox="1">
            <a:spLocks noChangeArrowheads="1"/>
          </p:cNvSpPr>
          <p:nvPr/>
        </p:nvSpPr>
        <p:spPr bwMode="auto">
          <a:xfrm>
            <a:off x="558445" y="3928924"/>
            <a:ext cx="17982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e) Mini van*</a:t>
            </a:r>
          </a:p>
        </p:txBody>
      </p:sp>
      <p:sp>
        <p:nvSpPr>
          <p:cNvPr id="62" name="テキスト ボックス 1"/>
          <p:cNvSpPr txBox="1">
            <a:spLocks noChangeArrowheads="1"/>
          </p:cNvSpPr>
          <p:nvPr/>
        </p:nvSpPr>
        <p:spPr bwMode="auto">
          <a:xfrm>
            <a:off x="567970" y="4407336"/>
            <a:ext cx="14770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f) SUV*</a:t>
            </a:r>
          </a:p>
        </p:txBody>
      </p:sp>
      <p:sp>
        <p:nvSpPr>
          <p:cNvPr id="68" name="テキスト ボックス 1"/>
          <p:cNvSpPr txBox="1">
            <a:spLocks noChangeArrowheads="1"/>
          </p:cNvSpPr>
          <p:nvPr/>
        </p:nvSpPr>
        <p:spPr bwMode="auto">
          <a:xfrm>
            <a:off x="569240" y="4953585"/>
            <a:ext cx="14770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g) Sedan</a:t>
            </a:r>
          </a:p>
        </p:txBody>
      </p:sp>
      <p:sp>
        <p:nvSpPr>
          <p:cNvPr id="69" name="テキスト ボックス 1"/>
          <p:cNvSpPr txBox="1">
            <a:spLocks noChangeArrowheads="1"/>
          </p:cNvSpPr>
          <p:nvPr/>
        </p:nvSpPr>
        <p:spPr bwMode="auto">
          <a:xfrm>
            <a:off x="559079" y="5507171"/>
            <a:ext cx="23914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h) Light cargo van*</a:t>
            </a:r>
          </a:p>
        </p:txBody>
      </p:sp>
      <p:sp>
        <p:nvSpPr>
          <p:cNvPr id="70" name="テキスト ボックス 1"/>
          <p:cNvSpPr txBox="1">
            <a:spLocks noChangeArrowheads="1"/>
          </p:cNvSpPr>
          <p:nvPr/>
        </p:nvSpPr>
        <p:spPr bwMode="auto">
          <a:xfrm>
            <a:off x="568604" y="6012687"/>
            <a:ext cx="28181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2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) Light passenger car*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330280" y="4922510"/>
            <a:ext cx="5057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                            </a:t>
            </a:r>
            <a:r>
              <a:rPr kumimoji="1" lang="en-US" altLang="ja-JP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485               </a:t>
            </a:r>
            <a:r>
              <a:rPr kumimoji="1" lang="en-US" altLang="ja-JP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13.2</a:t>
            </a:r>
            <a:r>
              <a:rPr kumimoji="1" lang="en-US" altLang="ja-JP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kumimoji="1" lang="ja-JP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449343" y="2872866"/>
            <a:ext cx="4980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                             </a:t>
            </a:r>
            <a:r>
              <a:rPr kumimoji="1" lang="en-US" altLang="ja-JP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               </a:t>
            </a:r>
            <a:r>
              <a:rPr kumimoji="1" lang="en-US" altLang="ja-JP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28.6</a:t>
            </a:r>
            <a:r>
              <a:rPr kumimoji="1" lang="en-US" altLang="ja-JP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kumimoji="1" lang="ja-JP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4449343" y="3394550"/>
            <a:ext cx="4980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                             </a:t>
            </a:r>
            <a:r>
              <a:rPr kumimoji="1" lang="en-US" altLang="ja-JP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              </a:t>
            </a:r>
            <a:r>
              <a:rPr kumimoji="1" lang="en-US" altLang="ja-JP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</a:t>
            </a:r>
            <a:r>
              <a:rPr kumimoji="1" lang="en-US" altLang="ja-JP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kumimoji="1" lang="ja-JP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4315809" y="3892182"/>
            <a:ext cx="5134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                            </a:t>
            </a:r>
            <a:r>
              <a:rPr kumimoji="1" lang="en-US" altLang="ja-JP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206               </a:t>
            </a:r>
            <a:r>
              <a:rPr kumimoji="1" lang="en-US" altLang="ja-JP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19.9</a:t>
            </a:r>
            <a:r>
              <a:rPr kumimoji="1" lang="en-US" altLang="ja-JP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kumimoji="1" lang="ja-JP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4330279" y="4446874"/>
            <a:ext cx="5123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1" lang="en-US" altLang="ja-JP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                            </a:t>
            </a:r>
            <a:r>
              <a:rPr kumimoji="1" lang="en-US" altLang="ja-JP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               </a:t>
            </a:r>
            <a:r>
              <a:rPr kumimoji="1" lang="en-US" altLang="ja-JP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23.9</a:t>
            </a:r>
            <a:r>
              <a:rPr kumimoji="1" lang="en-US" altLang="ja-JP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kumimoji="1" lang="ja-JP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322549" y="5470800"/>
            <a:ext cx="5057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                            </a:t>
            </a:r>
            <a:r>
              <a:rPr lang="en-US" altLang="ja-JP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447                 </a:t>
            </a:r>
            <a:r>
              <a:rPr lang="en-US" altLang="ja-JP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8.3</a:t>
            </a:r>
            <a:r>
              <a:rPr lang="en-US" altLang="ja-JP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kumimoji="1" lang="ja-JP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312646" y="5966940"/>
            <a:ext cx="5134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                            </a:t>
            </a:r>
            <a:r>
              <a:rPr lang="en-US" altLang="ja-JP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348               </a:t>
            </a:r>
            <a:r>
              <a:rPr lang="en-US" altLang="ja-JP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10.9</a:t>
            </a:r>
            <a:r>
              <a:rPr lang="en-US" altLang="ja-JP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kumimoji="1" lang="ja-JP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テキスト ボックス 1"/>
          <p:cNvSpPr txBox="1">
            <a:spLocks noChangeArrowheads="1"/>
          </p:cNvSpPr>
          <p:nvPr/>
        </p:nvSpPr>
        <p:spPr bwMode="auto">
          <a:xfrm>
            <a:off x="236960" y="6532528"/>
            <a:ext cx="32509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dirty="0" smtClean="0">
                <a:latin typeface="Times New Roman" pitchFamily="18" charset="0"/>
                <a:cs typeface="Times New Roman" pitchFamily="18" charset="0"/>
              </a:rPr>
              <a:t>* = new types added for 110th GRSG</a:t>
            </a:r>
          </a:p>
        </p:txBody>
      </p:sp>
    </p:spTree>
    <p:extLst>
      <p:ext uri="{BB962C8B-B14F-4D97-AF65-F5344CB8AC3E}">
        <p14:creationId xmlns:p14="http://schemas.microsoft.com/office/powerpoint/2010/main" val="291265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正方形/長方形 98"/>
          <p:cNvSpPr/>
          <p:nvPr/>
        </p:nvSpPr>
        <p:spPr>
          <a:xfrm>
            <a:off x="4308240" y="1264628"/>
            <a:ext cx="1181701" cy="2439890"/>
          </a:xfrm>
          <a:prstGeom prst="rect">
            <a:avLst/>
          </a:prstGeom>
          <a:solidFill>
            <a:schemeClr val="accent2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100" name="正方形/長方形 99"/>
          <p:cNvSpPr/>
          <p:nvPr/>
        </p:nvSpPr>
        <p:spPr>
          <a:xfrm>
            <a:off x="5503251" y="1274205"/>
            <a:ext cx="1765508" cy="243509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98" name="正方形/長方形 97"/>
          <p:cNvSpPr/>
          <p:nvPr/>
        </p:nvSpPr>
        <p:spPr>
          <a:xfrm>
            <a:off x="5501608" y="958230"/>
            <a:ext cx="1771378" cy="315975"/>
          </a:xfrm>
          <a:prstGeom prst="rect">
            <a:avLst/>
          </a:prstGeom>
          <a:solidFill>
            <a:schemeClr val="accent6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97" name="正方形/長方形 96"/>
          <p:cNvSpPr/>
          <p:nvPr/>
        </p:nvSpPr>
        <p:spPr>
          <a:xfrm>
            <a:off x="4308487" y="955751"/>
            <a:ext cx="1189819" cy="306753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14" name="正方形/長方形 13"/>
          <p:cNvSpPr/>
          <p:nvPr/>
        </p:nvSpPr>
        <p:spPr>
          <a:xfrm>
            <a:off x="2524903" y="953527"/>
            <a:ext cx="1778899" cy="324452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15" name="正方形/長方形 14"/>
          <p:cNvSpPr/>
          <p:nvPr/>
        </p:nvSpPr>
        <p:spPr>
          <a:xfrm>
            <a:off x="2530532" y="1274469"/>
            <a:ext cx="1767875" cy="2421521"/>
          </a:xfrm>
          <a:prstGeom prst="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04747" y="1035162"/>
            <a:ext cx="1788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 of vehicles</a:t>
            </a:r>
            <a:endParaRPr kumimoji="1" lang="ja-JP" alt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テキスト ボックス 1"/>
          <p:cNvSpPr txBox="1">
            <a:spLocks noChangeArrowheads="1"/>
          </p:cNvSpPr>
          <p:nvPr/>
        </p:nvSpPr>
        <p:spPr bwMode="auto">
          <a:xfrm>
            <a:off x="662218" y="1251433"/>
            <a:ext cx="124879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263525" indent="-263525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ja-JP" sz="1400" b="1" dirty="0">
                <a:latin typeface="Times New Roman" pitchFamily="18" charset="0"/>
                <a:cs typeface="Times New Roman" pitchFamily="18" charset="0"/>
              </a:rPr>
              <a:t>N (</a:t>
            </a:r>
            <a:r>
              <a:rPr lang="en-US" altLang="ja-JP" sz="1400" b="1" dirty="0" smtClean="0">
                <a:latin typeface="Symbol" panose="05050102010706020507" pitchFamily="18" charset="2"/>
                <a:cs typeface="Times New Roman" pitchFamily="18" charset="0"/>
              </a:rPr>
              <a:t>³ </a:t>
            </a: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7.5t)</a:t>
            </a:r>
            <a:endParaRPr lang="en-US" altLang="ja-JP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テキスト ボックス 1"/>
          <p:cNvSpPr txBox="1">
            <a:spLocks noChangeArrowheads="1"/>
          </p:cNvSpPr>
          <p:nvPr/>
        </p:nvSpPr>
        <p:spPr bwMode="auto">
          <a:xfrm>
            <a:off x="673272" y="1506396"/>
            <a:ext cx="124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lvl="0" indent="0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altLang="ja-JP" sz="1400" b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1400" dirty="0" smtClean="0">
                <a:latin typeface="Symbol" panose="05050102010706020507" pitchFamily="18" charset="2"/>
              </a:rPr>
              <a:t>&lt; </a:t>
            </a: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7.5t)</a:t>
            </a:r>
            <a:endParaRPr lang="ja-JP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テキスト ボックス 1"/>
          <p:cNvSpPr txBox="1">
            <a:spLocks noChangeArrowheads="1"/>
          </p:cNvSpPr>
          <p:nvPr/>
        </p:nvSpPr>
        <p:spPr bwMode="auto">
          <a:xfrm>
            <a:off x="666879" y="1795508"/>
            <a:ext cx="10737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c) Bus</a:t>
            </a:r>
          </a:p>
        </p:txBody>
      </p:sp>
      <p:sp>
        <p:nvSpPr>
          <p:cNvPr id="23" name="テキスト ボックス 1"/>
          <p:cNvSpPr txBox="1">
            <a:spLocks noChangeArrowheads="1"/>
          </p:cNvSpPr>
          <p:nvPr/>
        </p:nvSpPr>
        <p:spPr bwMode="auto">
          <a:xfrm>
            <a:off x="657680" y="2058842"/>
            <a:ext cx="128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d) Box van</a:t>
            </a:r>
          </a:p>
        </p:txBody>
      </p:sp>
      <p:sp>
        <p:nvSpPr>
          <p:cNvPr id="24" name="テキスト ボックス 1"/>
          <p:cNvSpPr txBox="1">
            <a:spLocks noChangeArrowheads="1"/>
          </p:cNvSpPr>
          <p:nvPr/>
        </p:nvSpPr>
        <p:spPr bwMode="auto">
          <a:xfrm>
            <a:off x="655260" y="2331230"/>
            <a:ext cx="128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e) Mini van</a:t>
            </a:r>
          </a:p>
        </p:txBody>
      </p:sp>
      <p:sp>
        <p:nvSpPr>
          <p:cNvPr id="25" name="テキスト ボックス 1"/>
          <p:cNvSpPr txBox="1">
            <a:spLocks noChangeArrowheads="1"/>
          </p:cNvSpPr>
          <p:nvPr/>
        </p:nvSpPr>
        <p:spPr bwMode="auto">
          <a:xfrm>
            <a:off x="666516" y="2585724"/>
            <a:ext cx="128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f) SUV</a:t>
            </a:r>
          </a:p>
        </p:txBody>
      </p:sp>
      <p:sp>
        <p:nvSpPr>
          <p:cNvPr id="26" name="テキスト ボックス 1"/>
          <p:cNvSpPr txBox="1">
            <a:spLocks noChangeArrowheads="1"/>
          </p:cNvSpPr>
          <p:nvPr/>
        </p:nvSpPr>
        <p:spPr bwMode="auto">
          <a:xfrm>
            <a:off x="666612" y="2853259"/>
            <a:ext cx="128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g) Sedan</a:t>
            </a:r>
          </a:p>
        </p:txBody>
      </p:sp>
      <p:sp>
        <p:nvSpPr>
          <p:cNvPr id="27" name="テキスト ボックス 1"/>
          <p:cNvSpPr txBox="1">
            <a:spLocks noChangeArrowheads="1"/>
          </p:cNvSpPr>
          <p:nvPr/>
        </p:nvSpPr>
        <p:spPr bwMode="auto">
          <a:xfrm>
            <a:off x="666515" y="3142192"/>
            <a:ext cx="18933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h) Light cargo van</a:t>
            </a:r>
          </a:p>
        </p:txBody>
      </p:sp>
      <p:sp>
        <p:nvSpPr>
          <p:cNvPr id="28" name="テキスト ボックス 1"/>
          <p:cNvSpPr txBox="1">
            <a:spLocks noChangeArrowheads="1"/>
          </p:cNvSpPr>
          <p:nvPr/>
        </p:nvSpPr>
        <p:spPr bwMode="auto">
          <a:xfrm>
            <a:off x="666936" y="3423593"/>
            <a:ext cx="19878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) Light passenger car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584408" y="945722"/>
            <a:ext cx="54429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         (2)        (3)         (4)         (5)         (6)        (7)         (8)      Total </a:t>
            </a:r>
            <a:endParaRPr lang="en-US" altLang="ja-JP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615464" y="1251349"/>
            <a:ext cx="5301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105        54          60          7           7             2          5           3         243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45185" y="-24933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2800" b="1" dirty="0">
                <a:latin typeface="Times New Roman" pitchFamily="18" charset="0"/>
                <a:cs typeface="Times New Roman" pitchFamily="18" charset="0"/>
              </a:rPr>
              <a:t>Number </a:t>
            </a:r>
            <a:r>
              <a:rPr lang="en-US" altLang="ja-JP" sz="2800" b="1" dirty="0" smtClean="0">
                <a:latin typeface="Times New Roman" pitchFamily="18" charset="0"/>
                <a:cs typeface="Times New Roman" pitchFamily="18" charset="0"/>
              </a:rPr>
              <a:t>and rates of </a:t>
            </a:r>
            <a:r>
              <a:rPr lang="en-US" altLang="ja-JP" sz="2800" b="1" dirty="0">
                <a:latin typeface="Times New Roman" pitchFamily="18" charset="0"/>
                <a:cs typeface="Times New Roman" pitchFamily="18" charset="0"/>
              </a:rPr>
              <a:t>pedestrians killed by vehicles</a:t>
            </a:r>
            <a:endParaRPr lang="ja-JP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01" name="Text Box 2"/>
          <p:cNvSpPr txBox="1">
            <a:spLocks noChangeArrowheads="1"/>
          </p:cNvSpPr>
          <p:nvPr/>
        </p:nvSpPr>
        <p:spPr bwMode="auto">
          <a:xfrm>
            <a:off x="2421916" y="666368"/>
            <a:ext cx="53667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Number of pedestrian fatalities</a:t>
            </a:r>
            <a:endParaRPr lang="en-US" altLang="ja-JP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04" name="正方形/長方形 2"/>
          <p:cNvSpPr>
            <a:spLocks noChangeArrowheads="1"/>
          </p:cNvSpPr>
          <p:nvPr/>
        </p:nvSpPr>
        <p:spPr bwMode="auto">
          <a:xfrm>
            <a:off x="1000411" y="331802"/>
            <a:ext cx="26298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Speed 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vehicles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altLang="ja-JP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2521118" y="691831"/>
            <a:ext cx="0" cy="30105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3117402" y="946205"/>
            <a:ext cx="0" cy="27563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3713685" y="946205"/>
            <a:ext cx="0" cy="27563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4302721" y="955730"/>
            <a:ext cx="0" cy="273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4899005" y="950968"/>
            <a:ext cx="0" cy="27563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5495982" y="965256"/>
            <a:ext cx="0" cy="273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6092265" y="955730"/>
            <a:ext cx="0" cy="273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6675986" y="955730"/>
            <a:ext cx="0" cy="273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正方形/長方形 57"/>
          <p:cNvSpPr/>
          <p:nvPr/>
        </p:nvSpPr>
        <p:spPr>
          <a:xfrm>
            <a:off x="675112" y="686708"/>
            <a:ext cx="7188804" cy="301568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cxnSp>
        <p:nvCxnSpPr>
          <p:cNvPr id="68" name="直線コネクタ 67"/>
          <p:cNvCxnSpPr/>
          <p:nvPr/>
        </p:nvCxnSpPr>
        <p:spPr>
          <a:xfrm>
            <a:off x="696867" y="1524074"/>
            <a:ext cx="716704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665815" y="1268735"/>
            <a:ext cx="72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>
            <a:off x="2530643" y="948843"/>
            <a:ext cx="5328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テキスト ボックス 100"/>
          <p:cNvSpPr txBox="1"/>
          <p:nvPr/>
        </p:nvSpPr>
        <p:spPr>
          <a:xfrm>
            <a:off x="2621889" y="1515639"/>
            <a:ext cx="5249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351      116        134          4           2           24          5           4         640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2621889" y="2863883"/>
            <a:ext cx="5256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274        82        101          3           2           15          2           6         485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2704008" y="1798427"/>
            <a:ext cx="5160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11          9            4</a:t>
            </a:r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0           4             0          0           0           28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715379" y="2065140"/>
            <a:ext cx="5160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10            7          1           0             1          0           0           30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2614366" y="2340276"/>
            <a:ext cx="5256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106        42          41          0           2           10          2     </a:t>
            </a:r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3         206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2708303" y="2599970"/>
            <a:ext cx="5160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23        11            7          0           1             3          1           0           46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2627516" y="3160515"/>
            <a:ext cx="5243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247        78        111          0           0             8          1           2         447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2622296" y="3427259"/>
            <a:ext cx="5256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216        50          71          1           0             5          2           3         348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8" name="直線コネクタ 117"/>
          <p:cNvCxnSpPr/>
          <p:nvPr/>
        </p:nvCxnSpPr>
        <p:spPr>
          <a:xfrm>
            <a:off x="7273365" y="950967"/>
            <a:ext cx="0" cy="275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689586" y="1803233"/>
            <a:ext cx="7174329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678393" y="2076424"/>
            <a:ext cx="718552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669444" y="2346039"/>
            <a:ext cx="719447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689271" y="2612610"/>
            <a:ext cx="717464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>
            <a:off x="689271" y="2874451"/>
            <a:ext cx="717464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678393" y="3149369"/>
            <a:ext cx="718552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696867" y="3432158"/>
            <a:ext cx="716704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正方形/長方形 132"/>
          <p:cNvSpPr/>
          <p:nvPr/>
        </p:nvSpPr>
        <p:spPr>
          <a:xfrm>
            <a:off x="4311837" y="4370433"/>
            <a:ext cx="1181701" cy="2439890"/>
          </a:xfrm>
          <a:prstGeom prst="rect">
            <a:avLst/>
          </a:prstGeom>
          <a:solidFill>
            <a:schemeClr val="accent2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134" name="正方形/長方形 133"/>
          <p:cNvSpPr/>
          <p:nvPr/>
        </p:nvSpPr>
        <p:spPr>
          <a:xfrm>
            <a:off x="5506848" y="4380010"/>
            <a:ext cx="1765508" cy="243509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135" name="正方形/長方形 134"/>
          <p:cNvSpPr/>
          <p:nvPr/>
        </p:nvSpPr>
        <p:spPr>
          <a:xfrm>
            <a:off x="5504706" y="4056406"/>
            <a:ext cx="1771378" cy="315975"/>
          </a:xfrm>
          <a:prstGeom prst="rect">
            <a:avLst/>
          </a:prstGeom>
          <a:solidFill>
            <a:schemeClr val="accent6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136" name="正方形/長方形 135"/>
          <p:cNvSpPr/>
          <p:nvPr/>
        </p:nvSpPr>
        <p:spPr>
          <a:xfrm>
            <a:off x="4307043" y="4051528"/>
            <a:ext cx="1189819" cy="332324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137" name="正方形/長方形 136"/>
          <p:cNvSpPr/>
          <p:nvPr/>
        </p:nvSpPr>
        <p:spPr>
          <a:xfrm>
            <a:off x="2528500" y="4059332"/>
            <a:ext cx="1778899" cy="324452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138" name="正方形/長方形 137"/>
          <p:cNvSpPr/>
          <p:nvPr/>
        </p:nvSpPr>
        <p:spPr>
          <a:xfrm>
            <a:off x="2534129" y="4380274"/>
            <a:ext cx="1767875" cy="2421521"/>
          </a:xfrm>
          <a:prstGeom prst="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140" name="テキスト ボックス 1"/>
          <p:cNvSpPr txBox="1">
            <a:spLocks noChangeArrowheads="1"/>
          </p:cNvSpPr>
          <p:nvPr/>
        </p:nvSpPr>
        <p:spPr bwMode="auto">
          <a:xfrm>
            <a:off x="665815" y="4357238"/>
            <a:ext cx="12487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263525" indent="-263525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ja-JP" sz="1400" b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1400" b="1" dirty="0" smtClean="0">
                <a:latin typeface="Symbol" panose="05050102010706020507" pitchFamily="18" charset="2"/>
                <a:cs typeface="Times New Roman" pitchFamily="18" charset="0"/>
              </a:rPr>
              <a:t>³ </a:t>
            </a: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7.5t)</a:t>
            </a:r>
            <a:endParaRPr lang="en-US" altLang="ja-JP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テキスト ボックス 1"/>
          <p:cNvSpPr txBox="1">
            <a:spLocks noChangeArrowheads="1"/>
          </p:cNvSpPr>
          <p:nvPr/>
        </p:nvSpPr>
        <p:spPr bwMode="auto">
          <a:xfrm>
            <a:off x="676869" y="4612201"/>
            <a:ext cx="124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lvl="0" indent="0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altLang="ja-JP" sz="1400" b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1400" dirty="0" smtClean="0">
                <a:latin typeface="Symbol" panose="05050102010706020507" pitchFamily="18" charset="2"/>
              </a:rPr>
              <a:t>&lt; </a:t>
            </a: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7.5t)</a:t>
            </a:r>
            <a:endParaRPr lang="ja-JP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テキスト ボックス 1"/>
          <p:cNvSpPr txBox="1">
            <a:spLocks noChangeArrowheads="1"/>
          </p:cNvSpPr>
          <p:nvPr/>
        </p:nvSpPr>
        <p:spPr bwMode="auto">
          <a:xfrm>
            <a:off x="670476" y="4901313"/>
            <a:ext cx="10737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c) Bus</a:t>
            </a:r>
          </a:p>
        </p:txBody>
      </p:sp>
      <p:sp>
        <p:nvSpPr>
          <p:cNvPr id="143" name="テキスト ボックス 1"/>
          <p:cNvSpPr txBox="1">
            <a:spLocks noChangeArrowheads="1"/>
          </p:cNvSpPr>
          <p:nvPr/>
        </p:nvSpPr>
        <p:spPr bwMode="auto">
          <a:xfrm>
            <a:off x="661277" y="5164647"/>
            <a:ext cx="128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d) Box van</a:t>
            </a:r>
          </a:p>
        </p:txBody>
      </p:sp>
      <p:sp>
        <p:nvSpPr>
          <p:cNvPr id="144" name="テキスト ボックス 1"/>
          <p:cNvSpPr txBox="1">
            <a:spLocks noChangeArrowheads="1"/>
          </p:cNvSpPr>
          <p:nvPr/>
        </p:nvSpPr>
        <p:spPr bwMode="auto">
          <a:xfrm>
            <a:off x="658857" y="5437035"/>
            <a:ext cx="128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e) Mini van</a:t>
            </a:r>
          </a:p>
        </p:txBody>
      </p:sp>
      <p:sp>
        <p:nvSpPr>
          <p:cNvPr id="145" name="テキスト ボックス 1"/>
          <p:cNvSpPr txBox="1">
            <a:spLocks noChangeArrowheads="1"/>
          </p:cNvSpPr>
          <p:nvPr/>
        </p:nvSpPr>
        <p:spPr bwMode="auto">
          <a:xfrm>
            <a:off x="670113" y="5691529"/>
            <a:ext cx="128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f) SUV</a:t>
            </a:r>
          </a:p>
        </p:txBody>
      </p:sp>
      <p:sp>
        <p:nvSpPr>
          <p:cNvPr id="146" name="テキスト ボックス 1"/>
          <p:cNvSpPr txBox="1">
            <a:spLocks noChangeArrowheads="1"/>
          </p:cNvSpPr>
          <p:nvPr/>
        </p:nvSpPr>
        <p:spPr bwMode="auto">
          <a:xfrm>
            <a:off x="670209" y="5959064"/>
            <a:ext cx="128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g) Sedan</a:t>
            </a:r>
          </a:p>
        </p:txBody>
      </p:sp>
      <p:sp>
        <p:nvSpPr>
          <p:cNvPr id="147" name="テキスト ボックス 1"/>
          <p:cNvSpPr txBox="1">
            <a:spLocks noChangeArrowheads="1"/>
          </p:cNvSpPr>
          <p:nvPr/>
        </p:nvSpPr>
        <p:spPr bwMode="auto">
          <a:xfrm>
            <a:off x="670112" y="6247997"/>
            <a:ext cx="178691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h) Light cargo van</a:t>
            </a:r>
          </a:p>
        </p:txBody>
      </p:sp>
      <p:sp>
        <p:nvSpPr>
          <p:cNvPr id="148" name="テキスト ボックス 1"/>
          <p:cNvSpPr txBox="1">
            <a:spLocks noChangeArrowheads="1"/>
          </p:cNvSpPr>
          <p:nvPr/>
        </p:nvSpPr>
        <p:spPr bwMode="auto">
          <a:xfrm>
            <a:off x="670533" y="6510148"/>
            <a:ext cx="19878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) Light passenger car</a:t>
            </a:r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2584407" y="4061318"/>
            <a:ext cx="54429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         (2)        (3)         (4)         (5)         (6)        (7)         (8)      Total </a:t>
            </a:r>
            <a:endParaRPr lang="en-US" altLang="ja-JP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Text Box 2"/>
          <p:cNvSpPr txBox="1">
            <a:spLocks noChangeArrowheads="1"/>
          </p:cNvSpPr>
          <p:nvPr/>
        </p:nvSpPr>
        <p:spPr bwMode="auto">
          <a:xfrm>
            <a:off x="2425513" y="3772173"/>
            <a:ext cx="53667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Rates of pedestrian fatalities (%)</a:t>
            </a:r>
            <a:endParaRPr lang="en-US" altLang="ja-JP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2" name="直線コネクタ 151"/>
          <p:cNvCxnSpPr/>
          <p:nvPr/>
        </p:nvCxnSpPr>
        <p:spPr>
          <a:xfrm>
            <a:off x="2524715" y="3797636"/>
            <a:ext cx="0" cy="30105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/>
          <p:nvPr/>
        </p:nvCxnSpPr>
        <p:spPr>
          <a:xfrm>
            <a:off x="3120999" y="4061536"/>
            <a:ext cx="0" cy="27563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コネクタ 153"/>
          <p:cNvCxnSpPr/>
          <p:nvPr/>
        </p:nvCxnSpPr>
        <p:spPr>
          <a:xfrm>
            <a:off x="3717282" y="4061536"/>
            <a:ext cx="0" cy="27563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/>
          <p:nvPr/>
        </p:nvCxnSpPr>
        <p:spPr>
          <a:xfrm>
            <a:off x="4306318" y="4061535"/>
            <a:ext cx="0" cy="273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コネクタ 155"/>
          <p:cNvCxnSpPr/>
          <p:nvPr/>
        </p:nvCxnSpPr>
        <p:spPr>
          <a:xfrm>
            <a:off x="4902602" y="4056773"/>
            <a:ext cx="0" cy="27563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コネクタ 156"/>
          <p:cNvCxnSpPr/>
          <p:nvPr/>
        </p:nvCxnSpPr>
        <p:spPr>
          <a:xfrm>
            <a:off x="5499579" y="4052008"/>
            <a:ext cx="0" cy="275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コネクタ 157"/>
          <p:cNvCxnSpPr/>
          <p:nvPr/>
        </p:nvCxnSpPr>
        <p:spPr>
          <a:xfrm>
            <a:off x="6095862" y="4061535"/>
            <a:ext cx="0" cy="273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/>
          <p:cNvCxnSpPr/>
          <p:nvPr/>
        </p:nvCxnSpPr>
        <p:spPr>
          <a:xfrm>
            <a:off x="6679583" y="4061535"/>
            <a:ext cx="0" cy="273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正方形/長方形 159"/>
          <p:cNvSpPr/>
          <p:nvPr/>
        </p:nvSpPr>
        <p:spPr>
          <a:xfrm>
            <a:off x="678709" y="3792513"/>
            <a:ext cx="7188804" cy="301568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cxnSp>
        <p:nvCxnSpPr>
          <p:cNvPr id="161" name="直線コネクタ 160"/>
          <p:cNvCxnSpPr/>
          <p:nvPr/>
        </p:nvCxnSpPr>
        <p:spPr>
          <a:xfrm>
            <a:off x="700464" y="4629879"/>
            <a:ext cx="716704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線コネクタ 161"/>
          <p:cNvCxnSpPr/>
          <p:nvPr/>
        </p:nvCxnSpPr>
        <p:spPr>
          <a:xfrm>
            <a:off x="669412" y="4374540"/>
            <a:ext cx="72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コネクタ 162"/>
          <p:cNvCxnSpPr/>
          <p:nvPr/>
        </p:nvCxnSpPr>
        <p:spPr>
          <a:xfrm>
            <a:off x="2534240" y="4054648"/>
            <a:ext cx="5328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直線コネクタ 171"/>
          <p:cNvCxnSpPr/>
          <p:nvPr/>
        </p:nvCxnSpPr>
        <p:spPr>
          <a:xfrm>
            <a:off x="7276962" y="4047246"/>
            <a:ext cx="0" cy="27654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コネクタ 172"/>
          <p:cNvCxnSpPr/>
          <p:nvPr/>
        </p:nvCxnSpPr>
        <p:spPr>
          <a:xfrm>
            <a:off x="693183" y="4909038"/>
            <a:ext cx="7174329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線コネクタ 173"/>
          <p:cNvCxnSpPr/>
          <p:nvPr/>
        </p:nvCxnSpPr>
        <p:spPr>
          <a:xfrm>
            <a:off x="681990" y="5182229"/>
            <a:ext cx="718552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コネクタ 174"/>
          <p:cNvCxnSpPr/>
          <p:nvPr/>
        </p:nvCxnSpPr>
        <p:spPr>
          <a:xfrm>
            <a:off x="673041" y="5451844"/>
            <a:ext cx="719447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直線コネクタ 175"/>
          <p:cNvCxnSpPr/>
          <p:nvPr/>
        </p:nvCxnSpPr>
        <p:spPr>
          <a:xfrm>
            <a:off x="692868" y="5718415"/>
            <a:ext cx="717464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コネクタ 176"/>
          <p:cNvCxnSpPr/>
          <p:nvPr/>
        </p:nvCxnSpPr>
        <p:spPr>
          <a:xfrm>
            <a:off x="692868" y="5980256"/>
            <a:ext cx="717464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直線コネクタ 177"/>
          <p:cNvCxnSpPr/>
          <p:nvPr/>
        </p:nvCxnSpPr>
        <p:spPr>
          <a:xfrm>
            <a:off x="681990" y="6255174"/>
            <a:ext cx="718552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線コネクタ 178"/>
          <p:cNvCxnSpPr/>
          <p:nvPr/>
        </p:nvCxnSpPr>
        <p:spPr>
          <a:xfrm>
            <a:off x="700464" y="6537963"/>
            <a:ext cx="716704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テキスト ボックス 179"/>
          <p:cNvSpPr txBox="1"/>
          <p:nvPr/>
        </p:nvSpPr>
        <p:spPr>
          <a:xfrm>
            <a:off x="2664980" y="4376455"/>
            <a:ext cx="5166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43         22         25          3            3            1          2            1         100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2660200" y="4625808"/>
            <a:ext cx="5166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55         18         21          1            0            4          1            1         100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2650786" y="5978114"/>
            <a:ext cx="5166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56         17         21          1             0           3          0            1         100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2660199" y="4891720"/>
            <a:ext cx="5166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39         32         14          0           14           0          0            0         100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2658300" y="5177276"/>
            <a:ext cx="5256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37         33         23          3             0           3          0            0         100 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2660199" y="5443858"/>
            <a:ext cx="5166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51         20         20          0             1           5          1            1         100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2660199" y="5701568"/>
            <a:ext cx="5166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50         24         15          0             2           7          2            0         100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2648887" y="6254579"/>
            <a:ext cx="5166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55         17         25          0             0           2          0            0         100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8" name="テキスト ボックス 187"/>
          <p:cNvSpPr txBox="1"/>
          <p:nvPr/>
        </p:nvSpPr>
        <p:spPr>
          <a:xfrm>
            <a:off x="2658300" y="6532561"/>
            <a:ext cx="5166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62         14         20          0            0            1          1            1         100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9" name="テキスト ボックス 188"/>
          <p:cNvSpPr txBox="1"/>
          <p:nvPr/>
        </p:nvSpPr>
        <p:spPr>
          <a:xfrm>
            <a:off x="1159683" y="659274"/>
            <a:ext cx="1788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Collision area of</a:t>
            </a:r>
          </a:p>
          <a:p>
            <a:r>
              <a:rPr kumimoji="1" lang="en-US" altLang="ja-JP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vehicles</a:t>
            </a:r>
            <a:endParaRPr kumimoji="1" lang="ja-JP" alt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直線コネクタ 43"/>
          <p:cNvCxnSpPr/>
          <p:nvPr/>
        </p:nvCxnSpPr>
        <p:spPr>
          <a:xfrm>
            <a:off x="679646" y="696333"/>
            <a:ext cx="1839229" cy="5757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テキスト ボックス 189"/>
          <p:cNvSpPr txBox="1"/>
          <p:nvPr/>
        </p:nvSpPr>
        <p:spPr>
          <a:xfrm>
            <a:off x="712428" y="4141496"/>
            <a:ext cx="1788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 of vehicles</a:t>
            </a:r>
            <a:endParaRPr kumimoji="1" lang="ja-JP" alt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2" name="直線コネクタ 191"/>
          <p:cNvCxnSpPr/>
          <p:nvPr/>
        </p:nvCxnSpPr>
        <p:spPr>
          <a:xfrm>
            <a:off x="687327" y="3802667"/>
            <a:ext cx="1839229" cy="5757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テキスト ボックス 103"/>
          <p:cNvSpPr txBox="1"/>
          <p:nvPr/>
        </p:nvSpPr>
        <p:spPr>
          <a:xfrm>
            <a:off x="1207922" y="3796317"/>
            <a:ext cx="1788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Collision area of</a:t>
            </a:r>
          </a:p>
          <a:p>
            <a:r>
              <a:rPr kumimoji="1" lang="en-US" altLang="ja-JP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vehicles</a:t>
            </a:r>
            <a:endParaRPr kumimoji="1" lang="ja-JP" alt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8020742" y="1975247"/>
            <a:ext cx="1639787" cy="2958338"/>
            <a:chOff x="7791136" y="1975247"/>
            <a:chExt cx="1869394" cy="3273702"/>
          </a:xfrm>
        </p:grpSpPr>
        <p:sp>
          <p:nvSpPr>
            <p:cNvPr id="236" name="上矢印 235"/>
            <p:cNvSpPr/>
            <p:nvPr/>
          </p:nvSpPr>
          <p:spPr>
            <a:xfrm>
              <a:off x="8636457" y="1975247"/>
              <a:ext cx="136274" cy="316590"/>
            </a:xfrm>
            <a:prstGeom prst="up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7" name="円/楕円 236"/>
            <p:cNvSpPr/>
            <p:nvPr/>
          </p:nvSpPr>
          <p:spPr>
            <a:xfrm>
              <a:off x="7853108" y="3627713"/>
              <a:ext cx="458816" cy="30044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7215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8" name="円/楕円 237"/>
            <p:cNvSpPr/>
            <p:nvPr/>
          </p:nvSpPr>
          <p:spPr>
            <a:xfrm>
              <a:off x="9165533" y="3646695"/>
              <a:ext cx="458816" cy="30044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7215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9" name="円/楕円 238"/>
            <p:cNvSpPr/>
            <p:nvPr/>
          </p:nvSpPr>
          <p:spPr>
            <a:xfrm>
              <a:off x="8114880" y="4484735"/>
              <a:ext cx="1309661" cy="37671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  <a:alpha val="7215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0" name="円/楕円 239"/>
            <p:cNvSpPr/>
            <p:nvPr/>
          </p:nvSpPr>
          <p:spPr>
            <a:xfrm>
              <a:off x="8073641" y="2630628"/>
              <a:ext cx="1309661" cy="343862"/>
            </a:xfrm>
            <a:prstGeom prst="ellipse">
              <a:avLst/>
            </a:prstGeom>
            <a:solidFill>
              <a:srgbClr val="DAE3F3">
                <a:alpha val="7215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1" name="テキスト ボックス 240"/>
            <p:cNvSpPr txBox="1"/>
            <p:nvPr/>
          </p:nvSpPr>
          <p:spPr>
            <a:xfrm>
              <a:off x="8490813" y="2588778"/>
              <a:ext cx="484642" cy="3746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42" name="Group 145"/>
            <p:cNvGrpSpPr>
              <a:grpSpLocks/>
            </p:cNvGrpSpPr>
            <p:nvPr/>
          </p:nvGrpSpPr>
          <p:grpSpPr bwMode="auto">
            <a:xfrm>
              <a:off x="8301688" y="2995113"/>
              <a:ext cx="830403" cy="1456760"/>
              <a:chOff x="1510" y="694"/>
              <a:chExt cx="1176" cy="2347"/>
            </a:xfrm>
          </p:grpSpPr>
          <p:sp>
            <p:nvSpPr>
              <p:cNvPr id="243" name="Freeform 6"/>
              <p:cNvSpPr>
                <a:spLocks noChangeAspect="1"/>
              </p:cNvSpPr>
              <p:nvPr/>
            </p:nvSpPr>
            <p:spPr bwMode="auto">
              <a:xfrm>
                <a:off x="2554" y="794"/>
                <a:ext cx="65" cy="702"/>
              </a:xfrm>
              <a:custGeom>
                <a:avLst/>
                <a:gdLst>
                  <a:gd name="T0" fmla="*/ 0 w 21"/>
                  <a:gd name="T1" fmla="*/ 0 h 252"/>
                  <a:gd name="T2" fmla="*/ 29835 w 21"/>
                  <a:gd name="T3" fmla="*/ 36426 h 252"/>
                  <a:gd name="T4" fmla="*/ 54532 w 21"/>
                  <a:gd name="T5" fmla="*/ 71487 h 252"/>
                  <a:gd name="T6" fmla="*/ 54532 w 21"/>
                  <a:gd name="T7" fmla="*/ 76655 h 252"/>
                  <a:gd name="T8" fmla="*/ 54532 w 21"/>
                  <a:gd name="T9" fmla="*/ 142113 h 252"/>
                  <a:gd name="T10" fmla="*/ 57079 w 21"/>
                  <a:gd name="T11" fmla="*/ 276123 h 252"/>
                  <a:gd name="T12" fmla="*/ 57079 w 21"/>
                  <a:gd name="T13" fmla="*/ 328132 h 2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" h="252">
                    <a:moveTo>
                      <a:pt x="0" y="0"/>
                    </a:moveTo>
                    <a:lnTo>
                      <a:pt x="11" y="28"/>
                    </a:lnTo>
                    <a:lnTo>
                      <a:pt x="20" y="55"/>
                    </a:lnTo>
                    <a:lnTo>
                      <a:pt x="20" y="59"/>
                    </a:lnTo>
                    <a:lnTo>
                      <a:pt x="20" y="109"/>
                    </a:lnTo>
                    <a:lnTo>
                      <a:pt x="21" y="212"/>
                    </a:lnTo>
                    <a:lnTo>
                      <a:pt x="21" y="252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4" name="Freeform 7"/>
              <p:cNvSpPr>
                <a:spLocks noChangeAspect="1"/>
              </p:cNvSpPr>
              <p:nvPr/>
            </p:nvSpPr>
            <p:spPr bwMode="auto">
              <a:xfrm>
                <a:off x="2575" y="1557"/>
                <a:ext cx="44" cy="1222"/>
              </a:xfrm>
              <a:custGeom>
                <a:avLst/>
                <a:gdLst>
                  <a:gd name="T0" fmla="*/ 33742 w 14"/>
                  <a:gd name="T1" fmla="*/ 0 h 439"/>
                  <a:gd name="T2" fmla="*/ 39521 w 14"/>
                  <a:gd name="T3" fmla="*/ 194523 h 439"/>
                  <a:gd name="T4" fmla="*/ 36479 w 14"/>
                  <a:gd name="T5" fmla="*/ 414439 h 439"/>
                  <a:gd name="T6" fmla="*/ 42344 w 14"/>
                  <a:gd name="T7" fmla="*/ 543832 h 439"/>
                  <a:gd name="T8" fmla="*/ 0 w 14"/>
                  <a:gd name="T9" fmla="*/ 568564 h 4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439">
                    <a:moveTo>
                      <a:pt x="11" y="0"/>
                    </a:moveTo>
                    <a:lnTo>
                      <a:pt x="13" y="150"/>
                    </a:lnTo>
                    <a:lnTo>
                      <a:pt x="12" y="320"/>
                    </a:lnTo>
                    <a:lnTo>
                      <a:pt x="14" y="420"/>
                    </a:lnTo>
                    <a:lnTo>
                      <a:pt x="0" y="439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5" name="Freeform 8"/>
              <p:cNvSpPr>
                <a:spLocks noChangeAspect="1"/>
              </p:cNvSpPr>
              <p:nvPr/>
            </p:nvSpPr>
            <p:spPr bwMode="auto">
              <a:xfrm>
                <a:off x="1621" y="2760"/>
                <a:ext cx="954" cy="281"/>
              </a:xfrm>
              <a:custGeom>
                <a:avLst/>
                <a:gdLst>
                  <a:gd name="T0" fmla="*/ 810343 w 310"/>
                  <a:gd name="T1" fmla="*/ 2818 h 101"/>
                  <a:gd name="T2" fmla="*/ 802643 w 310"/>
                  <a:gd name="T3" fmla="*/ 42659 h 101"/>
                  <a:gd name="T4" fmla="*/ 797719 w 310"/>
                  <a:gd name="T5" fmla="*/ 84008 h 101"/>
                  <a:gd name="T6" fmla="*/ 789093 w 310"/>
                  <a:gd name="T7" fmla="*/ 92685 h 101"/>
                  <a:gd name="T8" fmla="*/ 776448 w 310"/>
                  <a:gd name="T9" fmla="*/ 100656 h 101"/>
                  <a:gd name="T10" fmla="*/ 755199 w 310"/>
                  <a:gd name="T11" fmla="*/ 108513 h 101"/>
                  <a:gd name="T12" fmla="*/ 727040 w 310"/>
                  <a:gd name="T13" fmla="*/ 115040 h 101"/>
                  <a:gd name="T14" fmla="*/ 684520 w 310"/>
                  <a:gd name="T15" fmla="*/ 118685 h 101"/>
                  <a:gd name="T16" fmla="*/ 611689 w 310"/>
                  <a:gd name="T17" fmla="*/ 123849 h 101"/>
                  <a:gd name="T18" fmla="*/ 528276 w 310"/>
                  <a:gd name="T19" fmla="*/ 128870 h 101"/>
                  <a:gd name="T20" fmla="*/ 399920 w 310"/>
                  <a:gd name="T21" fmla="*/ 130373 h 101"/>
                  <a:gd name="T22" fmla="*/ 310776 w 310"/>
                  <a:gd name="T23" fmla="*/ 130373 h 101"/>
                  <a:gd name="T24" fmla="*/ 248166 w 310"/>
                  <a:gd name="T25" fmla="*/ 127485 h 101"/>
                  <a:gd name="T26" fmla="*/ 174985 w 310"/>
                  <a:gd name="T27" fmla="*/ 123849 h 101"/>
                  <a:gd name="T28" fmla="*/ 128353 w 310"/>
                  <a:gd name="T29" fmla="*/ 118685 h 101"/>
                  <a:gd name="T30" fmla="*/ 89156 w 310"/>
                  <a:gd name="T31" fmla="*/ 115992 h 101"/>
                  <a:gd name="T32" fmla="*/ 57674 w 310"/>
                  <a:gd name="T33" fmla="*/ 108513 h 101"/>
                  <a:gd name="T34" fmla="*/ 39197 w 310"/>
                  <a:gd name="T35" fmla="*/ 104382 h 101"/>
                  <a:gd name="T36" fmla="*/ 31479 w 310"/>
                  <a:gd name="T37" fmla="*/ 95509 h 101"/>
                  <a:gd name="T38" fmla="*/ 23779 w 310"/>
                  <a:gd name="T39" fmla="*/ 81190 h 101"/>
                  <a:gd name="T40" fmla="*/ 15153 w 310"/>
                  <a:gd name="T41" fmla="*/ 63030 h 101"/>
                  <a:gd name="T42" fmla="*/ 7727 w 310"/>
                  <a:gd name="T43" fmla="*/ 32540 h 101"/>
                  <a:gd name="T44" fmla="*/ 2511 w 310"/>
                  <a:gd name="T45" fmla="*/ 6524 h 101"/>
                  <a:gd name="T46" fmla="*/ 0 w 310"/>
                  <a:gd name="T47" fmla="*/ 0 h 10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310" h="101">
                    <a:moveTo>
                      <a:pt x="310" y="2"/>
                    </a:moveTo>
                    <a:lnTo>
                      <a:pt x="307" y="33"/>
                    </a:lnTo>
                    <a:lnTo>
                      <a:pt x="305" y="65"/>
                    </a:lnTo>
                    <a:lnTo>
                      <a:pt x="302" y="72"/>
                    </a:lnTo>
                    <a:lnTo>
                      <a:pt x="297" y="78"/>
                    </a:lnTo>
                    <a:lnTo>
                      <a:pt x="289" y="84"/>
                    </a:lnTo>
                    <a:lnTo>
                      <a:pt x="278" y="89"/>
                    </a:lnTo>
                    <a:lnTo>
                      <a:pt x="262" y="92"/>
                    </a:lnTo>
                    <a:lnTo>
                      <a:pt x="234" y="96"/>
                    </a:lnTo>
                    <a:lnTo>
                      <a:pt x="202" y="100"/>
                    </a:lnTo>
                    <a:lnTo>
                      <a:pt x="153" y="101"/>
                    </a:lnTo>
                    <a:lnTo>
                      <a:pt x="119" y="101"/>
                    </a:lnTo>
                    <a:lnTo>
                      <a:pt x="95" y="99"/>
                    </a:lnTo>
                    <a:lnTo>
                      <a:pt x="67" y="96"/>
                    </a:lnTo>
                    <a:lnTo>
                      <a:pt x="49" y="92"/>
                    </a:lnTo>
                    <a:lnTo>
                      <a:pt x="34" y="90"/>
                    </a:lnTo>
                    <a:lnTo>
                      <a:pt x="22" y="84"/>
                    </a:lnTo>
                    <a:lnTo>
                      <a:pt x="15" y="81"/>
                    </a:lnTo>
                    <a:lnTo>
                      <a:pt x="12" y="74"/>
                    </a:lnTo>
                    <a:lnTo>
                      <a:pt x="9" y="63"/>
                    </a:lnTo>
                    <a:lnTo>
                      <a:pt x="6" y="49"/>
                    </a:lnTo>
                    <a:lnTo>
                      <a:pt x="3" y="25"/>
                    </a:lnTo>
                    <a:lnTo>
                      <a:pt x="1" y="5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" name="Freeform 9"/>
              <p:cNvSpPr>
                <a:spLocks noChangeAspect="1"/>
              </p:cNvSpPr>
              <p:nvPr/>
            </p:nvSpPr>
            <p:spPr bwMode="auto">
              <a:xfrm>
                <a:off x="1599" y="1557"/>
                <a:ext cx="22" cy="1203"/>
              </a:xfrm>
              <a:custGeom>
                <a:avLst/>
                <a:gdLst>
                  <a:gd name="T0" fmla="*/ 21167 w 7"/>
                  <a:gd name="T1" fmla="*/ 561005 h 432"/>
                  <a:gd name="T2" fmla="*/ 15299 w 7"/>
                  <a:gd name="T3" fmla="*/ 557337 h 432"/>
                  <a:gd name="T4" fmla="*/ 8602 w 7"/>
                  <a:gd name="T5" fmla="*/ 547944 h 432"/>
                  <a:gd name="T6" fmla="*/ 2737 w 7"/>
                  <a:gd name="T7" fmla="*/ 544232 h 432"/>
                  <a:gd name="T8" fmla="*/ 2737 w 7"/>
                  <a:gd name="T9" fmla="*/ 526001 h 432"/>
                  <a:gd name="T10" fmla="*/ 2737 w 7"/>
                  <a:gd name="T11" fmla="*/ 375420 h 432"/>
                  <a:gd name="T12" fmla="*/ 0 w 7"/>
                  <a:gd name="T13" fmla="*/ 222079 h 432"/>
                  <a:gd name="T14" fmla="*/ 0 w 7"/>
                  <a:gd name="T15" fmla="*/ 175348 h 432"/>
                  <a:gd name="T16" fmla="*/ 0 w 7"/>
                  <a:gd name="T17" fmla="*/ 0 h 4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432">
                    <a:moveTo>
                      <a:pt x="7" y="432"/>
                    </a:moveTo>
                    <a:lnTo>
                      <a:pt x="5" y="429"/>
                    </a:lnTo>
                    <a:lnTo>
                      <a:pt x="3" y="422"/>
                    </a:lnTo>
                    <a:lnTo>
                      <a:pt x="1" y="419"/>
                    </a:lnTo>
                    <a:lnTo>
                      <a:pt x="1" y="405"/>
                    </a:lnTo>
                    <a:lnTo>
                      <a:pt x="1" y="289"/>
                    </a:lnTo>
                    <a:lnTo>
                      <a:pt x="0" y="171"/>
                    </a:lnTo>
                    <a:lnTo>
                      <a:pt x="0" y="135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7" name="Freeform 10"/>
              <p:cNvSpPr>
                <a:spLocks noChangeAspect="1"/>
              </p:cNvSpPr>
              <p:nvPr/>
            </p:nvSpPr>
            <p:spPr bwMode="auto">
              <a:xfrm>
                <a:off x="1599" y="694"/>
                <a:ext cx="955" cy="802"/>
              </a:xfrm>
              <a:custGeom>
                <a:avLst/>
                <a:gdLst>
                  <a:gd name="T0" fmla="*/ 2514 w 310"/>
                  <a:gd name="T1" fmla="*/ 373907 h 288"/>
                  <a:gd name="T2" fmla="*/ 2514 w 310"/>
                  <a:gd name="T3" fmla="*/ 289544 h 288"/>
                  <a:gd name="T4" fmla="*/ 0 w 310"/>
                  <a:gd name="T5" fmla="*/ 243000 h 288"/>
                  <a:gd name="T6" fmla="*/ 2514 w 310"/>
                  <a:gd name="T7" fmla="*/ 138963 h 288"/>
                  <a:gd name="T8" fmla="*/ 4944 w 310"/>
                  <a:gd name="T9" fmla="*/ 112876 h 288"/>
                  <a:gd name="T10" fmla="*/ 10259 w 310"/>
                  <a:gd name="T11" fmla="*/ 106310 h 288"/>
                  <a:gd name="T12" fmla="*/ 21343 w 310"/>
                  <a:gd name="T13" fmla="*/ 83052 h 288"/>
                  <a:gd name="T14" fmla="*/ 34146 w 310"/>
                  <a:gd name="T15" fmla="*/ 64828 h 288"/>
                  <a:gd name="T16" fmla="*/ 55492 w 310"/>
                  <a:gd name="T17" fmla="*/ 46535 h 288"/>
                  <a:gd name="T18" fmla="*/ 82158 w 310"/>
                  <a:gd name="T19" fmla="*/ 37836 h 288"/>
                  <a:gd name="T20" fmla="*/ 126534 w 310"/>
                  <a:gd name="T21" fmla="*/ 27126 h 288"/>
                  <a:gd name="T22" fmla="*/ 173369 w 310"/>
                  <a:gd name="T23" fmla="*/ 19613 h 288"/>
                  <a:gd name="T24" fmla="*/ 234184 w 310"/>
                  <a:gd name="T25" fmla="*/ 10212 h 288"/>
                  <a:gd name="T26" fmla="*/ 297390 w 310"/>
                  <a:gd name="T27" fmla="*/ 3667 h 288"/>
                  <a:gd name="T28" fmla="*/ 336862 w 310"/>
                  <a:gd name="T29" fmla="*/ 3667 h 288"/>
                  <a:gd name="T30" fmla="*/ 389806 w 310"/>
                  <a:gd name="T31" fmla="*/ 1317 h 288"/>
                  <a:gd name="T32" fmla="*/ 450594 w 310"/>
                  <a:gd name="T33" fmla="*/ 0 h 288"/>
                  <a:gd name="T34" fmla="*/ 508599 w 310"/>
                  <a:gd name="T35" fmla="*/ 1317 h 288"/>
                  <a:gd name="T36" fmla="*/ 579586 w 310"/>
                  <a:gd name="T37" fmla="*/ 6569 h 288"/>
                  <a:gd name="T38" fmla="*/ 626508 w 310"/>
                  <a:gd name="T39" fmla="*/ 10212 h 288"/>
                  <a:gd name="T40" fmla="*/ 674520 w 310"/>
                  <a:gd name="T41" fmla="*/ 16711 h 288"/>
                  <a:gd name="T42" fmla="*/ 713601 w 310"/>
                  <a:gd name="T43" fmla="*/ 21938 h 288"/>
                  <a:gd name="T44" fmla="*/ 750528 w 310"/>
                  <a:gd name="T45" fmla="*/ 28438 h 288"/>
                  <a:gd name="T46" fmla="*/ 784674 w 310"/>
                  <a:gd name="T47" fmla="*/ 37836 h 288"/>
                  <a:gd name="T48" fmla="*/ 816285 w 310"/>
                  <a:gd name="T49" fmla="*/ 50941 h 2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310" h="288">
                    <a:moveTo>
                      <a:pt x="1" y="288"/>
                    </a:moveTo>
                    <a:lnTo>
                      <a:pt x="1" y="223"/>
                    </a:lnTo>
                    <a:lnTo>
                      <a:pt x="0" y="187"/>
                    </a:lnTo>
                    <a:lnTo>
                      <a:pt x="1" y="107"/>
                    </a:lnTo>
                    <a:lnTo>
                      <a:pt x="2" y="87"/>
                    </a:lnTo>
                    <a:lnTo>
                      <a:pt x="4" y="82"/>
                    </a:lnTo>
                    <a:lnTo>
                      <a:pt x="8" y="64"/>
                    </a:lnTo>
                    <a:lnTo>
                      <a:pt x="13" y="50"/>
                    </a:lnTo>
                    <a:lnTo>
                      <a:pt x="21" y="36"/>
                    </a:lnTo>
                    <a:lnTo>
                      <a:pt x="31" y="29"/>
                    </a:lnTo>
                    <a:lnTo>
                      <a:pt x="48" y="21"/>
                    </a:lnTo>
                    <a:lnTo>
                      <a:pt x="66" y="15"/>
                    </a:lnTo>
                    <a:lnTo>
                      <a:pt x="89" y="8"/>
                    </a:lnTo>
                    <a:lnTo>
                      <a:pt x="113" y="3"/>
                    </a:lnTo>
                    <a:lnTo>
                      <a:pt x="128" y="3"/>
                    </a:lnTo>
                    <a:lnTo>
                      <a:pt x="148" y="1"/>
                    </a:lnTo>
                    <a:lnTo>
                      <a:pt x="171" y="0"/>
                    </a:lnTo>
                    <a:lnTo>
                      <a:pt x="193" y="1"/>
                    </a:lnTo>
                    <a:lnTo>
                      <a:pt x="220" y="5"/>
                    </a:lnTo>
                    <a:lnTo>
                      <a:pt x="238" y="8"/>
                    </a:lnTo>
                    <a:lnTo>
                      <a:pt x="256" y="13"/>
                    </a:lnTo>
                    <a:lnTo>
                      <a:pt x="271" y="17"/>
                    </a:lnTo>
                    <a:lnTo>
                      <a:pt x="285" y="22"/>
                    </a:lnTo>
                    <a:lnTo>
                      <a:pt x="298" y="29"/>
                    </a:lnTo>
                    <a:lnTo>
                      <a:pt x="310" y="39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8" name="Freeform 11"/>
              <p:cNvSpPr>
                <a:spLocks noChangeAspect="1"/>
              </p:cNvSpPr>
              <p:nvPr/>
            </p:nvSpPr>
            <p:spPr bwMode="auto">
              <a:xfrm>
                <a:off x="2375" y="752"/>
                <a:ext cx="200" cy="242"/>
              </a:xfrm>
              <a:custGeom>
                <a:avLst/>
                <a:gdLst>
                  <a:gd name="T0" fmla="*/ 169600 w 65"/>
                  <a:gd name="T1" fmla="*/ 112068 h 87"/>
                  <a:gd name="T2" fmla="*/ 169600 w 65"/>
                  <a:gd name="T3" fmla="*/ 109245 h 87"/>
                  <a:gd name="T4" fmla="*/ 167148 w 65"/>
                  <a:gd name="T5" fmla="*/ 94116 h 87"/>
                  <a:gd name="T6" fmla="*/ 162138 w 65"/>
                  <a:gd name="T7" fmla="*/ 69451 h 87"/>
                  <a:gd name="T8" fmla="*/ 154452 w 65"/>
                  <a:gd name="T9" fmla="*/ 54130 h 87"/>
                  <a:gd name="T10" fmla="*/ 138489 w 65"/>
                  <a:gd name="T11" fmla="*/ 39816 h 87"/>
                  <a:gd name="T12" fmla="*/ 114452 w 65"/>
                  <a:gd name="T13" fmla="*/ 24489 h 87"/>
                  <a:gd name="T14" fmla="*/ 78068 w 65"/>
                  <a:gd name="T15" fmla="*/ 15327 h 87"/>
                  <a:gd name="T16" fmla="*/ 46609 w 65"/>
                  <a:gd name="T17" fmla="*/ 8804 h 87"/>
                  <a:gd name="T18" fmla="*/ 26160 w 65"/>
                  <a:gd name="T19" fmla="*/ 3661 h 87"/>
                  <a:gd name="T20" fmla="*/ 0 w 65"/>
                  <a:gd name="T21" fmla="*/ 0 h 87"/>
                  <a:gd name="T22" fmla="*/ 23745 w 65"/>
                  <a:gd name="T23" fmla="*/ 14314 h 87"/>
                  <a:gd name="T24" fmla="*/ 39175 w 65"/>
                  <a:gd name="T25" fmla="*/ 25975 h 87"/>
                  <a:gd name="T26" fmla="*/ 55120 w 65"/>
                  <a:gd name="T27" fmla="*/ 38500 h 87"/>
                  <a:gd name="T28" fmla="*/ 70354 w 65"/>
                  <a:gd name="T29" fmla="*/ 55615 h 87"/>
                  <a:gd name="T30" fmla="*/ 89080 w 65"/>
                  <a:gd name="T31" fmla="*/ 73582 h 87"/>
                  <a:gd name="T32" fmla="*/ 96806 w 65"/>
                  <a:gd name="T33" fmla="*/ 85251 h 87"/>
                  <a:gd name="T34" fmla="*/ 99305 w 65"/>
                  <a:gd name="T35" fmla="*/ 91231 h 87"/>
                  <a:gd name="T36" fmla="*/ 130680 w 65"/>
                  <a:gd name="T37" fmla="*/ 97754 h 87"/>
                  <a:gd name="T38" fmla="*/ 143412 w 65"/>
                  <a:gd name="T39" fmla="*/ 104230 h 87"/>
                  <a:gd name="T40" fmla="*/ 156951 w 65"/>
                  <a:gd name="T41" fmla="*/ 108408 h 87"/>
                  <a:gd name="T42" fmla="*/ 162138 w 65"/>
                  <a:gd name="T43" fmla="*/ 112068 h 87"/>
                  <a:gd name="T44" fmla="*/ 169600 w 65"/>
                  <a:gd name="T45" fmla="*/ 110753 h 87"/>
                  <a:gd name="T46" fmla="*/ 169600 w 65"/>
                  <a:gd name="T47" fmla="*/ 110753 h 87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65" h="87">
                    <a:moveTo>
                      <a:pt x="65" y="87"/>
                    </a:moveTo>
                    <a:lnTo>
                      <a:pt x="65" y="85"/>
                    </a:lnTo>
                    <a:lnTo>
                      <a:pt x="64" y="73"/>
                    </a:lnTo>
                    <a:lnTo>
                      <a:pt x="62" y="54"/>
                    </a:lnTo>
                    <a:lnTo>
                      <a:pt x="59" y="42"/>
                    </a:lnTo>
                    <a:lnTo>
                      <a:pt x="53" y="31"/>
                    </a:lnTo>
                    <a:lnTo>
                      <a:pt x="44" y="19"/>
                    </a:lnTo>
                    <a:lnTo>
                      <a:pt x="30" y="12"/>
                    </a:lnTo>
                    <a:lnTo>
                      <a:pt x="18" y="7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9" y="11"/>
                    </a:lnTo>
                    <a:lnTo>
                      <a:pt x="15" y="20"/>
                    </a:lnTo>
                    <a:lnTo>
                      <a:pt x="21" y="30"/>
                    </a:lnTo>
                    <a:lnTo>
                      <a:pt x="27" y="43"/>
                    </a:lnTo>
                    <a:lnTo>
                      <a:pt x="34" y="57"/>
                    </a:lnTo>
                    <a:lnTo>
                      <a:pt x="37" y="66"/>
                    </a:lnTo>
                    <a:lnTo>
                      <a:pt x="38" y="71"/>
                    </a:lnTo>
                    <a:lnTo>
                      <a:pt x="50" y="76"/>
                    </a:lnTo>
                    <a:lnTo>
                      <a:pt x="55" y="81"/>
                    </a:lnTo>
                    <a:lnTo>
                      <a:pt x="60" y="84"/>
                    </a:lnTo>
                    <a:lnTo>
                      <a:pt x="62" y="87"/>
                    </a:lnTo>
                    <a:lnTo>
                      <a:pt x="65" y="86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9" name="Freeform 12"/>
              <p:cNvSpPr>
                <a:spLocks noChangeAspect="1"/>
              </p:cNvSpPr>
              <p:nvPr/>
            </p:nvSpPr>
            <p:spPr bwMode="auto">
              <a:xfrm>
                <a:off x="1621" y="752"/>
                <a:ext cx="200" cy="242"/>
              </a:xfrm>
              <a:custGeom>
                <a:avLst/>
                <a:gdLst>
                  <a:gd name="T0" fmla="*/ 169600 w 65"/>
                  <a:gd name="T1" fmla="*/ 0 h 87"/>
                  <a:gd name="T2" fmla="*/ 167148 w 65"/>
                  <a:gd name="T3" fmla="*/ 1316 h 87"/>
                  <a:gd name="T4" fmla="*/ 107031 w 65"/>
                  <a:gd name="T5" fmla="*/ 11669 h 87"/>
                  <a:gd name="T6" fmla="*/ 80492 w 65"/>
                  <a:gd name="T7" fmla="*/ 16634 h 87"/>
                  <a:gd name="T8" fmla="*/ 52695 w 65"/>
                  <a:gd name="T9" fmla="*/ 25975 h 87"/>
                  <a:gd name="T10" fmla="*/ 33874 w 65"/>
                  <a:gd name="T11" fmla="*/ 36155 h 87"/>
                  <a:gd name="T12" fmla="*/ 23745 w 65"/>
                  <a:gd name="T13" fmla="*/ 47777 h 87"/>
                  <a:gd name="T14" fmla="*/ 12732 w 65"/>
                  <a:gd name="T15" fmla="*/ 64414 h 87"/>
                  <a:gd name="T16" fmla="*/ 4923 w 65"/>
                  <a:gd name="T17" fmla="*/ 79632 h 87"/>
                  <a:gd name="T18" fmla="*/ 0 w 65"/>
                  <a:gd name="T19" fmla="*/ 92608 h 87"/>
                  <a:gd name="T20" fmla="*/ 2508 w 65"/>
                  <a:gd name="T21" fmla="*/ 109245 h 87"/>
                  <a:gd name="T22" fmla="*/ 4923 w 65"/>
                  <a:gd name="T23" fmla="*/ 112068 h 87"/>
                  <a:gd name="T24" fmla="*/ 12732 w 65"/>
                  <a:gd name="T25" fmla="*/ 109245 h 87"/>
                  <a:gd name="T26" fmla="*/ 28951 w 65"/>
                  <a:gd name="T27" fmla="*/ 104230 h 87"/>
                  <a:gd name="T28" fmla="*/ 46609 w 65"/>
                  <a:gd name="T29" fmla="*/ 95431 h 87"/>
                  <a:gd name="T30" fmla="*/ 60157 w 65"/>
                  <a:gd name="T31" fmla="*/ 92608 h 87"/>
                  <a:gd name="T32" fmla="*/ 73062 w 65"/>
                  <a:gd name="T33" fmla="*/ 91231 h 87"/>
                  <a:gd name="T34" fmla="*/ 75569 w 65"/>
                  <a:gd name="T35" fmla="*/ 82433 h 87"/>
                  <a:gd name="T36" fmla="*/ 80492 w 65"/>
                  <a:gd name="T37" fmla="*/ 72252 h 87"/>
                  <a:gd name="T38" fmla="*/ 91615 w 65"/>
                  <a:gd name="T39" fmla="*/ 57960 h 87"/>
                  <a:gd name="T40" fmla="*/ 109529 w 65"/>
                  <a:gd name="T41" fmla="*/ 44962 h 87"/>
                  <a:gd name="T42" fmla="*/ 128265 w 65"/>
                  <a:gd name="T43" fmla="*/ 29635 h 87"/>
                  <a:gd name="T44" fmla="*/ 156951 w 65"/>
                  <a:gd name="T45" fmla="*/ 12998 h 87"/>
                  <a:gd name="T46" fmla="*/ 164649 w 65"/>
                  <a:gd name="T47" fmla="*/ 5146 h 87"/>
                  <a:gd name="T48" fmla="*/ 164649 w 65"/>
                  <a:gd name="T49" fmla="*/ 2818 h 87"/>
                  <a:gd name="T50" fmla="*/ 151129 w 65"/>
                  <a:gd name="T51" fmla="*/ 5146 h 8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65" h="87">
                    <a:moveTo>
                      <a:pt x="65" y="0"/>
                    </a:moveTo>
                    <a:lnTo>
                      <a:pt x="64" y="1"/>
                    </a:lnTo>
                    <a:lnTo>
                      <a:pt x="41" y="9"/>
                    </a:lnTo>
                    <a:lnTo>
                      <a:pt x="31" y="13"/>
                    </a:lnTo>
                    <a:lnTo>
                      <a:pt x="20" y="20"/>
                    </a:lnTo>
                    <a:lnTo>
                      <a:pt x="13" y="28"/>
                    </a:lnTo>
                    <a:lnTo>
                      <a:pt x="9" y="37"/>
                    </a:lnTo>
                    <a:lnTo>
                      <a:pt x="5" y="50"/>
                    </a:lnTo>
                    <a:lnTo>
                      <a:pt x="2" y="62"/>
                    </a:lnTo>
                    <a:lnTo>
                      <a:pt x="0" y="72"/>
                    </a:lnTo>
                    <a:lnTo>
                      <a:pt x="1" y="85"/>
                    </a:lnTo>
                    <a:lnTo>
                      <a:pt x="2" y="87"/>
                    </a:lnTo>
                    <a:lnTo>
                      <a:pt x="5" y="85"/>
                    </a:lnTo>
                    <a:lnTo>
                      <a:pt x="11" y="81"/>
                    </a:lnTo>
                    <a:lnTo>
                      <a:pt x="18" y="74"/>
                    </a:lnTo>
                    <a:lnTo>
                      <a:pt x="23" y="72"/>
                    </a:lnTo>
                    <a:lnTo>
                      <a:pt x="28" y="71"/>
                    </a:lnTo>
                    <a:lnTo>
                      <a:pt x="29" y="64"/>
                    </a:lnTo>
                    <a:lnTo>
                      <a:pt x="31" y="56"/>
                    </a:lnTo>
                    <a:lnTo>
                      <a:pt x="35" y="45"/>
                    </a:lnTo>
                    <a:lnTo>
                      <a:pt x="42" y="35"/>
                    </a:lnTo>
                    <a:lnTo>
                      <a:pt x="49" y="23"/>
                    </a:lnTo>
                    <a:lnTo>
                      <a:pt x="60" y="10"/>
                    </a:lnTo>
                    <a:lnTo>
                      <a:pt x="63" y="4"/>
                    </a:lnTo>
                    <a:lnTo>
                      <a:pt x="63" y="2"/>
                    </a:lnTo>
                    <a:lnTo>
                      <a:pt x="58" y="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0" name="Freeform 13"/>
              <p:cNvSpPr>
                <a:spLocks noChangeAspect="1"/>
              </p:cNvSpPr>
              <p:nvPr/>
            </p:nvSpPr>
            <p:spPr bwMode="auto">
              <a:xfrm>
                <a:off x="2154" y="733"/>
                <a:ext cx="221" cy="401"/>
              </a:xfrm>
              <a:custGeom>
                <a:avLst/>
                <a:gdLst>
                  <a:gd name="T0" fmla="*/ 184738 w 72"/>
                  <a:gd name="T1" fmla="*/ 15400 h 144"/>
                  <a:gd name="T2" fmla="*/ 153908 w 72"/>
                  <a:gd name="T3" fmla="*/ 8894 h 144"/>
                  <a:gd name="T4" fmla="*/ 110325 w 72"/>
                  <a:gd name="T5" fmla="*/ 6569 h 144"/>
                  <a:gd name="T6" fmla="*/ 64256 w 72"/>
                  <a:gd name="T7" fmla="*/ 2829 h 144"/>
                  <a:gd name="T8" fmla="*/ 12520 w 72"/>
                  <a:gd name="T9" fmla="*/ 0 h 144"/>
                  <a:gd name="T10" fmla="*/ 0 w 72"/>
                  <a:gd name="T11" fmla="*/ 0 h 144"/>
                  <a:gd name="T12" fmla="*/ 7631 w 72"/>
                  <a:gd name="T13" fmla="*/ 13044 h 144"/>
                  <a:gd name="T14" fmla="*/ 15010 w 72"/>
                  <a:gd name="T15" fmla="*/ 32654 h 144"/>
                  <a:gd name="T16" fmla="*/ 28313 w 72"/>
                  <a:gd name="T17" fmla="*/ 55926 h 144"/>
                  <a:gd name="T18" fmla="*/ 35943 w 72"/>
                  <a:gd name="T19" fmla="*/ 83052 h 144"/>
                  <a:gd name="T20" fmla="*/ 50953 w 72"/>
                  <a:gd name="T21" fmla="*/ 125920 h 144"/>
                  <a:gd name="T22" fmla="*/ 61862 w 72"/>
                  <a:gd name="T23" fmla="*/ 165972 h 144"/>
                  <a:gd name="T24" fmla="*/ 67006 w 72"/>
                  <a:gd name="T25" fmla="*/ 187075 h 14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2" h="144">
                    <a:moveTo>
                      <a:pt x="72" y="12"/>
                    </a:moveTo>
                    <a:lnTo>
                      <a:pt x="60" y="7"/>
                    </a:lnTo>
                    <a:lnTo>
                      <a:pt x="43" y="5"/>
                    </a:lnTo>
                    <a:lnTo>
                      <a:pt x="25" y="2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3" y="10"/>
                    </a:lnTo>
                    <a:lnTo>
                      <a:pt x="6" y="25"/>
                    </a:lnTo>
                    <a:lnTo>
                      <a:pt x="11" y="43"/>
                    </a:lnTo>
                    <a:lnTo>
                      <a:pt x="14" y="64"/>
                    </a:lnTo>
                    <a:lnTo>
                      <a:pt x="20" y="97"/>
                    </a:lnTo>
                    <a:lnTo>
                      <a:pt x="24" y="128"/>
                    </a:lnTo>
                    <a:lnTo>
                      <a:pt x="26" y="14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1" name="Freeform 14"/>
              <p:cNvSpPr>
                <a:spLocks noChangeAspect="1"/>
              </p:cNvSpPr>
              <p:nvPr/>
            </p:nvSpPr>
            <p:spPr bwMode="auto">
              <a:xfrm>
                <a:off x="1821" y="733"/>
                <a:ext cx="222" cy="401"/>
              </a:xfrm>
              <a:custGeom>
                <a:avLst/>
                <a:gdLst>
                  <a:gd name="T0" fmla="*/ 0 w 72"/>
                  <a:gd name="T1" fmla="*/ 15400 h 144"/>
                  <a:gd name="T2" fmla="*/ 34262 w 72"/>
                  <a:gd name="T3" fmla="*/ 11726 h 144"/>
                  <a:gd name="T4" fmla="*/ 68888 w 72"/>
                  <a:gd name="T5" fmla="*/ 8894 h 144"/>
                  <a:gd name="T6" fmla="*/ 108370 w 72"/>
                  <a:gd name="T7" fmla="*/ 5166 h 144"/>
                  <a:gd name="T8" fmla="*/ 156362 w 72"/>
                  <a:gd name="T9" fmla="*/ 0 h 144"/>
                  <a:gd name="T10" fmla="*/ 190889 w 72"/>
                  <a:gd name="T11" fmla="*/ 1317 h 144"/>
                  <a:gd name="T12" fmla="*/ 180594 w 72"/>
                  <a:gd name="T13" fmla="*/ 19613 h 144"/>
                  <a:gd name="T14" fmla="*/ 169195 w 72"/>
                  <a:gd name="T15" fmla="*/ 37836 h 144"/>
                  <a:gd name="T16" fmla="*/ 164129 w 72"/>
                  <a:gd name="T17" fmla="*/ 55926 h 144"/>
                  <a:gd name="T18" fmla="*/ 156362 w 72"/>
                  <a:gd name="T19" fmla="*/ 81539 h 144"/>
                  <a:gd name="T20" fmla="*/ 127070 w 72"/>
                  <a:gd name="T21" fmla="*/ 187075 h 14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2" h="144">
                    <a:moveTo>
                      <a:pt x="0" y="12"/>
                    </a:moveTo>
                    <a:lnTo>
                      <a:pt x="13" y="9"/>
                    </a:lnTo>
                    <a:lnTo>
                      <a:pt x="26" y="7"/>
                    </a:lnTo>
                    <a:lnTo>
                      <a:pt x="41" y="4"/>
                    </a:lnTo>
                    <a:lnTo>
                      <a:pt x="59" y="0"/>
                    </a:lnTo>
                    <a:lnTo>
                      <a:pt x="72" y="1"/>
                    </a:lnTo>
                    <a:lnTo>
                      <a:pt x="68" y="15"/>
                    </a:lnTo>
                    <a:lnTo>
                      <a:pt x="64" y="29"/>
                    </a:lnTo>
                    <a:lnTo>
                      <a:pt x="62" y="43"/>
                    </a:lnTo>
                    <a:lnTo>
                      <a:pt x="59" y="63"/>
                    </a:lnTo>
                    <a:lnTo>
                      <a:pt x="48" y="14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2" name="Freeform 15"/>
              <p:cNvSpPr>
                <a:spLocks noChangeAspect="1"/>
              </p:cNvSpPr>
              <p:nvPr/>
            </p:nvSpPr>
            <p:spPr bwMode="auto">
              <a:xfrm>
                <a:off x="2154" y="752"/>
                <a:ext cx="267" cy="61"/>
              </a:xfrm>
              <a:custGeom>
                <a:avLst/>
                <a:gdLst>
                  <a:gd name="T0" fmla="*/ 222917 w 87"/>
                  <a:gd name="T1" fmla="*/ 27716 h 22"/>
                  <a:gd name="T2" fmla="*/ 202254 w 87"/>
                  <a:gd name="T3" fmla="*/ 25071 h 22"/>
                  <a:gd name="T4" fmla="*/ 161179 w 87"/>
                  <a:gd name="T5" fmla="*/ 19035 h 22"/>
                  <a:gd name="T6" fmla="*/ 110271 w 87"/>
                  <a:gd name="T7" fmla="*/ 11302 h 22"/>
                  <a:gd name="T8" fmla="*/ 59348 w 87"/>
                  <a:gd name="T9" fmla="*/ 3605 h 22"/>
                  <a:gd name="T10" fmla="*/ 28302 w 87"/>
                  <a:gd name="T11" fmla="*/ 0 h 22"/>
                  <a:gd name="T12" fmla="*/ 0 w 87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7" h="22">
                    <a:moveTo>
                      <a:pt x="87" y="22"/>
                    </a:moveTo>
                    <a:lnTo>
                      <a:pt x="79" y="20"/>
                    </a:lnTo>
                    <a:lnTo>
                      <a:pt x="63" y="15"/>
                    </a:lnTo>
                    <a:lnTo>
                      <a:pt x="43" y="9"/>
                    </a:lnTo>
                    <a:lnTo>
                      <a:pt x="23" y="3"/>
                    </a:lnTo>
                    <a:lnTo>
                      <a:pt x="11" y="0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3" name="Freeform 16"/>
              <p:cNvSpPr>
                <a:spLocks noChangeAspect="1"/>
              </p:cNvSpPr>
              <p:nvPr/>
            </p:nvSpPr>
            <p:spPr bwMode="auto">
              <a:xfrm>
                <a:off x="1778" y="752"/>
                <a:ext cx="243" cy="61"/>
              </a:xfrm>
              <a:custGeom>
                <a:avLst/>
                <a:gdLst>
                  <a:gd name="T0" fmla="*/ 0 w 79"/>
                  <a:gd name="T1" fmla="*/ 27716 h 22"/>
                  <a:gd name="T2" fmla="*/ 44032 w 79"/>
                  <a:gd name="T3" fmla="*/ 22764 h 22"/>
                  <a:gd name="T4" fmla="*/ 91417 w 79"/>
                  <a:gd name="T5" fmla="*/ 14069 h 22"/>
                  <a:gd name="T6" fmla="*/ 143133 w 79"/>
                  <a:gd name="T7" fmla="*/ 8695 h 22"/>
                  <a:gd name="T8" fmla="*/ 205729 w 79"/>
                  <a:gd name="T9" fmla="*/ 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" h="22">
                    <a:moveTo>
                      <a:pt x="0" y="22"/>
                    </a:moveTo>
                    <a:lnTo>
                      <a:pt x="17" y="18"/>
                    </a:lnTo>
                    <a:lnTo>
                      <a:pt x="35" y="11"/>
                    </a:lnTo>
                    <a:lnTo>
                      <a:pt x="55" y="7"/>
                    </a:lnTo>
                    <a:lnTo>
                      <a:pt x="79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4" name="Line 17"/>
              <p:cNvSpPr>
                <a:spLocks noChangeAspect="1" noChangeShapeType="1"/>
              </p:cNvSpPr>
              <p:nvPr/>
            </p:nvSpPr>
            <p:spPr bwMode="auto">
              <a:xfrm flipH="1">
                <a:off x="1599" y="953"/>
                <a:ext cx="22" cy="2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5" name="Line 18"/>
              <p:cNvSpPr>
                <a:spLocks noChangeAspect="1" noChangeShapeType="1"/>
              </p:cNvSpPr>
              <p:nvPr/>
            </p:nvSpPr>
            <p:spPr bwMode="auto">
              <a:xfrm>
                <a:off x="2575" y="953"/>
                <a:ext cx="22" cy="4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6" name="Freeform 19"/>
              <p:cNvSpPr>
                <a:spLocks noChangeAspect="1"/>
              </p:cNvSpPr>
              <p:nvPr/>
            </p:nvSpPr>
            <p:spPr bwMode="auto">
              <a:xfrm>
                <a:off x="1688" y="1134"/>
                <a:ext cx="820" cy="181"/>
              </a:xfrm>
              <a:custGeom>
                <a:avLst/>
                <a:gdLst>
                  <a:gd name="T0" fmla="*/ 703788 w 266"/>
                  <a:gd name="T1" fmla="*/ 81534 h 65"/>
                  <a:gd name="T2" fmla="*/ 703788 w 266"/>
                  <a:gd name="T3" fmla="*/ 55923 h 65"/>
                  <a:gd name="T4" fmla="*/ 669539 w 266"/>
                  <a:gd name="T5" fmla="*/ 36320 h 65"/>
                  <a:gd name="T6" fmla="*/ 605792 w 266"/>
                  <a:gd name="T7" fmla="*/ 21937 h 65"/>
                  <a:gd name="T8" fmla="*/ 529483 w 266"/>
                  <a:gd name="T9" fmla="*/ 10211 h 65"/>
                  <a:gd name="T10" fmla="*/ 473852 w 266"/>
                  <a:gd name="T11" fmla="*/ 5165 h 65"/>
                  <a:gd name="T12" fmla="*/ 370819 w 266"/>
                  <a:gd name="T13" fmla="*/ 0 h 65"/>
                  <a:gd name="T14" fmla="*/ 336305 w 266"/>
                  <a:gd name="T15" fmla="*/ 1317 h 65"/>
                  <a:gd name="T16" fmla="*/ 241132 w 266"/>
                  <a:gd name="T17" fmla="*/ 6569 h 65"/>
                  <a:gd name="T18" fmla="*/ 163994 w 266"/>
                  <a:gd name="T19" fmla="*/ 13043 h 65"/>
                  <a:gd name="T20" fmla="*/ 87419 w 266"/>
                  <a:gd name="T21" fmla="*/ 24766 h 65"/>
                  <a:gd name="T22" fmla="*/ 41983 w 266"/>
                  <a:gd name="T23" fmla="*/ 36320 h 65"/>
                  <a:gd name="T24" fmla="*/ 10281 w 266"/>
                  <a:gd name="T25" fmla="*/ 50936 h 65"/>
                  <a:gd name="T26" fmla="*/ 4979 w 266"/>
                  <a:gd name="T27" fmla="*/ 64817 h 65"/>
                  <a:gd name="T28" fmla="*/ 0 w 266"/>
                  <a:gd name="T29" fmla="*/ 84357 h 6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66" h="65">
                    <a:moveTo>
                      <a:pt x="266" y="63"/>
                    </a:moveTo>
                    <a:lnTo>
                      <a:pt x="266" y="43"/>
                    </a:lnTo>
                    <a:lnTo>
                      <a:pt x="253" y="28"/>
                    </a:lnTo>
                    <a:lnTo>
                      <a:pt x="229" y="17"/>
                    </a:lnTo>
                    <a:lnTo>
                      <a:pt x="200" y="8"/>
                    </a:lnTo>
                    <a:lnTo>
                      <a:pt x="179" y="4"/>
                    </a:lnTo>
                    <a:lnTo>
                      <a:pt x="140" y="0"/>
                    </a:lnTo>
                    <a:lnTo>
                      <a:pt x="127" y="1"/>
                    </a:lnTo>
                    <a:lnTo>
                      <a:pt x="91" y="5"/>
                    </a:lnTo>
                    <a:lnTo>
                      <a:pt x="62" y="10"/>
                    </a:lnTo>
                    <a:lnTo>
                      <a:pt x="33" y="19"/>
                    </a:lnTo>
                    <a:lnTo>
                      <a:pt x="16" y="28"/>
                    </a:lnTo>
                    <a:lnTo>
                      <a:pt x="4" y="39"/>
                    </a:lnTo>
                    <a:lnTo>
                      <a:pt x="2" y="50"/>
                    </a:lnTo>
                    <a:lnTo>
                      <a:pt x="0" y="65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7" name="Freeform 20"/>
              <p:cNvSpPr>
                <a:spLocks noChangeAspect="1"/>
              </p:cNvSpPr>
              <p:nvPr/>
            </p:nvSpPr>
            <p:spPr bwMode="auto">
              <a:xfrm>
                <a:off x="2532" y="975"/>
                <a:ext cx="22" cy="521"/>
              </a:xfrm>
              <a:custGeom>
                <a:avLst/>
                <a:gdLst>
                  <a:gd name="T0" fmla="*/ 0 w 7"/>
                  <a:gd name="T1" fmla="*/ 0 h 187"/>
                  <a:gd name="T2" fmla="*/ 8602 w 7"/>
                  <a:gd name="T3" fmla="*/ 97728 h 187"/>
                  <a:gd name="T4" fmla="*/ 18442 w 7"/>
                  <a:gd name="T5" fmla="*/ 192692 h 187"/>
                  <a:gd name="T6" fmla="*/ 21167 w 7"/>
                  <a:gd name="T7" fmla="*/ 243730 h 1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187">
                    <a:moveTo>
                      <a:pt x="0" y="0"/>
                    </a:moveTo>
                    <a:lnTo>
                      <a:pt x="3" y="75"/>
                    </a:lnTo>
                    <a:lnTo>
                      <a:pt x="6" y="148"/>
                    </a:lnTo>
                    <a:lnTo>
                      <a:pt x="7" y="187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8" name="Freeform 21"/>
              <p:cNvSpPr>
                <a:spLocks noChangeAspect="1"/>
              </p:cNvSpPr>
              <p:nvPr/>
            </p:nvSpPr>
            <p:spPr bwMode="auto">
              <a:xfrm>
                <a:off x="1642" y="975"/>
                <a:ext cx="25" cy="521"/>
              </a:xfrm>
              <a:custGeom>
                <a:avLst/>
                <a:gdLst>
                  <a:gd name="T0" fmla="*/ 23281 w 8"/>
                  <a:gd name="T1" fmla="*/ 0 h 187"/>
                  <a:gd name="T2" fmla="*/ 8388 w 8"/>
                  <a:gd name="T3" fmla="*/ 86093 h 187"/>
                  <a:gd name="T4" fmla="*/ 0 w 8"/>
                  <a:gd name="T5" fmla="*/ 195587 h 187"/>
                  <a:gd name="T6" fmla="*/ 0 w 8"/>
                  <a:gd name="T7" fmla="*/ 243730 h 1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187">
                    <a:moveTo>
                      <a:pt x="8" y="0"/>
                    </a:moveTo>
                    <a:lnTo>
                      <a:pt x="3" y="66"/>
                    </a:lnTo>
                    <a:lnTo>
                      <a:pt x="0" y="150"/>
                    </a:lnTo>
                    <a:lnTo>
                      <a:pt x="0" y="187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9" name="Freeform 22"/>
              <p:cNvSpPr>
                <a:spLocks noChangeAspect="1"/>
              </p:cNvSpPr>
              <p:nvPr/>
            </p:nvSpPr>
            <p:spPr bwMode="auto">
              <a:xfrm>
                <a:off x="2508" y="1315"/>
                <a:ext cx="46" cy="2"/>
              </a:xfrm>
              <a:custGeom>
                <a:avLst/>
                <a:gdLst>
                  <a:gd name="T0" fmla="*/ 0 w 15"/>
                  <a:gd name="T1" fmla="*/ 0 h 2"/>
                  <a:gd name="T2" fmla="*/ 17333 w 15"/>
                  <a:gd name="T3" fmla="*/ 0 h 2"/>
                  <a:gd name="T4" fmla="*/ 38211 w 15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2">
                    <a:moveTo>
                      <a:pt x="0" y="0"/>
                    </a:moveTo>
                    <a:lnTo>
                      <a:pt x="7" y="0"/>
                    </a:lnTo>
                    <a:lnTo>
                      <a:pt x="15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0" name="Freeform 23"/>
              <p:cNvSpPr>
                <a:spLocks noChangeAspect="1"/>
              </p:cNvSpPr>
              <p:nvPr/>
            </p:nvSpPr>
            <p:spPr bwMode="auto">
              <a:xfrm>
                <a:off x="1642" y="1315"/>
                <a:ext cx="46" cy="2"/>
              </a:xfrm>
              <a:custGeom>
                <a:avLst/>
                <a:gdLst>
                  <a:gd name="T0" fmla="*/ 38211 w 15"/>
                  <a:gd name="T1" fmla="*/ 0 h 2"/>
                  <a:gd name="T2" fmla="*/ 33338 w 15"/>
                  <a:gd name="T3" fmla="*/ 0 h 2"/>
                  <a:gd name="T4" fmla="*/ 0 w 15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2">
                    <a:moveTo>
                      <a:pt x="15" y="0"/>
                    </a:moveTo>
                    <a:lnTo>
                      <a:pt x="13" y="0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1" name="Freeform 24"/>
              <p:cNvSpPr>
                <a:spLocks noChangeAspect="1"/>
              </p:cNvSpPr>
              <p:nvPr/>
            </p:nvSpPr>
            <p:spPr bwMode="auto">
              <a:xfrm>
                <a:off x="1688" y="1315"/>
                <a:ext cx="820" cy="342"/>
              </a:xfrm>
              <a:custGeom>
                <a:avLst/>
                <a:gdLst>
                  <a:gd name="T0" fmla="*/ 703788 w 266"/>
                  <a:gd name="T1" fmla="*/ 0 h 123"/>
                  <a:gd name="T2" fmla="*/ 701242 w 266"/>
                  <a:gd name="T3" fmla="*/ 34712 h 123"/>
                  <a:gd name="T4" fmla="*/ 695995 w 266"/>
                  <a:gd name="T5" fmla="*/ 69287 h 123"/>
                  <a:gd name="T6" fmla="*/ 679851 w 266"/>
                  <a:gd name="T7" fmla="*/ 111823 h 123"/>
                  <a:gd name="T8" fmla="*/ 666756 w 266"/>
                  <a:gd name="T9" fmla="*/ 158040 h 123"/>
                  <a:gd name="T10" fmla="*/ 600727 w 266"/>
                  <a:gd name="T11" fmla="*/ 147936 h 123"/>
                  <a:gd name="T12" fmla="*/ 526138 w 266"/>
                  <a:gd name="T13" fmla="*/ 142731 h 123"/>
                  <a:gd name="T14" fmla="*/ 459931 w 266"/>
                  <a:gd name="T15" fmla="*/ 139917 h 123"/>
                  <a:gd name="T16" fmla="*/ 373337 w 266"/>
                  <a:gd name="T17" fmla="*/ 138610 h 123"/>
                  <a:gd name="T18" fmla="*/ 296202 w 266"/>
                  <a:gd name="T19" fmla="*/ 139917 h 123"/>
                  <a:gd name="T20" fmla="*/ 235238 w 266"/>
                  <a:gd name="T21" fmla="*/ 141424 h 123"/>
                  <a:gd name="T22" fmla="*/ 163994 w 266"/>
                  <a:gd name="T23" fmla="*/ 145058 h 123"/>
                  <a:gd name="T24" fmla="*/ 84901 w 266"/>
                  <a:gd name="T25" fmla="*/ 152882 h 123"/>
                  <a:gd name="T26" fmla="*/ 53198 w 266"/>
                  <a:gd name="T27" fmla="*/ 158040 h 123"/>
                  <a:gd name="T28" fmla="*/ 37033 w 266"/>
                  <a:gd name="T29" fmla="*/ 119669 h 123"/>
                  <a:gd name="T30" fmla="*/ 26712 w 266"/>
                  <a:gd name="T31" fmla="*/ 88762 h 123"/>
                  <a:gd name="T32" fmla="*/ 10281 w 266"/>
                  <a:gd name="T33" fmla="*/ 41059 h 123"/>
                  <a:gd name="T34" fmla="*/ 0 w 266"/>
                  <a:gd name="T35" fmla="*/ 3656 h 1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66" h="123">
                    <a:moveTo>
                      <a:pt x="266" y="0"/>
                    </a:moveTo>
                    <a:lnTo>
                      <a:pt x="265" y="27"/>
                    </a:lnTo>
                    <a:lnTo>
                      <a:pt x="263" y="54"/>
                    </a:lnTo>
                    <a:lnTo>
                      <a:pt x="257" y="87"/>
                    </a:lnTo>
                    <a:lnTo>
                      <a:pt x="252" y="123"/>
                    </a:lnTo>
                    <a:lnTo>
                      <a:pt x="227" y="115"/>
                    </a:lnTo>
                    <a:lnTo>
                      <a:pt x="199" y="111"/>
                    </a:lnTo>
                    <a:lnTo>
                      <a:pt x="174" y="109"/>
                    </a:lnTo>
                    <a:lnTo>
                      <a:pt x="141" y="108"/>
                    </a:lnTo>
                    <a:lnTo>
                      <a:pt x="112" y="109"/>
                    </a:lnTo>
                    <a:lnTo>
                      <a:pt x="89" y="110"/>
                    </a:lnTo>
                    <a:lnTo>
                      <a:pt x="62" y="113"/>
                    </a:lnTo>
                    <a:lnTo>
                      <a:pt x="32" y="119"/>
                    </a:lnTo>
                    <a:lnTo>
                      <a:pt x="20" y="123"/>
                    </a:lnTo>
                    <a:lnTo>
                      <a:pt x="14" y="93"/>
                    </a:lnTo>
                    <a:lnTo>
                      <a:pt x="10" y="69"/>
                    </a:lnTo>
                    <a:lnTo>
                      <a:pt x="4" y="32"/>
                    </a:lnTo>
                    <a:lnTo>
                      <a:pt x="0" y="3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2" name="Freeform 25"/>
              <p:cNvSpPr>
                <a:spLocks noChangeAspect="1"/>
              </p:cNvSpPr>
              <p:nvPr/>
            </p:nvSpPr>
            <p:spPr bwMode="auto">
              <a:xfrm>
                <a:off x="1732" y="1657"/>
                <a:ext cx="733" cy="1142"/>
              </a:xfrm>
              <a:custGeom>
                <a:avLst/>
                <a:gdLst>
                  <a:gd name="T0" fmla="*/ 612717 w 238"/>
                  <a:gd name="T1" fmla="*/ 0 h 410"/>
                  <a:gd name="T2" fmla="*/ 599135 w 238"/>
                  <a:gd name="T3" fmla="*/ 23297 h 410"/>
                  <a:gd name="T4" fmla="*/ 594078 w 238"/>
                  <a:gd name="T5" fmla="*/ 57482 h 410"/>
                  <a:gd name="T6" fmla="*/ 588879 w 238"/>
                  <a:gd name="T7" fmla="*/ 89678 h 410"/>
                  <a:gd name="T8" fmla="*/ 588879 w 238"/>
                  <a:gd name="T9" fmla="*/ 130260 h 410"/>
                  <a:gd name="T10" fmla="*/ 583825 w 238"/>
                  <a:gd name="T11" fmla="*/ 193817 h 410"/>
                  <a:gd name="T12" fmla="*/ 583825 w 238"/>
                  <a:gd name="T13" fmla="*/ 241895 h 410"/>
                  <a:gd name="T14" fmla="*/ 583825 w 238"/>
                  <a:gd name="T15" fmla="*/ 292703 h 410"/>
                  <a:gd name="T16" fmla="*/ 583825 w 238"/>
                  <a:gd name="T17" fmla="*/ 340868 h 410"/>
                  <a:gd name="T18" fmla="*/ 588879 w 238"/>
                  <a:gd name="T19" fmla="*/ 379743 h 410"/>
                  <a:gd name="T20" fmla="*/ 601562 w 238"/>
                  <a:gd name="T21" fmla="*/ 417473 h 410"/>
                  <a:gd name="T22" fmla="*/ 615409 w 238"/>
                  <a:gd name="T23" fmla="*/ 451491 h 410"/>
                  <a:gd name="T24" fmla="*/ 625665 w 238"/>
                  <a:gd name="T25" fmla="*/ 475799 h 410"/>
                  <a:gd name="T26" fmla="*/ 625665 w 238"/>
                  <a:gd name="T27" fmla="*/ 488871 h 410"/>
                  <a:gd name="T28" fmla="*/ 625665 w 238"/>
                  <a:gd name="T29" fmla="*/ 501928 h 410"/>
                  <a:gd name="T30" fmla="*/ 612717 w 238"/>
                  <a:gd name="T31" fmla="*/ 507157 h 410"/>
                  <a:gd name="T32" fmla="*/ 562501 w 238"/>
                  <a:gd name="T33" fmla="*/ 520231 h 410"/>
                  <a:gd name="T34" fmla="*/ 515348 w 238"/>
                  <a:gd name="T35" fmla="*/ 529609 h 410"/>
                  <a:gd name="T36" fmla="*/ 467762 w 238"/>
                  <a:gd name="T37" fmla="*/ 531960 h 410"/>
                  <a:gd name="T38" fmla="*/ 404607 w 238"/>
                  <a:gd name="T39" fmla="*/ 533281 h 410"/>
                  <a:gd name="T40" fmla="*/ 275682 w 238"/>
                  <a:gd name="T41" fmla="*/ 533281 h 410"/>
                  <a:gd name="T42" fmla="*/ 191994 w 238"/>
                  <a:gd name="T43" fmla="*/ 531960 h 410"/>
                  <a:gd name="T44" fmla="*/ 144139 w 238"/>
                  <a:gd name="T45" fmla="*/ 530448 h 410"/>
                  <a:gd name="T46" fmla="*/ 86999 w 238"/>
                  <a:gd name="T47" fmla="*/ 525398 h 410"/>
                  <a:gd name="T48" fmla="*/ 52908 w 238"/>
                  <a:gd name="T49" fmla="*/ 517872 h 410"/>
                  <a:gd name="T50" fmla="*/ 18809 w 238"/>
                  <a:gd name="T51" fmla="*/ 506140 h 410"/>
                  <a:gd name="T52" fmla="*/ 7740 w 238"/>
                  <a:gd name="T53" fmla="*/ 501928 h 410"/>
                  <a:gd name="T54" fmla="*/ 0 w 238"/>
                  <a:gd name="T55" fmla="*/ 483882 h 410"/>
                  <a:gd name="T56" fmla="*/ 10253 w 238"/>
                  <a:gd name="T57" fmla="*/ 460390 h 410"/>
                  <a:gd name="T58" fmla="*/ 21322 w 238"/>
                  <a:gd name="T59" fmla="*/ 437055 h 410"/>
                  <a:gd name="T60" fmla="*/ 31578 w 238"/>
                  <a:gd name="T61" fmla="*/ 405741 h 410"/>
                  <a:gd name="T62" fmla="*/ 39317 w 238"/>
                  <a:gd name="T63" fmla="*/ 378726 h 410"/>
                  <a:gd name="T64" fmla="*/ 41830 w 238"/>
                  <a:gd name="T65" fmla="*/ 293736 h 410"/>
                  <a:gd name="T66" fmla="*/ 41830 w 238"/>
                  <a:gd name="T67" fmla="*/ 231678 h 410"/>
                  <a:gd name="T68" fmla="*/ 39317 w 238"/>
                  <a:gd name="T69" fmla="*/ 120865 h 410"/>
                  <a:gd name="T70" fmla="*/ 36604 w 238"/>
                  <a:gd name="T71" fmla="*/ 81617 h 410"/>
                  <a:gd name="T72" fmla="*/ 31578 w 238"/>
                  <a:gd name="T73" fmla="*/ 58326 h 410"/>
                  <a:gd name="T74" fmla="*/ 23838 w 238"/>
                  <a:gd name="T75" fmla="*/ 33708 h 410"/>
                  <a:gd name="T76" fmla="*/ 15196 w 238"/>
                  <a:gd name="T77" fmla="*/ 0 h 41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38" h="410">
                    <a:moveTo>
                      <a:pt x="233" y="0"/>
                    </a:moveTo>
                    <a:lnTo>
                      <a:pt x="228" y="18"/>
                    </a:lnTo>
                    <a:lnTo>
                      <a:pt x="226" y="44"/>
                    </a:lnTo>
                    <a:lnTo>
                      <a:pt x="224" y="69"/>
                    </a:lnTo>
                    <a:lnTo>
                      <a:pt x="224" y="100"/>
                    </a:lnTo>
                    <a:lnTo>
                      <a:pt x="222" y="149"/>
                    </a:lnTo>
                    <a:lnTo>
                      <a:pt x="222" y="186"/>
                    </a:lnTo>
                    <a:lnTo>
                      <a:pt x="222" y="225"/>
                    </a:lnTo>
                    <a:lnTo>
                      <a:pt x="222" y="262"/>
                    </a:lnTo>
                    <a:lnTo>
                      <a:pt x="224" y="292"/>
                    </a:lnTo>
                    <a:lnTo>
                      <a:pt x="229" y="321"/>
                    </a:lnTo>
                    <a:lnTo>
                      <a:pt x="234" y="347"/>
                    </a:lnTo>
                    <a:lnTo>
                      <a:pt x="238" y="366"/>
                    </a:lnTo>
                    <a:lnTo>
                      <a:pt x="238" y="376"/>
                    </a:lnTo>
                    <a:lnTo>
                      <a:pt x="238" y="386"/>
                    </a:lnTo>
                    <a:lnTo>
                      <a:pt x="233" y="390"/>
                    </a:lnTo>
                    <a:lnTo>
                      <a:pt x="214" y="400"/>
                    </a:lnTo>
                    <a:lnTo>
                      <a:pt x="196" y="407"/>
                    </a:lnTo>
                    <a:lnTo>
                      <a:pt x="178" y="409"/>
                    </a:lnTo>
                    <a:lnTo>
                      <a:pt x="154" y="410"/>
                    </a:lnTo>
                    <a:lnTo>
                      <a:pt x="105" y="410"/>
                    </a:lnTo>
                    <a:lnTo>
                      <a:pt x="73" y="409"/>
                    </a:lnTo>
                    <a:lnTo>
                      <a:pt x="55" y="408"/>
                    </a:lnTo>
                    <a:lnTo>
                      <a:pt x="33" y="404"/>
                    </a:lnTo>
                    <a:lnTo>
                      <a:pt x="20" y="398"/>
                    </a:lnTo>
                    <a:lnTo>
                      <a:pt x="7" y="389"/>
                    </a:lnTo>
                    <a:lnTo>
                      <a:pt x="3" y="386"/>
                    </a:lnTo>
                    <a:lnTo>
                      <a:pt x="0" y="372"/>
                    </a:lnTo>
                    <a:lnTo>
                      <a:pt x="4" y="354"/>
                    </a:lnTo>
                    <a:lnTo>
                      <a:pt x="8" y="336"/>
                    </a:lnTo>
                    <a:lnTo>
                      <a:pt x="12" y="312"/>
                    </a:lnTo>
                    <a:lnTo>
                      <a:pt x="15" y="291"/>
                    </a:lnTo>
                    <a:lnTo>
                      <a:pt x="16" y="226"/>
                    </a:lnTo>
                    <a:lnTo>
                      <a:pt x="16" y="178"/>
                    </a:lnTo>
                    <a:lnTo>
                      <a:pt x="15" y="93"/>
                    </a:lnTo>
                    <a:lnTo>
                      <a:pt x="14" y="63"/>
                    </a:lnTo>
                    <a:lnTo>
                      <a:pt x="12" y="45"/>
                    </a:lnTo>
                    <a:lnTo>
                      <a:pt x="9" y="26"/>
                    </a:lnTo>
                    <a:lnTo>
                      <a:pt x="6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3" name="Freeform 26"/>
              <p:cNvSpPr>
                <a:spLocks noChangeAspect="1"/>
              </p:cNvSpPr>
              <p:nvPr/>
            </p:nvSpPr>
            <p:spPr bwMode="auto">
              <a:xfrm>
                <a:off x="2554" y="1535"/>
                <a:ext cx="3" cy="963"/>
              </a:xfrm>
              <a:custGeom>
                <a:avLst/>
                <a:gdLst>
                  <a:gd name="T0" fmla="*/ 0 w 3"/>
                  <a:gd name="T1" fmla="*/ 0 h 346"/>
                  <a:gd name="T2" fmla="*/ 0 w 3"/>
                  <a:gd name="T3" fmla="*/ 74838 h 346"/>
                  <a:gd name="T4" fmla="*/ 0 w 3"/>
                  <a:gd name="T5" fmla="*/ 138435 h 346"/>
                  <a:gd name="T6" fmla="*/ 0 w 3"/>
                  <a:gd name="T7" fmla="*/ 250998 h 346"/>
                  <a:gd name="T8" fmla="*/ 0 w 3"/>
                  <a:gd name="T9" fmla="*/ 338859 h 346"/>
                  <a:gd name="T10" fmla="*/ 0 w 3"/>
                  <a:gd name="T11" fmla="*/ 386809 h 346"/>
                  <a:gd name="T12" fmla="*/ 0 w 3"/>
                  <a:gd name="T13" fmla="*/ 447586 h 3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46">
                    <a:moveTo>
                      <a:pt x="0" y="0"/>
                    </a:moveTo>
                    <a:lnTo>
                      <a:pt x="0" y="58"/>
                    </a:lnTo>
                    <a:lnTo>
                      <a:pt x="0" y="107"/>
                    </a:lnTo>
                    <a:lnTo>
                      <a:pt x="0" y="194"/>
                    </a:lnTo>
                    <a:lnTo>
                      <a:pt x="0" y="262"/>
                    </a:lnTo>
                    <a:lnTo>
                      <a:pt x="0" y="299"/>
                    </a:lnTo>
                    <a:lnTo>
                      <a:pt x="0" y="346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4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2508" y="1434"/>
                <a:ext cx="46" cy="2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5" name="Line 28"/>
              <p:cNvSpPr>
                <a:spLocks noChangeAspect="1" noChangeShapeType="1"/>
              </p:cNvSpPr>
              <p:nvPr/>
            </p:nvSpPr>
            <p:spPr bwMode="auto">
              <a:xfrm flipV="1">
                <a:off x="2508" y="1476"/>
                <a:ext cx="46" cy="20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6" name="Freeform 29"/>
              <p:cNvSpPr>
                <a:spLocks noChangeAspect="1"/>
              </p:cNvSpPr>
              <p:nvPr/>
            </p:nvSpPr>
            <p:spPr bwMode="auto">
              <a:xfrm>
                <a:off x="2465" y="1315"/>
                <a:ext cx="89" cy="1183"/>
              </a:xfrm>
              <a:custGeom>
                <a:avLst/>
                <a:gdLst>
                  <a:gd name="T0" fmla="*/ 74340 w 29"/>
                  <a:gd name="T1" fmla="*/ 0 h 425"/>
                  <a:gd name="T2" fmla="*/ 40811 w 29"/>
                  <a:gd name="T3" fmla="*/ 71189 h 425"/>
                  <a:gd name="T4" fmla="*/ 35931 w 29"/>
                  <a:gd name="T5" fmla="*/ 97245 h 425"/>
                  <a:gd name="T6" fmla="*/ 25902 w 29"/>
                  <a:gd name="T7" fmla="*/ 143719 h 425"/>
                  <a:gd name="T8" fmla="*/ 17404 w 29"/>
                  <a:gd name="T9" fmla="*/ 169776 h 425"/>
                  <a:gd name="T10" fmla="*/ 12518 w 29"/>
                  <a:gd name="T11" fmla="*/ 183643 h 425"/>
                  <a:gd name="T12" fmla="*/ 10115 w 29"/>
                  <a:gd name="T13" fmla="*/ 229257 h 425"/>
                  <a:gd name="T14" fmla="*/ 7629 w 29"/>
                  <a:gd name="T15" fmla="*/ 267856 h 425"/>
                  <a:gd name="T16" fmla="*/ 7629 w 29"/>
                  <a:gd name="T17" fmla="*/ 307978 h 425"/>
                  <a:gd name="T18" fmla="*/ 4889 w 29"/>
                  <a:gd name="T19" fmla="*/ 350761 h 425"/>
                  <a:gd name="T20" fmla="*/ 0 w 29"/>
                  <a:gd name="T21" fmla="*/ 414412 h 425"/>
                  <a:gd name="T22" fmla="*/ 4889 w 29"/>
                  <a:gd name="T23" fmla="*/ 464705 h 425"/>
                  <a:gd name="T24" fmla="*/ 7629 w 29"/>
                  <a:gd name="T25" fmla="*/ 493472 h 425"/>
                  <a:gd name="T26" fmla="*/ 10115 w 29"/>
                  <a:gd name="T27" fmla="*/ 497308 h 425"/>
                  <a:gd name="T28" fmla="*/ 33446 w 29"/>
                  <a:gd name="T29" fmla="*/ 521853 h 425"/>
                  <a:gd name="T30" fmla="*/ 53412 w 29"/>
                  <a:gd name="T31" fmla="*/ 538552 h 425"/>
                  <a:gd name="T32" fmla="*/ 69463 w 29"/>
                  <a:gd name="T33" fmla="*/ 547428 h 425"/>
                  <a:gd name="T34" fmla="*/ 74340 w 29"/>
                  <a:gd name="T35" fmla="*/ 550256 h 42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9" h="425">
                    <a:moveTo>
                      <a:pt x="29" y="0"/>
                    </a:moveTo>
                    <a:lnTo>
                      <a:pt x="16" y="55"/>
                    </a:lnTo>
                    <a:lnTo>
                      <a:pt x="14" y="75"/>
                    </a:lnTo>
                    <a:lnTo>
                      <a:pt x="10" y="111"/>
                    </a:lnTo>
                    <a:lnTo>
                      <a:pt x="7" y="131"/>
                    </a:lnTo>
                    <a:lnTo>
                      <a:pt x="5" y="142"/>
                    </a:lnTo>
                    <a:lnTo>
                      <a:pt x="4" y="177"/>
                    </a:lnTo>
                    <a:lnTo>
                      <a:pt x="3" y="207"/>
                    </a:lnTo>
                    <a:lnTo>
                      <a:pt x="3" y="238"/>
                    </a:lnTo>
                    <a:lnTo>
                      <a:pt x="2" y="271"/>
                    </a:lnTo>
                    <a:lnTo>
                      <a:pt x="0" y="320"/>
                    </a:lnTo>
                    <a:lnTo>
                      <a:pt x="2" y="359"/>
                    </a:lnTo>
                    <a:lnTo>
                      <a:pt x="3" y="381"/>
                    </a:lnTo>
                    <a:lnTo>
                      <a:pt x="4" y="384"/>
                    </a:lnTo>
                    <a:lnTo>
                      <a:pt x="13" y="403"/>
                    </a:lnTo>
                    <a:lnTo>
                      <a:pt x="21" y="416"/>
                    </a:lnTo>
                    <a:lnTo>
                      <a:pt x="27" y="423"/>
                    </a:lnTo>
                    <a:lnTo>
                      <a:pt x="29" y="425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7" name="Freeform 30"/>
              <p:cNvSpPr>
                <a:spLocks noChangeAspect="1"/>
              </p:cNvSpPr>
              <p:nvPr/>
            </p:nvSpPr>
            <p:spPr bwMode="auto">
              <a:xfrm>
                <a:off x="2465" y="1958"/>
                <a:ext cx="154" cy="39"/>
              </a:xfrm>
              <a:custGeom>
                <a:avLst/>
                <a:gdLst>
                  <a:gd name="T0" fmla="*/ 131396 w 50"/>
                  <a:gd name="T1" fmla="*/ 0 h 14"/>
                  <a:gd name="T2" fmla="*/ 110061 w 50"/>
                  <a:gd name="T3" fmla="*/ 0 h 14"/>
                  <a:gd name="T4" fmla="*/ 78481 w 50"/>
                  <a:gd name="T5" fmla="*/ 5193 h 14"/>
                  <a:gd name="T6" fmla="*/ 0 w 50"/>
                  <a:gd name="T7" fmla="*/ 18313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0" h="14">
                    <a:moveTo>
                      <a:pt x="50" y="0"/>
                    </a:moveTo>
                    <a:lnTo>
                      <a:pt x="42" y="0"/>
                    </a:lnTo>
                    <a:lnTo>
                      <a:pt x="30" y="4"/>
                    </a:lnTo>
                    <a:lnTo>
                      <a:pt x="0" y="1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8" name="Line 31"/>
              <p:cNvSpPr>
                <a:spLocks noChangeAspect="1" noChangeShapeType="1"/>
              </p:cNvSpPr>
              <p:nvPr/>
            </p:nvSpPr>
            <p:spPr bwMode="auto">
              <a:xfrm flipH="1">
                <a:off x="2465" y="1936"/>
                <a:ext cx="89" cy="4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9" name="Line 32"/>
              <p:cNvSpPr>
                <a:spLocks noChangeAspect="1" noChangeShapeType="1"/>
              </p:cNvSpPr>
              <p:nvPr/>
            </p:nvSpPr>
            <p:spPr bwMode="auto">
              <a:xfrm flipH="1">
                <a:off x="2465" y="2016"/>
                <a:ext cx="89" cy="20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0" name="Line 33"/>
              <p:cNvSpPr>
                <a:spLocks noChangeAspect="1" noChangeShapeType="1"/>
              </p:cNvSpPr>
              <p:nvPr/>
            </p:nvSpPr>
            <p:spPr bwMode="auto">
              <a:xfrm>
                <a:off x="2465" y="2317"/>
                <a:ext cx="89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1" name="Line 34"/>
              <p:cNvSpPr>
                <a:spLocks noChangeAspect="1" noChangeShapeType="1"/>
              </p:cNvSpPr>
              <p:nvPr/>
            </p:nvSpPr>
            <p:spPr bwMode="auto">
              <a:xfrm flipH="1">
                <a:off x="2465" y="2337"/>
                <a:ext cx="89" cy="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2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2554" y="1356"/>
                <a:ext cx="65" cy="20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3" name="Line 36"/>
              <p:cNvSpPr>
                <a:spLocks noChangeAspect="1" noChangeShapeType="1"/>
              </p:cNvSpPr>
              <p:nvPr/>
            </p:nvSpPr>
            <p:spPr bwMode="auto">
              <a:xfrm flipV="1">
                <a:off x="2554" y="2479"/>
                <a:ext cx="65" cy="19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4" name="Freeform 37"/>
              <p:cNvSpPr>
                <a:spLocks noChangeAspect="1"/>
              </p:cNvSpPr>
              <p:nvPr/>
            </p:nvSpPr>
            <p:spPr bwMode="auto">
              <a:xfrm>
                <a:off x="1599" y="1315"/>
                <a:ext cx="133" cy="1183"/>
              </a:xfrm>
              <a:custGeom>
                <a:avLst/>
                <a:gdLst>
                  <a:gd name="T0" fmla="*/ 40181 w 43"/>
                  <a:gd name="T1" fmla="*/ 0 h 425"/>
                  <a:gd name="T2" fmla="*/ 73589 w 43"/>
                  <a:gd name="T3" fmla="*/ 72530 h 425"/>
                  <a:gd name="T4" fmla="*/ 86580 w 43"/>
                  <a:gd name="T5" fmla="*/ 125649 h 425"/>
                  <a:gd name="T6" fmla="*/ 99954 w 43"/>
                  <a:gd name="T7" fmla="*/ 176306 h 425"/>
                  <a:gd name="T8" fmla="*/ 108745 w 43"/>
                  <a:gd name="T9" fmla="*/ 199535 h 425"/>
                  <a:gd name="T10" fmla="*/ 111290 w 43"/>
                  <a:gd name="T11" fmla="*/ 229257 h 425"/>
                  <a:gd name="T12" fmla="*/ 111290 w 43"/>
                  <a:gd name="T13" fmla="*/ 275906 h 425"/>
                  <a:gd name="T14" fmla="*/ 116322 w 43"/>
                  <a:gd name="T15" fmla="*/ 358571 h 425"/>
                  <a:gd name="T16" fmla="*/ 116322 w 43"/>
                  <a:gd name="T17" fmla="*/ 423291 h 425"/>
                  <a:gd name="T18" fmla="*/ 116322 w 43"/>
                  <a:gd name="T19" fmla="*/ 468902 h 425"/>
                  <a:gd name="T20" fmla="*/ 116322 w 43"/>
                  <a:gd name="T21" fmla="*/ 494419 h 425"/>
                  <a:gd name="T22" fmla="*/ 108745 w 43"/>
                  <a:gd name="T23" fmla="*/ 505163 h 425"/>
                  <a:gd name="T24" fmla="*/ 69924 w 43"/>
                  <a:gd name="T25" fmla="*/ 542385 h 425"/>
                  <a:gd name="T26" fmla="*/ 56933 w 43"/>
                  <a:gd name="T27" fmla="*/ 550256 h 425"/>
                  <a:gd name="T28" fmla="*/ 43021 w 43"/>
                  <a:gd name="T29" fmla="*/ 550256 h 425"/>
                  <a:gd name="T30" fmla="*/ 10448 w 43"/>
                  <a:gd name="T31" fmla="*/ 542385 h 425"/>
                  <a:gd name="T32" fmla="*/ 0 w 43"/>
                  <a:gd name="T33" fmla="*/ 540055 h 42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3" h="425">
                    <a:moveTo>
                      <a:pt x="15" y="0"/>
                    </a:moveTo>
                    <a:lnTo>
                      <a:pt x="27" y="56"/>
                    </a:lnTo>
                    <a:lnTo>
                      <a:pt x="32" y="97"/>
                    </a:lnTo>
                    <a:lnTo>
                      <a:pt x="37" y="136"/>
                    </a:lnTo>
                    <a:lnTo>
                      <a:pt x="40" y="154"/>
                    </a:lnTo>
                    <a:lnTo>
                      <a:pt x="41" y="177"/>
                    </a:lnTo>
                    <a:lnTo>
                      <a:pt x="41" y="213"/>
                    </a:lnTo>
                    <a:lnTo>
                      <a:pt x="43" y="277"/>
                    </a:lnTo>
                    <a:lnTo>
                      <a:pt x="43" y="327"/>
                    </a:lnTo>
                    <a:lnTo>
                      <a:pt x="43" y="362"/>
                    </a:lnTo>
                    <a:lnTo>
                      <a:pt x="43" y="382"/>
                    </a:lnTo>
                    <a:lnTo>
                      <a:pt x="40" y="390"/>
                    </a:lnTo>
                    <a:lnTo>
                      <a:pt x="26" y="419"/>
                    </a:lnTo>
                    <a:lnTo>
                      <a:pt x="21" y="425"/>
                    </a:lnTo>
                    <a:lnTo>
                      <a:pt x="16" y="425"/>
                    </a:lnTo>
                    <a:lnTo>
                      <a:pt x="4" y="419"/>
                    </a:lnTo>
                    <a:lnTo>
                      <a:pt x="0" y="417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5" name="Freeform 38"/>
              <p:cNvSpPr>
                <a:spLocks noChangeAspect="1"/>
              </p:cNvSpPr>
              <p:nvPr/>
            </p:nvSpPr>
            <p:spPr bwMode="auto">
              <a:xfrm>
                <a:off x="1642" y="1515"/>
                <a:ext cx="25" cy="983"/>
              </a:xfrm>
              <a:custGeom>
                <a:avLst/>
                <a:gdLst>
                  <a:gd name="T0" fmla="*/ 0 w 8"/>
                  <a:gd name="T1" fmla="*/ 0 h 353"/>
                  <a:gd name="T2" fmla="*/ 14894 w 8"/>
                  <a:gd name="T3" fmla="*/ 194887 h 353"/>
                  <a:gd name="T4" fmla="*/ 17550 w 8"/>
                  <a:gd name="T5" fmla="*/ 320806 h 353"/>
                  <a:gd name="T6" fmla="*/ 23281 w 8"/>
                  <a:gd name="T7" fmla="*/ 423523 h 353"/>
                  <a:gd name="T8" fmla="*/ 17550 w 8"/>
                  <a:gd name="T9" fmla="*/ 458334 h 3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" h="353">
                    <a:moveTo>
                      <a:pt x="0" y="0"/>
                    </a:moveTo>
                    <a:lnTo>
                      <a:pt x="5" y="150"/>
                    </a:lnTo>
                    <a:lnTo>
                      <a:pt x="6" y="247"/>
                    </a:lnTo>
                    <a:lnTo>
                      <a:pt x="8" y="326"/>
                    </a:lnTo>
                    <a:lnTo>
                      <a:pt x="6" y="353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6" name="Line 3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642" y="1936"/>
                <a:ext cx="90" cy="4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7" name="Line 4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642" y="2016"/>
                <a:ext cx="90" cy="20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8" name="Freeform 41"/>
              <p:cNvSpPr>
                <a:spLocks noChangeAspect="1"/>
              </p:cNvSpPr>
              <p:nvPr/>
            </p:nvSpPr>
            <p:spPr bwMode="auto">
              <a:xfrm>
                <a:off x="1599" y="1958"/>
                <a:ext cx="133" cy="39"/>
              </a:xfrm>
              <a:custGeom>
                <a:avLst/>
                <a:gdLst>
                  <a:gd name="T0" fmla="*/ 0 w 43"/>
                  <a:gd name="T1" fmla="*/ 0 h 14"/>
                  <a:gd name="T2" fmla="*/ 19229 w 43"/>
                  <a:gd name="T3" fmla="*/ 1320 h 14"/>
                  <a:gd name="T4" fmla="*/ 116322 w 43"/>
                  <a:gd name="T5" fmla="*/ 18313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" h="14">
                    <a:moveTo>
                      <a:pt x="0" y="0"/>
                    </a:moveTo>
                    <a:lnTo>
                      <a:pt x="7" y="1"/>
                    </a:lnTo>
                    <a:lnTo>
                      <a:pt x="43" y="1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9" name="Freeform 42"/>
              <p:cNvSpPr>
                <a:spLocks noChangeAspect="1"/>
              </p:cNvSpPr>
              <p:nvPr/>
            </p:nvSpPr>
            <p:spPr bwMode="auto">
              <a:xfrm>
                <a:off x="1642" y="1434"/>
                <a:ext cx="46" cy="62"/>
              </a:xfrm>
              <a:custGeom>
                <a:avLst/>
                <a:gdLst>
                  <a:gd name="T0" fmla="*/ 2484 w 15"/>
                  <a:gd name="T1" fmla="*/ 0 h 22"/>
                  <a:gd name="T2" fmla="*/ 35822 w 15"/>
                  <a:gd name="T3" fmla="*/ 14057 h 22"/>
                  <a:gd name="T4" fmla="*/ 38211 w 15"/>
                  <a:gd name="T5" fmla="*/ 31085 h 22"/>
                  <a:gd name="T6" fmla="*/ 0 w 15"/>
                  <a:gd name="T7" fmla="*/ 20990 h 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" h="22">
                    <a:moveTo>
                      <a:pt x="1" y="0"/>
                    </a:moveTo>
                    <a:lnTo>
                      <a:pt x="14" y="10"/>
                    </a:lnTo>
                    <a:lnTo>
                      <a:pt x="15" y="22"/>
                    </a:lnTo>
                    <a:lnTo>
                      <a:pt x="0" y="15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0" name="Freeform 43"/>
              <p:cNvSpPr>
                <a:spLocks noChangeAspect="1"/>
              </p:cNvSpPr>
              <p:nvPr/>
            </p:nvSpPr>
            <p:spPr bwMode="auto">
              <a:xfrm>
                <a:off x="2554" y="1496"/>
                <a:ext cx="132" cy="80"/>
              </a:xfrm>
              <a:custGeom>
                <a:avLst/>
                <a:gdLst>
                  <a:gd name="T0" fmla="*/ 0 w 43"/>
                  <a:gd name="T1" fmla="*/ 22822 h 29"/>
                  <a:gd name="T2" fmla="*/ 0 w 43"/>
                  <a:gd name="T3" fmla="*/ 17261 h 29"/>
                  <a:gd name="T4" fmla="*/ 4890 w 43"/>
                  <a:gd name="T5" fmla="*/ 6257 h 29"/>
                  <a:gd name="T6" fmla="*/ 10121 w 43"/>
                  <a:gd name="T7" fmla="*/ 4808 h 29"/>
                  <a:gd name="T8" fmla="*/ 25924 w 43"/>
                  <a:gd name="T9" fmla="*/ 0 h 29"/>
                  <a:gd name="T10" fmla="*/ 48484 w 43"/>
                  <a:gd name="T11" fmla="*/ 0 h 29"/>
                  <a:gd name="T12" fmla="*/ 71949 w 43"/>
                  <a:gd name="T13" fmla="*/ 4808 h 29"/>
                  <a:gd name="T14" fmla="*/ 97864 w 43"/>
                  <a:gd name="T15" fmla="*/ 13263 h 29"/>
                  <a:gd name="T16" fmla="*/ 105496 w 43"/>
                  <a:gd name="T17" fmla="*/ 17261 h 29"/>
                  <a:gd name="T18" fmla="*/ 110386 w 43"/>
                  <a:gd name="T19" fmla="*/ 22061 h 29"/>
                  <a:gd name="T20" fmla="*/ 110386 w 43"/>
                  <a:gd name="T21" fmla="*/ 27790 h 29"/>
                  <a:gd name="T22" fmla="*/ 110386 w 43"/>
                  <a:gd name="T23" fmla="*/ 33879 h 29"/>
                  <a:gd name="T24" fmla="*/ 103009 w 43"/>
                  <a:gd name="T25" fmla="*/ 35332 h 29"/>
                  <a:gd name="T26" fmla="*/ 79581 w 43"/>
                  <a:gd name="T27" fmla="*/ 32601 h 29"/>
                  <a:gd name="T28" fmla="*/ 57021 w 43"/>
                  <a:gd name="T29" fmla="*/ 27790 h 29"/>
                  <a:gd name="T30" fmla="*/ 35959 w 43"/>
                  <a:gd name="T31" fmla="*/ 26811 h 29"/>
                  <a:gd name="T32" fmla="*/ 12525 w 43"/>
                  <a:gd name="T33" fmla="*/ 22061 h 29"/>
                  <a:gd name="T34" fmla="*/ 4890 w 43"/>
                  <a:gd name="T35" fmla="*/ 15807 h 29"/>
                  <a:gd name="T36" fmla="*/ 4890 w 43"/>
                  <a:gd name="T37" fmla="*/ 9719 h 29"/>
                  <a:gd name="T38" fmla="*/ 10121 w 43"/>
                  <a:gd name="T39" fmla="*/ 4808 h 2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43" h="29">
                    <a:moveTo>
                      <a:pt x="0" y="19"/>
                    </a:moveTo>
                    <a:lnTo>
                      <a:pt x="0" y="14"/>
                    </a:lnTo>
                    <a:lnTo>
                      <a:pt x="2" y="5"/>
                    </a:lnTo>
                    <a:lnTo>
                      <a:pt x="4" y="4"/>
                    </a:lnTo>
                    <a:lnTo>
                      <a:pt x="10" y="0"/>
                    </a:lnTo>
                    <a:lnTo>
                      <a:pt x="19" y="0"/>
                    </a:lnTo>
                    <a:lnTo>
                      <a:pt x="28" y="4"/>
                    </a:lnTo>
                    <a:lnTo>
                      <a:pt x="38" y="11"/>
                    </a:lnTo>
                    <a:lnTo>
                      <a:pt x="41" y="14"/>
                    </a:lnTo>
                    <a:lnTo>
                      <a:pt x="43" y="18"/>
                    </a:lnTo>
                    <a:lnTo>
                      <a:pt x="43" y="23"/>
                    </a:lnTo>
                    <a:lnTo>
                      <a:pt x="43" y="28"/>
                    </a:lnTo>
                    <a:lnTo>
                      <a:pt x="40" y="29"/>
                    </a:lnTo>
                    <a:lnTo>
                      <a:pt x="31" y="27"/>
                    </a:lnTo>
                    <a:lnTo>
                      <a:pt x="22" y="23"/>
                    </a:lnTo>
                    <a:lnTo>
                      <a:pt x="14" y="22"/>
                    </a:lnTo>
                    <a:lnTo>
                      <a:pt x="5" y="18"/>
                    </a:lnTo>
                    <a:lnTo>
                      <a:pt x="2" y="13"/>
                    </a:lnTo>
                    <a:lnTo>
                      <a:pt x="2" y="8"/>
                    </a:lnTo>
                    <a:lnTo>
                      <a:pt x="4" y="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1" name="Freeform 44"/>
              <p:cNvSpPr>
                <a:spLocks noChangeAspect="1"/>
              </p:cNvSpPr>
              <p:nvPr/>
            </p:nvSpPr>
            <p:spPr bwMode="auto">
              <a:xfrm>
                <a:off x="1510" y="1496"/>
                <a:ext cx="132" cy="80"/>
              </a:xfrm>
              <a:custGeom>
                <a:avLst/>
                <a:gdLst>
                  <a:gd name="T0" fmla="*/ 110386 w 43"/>
                  <a:gd name="T1" fmla="*/ 4808 h 29"/>
                  <a:gd name="T2" fmla="*/ 105496 w 43"/>
                  <a:gd name="T3" fmla="*/ 1277 h 29"/>
                  <a:gd name="T4" fmla="*/ 89419 w 43"/>
                  <a:gd name="T5" fmla="*/ 0 h 29"/>
                  <a:gd name="T6" fmla="*/ 76885 w 43"/>
                  <a:gd name="T7" fmla="*/ 1277 h 29"/>
                  <a:gd name="T8" fmla="*/ 59415 w 43"/>
                  <a:gd name="T9" fmla="*/ 3523 h 29"/>
                  <a:gd name="T10" fmla="*/ 35959 w 43"/>
                  <a:gd name="T11" fmla="*/ 8273 h 29"/>
                  <a:gd name="T12" fmla="*/ 20948 w 43"/>
                  <a:gd name="T13" fmla="*/ 12281 h 29"/>
                  <a:gd name="T14" fmla="*/ 7635 w 43"/>
                  <a:gd name="T15" fmla="*/ 17261 h 29"/>
                  <a:gd name="T16" fmla="*/ 0 w 43"/>
                  <a:gd name="T17" fmla="*/ 29079 h 29"/>
                  <a:gd name="T18" fmla="*/ 0 w 43"/>
                  <a:gd name="T19" fmla="*/ 33879 h 29"/>
                  <a:gd name="T20" fmla="*/ 2487 w 43"/>
                  <a:gd name="T21" fmla="*/ 35332 h 29"/>
                  <a:gd name="T22" fmla="*/ 15011 w 43"/>
                  <a:gd name="T23" fmla="*/ 35332 h 29"/>
                  <a:gd name="T24" fmla="*/ 23438 w 43"/>
                  <a:gd name="T25" fmla="*/ 33879 h 29"/>
                  <a:gd name="T26" fmla="*/ 48484 w 43"/>
                  <a:gd name="T27" fmla="*/ 27790 h 29"/>
                  <a:gd name="T28" fmla="*/ 82040 w 43"/>
                  <a:gd name="T29" fmla="*/ 25548 h 29"/>
                  <a:gd name="T30" fmla="*/ 95375 w 43"/>
                  <a:gd name="T31" fmla="*/ 24268 h 29"/>
                  <a:gd name="T32" fmla="*/ 105496 w 43"/>
                  <a:gd name="T33" fmla="*/ 20783 h 29"/>
                  <a:gd name="T34" fmla="*/ 107982 w 43"/>
                  <a:gd name="T35" fmla="*/ 15807 h 29"/>
                  <a:gd name="T36" fmla="*/ 110386 w 43"/>
                  <a:gd name="T37" fmla="*/ 11004 h 29"/>
                  <a:gd name="T38" fmla="*/ 110386 w 43"/>
                  <a:gd name="T39" fmla="*/ 4808 h 2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43" h="29">
                    <a:moveTo>
                      <a:pt x="43" y="4"/>
                    </a:moveTo>
                    <a:lnTo>
                      <a:pt x="41" y="1"/>
                    </a:lnTo>
                    <a:lnTo>
                      <a:pt x="35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4" y="7"/>
                    </a:lnTo>
                    <a:lnTo>
                      <a:pt x="8" y="10"/>
                    </a:lnTo>
                    <a:lnTo>
                      <a:pt x="3" y="14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1" y="29"/>
                    </a:lnTo>
                    <a:lnTo>
                      <a:pt x="6" y="29"/>
                    </a:lnTo>
                    <a:lnTo>
                      <a:pt x="9" y="28"/>
                    </a:lnTo>
                    <a:lnTo>
                      <a:pt x="19" y="23"/>
                    </a:lnTo>
                    <a:lnTo>
                      <a:pt x="32" y="21"/>
                    </a:lnTo>
                    <a:lnTo>
                      <a:pt x="37" y="20"/>
                    </a:lnTo>
                    <a:lnTo>
                      <a:pt x="41" y="17"/>
                    </a:lnTo>
                    <a:lnTo>
                      <a:pt x="42" y="13"/>
                    </a:lnTo>
                    <a:lnTo>
                      <a:pt x="43" y="9"/>
                    </a:lnTo>
                    <a:lnTo>
                      <a:pt x="43" y="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2" name="Freeform 45"/>
              <p:cNvSpPr>
                <a:spLocks noChangeAspect="1"/>
              </p:cNvSpPr>
              <p:nvPr/>
            </p:nvSpPr>
            <p:spPr bwMode="auto">
              <a:xfrm>
                <a:off x="1710" y="2740"/>
                <a:ext cx="798" cy="220"/>
              </a:xfrm>
              <a:custGeom>
                <a:avLst/>
                <a:gdLst>
                  <a:gd name="T0" fmla="*/ 658600 w 259"/>
                  <a:gd name="T1" fmla="*/ 0 h 79"/>
                  <a:gd name="T2" fmla="*/ 682731 w 259"/>
                  <a:gd name="T3" fmla="*/ 8895 h 79"/>
                  <a:gd name="T4" fmla="*/ 674976 w 259"/>
                  <a:gd name="T5" fmla="*/ 42894 h 79"/>
                  <a:gd name="T6" fmla="*/ 663887 w 259"/>
                  <a:gd name="T7" fmla="*/ 66150 h 79"/>
                  <a:gd name="T8" fmla="*/ 656141 w 259"/>
                  <a:gd name="T9" fmla="*/ 77877 h 79"/>
                  <a:gd name="T10" fmla="*/ 632275 w 259"/>
                  <a:gd name="T11" fmla="*/ 87268 h 79"/>
                  <a:gd name="T12" fmla="*/ 592785 w 259"/>
                  <a:gd name="T13" fmla="*/ 92264 h 79"/>
                  <a:gd name="T14" fmla="*/ 529524 w 259"/>
                  <a:gd name="T15" fmla="*/ 98808 h 79"/>
                  <a:gd name="T16" fmla="*/ 463650 w 259"/>
                  <a:gd name="T17" fmla="*/ 99841 h 79"/>
                  <a:gd name="T18" fmla="*/ 400390 w 259"/>
                  <a:gd name="T19" fmla="*/ 102670 h 79"/>
                  <a:gd name="T20" fmla="*/ 311534 w 259"/>
                  <a:gd name="T21" fmla="*/ 102670 h 79"/>
                  <a:gd name="T22" fmla="*/ 229343 w 259"/>
                  <a:gd name="T23" fmla="*/ 102670 h 79"/>
                  <a:gd name="T24" fmla="*/ 139397 w 259"/>
                  <a:gd name="T25" fmla="*/ 96101 h 79"/>
                  <a:gd name="T26" fmla="*/ 92454 w 259"/>
                  <a:gd name="T27" fmla="*/ 93776 h 79"/>
                  <a:gd name="T28" fmla="*/ 50542 w 259"/>
                  <a:gd name="T29" fmla="*/ 84447 h 79"/>
                  <a:gd name="T30" fmla="*/ 26676 w 259"/>
                  <a:gd name="T31" fmla="*/ 77877 h 79"/>
                  <a:gd name="T32" fmla="*/ 15236 w 259"/>
                  <a:gd name="T33" fmla="*/ 57428 h 79"/>
                  <a:gd name="T34" fmla="*/ 7746 w 259"/>
                  <a:gd name="T35" fmla="*/ 37837 h 79"/>
                  <a:gd name="T36" fmla="*/ 0 w 259"/>
                  <a:gd name="T37" fmla="*/ 13044 h 79"/>
                  <a:gd name="T38" fmla="*/ 31621 w 259"/>
                  <a:gd name="T39" fmla="*/ 1317 h 7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59" h="79">
                    <a:moveTo>
                      <a:pt x="250" y="0"/>
                    </a:moveTo>
                    <a:lnTo>
                      <a:pt x="259" y="7"/>
                    </a:lnTo>
                    <a:lnTo>
                      <a:pt x="256" y="33"/>
                    </a:lnTo>
                    <a:lnTo>
                      <a:pt x="252" y="51"/>
                    </a:lnTo>
                    <a:lnTo>
                      <a:pt x="249" y="60"/>
                    </a:lnTo>
                    <a:lnTo>
                      <a:pt x="240" y="67"/>
                    </a:lnTo>
                    <a:lnTo>
                      <a:pt x="225" y="71"/>
                    </a:lnTo>
                    <a:lnTo>
                      <a:pt x="201" y="76"/>
                    </a:lnTo>
                    <a:lnTo>
                      <a:pt x="176" y="77"/>
                    </a:lnTo>
                    <a:lnTo>
                      <a:pt x="152" y="79"/>
                    </a:lnTo>
                    <a:lnTo>
                      <a:pt x="118" y="79"/>
                    </a:lnTo>
                    <a:lnTo>
                      <a:pt x="87" y="79"/>
                    </a:lnTo>
                    <a:lnTo>
                      <a:pt x="53" y="74"/>
                    </a:lnTo>
                    <a:lnTo>
                      <a:pt x="35" y="72"/>
                    </a:lnTo>
                    <a:lnTo>
                      <a:pt x="19" y="65"/>
                    </a:lnTo>
                    <a:lnTo>
                      <a:pt x="10" y="60"/>
                    </a:lnTo>
                    <a:lnTo>
                      <a:pt x="6" y="44"/>
                    </a:lnTo>
                    <a:lnTo>
                      <a:pt x="3" y="29"/>
                    </a:lnTo>
                    <a:lnTo>
                      <a:pt x="0" y="10"/>
                    </a:lnTo>
                    <a:lnTo>
                      <a:pt x="12" y="1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3" name="Freeform 46"/>
              <p:cNvSpPr>
                <a:spLocks noChangeAspect="1"/>
              </p:cNvSpPr>
              <p:nvPr/>
            </p:nvSpPr>
            <p:spPr bwMode="auto">
              <a:xfrm>
                <a:off x="1778" y="2479"/>
                <a:ext cx="643" cy="19"/>
              </a:xfrm>
              <a:custGeom>
                <a:avLst/>
                <a:gdLst>
                  <a:gd name="T0" fmla="*/ 545156 w 209"/>
                  <a:gd name="T1" fmla="*/ 1200 h 7"/>
                  <a:gd name="T2" fmla="*/ 532521 w 209"/>
                  <a:gd name="T3" fmla="*/ 3257 h 7"/>
                  <a:gd name="T4" fmla="*/ 448479 w 209"/>
                  <a:gd name="T5" fmla="*/ 5600 h 7"/>
                  <a:gd name="T6" fmla="*/ 367931 w 209"/>
                  <a:gd name="T7" fmla="*/ 7662 h 7"/>
                  <a:gd name="T8" fmla="*/ 256052 w 209"/>
                  <a:gd name="T9" fmla="*/ 7662 h 7"/>
                  <a:gd name="T10" fmla="*/ 167005 w 209"/>
                  <a:gd name="T11" fmla="*/ 7662 h 7"/>
                  <a:gd name="T12" fmla="*/ 93970 w 209"/>
                  <a:gd name="T13" fmla="*/ 5600 h 7"/>
                  <a:gd name="T14" fmla="*/ 0 w 209"/>
                  <a:gd name="T15" fmla="*/ 0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9" h="7">
                    <a:moveTo>
                      <a:pt x="209" y="1"/>
                    </a:moveTo>
                    <a:lnTo>
                      <a:pt x="204" y="3"/>
                    </a:lnTo>
                    <a:lnTo>
                      <a:pt x="172" y="5"/>
                    </a:lnTo>
                    <a:lnTo>
                      <a:pt x="141" y="7"/>
                    </a:lnTo>
                    <a:lnTo>
                      <a:pt x="98" y="7"/>
                    </a:lnTo>
                    <a:lnTo>
                      <a:pt x="64" y="7"/>
                    </a:lnTo>
                    <a:lnTo>
                      <a:pt x="36" y="5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4" name="Line 47"/>
              <p:cNvSpPr>
                <a:spLocks noChangeAspect="1" noChangeShapeType="1"/>
              </p:cNvSpPr>
              <p:nvPr/>
            </p:nvSpPr>
            <p:spPr bwMode="auto">
              <a:xfrm flipH="1">
                <a:off x="1667" y="2317"/>
                <a:ext cx="65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5" name="Line 48"/>
              <p:cNvSpPr>
                <a:spLocks noChangeAspect="1" noChangeShapeType="1"/>
              </p:cNvSpPr>
              <p:nvPr/>
            </p:nvSpPr>
            <p:spPr bwMode="auto">
              <a:xfrm flipH="1">
                <a:off x="1667" y="2337"/>
                <a:ext cx="65" cy="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6" name="Oval 49"/>
              <p:cNvSpPr>
                <a:spLocks noChangeAspect="1" noChangeArrowheads="1"/>
              </p:cNvSpPr>
              <p:nvPr/>
            </p:nvSpPr>
            <p:spPr bwMode="auto">
              <a:xfrm>
                <a:off x="2575" y="1816"/>
                <a:ext cx="22" cy="120"/>
              </a:xfrm>
              <a:prstGeom prst="ellips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 b="1" dirty="0">
                  <a:cs typeface="Times New Roman" panose="02020603050405020304" pitchFamily="18" charset="0"/>
                </a:endParaRPr>
              </a:p>
            </p:txBody>
          </p:sp>
          <p:sp>
            <p:nvSpPr>
              <p:cNvPr id="287" name="Freeform 50"/>
              <p:cNvSpPr>
                <a:spLocks noChangeAspect="1"/>
              </p:cNvSpPr>
              <p:nvPr/>
            </p:nvSpPr>
            <p:spPr bwMode="auto">
              <a:xfrm>
                <a:off x="2575" y="2337"/>
                <a:ext cx="22" cy="100"/>
              </a:xfrm>
              <a:custGeom>
                <a:avLst/>
                <a:gdLst>
                  <a:gd name="T0" fmla="*/ 12575 w 7"/>
                  <a:gd name="T1" fmla="*/ 0 h 36"/>
                  <a:gd name="T2" fmla="*/ 0 w 7"/>
                  <a:gd name="T3" fmla="*/ 22978 h 36"/>
                  <a:gd name="T4" fmla="*/ 12575 w 7"/>
                  <a:gd name="T5" fmla="*/ 45956 h 36"/>
                  <a:gd name="T6" fmla="*/ 21167 w 7"/>
                  <a:gd name="T7" fmla="*/ 22978 h 36"/>
                  <a:gd name="T8" fmla="*/ 12575 w 7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36">
                    <a:moveTo>
                      <a:pt x="4" y="0"/>
                    </a:moveTo>
                    <a:cubicBezTo>
                      <a:pt x="2" y="0"/>
                      <a:pt x="0" y="9"/>
                      <a:pt x="0" y="18"/>
                    </a:cubicBezTo>
                    <a:cubicBezTo>
                      <a:pt x="0" y="29"/>
                      <a:pt x="2" y="36"/>
                      <a:pt x="4" y="36"/>
                    </a:cubicBezTo>
                    <a:cubicBezTo>
                      <a:pt x="6" y="36"/>
                      <a:pt x="7" y="29"/>
                      <a:pt x="7" y="18"/>
                    </a:cubicBezTo>
                    <a:cubicBezTo>
                      <a:pt x="7" y="9"/>
                      <a:pt x="6" y="0"/>
                      <a:pt x="4" y="0"/>
                    </a:cubicBez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8" name="Oval 51"/>
              <p:cNvSpPr>
                <a:spLocks noChangeAspect="1" noChangeArrowheads="1"/>
              </p:cNvSpPr>
              <p:nvPr/>
            </p:nvSpPr>
            <p:spPr bwMode="auto">
              <a:xfrm>
                <a:off x="1599" y="1816"/>
                <a:ext cx="22" cy="120"/>
              </a:xfrm>
              <a:prstGeom prst="ellips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 b="1" dirty="0">
                  <a:cs typeface="Times New Roman" panose="02020603050405020304" pitchFamily="18" charset="0"/>
                </a:endParaRPr>
              </a:p>
            </p:txBody>
          </p:sp>
          <p:sp>
            <p:nvSpPr>
              <p:cNvPr id="289" name="Freeform 52"/>
              <p:cNvSpPr>
                <a:spLocks noChangeAspect="1"/>
              </p:cNvSpPr>
              <p:nvPr/>
            </p:nvSpPr>
            <p:spPr bwMode="auto">
              <a:xfrm>
                <a:off x="1599" y="2337"/>
                <a:ext cx="22" cy="100"/>
              </a:xfrm>
              <a:custGeom>
                <a:avLst/>
                <a:gdLst>
                  <a:gd name="T0" fmla="*/ 12575 w 7"/>
                  <a:gd name="T1" fmla="*/ 0 h 36"/>
                  <a:gd name="T2" fmla="*/ 0 w 7"/>
                  <a:gd name="T3" fmla="*/ 22978 h 36"/>
                  <a:gd name="T4" fmla="*/ 12575 w 7"/>
                  <a:gd name="T5" fmla="*/ 45956 h 36"/>
                  <a:gd name="T6" fmla="*/ 21167 w 7"/>
                  <a:gd name="T7" fmla="*/ 22978 h 36"/>
                  <a:gd name="T8" fmla="*/ 12575 w 7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36">
                    <a:moveTo>
                      <a:pt x="4" y="0"/>
                    </a:moveTo>
                    <a:cubicBezTo>
                      <a:pt x="2" y="0"/>
                      <a:pt x="0" y="9"/>
                      <a:pt x="0" y="18"/>
                    </a:cubicBezTo>
                    <a:cubicBezTo>
                      <a:pt x="0" y="29"/>
                      <a:pt x="2" y="36"/>
                      <a:pt x="4" y="36"/>
                    </a:cubicBezTo>
                    <a:cubicBezTo>
                      <a:pt x="6" y="36"/>
                      <a:pt x="7" y="29"/>
                      <a:pt x="7" y="18"/>
                    </a:cubicBezTo>
                    <a:cubicBezTo>
                      <a:pt x="7" y="9"/>
                      <a:pt x="6" y="0"/>
                      <a:pt x="4" y="0"/>
                    </a:cubicBez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0" name="Freeform 53"/>
              <p:cNvSpPr>
                <a:spLocks noChangeAspect="1"/>
              </p:cNvSpPr>
              <p:nvPr/>
            </p:nvSpPr>
            <p:spPr bwMode="auto">
              <a:xfrm>
                <a:off x="1642" y="2919"/>
                <a:ext cx="912" cy="80"/>
              </a:xfrm>
              <a:custGeom>
                <a:avLst/>
                <a:gdLst>
                  <a:gd name="T0" fmla="*/ 780244 w 296"/>
                  <a:gd name="T1" fmla="*/ 0 h 29"/>
                  <a:gd name="T2" fmla="*/ 746078 w 296"/>
                  <a:gd name="T3" fmla="*/ 11004 h 29"/>
                  <a:gd name="T4" fmla="*/ 709142 w 296"/>
                  <a:gd name="T5" fmla="*/ 18074 h 29"/>
                  <a:gd name="T6" fmla="*/ 629761 w 296"/>
                  <a:gd name="T7" fmla="*/ 26811 h 29"/>
                  <a:gd name="T8" fmla="*/ 550900 w 296"/>
                  <a:gd name="T9" fmla="*/ 31788 h 29"/>
                  <a:gd name="T10" fmla="*/ 450959 w 296"/>
                  <a:gd name="T11" fmla="*/ 35332 h 29"/>
                  <a:gd name="T12" fmla="*/ 379854 w 296"/>
                  <a:gd name="T13" fmla="*/ 35332 h 29"/>
                  <a:gd name="T14" fmla="*/ 279913 w 296"/>
                  <a:gd name="T15" fmla="*/ 35332 h 29"/>
                  <a:gd name="T16" fmla="*/ 187459 w 296"/>
                  <a:gd name="T17" fmla="*/ 30356 h 29"/>
                  <a:gd name="T18" fmla="*/ 94968 w 296"/>
                  <a:gd name="T19" fmla="*/ 22061 h 29"/>
                  <a:gd name="T20" fmla="*/ 44426 w 296"/>
                  <a:gd name="T21" fmla="*/ 15807 h 29"/>
                  <a:gd name="T22" fmla="*/ 0 w 296"/>
                  <a:gd name="T23" fmla="*/ 4808 h 2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96" h="29">
                    <a:moveTo>
                      <a:pt x="296" y="0"/>
                    </a:moveTo>
                    <a:lnTo>
                      <a:pt x="283" y="9"/>
                    </a:lnTo>
                    <a:lnTo>
                      <a:pt x="269" y="15"/>
                    </a:lnTo>
                    <a:lnTo>
                      <a:pt x="239" y="22"/>
                    </a:lnTo>
                    <a:lnTo>
                      <a:pt x="209" y="26"/>
                    </a:lnTo>
                    <a:lnTo>
                      <a:pt x="171" y="29"/>
                    </a:lnTo>
                    <a:lnTo>
                      <a:pt x="144" y="29"/>
                    </a:lnTo>
                    <a:lnTo>
                      <a:pt x="106" y="29"/>
                    </a:lnTo>
                    <a:lnTo>
                      <a:pt x="71" y="25"/>
                    </a:lnTo>
                    <a:lnTo>
                      <a:pt x="36" y="18"/>
                    </a:lnTo>
                    <a:lnTo>
                      <a:pt x="17" y="13"/>
                    </a:lnTo>
                    <a:lnTo>
                      <a:pt x="0" y="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1" name="Line 54"/>
              <p:cNvSpPr>
                <a:spLocks noChangeAspect="1" noChangeShapeType="1"/>
              </p:cNvSpPr>
              <p:nvPr/>
            </p:nvSpPr>
            <p:spPr bwMode="auto">
              <a:xfrm flipH="1">
                <a:off x="2021" y="733"/>
                <a:ext cx="133" cy="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2" name="Line 55"/>
              <p:cNvSpPr>
                <a:spLocks noChangeAspect="1" noChangeShapeType="1"/>
              </p:cNvSpPr>
              <p:nvPr/>
            </p:nvSpPr>
            <p:spPr bwMode="auto">
              <a:xfrm>
                <a:off x="2486" y="953"/>
                <a:ext cx="68" cy="36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3" name="Freeform 56"/>
              <p:cNvSpPr>
                <a:spLocks noChangeAspect="1"/>
              </p:cNvSpPr>
              <p:nvPr/>
            </p:nvSpPr>
            <p:spPr bwMode="auto">
              <a:xfrm>
                <a:off x="1642" y="953"/>
                <a:ext cx="68" cy="362"/>
              </a:xfrm>
              <a:custGeom>
                <a:avLst/>
                <a:gdLst>
                  <a:gd name="T0" fmla="*/ 59234 w 22"/>
                  <a:gd name="T1" fmla="*/ 0 h 130"/>
                  <a:gd name="T2" fmla="*/ 0 w 22"/>
                  <a:gd name="T3" fmla="*/ 168767 h 130"/>
                  <a:gd name="T4" fmla="*/ 2569 w 22"/>
                  <a:gd name="T5" fmla="*/ 168767 h 13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" h="130">
                    <a:moveTo>
                      <a:pt x="22" y="0"/>
                    </a:moveTo>
                    <a:lnTo>
                      <a:pt x="0" y="130"/>
                    </a:lnTo>
                    <a:lnTo>
                      <a:pt x="1" y="13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4" name="Line 57"/>
              <p:cNvSpPr>
                <a:spLocks noChangeAspect="1" noChangeShapeType="1"/>
              </p:cNvSpPr>
              <p:nvPr/>
            </p:nvSpPr>
            <p:spPr bwMode="auto">
              <a:xfrm>
                <a:off x="1578" y="1356"/>
                <a:ext cx="64" cy="20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5" name="Freeform 58"/>
              <p:cNvSpPr>
                <a:spLocks noChangeAspect="1"/>
              </p:cNvSpPr>
              <p:nvPr/>
            </p:nvSpPr>
            <p:spPr bwMode="auto">
              <a:xfrm>
                <a:off x="1688" y="1234"/>
                <a:ext cx="820" cy="81"/>
              </a:xfrm>
              <a:custGeom>
                <a:avLst/>
                <a:gdLst>
                  <a:gd name="T0" fmla="*/ 703788 w 266"/>
                  <a:gd name="T1" fmla="*/ 38391 h 29"/>
                  <a:gd name="T2" fmla="*/ 674518 w 266"/>
                  <a:gd name="T3" fmla="*/ 25144 h 29"/>
                  <a:gd name="T4" fmla="*/ 618887 w 266"/>
                  <a:gd name="T5" fmla="*/ 14801 h 29"/>
                  <a:gd name="T6" fmla="*/ 502731 w 266"/>
                  <a:gd name="T7" fmla="*/ 6622 h 29"/>
                  <a:gd name="T8" fmla="*/ 436820 w 266"/>
                  <a:gd name="T9" fmla="*/ 3706 h 29"/>
                  <a:gd name="T10" fmla="*/ 364672 w 266"/>
                  <a:gd name="T11" fmla="*/ 0 h 29"/>
                  <a:gd name="T12" fmla="*/ 288437 w 266"/>
                  <a:gd name="T13" fmla="*/ 1327 h 29"/>
                  <a:gd name="T14" fmla="*/ 198243 w 266"/>
                  <a:gd name="T15" fmla="*/ 7974 h 29"/>
                  <a:gd name="T16" fmla="*/ 110796 w 266"/>
                  <a:gd name="T17" fmla="*/ 16125 h 29"/>
                  <a:gd name="T18" fmla="*/ 47316 w 266"/>
                  <a:gd name="T19" fmla="*/ 25144 h 29"/>
                  <a:gd name="T20" fmla="*/ 0 w 266"/>
                  <a:gd name="T21" fmla="*/ 38391 h 2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66" h="29">
                    <a:moveTo>
                      <a:pt x="266" y="29"/>
                    </a:moveTo>
                    <a:lnTo>
                      <a:pt x="255" y="19"/>
                    </a:lnTo>
                    <a:lnTo>
                      <a:pt x="234" y="11"/>
                    </a:lnTo>
                    <a:lnTo>
                      <a:pt x="190" y="5"/>
                    </a:lnTo>
                    <a:lnTo>
                      <a:pt x="165" y="3"/>
                    </a:lnTo>
                    <a:lnTo>
                      <a:pt x="138" y="0"/>
                    </a:lnTo>
                    <a:lnTo>
                      <a:pt x="109" y="1"/>
                    </a:lnTo>
                    <a:lnTo>
                      <a:pt x="75" y="6"/>
                    </a:lnTo>
                    <a:lnTo>
                      <a:pt x="42" y="12"/>
                    </a:lnTo>
                    <a:lnTo>
                      <a:pt x="18" y="19"/>
                    </a:lnTo>
                    <a:lnTo>
                      <a:pt x="0" y="29"/>
                    </a:lnTo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96" name="テキスト ボックス 295"/>
            <p:cNvSpPr txBox="1"/>
            <p:nvPr/>
          </p:nvSpPr>
          <p:spPr>
            <a:xfrm>
              <a:off x="8892902" y="2588778"/>
              <a:ext cx="484642" cy="3746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7" name="テキスト ボックス 296"/>
            <p:cNvSpPr txBox="1"/>
            <p:nvPr/>
          </p:nvSpPr>
          <p:spPr>
            <a:xfrm>
              <a:off x="8096265" y="2588845"/>
              <a:ext cx="484642" cy="3746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8" name="テキスト ボックス 297"/>
            <p:cNvSpPr txBox="1"/>
            <p:nvPr/>
          </p:nvSpPr>
          <p:spPr>
            <a:xfrm>
              <a:off x="9168769" y="3595066"/>
              <a:ext cx="484642" cy="3746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9" name="テキスト ボックス 298"/>
            <p:cNvSpPr txBox="1"/>
            <p:nvPr/>
          </p:nvSpPr>
          <p:spPr>
            <a:xfrm>
              <a:off x="7831084" y="3572967"/>
              <a:ext cx="484642" cy="3746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0" name="テキスト ボックス 299"/>
            <p:cNvSpPr txBox="1"/>
            <p:nvPr/>
          </p:nvSpPr>
          <p:spPr>
            <a:xfrm>
              <a:off x="8512171" y="4480349"/>
              <a:ext cx="484642" cy="3746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1" name="テキスト ボックス 300"/>
            <p:cNvSpPr txBox="1"/>
            <p:nvPr/>
          </p:nvSpPr>
          <p:spPr>
            <a:xfrm>
              <a:off x="8904833" y="4480349"/>
              <a:ext cx="484642" cy="3746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2" name="テキスト ボックス 301"/>
            <p:cNvSpPr txBox="1"/>
            <p:nvPr/>
          </p:nvSpPr>
          <p:spPr>
            <a:xfrm>
              <a:off x="8108196" y="4480416"/>
              <a:ext cx="484642" cy="3746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3" name="ストライプ矢印 302"/>
            <p:cNvSpPr/>
            <p:nvPr/>
          </p:nvSpPr>
          <p:spPr>
            <a:xfrm rot="16200000">
              <a:off x="8586774" y="2381903"/>
              <a:ext cx="258492" cy="158028"/>
            </a:xfrm>
            <a:prstGeom prst="striped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4" name="曲折矢印 303"/>
            <p:cNvSpPr/>
            <p:nvPr/>
          </p:nvSpPr>
          <p:spPr>
            <a:xfrm>
              <a:off x="8888926" y="2037200"/>
              <a:ext cx="286558" cy="258492"/>
            </a:xfrm>
            <a:prstGeom prst="bent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05" name="曲折矢印 304"/>
            <p:cNvSpPr/>
            <p:nvPr/>
          </p:nvSpPr>
          <p:spPr>
            <a:xfrm flipH="1">
              <a:off x="8251337" y="2038003"/>
              <a:ext cx="286558" cy="258492"/>
            </a:xfrm>
            <a:prstGeom prst="bent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06" name="曲折矢印 305"/>
            <p:cNvSpPr/>
            <p:nvPr/>
          </p:nvSpPr>
          <p:spPr>
            <a:xfrm>
              <a:off x="9373972" y="3332316"/>
              <a:ext cx="286558" cy="258492"/>
            </a:xfrm>
            <a:prstGeom prst="ben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07" name="曲折矢印 306"/>
            <p:cNvSpPr/>
            <p:nvPr/>
          </p:nvSpPr>
          <p:spPr>
            <a:xfrm flipH="1">
              <a:off x="7791136" y="3320331"/>
              <a:ext cx="286558" cy="258492"/>
            </a:xfrm>
            <a:prstGeom prst="ben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08" name="曲折矢印 307"/>
            <p:cNvSpPr/>
            <p:nvPr/>
          </p:nvSpPr>
          <p:spPr>
            <a:xfrm>
              <a:off x="9044109" y="4932144"/>
              <a:ext cx="286558" cy="258492"/>
            </a:xfrm>
            <a:prstGeom prst="ben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09" name="曲折矢印 308"/>
            <p:cNvSpPr/>
            <p:nvPr/>
          </p:nvSpPr>
          <p:spPr>
            <a:xfrm flipH="1">
              <a:off x="8215353" y="4937989"/>
              <a:ext cx="286558" cy="258492"/>
            </a:xfrm>
            <a:prstGeom prst="ben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10" name="上矢印 309"/>
            <p:cNvSpPr/>
            <p:nvPr/>
          </p:nvSpPr>
          <p:spPr>
            <a:xfrm>
              <a:off x="8711987" y="4932359"/>
              <a:ext cx="136274" cy="316590"/>
            </a:xfrm>
            <a:prstGeom prst="up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scene3d>
              <a:camera prst="orthographicFront">
                <a:rot lat="108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5374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正方形/長方形 98"/>
          <p:cNvSpPr/>
          <p:nvPr/>
        </p:nvSpPr>
        <p:spPr>
          <a:xfrm>
            <a:off x="4346340" y="1264628"/>
            <a:ext cx="1181701" cy="2439890"/>
          </a:xfrm>
          <a:prstGeom prst="rect">
            <a:avLst/>
          </a:prstGeom>
          <a:solidFill>
            <a:schemeClr val="accent2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100" name="正方形/長方形 99"/>
          <p:cNvSpPr/>
          <p:nvPr/>
        </p:nvSpPr>
        <p:spPr>
          <a:xfrm>
            <a:off x="5541351" y="1274205"/>
            <a:ext cx="1765508" cy="243509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98" name="正方形/長方形 97"/>
          <p:cNvSpPr/>
          <p:nvPr/>
        </p:nvSpPr>
        <p:spPr>
          <a:xfrm>
            <a:off x="5539708" y="958230"/>
            <a:ext cx="1771378" cy="315975"/>
          </a:xfrm>
          <a:prstGeom prst="rect">
            <a:avLst/>
          </a:prstGeom>
          <a:solidFill>
            <a:schemeClr val="accent6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97" name="正方形/長方形 96"/>
          <p:cNvSpPr/>
          <p:nvPr/>
        </p:nvSpPr>
        <p:spPr>
          <a:xfrm>
            <a:off x="4346587" y="955751"/>
            <a:ext cx="1189819" cy="306753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14" name="正方形/長方形 13"/>
          <p:cNvSpPr/>
          <p:nvPr/>
        </p:nvSpPr>
        <p:spPr>
          <a:xfrm>
            <a:off x="2563003" y="953527"/>
            <a:ext cx="1778899" cy="324452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15" name="正方形/長方形 14"/>
          <p:cNvSpPr/>
          <p:nvPr/>
        </p:nvSpPr>
        <p:spPr>
          <a:xfrm>
            <a:off x="2568632" y="1274469"/>
            <a:ext cx="1767875" cy="2421521"/>
          </a:xfrm>
          <a:prstGeom prst="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22" name="テキスト ボックス 1"/>
          <p:cNvSpPr txBox="1">
            <a:spLocks noChangeArrowheads="1"/>
          </p:cNvSpPr>
          <p:nvPr/>
        </p:nvSpPr>
        <p:spPr bwMode="auto">
          <a:xfrm>
            <a:off x="704979" y="1795508"/>
            <a:ext cx="10737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c) Bus</a:t>
            </a:r>
          </a:p>
        </p:txBody>
      </p:sp>
      <p:sp>
        <p:nvSpPr>
          <p:cNvPr id="23" name="テキスト ボックス 1"/>
          <p:cNvSpPr txBox="1">
            <a:spLocks noChangeArrowheads="1"/>
          </p:cNvSpPr>
          <p:nvPr/>
        </p:nvSpPr>
        <p:spPr bwMode="auto">
          <a:xfrm>
            <a:off x="695780" y="2058842"/>
            <a:ext cx="128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d Box van</a:t>
            </a:r>
          </a:p>
        </p:txBody>
      </p:sp>
      <p:sp>
        <p:nvSpPr>
          <p:cNvPr id="24" name="テキスト ボックス 1"/>
          <p:cNvSpPr txBox="1">
            <a:spLocks noChangeArrowheads="1"/>
          </p:cNvSpPr>
          <p:nvPr/>
        </p:nvSpPr>
        <p:spPr bwMode="auto">
          <a:xfrm>
            <a:off x="693360" y="2331230"/>
            <a:ext cx="128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e) Mini van</a:t>
            </a:r>
          </a:p>
        </p:txBody>
      </p:sp>
      <p:sp>
        <p:nvSpPr>
          <p:cNvPr id="25" name="テキスト ボックス 1"/>
          <p:cNvSpPr txBox="1">
            <a:spLocks noChangeArrowheads="1"/>
          </p:cNvSpPr>
          <p:nvPr/>
        </p:nvSpPr>
        <p:spPr bwMode="auto">
          <a:xfrm>
            <a:off x="704616" y="2585724"/>
            <a:ext cx="128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f) SUV</a:t>
            </a:r>
          </a:p>
        </p:txBody>
      </p:sp>
      <p:sp>
        <p:nvSpPr>
          <p:cNvPr id="26" name="テキスト ボックス 1"/>
          <p:cNvSpPr txBox="1">
            <a:spLocks noChangeArrowheads="1"/>
          </p:cNvSpPr>
          <p:nvPr/>
        </p:nvSpPr>
        <p:spPr bwMode="auto">
          <a:xfrm>
            <a:off x="704712" y="2853259"/>
            <a:ext cx="128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g) Sedan</a:t>
            </a:r>
          </a:p>
        </p:txBody>
      </p:sp>
      <p:sp>
        <p:nvSpPr>
          <p:cNvPr id="27" name="テキスト ボックス 1"/>
          <p:cNvSpPr txBox="1">
            <a:spLocks noChangeArrowheads="1"/>
          </p:cNvSpPr>
          <p:nvPr/>
        </p:nvSpPr>
        <p:spPr bwMode="auto">
          <a:xfrm>
            <a:off x="704615" y="3142192"/>
            <a:ext cx="18562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h) Light cargo van</a:t>
            </a:r>
          </a:p>
        </p:txBody>
      </p:sp>
      <p:sp>
        <p:nvSpPr>
          <p:cNvPr id="28" name="テキスト ボックス 1"/>
          <p:cNvSpPr txBox="1">
            <a:spLocks noChangeArrowheads="1"/>
          </p:cNvSpPr>
          <p:nvPr/>
        </p:nvSpPr>
        <p:spPr bwMode="auto">
          <a:xfrm>
            <a:off x="705036" y="3423593"/>
            <a:ext cx="19878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) Light passenger car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622508" y="945722"/>
            <a:ext cx="54429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         (2)        (3)         (4)         (5)         (6)        (7)         (8)      Total </a:t>
            </a:r>
            <a:endParaRPr lang="en-US" altLang="ja-JP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45185" y="-24933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2800" b="1" dirty="0">
                <a:latin typeface="Times New Roman" pitchFamily="18" charset="0"/>
                <a:cs typeface="Times New Roman" pitchFamily="18" charset="0"/>
              </a:rPr>
              <a:t>Number </a:t>
            </a:r>
            <a:r>
              <a:rPr lang="en-US" altLang="ja-JP" sz="2800" b="1" dirty="0" smtClean="0">
                <a:latin typeface="Times New Roman" pitchFamily="18" charset="0"/>
                <a:cs typeface="Times New Roman" pitchFamily="18" charset="0"/>
              </a:rPr>
              <a:t>and rates of </a:t>
            </a:r>
            <a:r>
              <a:rPr lang="en-US" altLang="ja-JP" sz="2800" b="1" dirty="0">
                <a:latin typeface="Times New Roman" pitchFamily="18" charset="0"/>
                <a:cs typeface="Times New Roman" pitchFamily="18" charset="0"/>
              </a:rPr>
              <a:t>pedestrians killed by vehicles</a:t>
            </a:r>
            <a:endParaRPr lang="ja-JP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01" name="Text Box 2"/>
          <p:cNvSpPr txBox="1">
            <a:spLocks noChangeArrowheads="1"/>
          </p:cNvSpPr>
          <p:nvPr/>
        </p:nvSpPr>
        <p:spPr bwMode="auto">
          <a:xfrm>
            <a:off x="2021866" y="666368"/>
            <a:ext cx="53667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Number of pedestrian fatalities</a:t>
            </a:r>
            <a:endParaRPr lang="en-US" altLang="ja-JP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2559218" y="691831"/>
            <a:ext cx="0" cy="30105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3155502" y="946205"/>
            <a:ext cx="0" cy="27563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3751785" y="946205"/>
            <a:ext cx="0" cy="27563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4340821" y="955730"/>
            <a:ext cx="0" cy="273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4937105" y="950968"/>
            <a:ext cx="0" cy="27563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5534082" y="965256"/>
            <a:ext cx="0" cy="273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6130365" y="955730"/>
            <a:ext cx="0" cy="273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6714086" y="955730"/>
            <a:ext cx="0" cy="273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正方形/長方形 57"/>
          <p:cNvSpPr/>
          <p:nvPr/>
        </p:nvSpPr>
        <p:spPr>
          <a:xfrm>
            <a:off x="713212" y="686708"/>
            <a:ext cx="7188804" cy="301568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cxnSp>
        <p:nvCxnSpPr>
          <p:cNvPr id="68" name="直線コネクタ 67"/>
          <p:cNvCxnSpPr/>
          <p:nvPr/>
        </p:nvCxnSpPr>
        <p:spPr>
          <a:xfrm>
            <a:off x="734967" y="1524074"/>
            <a:ext cx="716704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703915" y="1268735"/>
            <a:ext cx="72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>
            <a:off x="2568743" y="948843"/>
            <a:ext cx="5328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コネクタ 117"/>
          <p:cNvCxnSpPr/>
          <p:nvPr/>
        </p:nvCxnSpPr>
        <p:spPr>
          <a:xfrm>
            <a:off x="7311465" y="950967"/>
            <a:ext cx="0" cy="275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727686" y="1803233"/>
            <a:ext cx="7174329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716493" y="2076424"/>
            <a:ext cx="718552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707544" y="2346039"/>
            <a:ext cx="719447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727371" y="2612610"/>
            <a:ext cx="717464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>
            <a:off x="727371" y="2874451"/>
            <a:ext cx="717464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716493" y="3149369"/>
            <a:ext cx="718552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734967" y="3432158"/>
            <a:ext cx="716704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正方形/長方形 132"/>
          <p:cNvSpPr/>
          <p:nvPr/>
        </p:nvSpPr>
        <p:spPr>
          <a:xfrm>
            <a:off x="4349937" y="4370433"/>
            <a:ext cx="1181701" cy="2439890"/>
          </a:xfrm>
          <a:prstGeom prst="rect">
            <a:avLst/>
          </a:prstGeom>
          <a:solidFill>
            <a:schemeClr val="accent2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134" name="正方形/長方形 133"/>
          <p:cNvSpPr/>
          <p:nvPr/>
        </p:nvSpPr>
        <p:spPr>
          <a:xfrm>
            <a:off x="5544948" y="4380010"/>
            <a:ext cx="1765508" cy="243509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135" name="正方形/長方形 134"/>
          <p:cNvSpPr/>
          <p:nvPr/>
        </p:nvSpPr>
        <p:spPr>
          <a:xfrm>
            <a:off x="5542806" y="4056406"/>
            <a:ext cx="1771378" cy="315975"/>
          </a:xfrm>
          <a:prstGeom prst="rect">
            <a:avLst/>
          </a:prstGeom>
          <a:solidFill>
            <a:schemeClr val="accent6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136" name="正方形/長方形 135"/>
          <p:cNvSpPr/>
          <p:nvPr/>
        </p:nvSpPr>
        <p:spPr>
          <a:xfrm>
            <a:off x="4345143" y="4051528"/>
            <a:ext cx="1189819" cy="332324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137" name="正方形/長方形 136"/>
          <p:cNvSpPr/>
          <p:nvPr/>
        </p:nvSpPr>
        <p:spPr>
          <a:xfrm>
            <a:off x="2566600" y="4059332"/>
            <a:ext cx="1778899" cy="324452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138" name="正方形/長方形 137"/>
          <p:cNvSpPr/>
          <p:nvPr/>
        </p:nvSpPr>
        <p:spPr>
          <a:xfrm>
            <a:off x="2572229" y="4380274"/>
            <a:ext cx="1767875" cy="2421521"/>
          </a:xfrm>
          <a:prstGeom prst="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sp>
        <p:nvSpPr>
          <p:cNvPr id="142" name="テキスト ボックス 1"/>
          <p:cNvSpPr txBox="1">
            <a:spLocks noChangeArrowheads="1"/>
          </p:cNvSpPr>
          <p:nvPr/>
        </p:nvSpPr>
        <p:spPr bwMode="auto">
          <a:xfrm>
            <a:off x="708576" y="4901313"/>
            <a:ext cx="10737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c) Bus</a:t>
            </a:r>
          </a:p>
        </p:txBody>
      </p:sp>
      <p:sp>
        <p:nvSpPr>
          <p:cNvPr id="143" name="テキスト ボックス 1"/>
          <p:cNvSpPr txBox="1">
            <a:spLocks noChangeArrowheads="1"/>
          </p:cNvSpPr>
          <p:nvPr/>
        </p:nvSpPr>
        <p:spPr bwMode="auto">
          <a:xfrm>
            <a:off x="699377" y="5164647"/>
            <a:ext cx="128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d) Box van</a:t>
            </a:r>
          </a:p>
        </p:txBody>
      </p:sp>
      <p:sp>
        <p:nvSpPr>
          <p:cNvPr id="144" name="テキスト ボックス 1"/>
          <p:cNvSpPr txBox="1">
            <a:spLocks noChangeArrowheads="1"/>
          </p:cNvSpPr>
          <p:nvPr/>
        </p:nvSpPr>
        <p:spPr bwMode="auto">
          <a:xfrm>
            <a:off x="696957" y="5437035"/>
            <a:ext cx="128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e) Mini van</a:t>
            </a:r>
          </a:p>
        </p:txBody>
      </p:sp>
      <p:sp>
        <p:nvSpPr>
          <p:cNvPr id="145" name="テキスト ボックス 1"/>
          <p:cNvSpPr txBox="1">
            <a:spLocks noChangeArrowheads="1"/>
          </p:cNvSpPr>
          <p:nvPr/>
        </p:nvSpPr>
        <p:spPr bwMode="auto">
          <a:xfrm>
            <a:off x="708213" y="5691529"/>
            <a:ext cx="128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f) SUV</a:t>
            </a:r>
          </a:p>
        </p:txBody>
      </p:sp>
      <p:sp>
        <p:nvSpPr>
          <p:cNvPr id="146" name="テキスト ボックス 1"/>
          <p:cNvSpPr txBox="1">
            <a:spLocks noChangeArrowheads="1"/>
          </p:cNvSpPr>
          <p:nvPr/>
        </p:nvSpPr>
        <p:spPr bwMode="auto">
          <a:xfrm>
            <a:off x="708309" y="5959064"/>
            <a:ext cx="128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g) Sedan</a:t>
            </a:r>
          </a:p>
        </p:txBody>
      </p:sp>
      <p:sp>
        <p:nvSpPr>
          <p:cNvPr id="147" name="テキスト ボックス 1"/>
          <p:cNvSpPr txBox="1">
            <a:spLocks noChangeArrowheads="1"/>
          </p:cNvSpPr>
          <p:nvPr/>
        </p:nvSpPr>
        <p:spPr bwMode="auto">
          <a:xfrm>
            <a:off x="708212" y="6247997"/>
            <a:ext cx="17929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h) Light cargo van</a:t>
            </a:r>
          </a:p>
        </p:txBody>
      </p:sp>
      <p:sp>
        <p:nvSpPr>
          <p:cNvPr id="148" name="テキスト ボックス 1"/>
          <p:cNvSpPr txBox="1">
            <a:spLocks noChangeArrowheads="1"/>
          </p:cNvSpPr>
          <p:nvPr/>
        </p:nvSpPr>
        <p:spPr bwMode="auto">
          <a:xfrm>
            <a:off x="708633" y="6510148"/>
            <a:ext cx="19878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4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) Light passenger car</a:t>
            </a:r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2622507" y="4061318"/>
            <a:ext cx="54429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         (2)        (3)         (4)         (5)         (6)        (7)         (8)      Total </a:t>
            </a:r>
            <a:endParaRPr lang="en-US" altLang="ja-JP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Text Box 2"/>
          <p:cNvSpPr txBox="1">
            <a:spLocks noChangeArrowheads="1"/>
          </p:cNvSpPr>
          <p:nvPr/>
        </p:nvSpPr>
        <p:spPr bwMode="auto">
          <a:xfrm>
            <a:off x="2463613" y="3772173"/>
            <a:ext cx="53667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Rates of pedestrian fatalities (%)</a:t>
            </a:r>
            <a:endParaRPr lang="en-US" altLang="ja-JP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2" name="直線コネクタ 151"/>
          <p:cNvCxnSpPr/>
          <p:nvPr/>
        </p:nvCxnSpPr>
        <p:spPr>
          <a:xfrm>
            <a:off x="2562815" y="3797636"/>
            <a:ext cx="0" cy="30105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/>
          <p:nvPr/>
        </p:nvCxnSpPr>
        <p:spPr>
          <a:xfrm>
            <a:off x="3159099" y="4061536"/>
            <a:ext cx="0" cy="27563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コネクタ 153"/>
          <p:cNvCxnSpPr/>
          <p:nvPr/>
        </p:nvCxnSpPr>
        <p:spPr>
          <a:xfrm>
            <a:off x="3755382" y="4061536"/>
            <a:ext cx="0" cy="27563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/>
          <p:nvPr/>
        </p:nvCxnSpPr>
        <p:spPr>
          <a:xfrm>
            <a:off x="4344418" y="4061535"/>
            <a:ext cx="0" cy="273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コネクタ 155"/>
          <p:cNvCxnSpPr/>
          <p:nvPr/>
        </p:nvCxnSpPr>
        <p:spPr>
          <a:xfrm>
            <a:off x="4940702" y="4056773"/>
            <a:ext cx="0" cy="27563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コネクタ 156"/>
          <p:cNvCxnSpPr/>
          <p:nvPr/>
        </p:nvCxnSpPr>
        <p:spPr>
          <a:xfrm>
            <a:off x="5537679" y="4052008"/>
            <a:ext cx="0" cy="275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コネクタ 157"/>
          <p:cNvCxnSpPr/>
          <p:nvPr/>
        </p:nvCxnSpPr>
        <p:spPr>
          <a:xfrm>
            <a:off x="6133962" y="4061535"/>
            <a:ext cx="0" cy="273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/>
          <p:cNvCxnSpPr/>
          <p:nvPr/>
        </p:nvCxnSpPr>
        <p:spPr>
          <a:xfrm>
            <a:off x="6717683" y="4061535"/>
            <a:ext cx="0" cy="273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正方形/長方形 159"/>
          <p:cNvSpPr/>
          <p:nvPr/>
        </p:nvSpPr>
        <p:spPr>
          <a:xfrm>
            <a:off x="716809" y="3792513"/>
            <a:ext cx="7188804" cy="301568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/>
          </a:p>
        </p:txBody>
      </p:sp>
      <p:cxnSp>
        <p:nvCxnSpPr>
          <p:cNvPr id="161" name="直線コネクタ 160"/>
          <p:cNvCxnSpPr/>
          <p:nvPr/>
        </p:nvCxnSpPr>
        <p:spPr>
          <a:xfrm>
            <a:off x="738564" y="4629879"/>
            <a:ext cx="716704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線コネクタ 161"/>
          <p:cNvCxnSpPr/>
          <p:nvPr/>
        </p:nvCxnSpPr>
        <p:spPr>
          <a:xfrm>
            <a:off x="707512" y="4374540"/>
            <a:ext cx="72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コネクタ 162"/>
          <p:cNvCxnSpPr/>
          <p:nvPr/>
        </p:nvCxnSpPr>
        <p:spPr>
          <a:xfrm>
            <a:off x="2572340" y="4054648"/>
            <a:ext cx="5328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直線コネクタ 171"/>
          <p:cNvCxnSpPr/>
          <p:nvPr/>
        </p:nvCxnSpPr>
        <p:spPr>
          <a:xfrm>
            <a:off x="7315062" y="4047246"/>
            <a:ext cx="0" cy="27654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コネクタ 172"/>
          <p:cNvCxnSpPr/>
          <p:nvPr/>
        </p:nvCxnSpPr>
        <p:spPr>
          <a:xfrm>
            <a:off x="731283" y="4909038"/>
            <a:ext cx="7174329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線コネクタ 173"/>
          <p:cNvCxnSpPr/>
          <p:nvPr/>
        </p:nvCxnSpPr>
        <p:spPr>
          <a:xfrm>
            <a:off x="720090" y="5182229"/>
            <a:ext cx="718552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コネクタ 174"/>
          <p:cNvCxnSpPr/>
          <p:nvPr/>
        </p:nvCxnSpPr>
        <p:spPr>
          <a:xfrm>
            <a:off x="711141" y="5451844"/>
            <a:ext cx="719447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直線コネクタ 175"/>
          <p:cNvCxnSpPr/>
          <p:nvPr/>
        </p:nvCxnSpPr>
        <p:spPr>
          <a:xfrm>
            <a:off x="730968" y="5718415"/>
            <a:ext cx="717464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コネクタ 176"/>
          <p:cNvCxnSpPr/>
          <p:nvPr/>
        </p:nvCxnSpPr>
        <p:spPr>
          <a:xfrm>
            <a:off x="730968" y="5980256"/>
            <a:ext cx="717464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直線コネクタ 177"/>
          <p:cNvCxnSpPr/>
          <p:nvPr/>
        </p:nvCxnSpPr>
        <p:spPr>
          <a:xfrm>
            <a:off x="720090" y="6255174"/>
            <a:ext cx="718552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線コネクタ 178"/>
          <p:cNvCxnSpPr/>
          <p:nvPr/>
        </p:nvCxnSpPr>
        <p:spPr>
          <a:xfrm>
            <a:off x="738564" y="6537963"/>
            <a:ext cx="716704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正方形/長方形 2"/>
          <p:cNvSpPr>
            <a:spLocks noChangeArrowheads="1"/>
          </p:cNvSpPr>
          <p:nvPr/>
        </p:nvSpPr>
        <p:spPr bwMode="auto">
          <a:xfrm>
            <a:off x="1009242" y="336535"/>
            <a:ext cx="60016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Speed 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vehicles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altLang="ja-JP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less than or equal to 10km/h</a:t>
            </a: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2662167" y="1247480"/>
            <a:ext cx="5166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26          14         22          3           6            2           4            1          78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2664617" y="1526382"/>
            <a:ext cx="5166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27          17         15          3           1           21          4            4          92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2656569" y="2870963"/>
            <a:ext cx="5166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17          15           8          2            0          14          2             6         64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2738481" y="1790302"/>
            <a:ext cx="50770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2            3           1          0            2            0          0             0           8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2738540" y="2062729"/>
            <a:ext cx="50770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1            1           2          1            0            1          0             0           6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2739103" y="2324770"/>
            <a:ext cx="50770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9            9           9          0            2            7          2             3         41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2737118" y="2593134"/>
            <a:ext cx="5070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5            1           1          0            0            3          1             0         11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2641934" y="3140813"/>
            <a:ext cx="52870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19            5           4          0            0            7          1             1         37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2639768" y="3419036"/>
            <a:ext cx="5166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15            7           7          0            0            4          2             3         38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2680783" y="4355628"/>
            <a:ext cx="5166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33         18          28            4          8            3          5            1        100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2685091" y="4624905"/>
            <a:ext cx="5166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29         18          16            3          1          23          4            4        100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2666597" y="5970876"/>
            <a:ext cx="5166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27         23          13            3           0         22          3            9        100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2675678" y="4889906"/>
            <a:ext cx="5166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25         38          13            0         25           0          0            0        100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2666184" y="5158809"/>
            <a:ext cx="5166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17         17          33          17           0         17          0            0        100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2673740" y="5438291"/>
            <a:ext cx="5166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22         22          22            0           5         17          5            7        100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2675467" y="5701299"/>
            <a:ext cx="5221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45           9            9            0           0         27          9            0        100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2663372" y="6251432"/>
            <a:ext cx="5160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51         14          11            0           0         19          3            3        100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2650888" y="6514769"/>
            <a:ext cx="5160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39         18          18            0           0         11          5            8        100</a:t>
            </a:r>
            <a:endParaRPr kumimoji="1" lang="ja-JP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742847" y="1035162"/>
            <a:ext cx="1788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 of vehicles</a:t>
            </a:r>
            <a:endParaRPr kumimoji="1" lang="ja-JP" alt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1" name="直線コネクタ 130"/>
          <p:cNvCxnSpPr/>
          <p:nvPr/>
        </p:nvCxnSpPr>
        <p:spPr>
          <a:xfrm>
            <a:off x="717746" y="696333"/>
            <a:ext cx="1839229" cy="5757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テキスト ボックス 131"/>
          <p:cNvSpPr txBox="1"/>
          <p:nvPr/>
        </p:nvSpPr>
        <p:spPr>
          <a:xfrm>
            <a:off x="750528" y="4141496"/>
            <a:ext cx="1788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 of vehicles</a:t>
            </a:r>
            <a:endParaRPr kumimoji="1" lang="ja-JP" alt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4" name="直線コネクタ 163"/>
          <p:cNvCxnSpPr/>
          <p:nvPr/>
        </p:nvCxnSpPr>
        <p:spPr>
          <a:xfrm>
            <a:off x="725427" y="3802667"/>
            <a:ext cx="1839229" cy="5757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テキスト ボックス 1"/>
          <p:cNvSpPr txBox="1">
            <a:spLocks noChangeArrowheads="1"/>
          </p:cNvSpPr>
          <p:nvPr/>
        </p:nvSpPr>
        <p:spPr bwMode="auto">
          <a:xfrm>
            <a:off x="700318" y="1251433"/>
            <a:ext cx="124661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263525" indent="-263525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ja-JP" sz="1400" b="1" dirty="0">
                <a:latin typeface="Times New Roman" pitchFamily="18" charset="0"/>
                <a:cs typeface="Times New Roman" pitchFamily="18" charset="0"/>
              </a:rPr>
              <a:t>N (</a:t>
            </a:r>
            <a:r>
              <a:rPr lang="en-US" altLang="ja-JP" sz="1400" b="1" dirty="0" smtClean="0">
                <a:latin typeface="Symbol" panose="05050102010706020507" pitchFamily="18" charset="2"/>
                <a:cs typeface="Times New Roman" pitchFamily="18" charset="0"/>
              </a:rPr>
              <a:t>³ </a:t>
            </a: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7.5t)</a:t>
            </a:r>
            <a:endParaRPr lang="en-US" altLang="ja-JP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テキスト ボックス 1"/>
          <p:cNvSpPr txBox="1">
            <a:spLocks noChangeArrowheads="1"/>
          </p:cNvSpPr>
          <p:nvPr/>
        </p:nvSpPr>
        <p:spPr bwMode="auto">
          <a:xfrm>
            <a:off x="711372" y="1506396"/>
            <a:ext cx="124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lvl="0" indent="0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altLang="ja-JP" sz="1400" b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1400" dirty="0" smtClean="0">
                <a:latin typeface="Symbol" panose="05050102010706020507" pitchFamily="18" charset="2"/>
              </a:rPr>
              <a:t>&lt; </a:t>
            </a: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7.5t)</a:t>
            </a:r>
            <a:endParaRPr lang="ja-JP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テキスト ボックス 1"/>
          <p:cNvSpPr txBox="1">
            <a:spLocks noChangeArrowheads="1"/>
          </p:cNvSpPr>
          <p:nvPr/>
        </p:nvSpPr>
        <p:spPr bwMode="auto">
          <a:xfrm>
            <a:off x="703915" y="4357238"/>
            <a:ext cx="11387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263525" indent="-263525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ja-JP" sz="1400" b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1400" b="1" dirty="0" smtClean="0">
                <a:latin typeface="Symbol" panose="05050102010706020507" pitchFamily="18" charset="2"/>
                <a:cs typeface="Times New Roman" pitchFamily="18" charset="0"/>
              </a:rPr>
              <a:t>³ </a:t>
            </a: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7.5t)</a:t>
            </a:r>
            <a:endParaRPr lang="en-US" altLang="ja-JP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テキスト ボックス 1"/>
          <p:cNvSpPr txBox="1">
            <a:spLocks noChangeArrowheads="1"/>
          </p:cNvSpPr>
          <p:nvPr/>
        </p:nvSpPr>
        <p:spPr bwMode="auto">
          <a:xfrm>
            <a:off x="714969" y="4612201"/>
            <a:ext cx="124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lvl="0" indent="0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altLang="ja-JP" sz="1400" b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1400" dirty="0" smtClean="0">
                <a:latin typeface="Symbol" panose="05050102010706020507" pitchFamily="18" charset="2"/>
              </a:rPr>
              <a:t>&lt; </a:t>
            </a: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7.5t)</a:t>
            </a:r>
            <a:endParaRPr lang="ja-JP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1237667" y="658328"/>
            <a:ext cx="1788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Collision area of</a:t>
            </a:r>
          </a:p>
          <a:p>
            <a:r>
              <a:rPr kumimoji="1" lang="en-US" altLang="ja-JP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vehicles</a:t>
            </a:r>
            <a:endParaRPr kumimoji="1" lang="ja-JP" alt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1246022" y="3796317"/>
            <a:ext cx="1788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Collision area of</a:t>
            </a:r>
          </a:p>
          <a:p>
            <a:r>
              <a:rPr kumimoji="1" lang="en-US" altLang="ja-JP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vehicles</a:t>
            </a:r>
            <a:endParaRPr kumimoji="1" lang="ja-JP" alt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5" name="グループ化 244"/>
          <p:cNvGrpSpPr/>
          <p:nvPr/>
        </p:nvGrpSpPr>
        <p:grpSpPr>
          <a:xfrm>
            <a:off x="8020742" y="1975247"/>
            <a:ext cx="1639787" cy="2958338"/>
            <a:chOff x="7791136" y="1975247"/>
            <a:chExt cx="1869394" cy="3273702"/>
          </a:xfrm>
        </p:grpSpPr>
        <p:sp>
          <p:nvSpPr>
            <p:cNvPr id="246" name="上矢印 245"/>
            <p:cNvSpPr/>
            <p:nvPr/>
          </p:nvSpPr>
          <p:spPr>
            <a:xfrm>
              <a:off x="8636457" y="1975247"/>
              <a:ext cx="136274" cy="316590"/>
            </a:xfrm>
            <a:prstGeom prst="up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7" name="円/楕円 246"/>
            <p:cNvSpPr/>
            <p:nvPr/>
          </p:nvSpPr>
          <p:spPr>
            <a:xfrm>
              <a:off x="7853108" y="3627713"/>
              <a:ext cx="458816" cy="30044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7215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8" name="円/楕円 247"/>
            <p:cNvSpPr/>
            <p:nvPr/>
          </p:nvSpPr>
          <p:spPr>
            <a:xfrm>
              <a:off x="9165533" y="3646695"/>
              <a:ext cx="458816" cy="30044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7215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9" name="円/楕円 248"/>
            <p:cNvSpPr/>
            <p:nvPr/>
          </p:nvSpPr>
          <p:spPr>
            <a:xfrm>
              <a:off x="8114880" y="4484735"/>
              <a:ext cx="1309661" cy="37671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  <a:alpha val="7215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0" name="円/楕円 249"/>
            <p:cNvSpPr/>
            <p:nvPr/>
          </p:nvSpPr>
          <p:spPr>
            <a:xfrm>
              <a:off x="8073641" y="2630628"/>
              <a:ext cx="1309661" cy="343862"/>
            </a:xfrm>
            <a:prstGeom prst="ellipse">
              <a:avLst/>
            </a:prstGeom>
            <a:solidFill>
              <a:srgbClr val="DAE3F3">
                <a:alpha val="7215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1" name="テキスト ボックス 250"/>
            <p:cNvSpPr txBox="1"/>
            <p:nvPr/>
          </p:nvSpPr>
          <p:spPr>
            <a:xfrm>
              <a:off x="8490813" y="2588778"/>
              <a:ext cx="484642" cy="3746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52" name="Group 145"/>
            <p:cNvGrpSpPr>
              <a:grpSpLocks/>
            </p:cNvGrpSpPr>
            <p:nvPr/>
          </p:nvGrpSpPr>
          <p:grpSpPr bwMode="auto">
            <a:xfrm>
              <a:off x="8301688" y="2995113"/>
              <a:ext cx="830403" cy="1456760"/>
              <a:chOff x="1510" y="694"/>
              <a:chExt cx="1176" cy="2347"/>
            </a:xfrm>
          </p:grpSpPr>
          <p:sp>
            <p:nvSpPr>
              <p:cNvPr id="268" name="Freeform 6"/>
              <p:cNvSpPr>
                <a:spLocks noChangeAspect="1"/>
              </p:cNvSpPr>
              <p:nvPr/>
            </p:nvSpPr>
            <p:spPr bwMode="auto">
              <a:xfrm>
                <a:off x="2554" y="794"/>
                <a:ext cx="65" cy="702"/>
              </a:xfrm>
              <a:custGeom>
                <a:avLst/>
                <a:gdLst>
                  <a:gd name="T0" fmla="*/ 0 w 21"/>
                  <a:gd name="T1" fmla="*/ 0 h 252"/>
                  <a:gd name="T2" fmla="*/ 29835 w 21"/>
                  <a:gd name="T3" fmla="*/ 36426 h 252"/>
                  <a:gd name="T4" fmla="*/ 54532 w 21"/>
                  <a:gd name="T5" fmla="*/ 71487 h 252"/>
                  <a:gd name="T6" fmla="*/ 54532 w 21"/>
                  <a:gd name="T7" fmla="*/ 76655 h 252"/>
                  <a:gd name="T8" fmla="*/ 54532 w 21"/>
                  <a:gd name="T9" fmla="*/ 142113 h 252"/>
                  <a:gd name="T10" fmla="*/ 57079 w 21"/>
                  <a:gd name="T11" fmla="*/ 276123 h 252"/>
                  <a:gd name="T12" fmla="*/ 57079 w 21"/>
                  <a:gd name="T13" fmla="*/ 328132 h 2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" h="252">
                    <a:moveTo>
                      <a:pt x="0" y="0"/>
                    </a:moveTo>
                    <a:lnTo>
                      <a:pt x="11" y="28"/>
                    </a:lnTo>
                    <a:lnTo>
                      <a:pt x="20" y="55"/>
                    </a:lnTo>
                    <a:lnTo>
                      <a:pt x="20" y="59"/>
                    </a:lnTo>
                    <a:lnTo>
                      <a:pt x="20" y="109"/>
                    </a:lnTo>
                    <a:lnTo>
                      <a:pt x="21" y="212"/>
                    </a:lnTo>
                    <a:lnTo>
                      <a:pt x="21" y="252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9" name="Freeform 7"/>
              <p:cNvSpPr>
                <a:spLocks noChangeAspect="1"/>
              </p:cNvSpPr>
              <p:nvPr/>
            </p:nvSpPr>
            <p:spPr bwMode="auto">
              <a:xfrm>
                <a:off x="2575" y="1557"/>
                <a:ext cx="44" cy="1222"/>
              </a:xfrm>
              <a:custGeom>
                <a:avLst/>
                <a:gdLst>
                  <a:gd name="T0" fmla="*/ 33742 w 14"/>
                  <a:gd name="T1" fmla="*/ 0 h 439"/>
                  <a:gd name="T2" fmla="*/ 39521 w 14"/>
                  <a:gd name="T3" fmla="*/ 194523 h 439"/>
                  <a:gd name="T4" fmla="*/ 36479 w 14"/>
                  <a:gd name="T5" fmla="*/ 414439 h 439"/>
                  <a:gd name="T6" fmla="*/ 42344 w 14"/>
                  <a:gd name="T7" fmla="*/ 543832 h 439"/>
                  <a:gd name="T8" fmla="*/ 0 w 14"/>
                  <a:gd name="T9" fmla="*/ 568564 h 4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439">
                    <a:moveTo>
                      <a:pt x="11" y="0"/>
                    </a:moveTo>
                    <a:lnTo>
                      <a:pt x="13" y="150"/>
                    </a:lnTo>
                    <a:lnTo>
                      <a:pt x="12" y="320"/>
                    </a:lnTo>
                    <a:lnTo>
                      <a:pt x="14" y="420"/>
                    </a:lnTo>
                    <a:lnTo>
                      <a:pt x="0" y="439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0" name="Freeform 8"/>
              <p:cNvSpPr>
                <a:spLocks noChangeAspect="1"/>
              </p:cNvSpPr>
              <p:nvPr/>
            </p:nvSpPr>
            <p:spPr bwMode="auto">
              <a:xfrm>
                <a:off x="1621" y="2760"/>
                <a:ext cx="954" cy="281"/>
              </a:xfrm>
              <a:custGeom>
                <a:avLst/>
                <a:gdLst>
                  <a:gd name="T0" fmla="*/ 810343 w 310"/>
                  <a:gd name="T1" fmla="*/ 2818 h 101"/>
                  <a:gd name="T2" fmla="*/ 802643 w 310"/>
                  <a:gd name="T3" fmla="*/ 42659 h 101"/>
                  <a:gd name="T4" fmla="*/ 797719 w 310"/>
                  <a:gd name="T5" fmla="*/ 84008 h 101"/>
                  <a:gd name="T6" fmla="*/ 789093 w 310"/>
                  <a:gd name="T7" fmla="*/ 92685 h 101"/>
                  <a:gd name="T8" fmla="*/ 776448 w 310"/>
                  <a:gd name="T9" fmla="*/ 100656 h 101"/>
                  <a:gd name="T10" fmla="*/ 755199 w 310"/>
                  <a:gd name="T11" fmla="*/ 108513 h 101"/>
                  <a:gd name="T12" fmla="*/ 727040 w 310"/>
                  <a:gd name="T13" fmla="*/ 115040 h 101"/>
                  <a:gd name="T14" fmla="*/ 684520 w 310"/>
                  <a:gd name="T15" fmla="*/ 118685 h 101"/>
                  <a:gd name="T16" fmla="*/ 611689 w 310"/>
                  <a:gd name="T17" fmla="*/ 123849 h 101"/>
                  <a:gd name="T18" fmla="*/ 528276 w 310"/>
                  <a:gd name="T19" fmla="*/ 128870 h 101"/>
                  <a:gd name="T20" fmla="*/ 399920 w 310"/>
                  <a:gd name="T21" fmla="*/ 130373 h 101"/>
                  <a:gd name="T22" fmla="*/ 310776 w 310"/>
                  <a:gd name="T23" fmla="*/ 130373 h 101"/>
                  <a:gd name="T24" fmla="*/ 248166 w 310"/>
                  <a:gd name="T25" fmla="*/ 127485 h 101"/>
                  <a:gd name="T26" fmla="*/ 174985 w 310"/>
                  <a:gd name="T27" fmla="*/ 123849 h 101"/>
                  <a:gd name="T28" fmla="*/ 128353 w 310"/>
                  <a:gd name="T29" fmla="*/ 118685 h 101"/>
                  <a:gd name="T30" fmla="*/ 89156 w 310"/>
                  <a:gd name="T31" fmla="*/ 115992 h 101"/>
                  <a:gd name="T32" fmla="*/ 57674 w 310"/>
                  <a:gd name="T33" fmla="*/ 108513 h 101"/>
                  <a:gd name="T34" fmla="*/ 39197 w 310"/>
                  <a:gd name="T35" fmla="*/ 104382 h 101"/>
                  <a:gd name="T36" fmla="*/ 31479 w 310"/>
                  <a:gd name="T37" fmla="*/ 95509 h 101"/>
                  <a:gd name="T38" fmla="*/ 23779 w 310"/>
                  <a:gd name="T39" fmla="*/ 81190 h 101"/>
                  <a:gd name="T40" fmla="*/ 15153 w 310"/>
                  <a:gd name="T41" fmla="*/ 63030 h 101"/>
                  <a:gd name="T42" fmla="*/ 7727 w 310"/>
                  <a:gd name="T43" fmla="*/ 32540 h 101"/>
                  <a:gd name="T44" fmla="*/ 2511 w 310"/>
                  <a:gd name="T45" fmla="*/ 6524 h 101"/>
                  <a:gd name="T46" fmla="*/ 0 w 310"/>
                  <a:gd name="T47" fmla="*/ 0 h 10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310" h="101">
                    <a:moveTo>
                      <a:pt x="310" y="2"/>
                    </a:moveTo>
                    <a:lnTo>
                      <a:pt x="307" y="33"/>
                    </a:lnTo>
                    <a:lnTo>
                      <a:pt x="305" y="65"/>
                    </a:lnTo>
                    <a:lnTo>
                      <a:pt x="302" y="72"/>
                    </a:lnTo>
                    <a:lnTo>
                      <a:pt x="297" y="78"/>
                    </a:lnTo>
                    <a:lnTo>
                      <a:pt x="289" y="84"/>
                    </a:lnTo>
                    <a:lnTo>
                      <a:pt x="278" y="89"/>
                    </a:lnTo>
                    <a:lnTo>
                      <a:pt x="262" y="92"/>
                    </a:lnTo>
                    <a:lnTo>
                      <a:pt x="234" y="96"/>
                    </a:lnTo>
                    <a:lnTo>
                      <a:pt x="202" y="100"/>
                    </a:lnTo>
                    <a:lnTo>
                      <a:pt x="153" y="101"/>
                    </a:lnTo>
                    <a:lnTo>
                      <a:pt x="119" y="101"/>
                    </a:lnTo>
                    <a:lnTo>
                      <a:pt x="95" y="99"/>
                    </a:lnTo>
                    <a:lnTo>
                      <a:pt x="67" y="96"/>
                    </a:lnTo>
                    <a:lnTo>
                      <a:pt x="49" y="92"/>
                    </a:lnTo>
                    <a:lnTo>
                      <a:pt x="34" y="90"/>
                    </a:lnTo>
                    <a:lnTo>
                      <a:pt x="22" y="84"/>
                    </a:lnTo>
                    <a:lnTo>
                      <a:pt x="15" y="81"/>
                    </a:lnTo>
                    <a:lnTo>
                      <a:pt x="12" y="74"/>
                    </a:lnTo>
                    <a:lnTo>
                      <a:pt x="9" y="63"/>
                    </a:lnTo>
                    <a:lnTo>
                      <a:pt x="6" y="49"/>
                    </a:lnTo>
                    <a:lnTo>
                      <a:pt x="3" y="25"/>
                    </a:lnTo>
                    <a:lnTo>
                      <a:pt x="1" y="5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1" name="Freeform 9"/>
              <p:cNvSpPr>
                <a:spLocks noChangeAspect="1"/>
              </p:cNvSpPr>
              <p:nvPr/>
            </p:nvSpPr>
            <p:spPr bwMode="auto">
              <a:xfrm>
                <a:off x="1599" y="1557"/>
                <a:ext cx="22" cy="1203"/>
              </a:xfrm>
              <a:custGeom>
                <a:avLst/>
                <a:gdLst>
                  <a:gd name="T0" fmla="*/ 21167 w 7"/>
                  <a:gd name="T1" fmla="*/ 561005 h 432"/>
                  <a:gd name="T2" fmla="*/ 15299 w 7"/>
                  <a:gd name="T3" fmla="*/ 557337 h 432"/>
                  <a:gd name="T4" fmla="*/ 8602 w 7"/>
                  <a:gd name="T5" fmla="*/ 547944 h 432"/>
                  <a:gd name="T6" fmla="*/ 2737 w 7"/>
                  <a:gd name="T7" fmla="*/ 544232 h 432"/>
                  <a:gd name="T8" fmla="*/ 2737 w 7"/>
                  <a:gd name="T9" fmla="*/ 526001 h 432"/>
                  <a:gd name="T10" fmla="*/ 2737 w 7"/>
                  <a:gd name="T11" fmla="*/ 375420 h 432"/>
                  <a:gd name="T12" fmla="*/ 0 w 7"/>
                  <a:gd name="T13" fmla="*/ 222079 h 432"/>
                  <a:gd name="T14" fmla="*/ 0 w 7"/>
                  <a:gd name="T15" fmla="*/ 175348 h 432"/>
                  <a:gd name="T16" fmla="*/ 0 w 7"/>
                  <a:gd name="T17" fmla="*/ 0 h 4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432">
                    <a:moveTo>
                      <a:pt x="7" y="432"/>
                    </a:moveTo>
                    <a:lnTo>
                      <a:pt x="5" y="429"/>
                    </a:lnTo>
                    <a:lnTo>
                      <a:pt x="3" y="422"/>
                    </a:lnTo>
                    <a:lnTo>
                      <a:pt x="1" y="419"/>
                    </a:lnTo>
                    <a:lnTo>
                      <a:pt x="1" y="405"/>
                    </a:lnTo>
                    <a:lnTo>
                      <a:pt x="1" y="289"/>
                    </a:lnTo>
                    <a:lnTo>
                      <a:pt x="0" y="171"/>
                    </a:lnTo>
                    <a:lnTo>
                      <a:pt x="0" y="135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2" name="Freeform 10"/>
              <p:cNvSpPr>
                <a:spLocks noChangeAspect="1"/>
              </p:cNvSpPr>
              <p:nvPr/>
            </p:nvSpPr>
            <p:spPr bwMode="auto">
              <a:xfrm>
                <a:off x="1599" y="694"/>
                <a:ext cx="955" cy="802"/>
              </a:xfrm>
              <a:custGeom>
                <a:avLst/>
                <a:gdLst>
                  <a:gd name="T0" fmla="*/ 2514 w 310"/>
                  <a:gd name="T1" fmla="*/ 373907 h 288"/>
                  <a:gd name="T2" fmla="*/ 2514 w 310"/>
                  <a:gd name="T3" fmla="*/ 289544 h 288"/>
                  <a:gd name="T4" fmla="*/ 0 w 310"/>
                  <a:gd name="T5" fmla="*/ 243000 h 288"/>
                  <a:gd name="T6" fmla="*/ 2514 w 310"/>
                  <a:gd name="T7" fmla="*/ 138963 h 288"/>
                  <a:gd name="T8" fmla="*/ 4944 w 310"/>
                  <a:gd name="T9" fmla="*/ 112876 h 288"/>
                  <a:gd name="T10" fmla="*/ 10259 w 310"/>
                  <a:gd name="T11" fmla="*/ 106310 h 288"/>
                  <a:gd name="T12" fmla="*/ 21343 w 310"/>
                  <a:gd name="T13" fmla="*/ 83052 h 288"/>
                  <a:gd name="T14" fmla="*/ 34146 w 310"/>
                  <a:gd name="T15" fmla="*/ 64828 h 288"/>
                  <a:gd name="T16" fmla="*/ 55492 w 310"/>
                  <a:gd name="T17" fmla="*/ 46535 h 288"/>
                  <a:gd name="T18" fmla="*/ 82158 w 310"/>
                  <a:gd name="T19" fmla="*/ 37836 h 288"/>
                  <a:gd name="T20" fmla="*/ 126534 w 310"/>
                  <a:gd name="T21" fmla="*/ 27126 h 288"/>
                  <a:gd name="T22" fmla="*/ 173369 w 310"/>
                  <a:gd name="T23" fmla="*/ 19613 h 288"/>
                  <a:gd name="T24" fmla="*/ 234184 w 310"/>
                  <a:gd name="T25" fmla="*/ 10212 h 288"/>
                  <a:gd name="T26" fmla="*/ 297390 w 310"/>
                  <a:gd name="T27" fmla="*/ 3667 h 288"/>
                  <a:gd name="T28" fmla="*/ 336862 w 310"/>
                  <a:gd name="T29" fmla="*/ 3667 h 288"/>
                  <a:gd name="T30" fmla="*/ 389806 w 310"/>
                  <a:gd name="T31" fmla="*/ 1317 h 288"/>
                  <a:gd name="T32" fmla="*/ 450594 w 310"/>
                  <a:gd name="T33" fmla="*/ 0 h 288"/>
                  <a:gd name="T34" fmla="*/ 508599 w 310"/>
                  <a:gd name="T35" fmla="*/ 1317 h 288"/>
                  <a:gd name="T36" fmla="*/ 579586 w 310"/>
                  <a:gd name="T37" fmla="*/ 6569 h 288"/>
                  <a:gd name="T38" fmla="*/ 626508 w 310"/>
                  <a:gd name="T39" fmla="*/ 10212 h 288"/>
                  <a:gd name="T40" fmla="*/ 674520 w 310"/>
                  <a:gd name="T41" fmla="*/ 16711 h 288"/>
                  <a:gd name="T42" fmla="*/ 713601 w 310"/>
                  <a:gd name="T43" fmla="*/ 21938 h 288"/>
                  <a:gd name="T44" fmla="*/ 750528 w 310"/>
                  <a:gd name="T45" fmla="*/ 28438 h 288"/>
                  <a:gd name="T46" fmla="*/ 784674 w 310"/>
                  <a:gd name="T47" fmla="*/ 37836 h 288"/>
                  <a:gd name="T48" fmla="*/ 816285 w 310"/>
                  <a:gd name="T49" fmla="*/ 50941 h 2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310" h="288">
                    <a:moveTo>
                      <a:pt x="1" y="288"/>
                    </a:moveTo>
                    <a:lnTo>
                      <a:pt x="1" y="223"/>
                    </a:lnTo>
                    <a:lnTo>
                      <a:pt x="0" y="187"/>
                    </a:lnTo>
                    <a:lnTo>
                      <a:pt x="1" y="107"/>
                    </a:lnTo>
                    <a:lnTo>
                      <a:pt x="2" y="87"/>
                    </a:lnTo>
                    <a:lnTo>
                      <a:pt x="4" y="82"/>
                    </a:lnTo>
                    <a:lnTo>
                      <a:pt x="8" y="64"/>
                    </a:lnTo>
                    <a:lnTo>
                      <a:pt x="13" y="50"/>
                    </a:lnTo>
                    <a:lnTo>
                      <a:pt x="21" y="36"/>
                    </a:lnTo>
                    <a:lnTo>
                      <a:pt x="31" y="29"/>
                    </a:lnTo>
                    <a:lnTo>
                      <a:pt x="48" y="21"/>
                    </a:lnTo>
                    <a:lnTo>
                      <a:pt x="66" y="15"/>
                    </a:lnTo>
                    <a:lnTo>
                      <a:pt x="89" y="8"/>
                    </a:lnTo>
                    <a:lnTo>
                      <a:pt x="113" y="3"/>
                    </a:lnTo>
                    <a:lnTo>
                      <a:pt x="128" y="3"/>
                    </a:lnTo>
                    <a:lnTo>
                      <a:pt x="148" y="1"/>
                    </a:lnTo>
                    <a:lnTo>
                      <a:pt x="171" y="0"/>
                    </a:lnTo>
                    <a:lnTo>
                      <a:pt x="193" y="1"/>
                    </a:lnTo>
                    <a:lnTo>
                      <a:pt x="220" y="5"/>
                    </a:lnTo>
                    <a:lnTo>
                      <a:pt x="238" y="8"/>
                    </a:lnTo>
                    <a:lnTo>
                      <a:pt x="256" y="13"/>
                    </a:lnTo>
                    <a:lnTo>
                      <a:pt x="271" y="17"/>
                    </a:lnTo>
                    <a:lnTo>
                      <a:pt x="285" y="22"/>
                    </a:lnTo>
                    <a:lnTo>
                      <a:pt x="298" y="29"/>
                    </a:lnTo>
                    <a:lnTo>
                      <a:pt x="310" y="39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3" name="Freeform 11"/>
              <p:cNvSpPr>
                <a:spLocks noChangeAspect="1"/>
              </p:cNvSpPr>
              <p:nvPr/>
            </p:nvSpPr>
            <p:spPr bwMode="auto">
              <a:xfrm>
                <a:off x="2375" y="752"/>
                <a:ext cx="200" cy="242"/>
              </a:xfrm>
              <a:custGeom>
                <a:avLst/>
                <a:gdLst>
                  <a:gd name="T0" fmla="*/ 169600 w 65"/>
                  <a:gd name="T1" fmla="*/ 112068 h 87"/>
                  <a:gd name="T2" fmla="*/ 169600 w 65"/>
                  <a:gd name="T3" fmla="*/ 109245 h 87"/>
                  <a:gd name="T4" fmla="*/ 167148 w 65"/>
                  <a:gd name="T5" fmla="*/ 94116 h 87"/>
                  <a:gd name="T6" fmla="*/ 162138 w 65"/>
                  <a:gd name="T7" fmla="*/ 69451 h 87"/>
                  <a:gd name="T8" fmla="*/ 154452 w 65"/>
                  <a:gd name="T9" fmla="*/ 54130 h 87"/>
                  <a:gd name="T10" fmla="*/ 138489 w 65"/>
                  <a:gd name="T11" fmla="*/ 39816 h 87"/>
                  <a:gd name="T12" fmla="*/ 114452 w 65"/>
                  <a:gd name="T13" fmla="*/ 24489 h 87"/>
                  <a:gd name="T14" fmla="*/ 78068 w 65"/>
                  <a:gd name="T15" fmla="*/ 15327 h 87"/>
                  <a:gd name="T16" fmla="*/ 46609 w 65"/>
                  <a:gd name="T17" fmla="*/ 8804 h 87"/>
                  <a:gd name="T18" fmla="*/ 26160 w 65"/>
                  <a:gd name="T19" fmla="*/ 3661 h 87"/>
                  <a:gd name="T20" fmla="*/ 0 w 65"/>
                  <a:gd name="T21" fmla="*/ 0 h 87"/>
                  <a:gd name="T22" fmla="*/ 23745 w 65"/>
                  <a:gd name="T23" fmla="*/ 14314 h 87"/>
                  <a:gd name="T24" fmla="*/ 39175 w 65"/>
                  <a:gd name="T25" fmla="*/ 25975 h 87"/>
                  <a:gd name="T26" fmla="*/ 55120 w 65"/>
                  <a:gd name="T27" fmla="*/ 38500 h 87"/>
                  <a:gd name="T28" fmla="*/ 70354 w 65"/>
                  <a:gd name="T29" fmla="*/ 55615 h 87"/>
                  <a:gd name="T30" fmla="*/ 89080 w 65"/>
                  <a:gd name="T31" fmla="*/ 73582 h 87"/>
                  <a:gd name="T32" fmla="*/ 96806 w 65"/>
                  <a:gd name="T33" fmla="*/ 85251 h 87"/>
                  <a:gd name="T34" fmla="*/ 99305 w 65"/>
                  <a:gd name="T35" fmla="*/ 91231 h 87"/>
                  <a:gd name="T36" fmla="*/ 130680 w 65"/>
                  <a:gd name="T37" fmla="*/ 97754 h 87"/>
                  <a:gd name="T38" fmla="*/ 143412 w 65"/>
                  <a:gd name="T39" fmla="*/ 104230 h 87"/>
                  <a:gd name="T40" fmla="*/ 156951 w 65"/>
                  <a:gd name="T41" fmla="*/ 108408 h 87"/>
                  <a:gd name="T42" fmla="*/ 162138 w 65"/>
                  <a:gd name="T43" fmla="*/ 112068 h 87"/>
                  <a:gd name="T44" fmla="*/ 169600 w 65"/>
                  <a:gd name="T45" fmla="*/ 110753 h 87"/>
                  <a:gd name="T46" fmla="*/ 169600 w 65"/>
                  <a:gd name="T47" fmla="*/ 110753 h 87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65" h="87">
                    <a:moveTo>
                      <a:pt x="65" y="87"/>
                    </a:moveTo>
                    <a:lnTo>
                      <a:pt x="65" y="85"/>
                    </a:lnTo>
                    <a:lnTo>
                      <a:pt x="64" y="73"/>
                    </a:lnTo>
                    <a:lnTo>
                      <a:pt x="62" y="54"/>
                    </a:lnTo>
                    <a:lnTo>
                      <a:pt x="59" y="42"/>
                    </a:lnTo>
                    <a:lnTo>
                      <a:pt x="53" y="31"/>
                    </a:lnTo>
                    <a:lnTo>
                      <a:pt x="44" y="19"/>
                    </a:lnTo>
                    <a:lnTo>
                      <a:pt x="30" y="12"/>
                    </a:lnTo>
                    <a:lnTo>
                      <a:pt x="18" y="7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9" y="11"/>
                    </a:lnTo>
                    <a:lnTo>
                      <a:pt x="15" y="20"/>
                    </a:lnTo>
                    <a:lnTo>
                      <a:pt x="21" y="30"/>
                    </a:lnTo>
                    <a:lnTo>
                      <a:pt x="27" y="43"/>
                    </a:lnTo>
                    <a:lnTo>
                      <a:pt x="34" y="57"/>
                    </a:lnTo>
                    <a:lnTo>
                      <a:pt x="37" y="66"/>
                    </a:lnTo>
                    <a:lnTo>
                      <a:pt x="38" y="71"/>
                    </a:lnTo>
                    <a:lnTo>
                      <a:pt x="50" y="76"/>
                    </a:lnTo>
                    <a:lnTo>
                      <a:pt x="55" y="81"/>
                    </a:lnTo>
                    <a:lnTo>
                      <a:pt x="60" y="84"/>
                    </a:lnTo>
                    <a:lnTo>
                      <a:pt x="62" y="87"/>
                    </a:lnTo>
                    <a:lnTo>
                      <a:pt x="65" y="86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4" name="Freeform 12"/>
              <p:cNvSpPr>
                <a:spLocks noChangeAspect="1"/>
              </p:cNvSpPr>
              <p:nvPr/>
            </p:nvSpPr>
            <p:spPr bwMode="auto">
              <a:xfrm>
                <a:off x="1621" y="752"/>
                <a:ext cx="200" cy="242"/>
              </a:xfrm>
              <a:custGeom>
                <a:avLst/>
                <a:gdLst>
                  <a:gd name="T0" fmla="*/ 169600 w 65"/>
                  <a:gd name="T1" fmla="*/ 0 h 87"/>
                  <a:gd name="T2" fmla="*/ 167148 w 65"/>
                  <a:gd name="T3" fmla="*/ 1316 h 87"/>
                  <a:gd name="T4" fmla="*/ 107031 w 65"/>
                  <a:gd name="T5" fmla="*/ 11669 h 87"/>
                  <a:gd name="T6" fmla="*/ 80492 w 65"/>
                  <a:gd name="T7" fmla="*/ 16634 h 87"/>
                  <a:gd name="T8" fmla="*/ 52695 w 65"/>
                  <a:gd name="T9" fmla="*/ 25975 h 87"/>
                  <a:gd name="T10" fmla="*/ 33874 w 65"/>
                  <a:gd name="T11" fmla="*/ 36155 h 87"/>
                  <a:gd name="T12" fmla="*/ 23745 w 65"/>
                  <a:gd name="T13" fmla="*/ 47777 h 87"/>
                  <a:gd name="T14" fmla="*/ 12732 w 65"/>
                  <a:gd name="T15" fmla="*/ 64414 h 87"/>
                  <a:gd name="T16" fmla="*/ 4923 w 65"/>
                  <a:gd name="T17" fmla="*/ 79632 h 87"/>
                  <a:gd name="T18" fmla="*/ 0 w 65"/>
                  <a:gd name="T19" fmla="*/ 92608 h 87"/>
                  <a:gd name="T20" fmla="*/ 2508 w 65"/>
                  <a:gd name="T21" fmla="*/ 109245 h 87"/>
                  <a:gd name="T22" fmla="*/ 4923 w 65"/>
                  <a:gd name="T23" fmla="*/ 112068 h 87"/>
                  <a:gd name="T24" fmla="*/ 12732 w 65"/>
                  <a:gd name="T25" fmla="*/ 109245 h 87"/>
                  <a:gd name="T26" fmla="*/ 28951 w 65"/>
                  <a:gd name="T27" fmla="*/ 104230 h 87"/>
                  <a:gd name="T28" fmla="*/ 46609 w 65"/>
                  <a:gd name="T29" fmla="*/ 95431 h 87"/>
                  <a:gd name="T30" fmla="*/ 60157 w 65"/>
                  <a:gd name="T31" fmla="*/ 92608 h 87"/>
                  <a:gd name="T32" fmla="*/ 73062 w 65"/>
                  <a:gd name="T33" fmla="*/ 91231 h 87"/>
                  <a:gd name="T34" fmla="*/ 75569 w 65"/>
                  <a:gd name="T35" fmla="*/ 82433 h 87"/>
                  <a:gd name="T36" fmla="*/ 80492 w 65"/>
                  <a:gd name="T37" fmla="*/ 72252 h 87"/>
                  <a:gd name="T38" fmla="*/ 91615 w 65"/>
                  <a:gd name="T39" fmla="*/ 57960 h 87"/>
                  <a:gd name="T40" fmla="*/ 109529 w 65"/>
                  <a:gd name="T41" fmla="*/ 44962 h 87"/>
                  <a:gd name="T42" fmla="*/ 128265 w 65"/>
                  <a:gd name="T43" fmla="*/ 29635 h 87"/>
                  <a:gd name="T44" fmla="*/ 156951 w 65"/>
                  <a:gd name="T45" fmla="*/ 12998 h 87"/>
                  <a:gd name="T46" fmla="*/ 164649 w 65"/>
                  <a:gd name="T47" fmla="*/ 5146 h 87"/>
                  <a:gd name="T48" fmla="*/ 164649 w 65"/>
                  <a:gd name="T49" fmla="*/ 2818 h 87"/>
                  <a:gd name="T50" fmla="*/ 151129 w 65"/>
                  <a:gd name="T51" fmla="*/ 5146 h 8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65" h="87">
                    <a:moveTo>
                      <a:pt x="65" y="0"/>
                    </a:moveTo>
                    <a:lnTo>
                      <a:pt x="64" y="1"/>
                    </a:lnTo>
                    <a:lnTo>
                      <a:pt x="41" y="9"/>
                    </a:lnTo>
                    <a:lnTo>
                      <a:pt x="31" y="13"/>
                    </a:lnTo>
                    <a:lnTo>
                      <a:pt x="20" y="20"/>
                    </a:lnTo>
                    <a:lnTo>
                      <a:pt x="13" y="28"/>
                    </a:lnTo>
                    <a:lnTo>
                      <a:pt x="9" y="37"/>
                    </a:lnTo>
                    <a:lnTo>
                      <a:pt x="5" y="50"/>
                    </a:lnTo>
                    <a:lnTo>
                      <a:pt x="2" y="62"/>
                    </a:lnTo>
                    <a:lnTo>
                      <a:pt x="0" y="72"/>
                    </a:lnTo>
                    <a:lnTo>
                      <a:pt x="1" y="85"/>
                    </a:lnTo>
                    <a:lnTo>
                      <a:pt x="2" y="87"/>
                    </a:lnTo>
                    <a:lnTo>
                      <a:pt x="5" y="85"/>
                    </a:lnTo>
                    <a:lnTo>
                      <a:pt x="11" y="81"/>
                    </a:lnTo>
                    <a:lnTo>
                      <a:pt x="18" y="74"/>
                    </a:lnTo>
                    <a:lnTo>
                      <a:pt x="23" y="72"/>
                    </a:lnTo>
                    <a:lnTo>
                      <a:pt x="28" y="71"/>
                    </a:lnTo>
                    <a:lnTo>
                      <a:pt x="29" y="64"/>
                    </a:lnTo>
                    <a:lnTo>
                      <a:pt x="31" y="56"/>
                    </a:lnTo>
                    <a:lnTo>
                      <a:pt x="35" y="45"/>
                    </a:lnTo>
                    <a:lnTo>
                      <a:pt x="42" y="35"/>
                    </a:lnTo>
                    <a:lnTo>
                      <a:pt x="49" y="23"/>
                    </a:lnTo>
                    <a:lnTo>
                      <a:pt x="60" y="10"/>
                    </a:lnTo>
                    <a:lnTo>
                      <a:pt x="63" y="4"/>
                    </a:lnTo>
                    <a:lnTo>
                      <a:pt x="63" y="2"/>
                    </a:lnTo>
                    <a:lnTo>
                      <a:pt x="58" y="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5" name="Freeform 13"/>
              <p:cNvSpPr>
                <a:spLocks noChangeAspect="1"/>
              </p:cNvSpPr>
              <p:nvPr/>
            </p:nvSpPr>
            <p:spPr bwMode="auto">
              <a:xfrm>
                <a:off x="2154" y="733"/>
                <a:ext cx="221" cy="401"/>
              </a:xfrm>
              <a:custGeom>
                <a:avLst/>
                <a:gdLst>
                  <a:gd name="T0" fmla="*/ 184738 w 72"/>
                  <a:gd name="T1" fmla="*/ 15400 h 144"/>
                  <a:gd name="T2" fmla="*/ 153908 w 72"/>
                  <a:gd name="T3" fmla="*/ 8894 h 144"/>
                  <a:gd name="T4" fmla="*/ 110325 w 72"/>
                  <a:gd name="T5" fmla="*/ 6569 h 144"/>
                  <a:gd name="T6" fmla="*/ 64256 w 72"/>
                  <a:gd name="T7" fmla="*/ 2829 h 144"/>
                  <a:gd name="T8" fmla="*/ 12520 w 72"/>
                  <a:gd name="T9" fmla="*/ 0 h 144"/>
                  <a:gd name="T10" fmla="*/ 0 w 72"/>
                  <a:gd name="T11" fmla="*/ 0 h 144"/>
                  <a:gd name="T12" fmla="*/ 7631 w 72"/>
                  <a:gd name="T13" fmla="*/ 13044 h 144"/>
                  <a:gd name="T14" fmla="*/ 15010 w 72"/>
                  <a:gd name="T15" fmla="*/ 32654 h 144"/>
                  <a:gd name="T16" fmla="*/ 28313 w 72"/>
                  <a:gd name="T17" fmla="*/ 55926 h 144"/>
                  <a:gd name="T18" fmla="*/ 35943 w 72"/>
                  <a:gd name="T19" fmla="*/ 83052 h 144"/>
                  <a:gd name="T20" fmla="*/ 50953 w 72"/>
                  <a:gd name="T21" fmla="*/ 125920 h 144"/>
                  <a:gd name="T22" fmla="*/ 61862 w 72"/>
                  <a:gd name="T23" fmla="*/ 165972 h 144"/>
                  <a:gd name="T24" fmla="*/ 67006 w 72"/>
                  <a:gd name="T25" fmla="*/ 187075 h 14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2" h="144">
                    <a:moveTo>
                      <a:pt x="72" y="12"/>
                    </a:moveTo>
                    <a:lnTo>
                      <a:pt x="60" y="7"/>
                    </a:lnTo>
                    <a:lnTo>
                      <a:pt x="43" y="5"/>
                    </a:lnTo>
                    <a:lnTo>
                      <a:pt x="25" y="2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3" y="10"/>
                    </a:lnTo>
                    <a:lnTo>
                      <a:pt x="6" y="25"/>
                    </a:lnTo>
                    <a:lnTo>
                      <a:pt x="11" y="43"/>
                    </a:lnTo>
                    <a:lnTo>
                      <a:pt x="14" y="64"/>
                    </a:lnTo>
                    <a:lnTo>
                      <a:pt x="20" y="97"/>
                    </a:lnTo>
                    <a:lnTo>
                      <a:pt x="24" y="128"/>
                    </a:lnTo>
                    <a:lnTo>
                      <a:pt x="26" y="14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6" name="Freeform 14"/>
              <p:cNvSpPr>
                <a:spLocks noChangeAspect="1"/>
              </p:cNvSpPr>
              <p:nvPr/>
            </p:nvSpPr>
            <p:spPr bwMode="auto">
              <a:xfrm>
                <a:off x="1821" y="733"/>
                <a:ext cx="222" cy="401"/>
              </a:xfrm>
              <a:custGeom>
                <a:avLst/>
                <a:gdLst>
                  <a:gd name="T0" fmla="*/ 0 w 72"/>
                  <a:gd name="T1" fmla="*/ 15400 h 144"/>
                  <a:gd name="T2" fmla="*/ 34262 w 72"/>
                  <a:gd name="T3" fmla="*/ 11726 h 144"/>
                  <a:gd name="T4" fmla="*/ 68888 w 72"/>
                  <a:gd name="T5" fmla="*/ 8894 h 144"/>
                  <a:gd name="T6" fmla="*/ 108370 w 72"/>
                  <a:gd name="T7" fmla="*/ 5166 h 144"/>
                  <a:gd name="T8" fmla="*/ 156362 w 72"/>
                  <a:gd name="T9" fmla="*/ 0 h 144"/>
                  <a:gd name="T10" fmla="*/ 190889 w 72"/>
                  <a:gd name="T11" fmla="*/ 1317 h 144"/>
                  <a:gd name="T12" fmla="*/ 180594 w 72"/>
                  <a:gd name="T13" fmla="*/ 19613 h 144"/>
                  <a:gd name="T14" fmla="*/ 169195 w 72"/>
                  <a:gd name="T15" fmla="*/ 37836 h 144"/>
                  <a:gd name="T16" fmla="*/ 164129 w 72"/>
                  <a:gd name="T17" fmla="*/ 55926 h 144"/>
                  <a:gd name="T18" fmla="*/ 156362 w 72"/>
                  <a:gd name="T19" fmla="*/ 81539 h 144"/>
                  <a:gd name="T20" fmla="*/ 127070 w 72"/>
                  <a:gd name="T21" fmla="*/ 187075 h 14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2" h="144">
                    <a:moveTo>
                      <a:pt x="0" y="12"/>
                    </a:moveTo>
                    <a:lnTo>
                      <a:pt x="13" y="9"/>
                    </a:lnTo>
                    <a:lnTo>
                      <a:pt x="26" y="7"/>
                    </a:lnTo>
                    <a:lnTo>
                      <a:pt x="41" y="4"/>
                    </a:lnTo>
                    <a:lnTo>
                      <a:pt x="59" y="0"/>
                    </a:lnTo>
                    <a:lnTo>
                      <a:pt x="72" y="1"/>
                    </a:lnTo>
                    <a:lnTo>
                      <a:pt x="68" y="15"/>
                    </a:lnTo>
                    <a:lnTo>
                      <a:pt x="64" y="29"/>
                    </a:lnTo>
                    <a:lnTo>
                      <a:pt x="62" y="43"/>
                    </a:lnTo>
                    <a:lnTo>
                      <a:pt x="59" y="63"/>
                    </a:lnTo>
                    <a:lnTo>
                      <a:pt x="48" y="14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7" name="Freeform 15"/>
              <p:cNvSpPr>
                <a:spLocks noChangeAspect="1"/>
              </p:cNvSpPr>
              <p:nvPr/>
            </p:nvSpPr>
            <p:spPr bwMode="auto">
              <a:xfrm>
                <a:off x="2154" y="752"/>
                <a:ext cx="267" cy="61"/>
              </a:xfrm>
              <a:custGeom>
                <a:avLst/>
                <a:gdLst>
                  <a:gd name="T0" fmla="*/ 222917 w 87"/>
                  <a:gd name="T1" fmla="*/ 27716 h 22"/>
                  <a:gd name="T2" fmla="*/ 202254 w 87"/>
                  <a:gd name="T3" fmla="*/ 25071 h 22"/>
                  <a:gd name="T4" fmla="*/ 161179 w 87"/>
                  <a:gd name="T5" fmla="*/ 19035 h 22"/>
                  <a:gd name="T6" fmla="*/ 110271 w 87"/>
                  <a:gd name="T7" fmla="*/ 11302 h 22"/>
                  <a:gd name="T8" fmla="*/ 59348 w 87"/>
                  <a:gd name="T9" fmla="*/ 3605 h 22"/>
                  <a:gd name="T10" fmla="*/ 28302 w 87"/>
                  <a:gd name="T11" fmla="*/ 0 h 22"/>
                  <a:gd name="T12" fmla="*/ 0 w 87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7" h="22">
                    <a:moveTo>
                      <a:pt x="87" y="22"/>
                    </a:moveTo>
                    <a:lnTo>
                      <a:pt x="79" y="20"/>
                    </a:lnTo>
                    <a:lnTo>
                      <a:pt x="63" y="15"/>
                    </a:lnTo>
                    <a:lnTo>
                      <a:pt x="43" y="9"/>
                    </a:lnTo>
                    <a:lnTo>
                      <a:pt x="23" y="3"/>
                    </a:lnTo>
                    <a:lnTo>
                      <a:pt x="11" y="0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8" name="Freeform 16"/>
              <p:cNvSpPr>
                <a:spLocks noChangeAspect="1"/>
              </p:cNvSpPr>
              <p:nvPr/>
            </p:nvSpPr>
            <p:spPr bwMode="auto">
              <a:xfrm>
                <a:off x="1778" y="752"/>
                <a:ext cx="243" cy="61"/>
              </a:xfrm>
              <a:custGeom>
                <a:avLst/>
                <a:gdLst>
                  <a:gd name="T0" fmla="*/ 0 w 79"/>
                  <a:gd name="T1" fmla="*/ 27716 h 22"/>
                  <a:gd name="T2" fmla="*/ 44032 w 79"/>
                  <a:gd name="T3" fmla="*/ 22764 h 22"/>
                  <a:gd name="T4" fmla="*/ 91417 w 79"/>
                  <a:gd name="T5" fmla="*/ 14069 h 22"/>
                  <a:gd name="T6" fmla="*/ 143133 w 79"/>
                  <a:gd name="T7" fmla="*/ 8695 h 22"/>
                  <a:gd name="T8" fmla="*/ 205729 w 79"/>
                  <a:gd name="T9" fmla="*/ 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" h="22">
                    <a:moveTo>
                      <a:pt x="0" y="22"/>
                    </a:moveTo>
                    <a:lnTo>
                      <a:pt x="17" y="18"/>
                    </a:lnTo>
                    <a:lnTo>
                      <a:pt x="35" y="11"/>
                    </a:lnTo>
                    <a:lnTo>
                      <a:pt x="55" y="7"/>
                    </a:lnTo>
                    <a:lnTo>
                      <a:pt x="79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9" name="Line 17"/>
              <p:cNvSpPr>
                <a:spLocks noChangeAspect="1" noChangeShapeType="1"/>
              </p:cNvSpPr>
              <p:nvPr/>
            </p:nvSpPr>
            <p:spPr bwMode="auto">
              <a:xfrm flipH="1">
                <a:off x="1599" y="953"/>
                <a:ext cx="22" cy="2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0" name="Line 18"/>
              <p:cNvSpPr>
                <a:spLocks noChangeAspect="1" noChangeShapeType="1"/>
              </p:cNvSpPr>
              <p:nvPr/>
            </p:nvSpPr>
            <p:spPr bwMode="auto">
              <a:xfrm>
                <a:off x="2575" y="953"/>
                <a:ext cx="22" cy="4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1" name="Freeform 19"/>
              <p:cNvSpPr>
                <a:spLocks noChangeAspect="1"/>
              </p:cNvSpPr>
              <p:nvPr/>
            </p:nvSpPr>
            <p:spPr bwMode="auto">
              <a:xfrm>
                <a:off x="1688" y="1134"/>
                <a:ext cx="820" cy="181"/>
              </a:xfrm>
              <a:custGeom>
                <a:avLst/>
                <a:gdLst>
                  <a:gd name="T0" fmla="*/ 703788 w 266"/>
                  <a:gd name="T1" fmla="*/ 81534 h 65"/>
                  <a:gd name="T2" fmla="*/ 703788 w 266"/>
                  <a:gd name="T3" fmla="*/ 55923 h 65"/>
                  <a:gd name="T4" fmla="*/ 669539 w 266"/>
                  <a:gd name="T5" fmla="*/ 36320 h 65"/>
                  <a:gd name="T6" fmla="*/ 605792 w 266"/>
                  <a:gd name="T7" fmla="*/ 21937 h 65"/>
                  <a:gd name="T8" fmla="*/ 529483 w 266"/>
                  <a:gd name="T9" fmla="*/ 10211 h 65"/>
                  <a:gd name="T10" fmla="*/ 473852 w 266"/>
                  <a:gd name="T11" fmla="*/ 5165 h 65"/>
                  <a:gd name="T12" fmla="*/ 370819 w 266"/>
                  <a:gd name="T13" fmla="*/ 0 h 65"/>
                  <a:gd name="T14" fmla="*/ 336305 w 266"/>
                  <a:gd name="T15" fmla="*/ 1317 h 65"/>
                  <a:gd name="T16" fmla="*/ 241132 w 266"/>
                  <a:gd name="T17" fmla="*/ 6569 h 65"/>
                  <a:gd name="T18" fmla="*/ 163994 w 266"/>
                  <a:gd name="T19" fmla="*/ 13043 h 65"/>
                  <a:gd name="T20" fmla="*/ 87419 w 266"/>
                  <a:gd name="T21" fmla="*/ 24766 h 65"/>
                  <a:gd name="T22" fmla="*/ 41983 w 266"/>
                  <a:gd name="T23" fmla="*/ 36320 h 65"/>
                  <a:gd name="T24" fmla="*/ 10281 w 266"/>
                  <a:gd name="T25" fmla="*/ 50936 h 65"/>
                  <a:gd name="T26" fmla="*/ 4979 w 266"/>
                  <a:gd name="T27" fmla="*/ 64817 h 65"/>
                  <a:gd name="T28" fmla="*/ 0 w 266"/>
                  <a:gd name="T29" fmla="*/ 84357 h 6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66" h="65">
                    <a:moveTo>
                      <a:pt x="266" y="63"/>
                    </a:moveTo>
                    <a:lnTo>
                      <a:pt x="266" y="43"/>
                    </a:lnTo>
                    <a:lnTo>
                      <a:pt x="253" y="28"/>
                    </a:lnTo>
                    <a:lnTo>
                      <a:pt x="229" y="17"/>
                    </a:lnTo>
                    <a:lnTo>
                      <a:pt x="200" y="8"/>
                    </a:lnTo>
                    <a:lnTo>
                      <a:pt x="179" y="4"/>
                    </a:lnTo>
                    <a:lnTo>
                      <a:pt x="140" y="0"/>
                    </a:lnTo>
                    <a:lnTo>
                      <a:pt x="127" y="1"/>
                    </a:lnTo>
                    <a:lnTo>
                      <a:pt x="91" y="5"/>
                    </a:lnTo>
                    <a:lnTo>
                      <a:pt x="62" y="10"/>
                    </a:lnTo>
                    <a:lnTo>
                      <a:pt x="33" y="19"/>
                    </a:lnTo>
                    <a:lnTo>
                      <a:pt x="16" y="28"/>
                    </a:lnTo>
                    <a:lnTo>
                      <a:pt x="4" y="39"/>
                    </a:lnTo>
                    <a:lnTo>
                      <a:pt x="2" y="50"/>
                    </a:lnTo>
                    <a:lnTo>
                      <a:pt x="0" y="65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2" name="Freeform 20"/>
              <p:cNvSpPr>
                <a:spLocks noChangeAspect="1"/>
              </p:cNvSpPr>
              <p:nvPr/>
            </p:nvSpPr>
            <p:spPr bwMode="auto">
              <a:xfrm>
                <a:off x="2532" y="975"/>
                <a:ext cx="22" cy="521"/>
              </a:xfrm>
              <a:custGeom>
                <a:avLst/>
                <a:gdLst>
                  <a:gd name="T0" fmla="*/ 0 w 7"/>
                  <a:gd name="T1" fmla="*/ 0 h 187"/>
                  <a:gd name="T2" fmla="*/ 8602 w 7"/>
                  <a:gd name="T3" fmla="*/ 97728 h 187"/>
                  <a:gd name="T4" fmla="*/ 18442 w 7"/>
                  <a:gd name="T5" fmla="*/ 192692 h 187"/>
                  <a:gd name="T6" fmla="*/ 21167 w 7"/>
                  <a:gd name="T7" fmla="*/ 243730 h 1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187">
                    <a:moveTo>
                      <a:pt x="0" y="0"/>
                    </a:moveTo>
                    <a:lnTo>
                      <a:pt x="3" y="75"/>
                    </a:lnTo>
                    <a:lnTo>
                      <a:pt x="6" y="148"/>
                    </a:lnTo>
                    <a:lnTo>
                      <a:pt x="7" y="187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3" name="Freeform 21"/>
              <p:cNvSpPr>
                <a:spLocks noChangeAspect="1"/>
              </p:cNvSpPr>
              <p:nvPr/>
            </p:nvSpPr>
            <p:spPr bwMode="auto">
              <a:xfrm>
                <a:off x="1642" y="975"/>
                <a:ext cx="25" cy="521"/>
              </a:xfrm>
              <a:custGeom>
                <a:avLst/>
                <a:gdLst>
                  <a:gd name="T0" fmla="*/ 23281 w 8"/>
                  <a:gd name="T1" fmla="*/ 0 h 187"/>
                  <a:gd name="T2" fmla="*/ 8388 w 8"/>
                  <a:gd name="T3" fmla="*/ 86093 h 187"/>
                  <a:gd name="T4" fmla="*/ 0 w 8"/>
                  <a:gd name="T5" fmla="*/ 195587 h 187"/>
                  <a:gd name="T6" fmla="*/ 0 w 8"/>
                  <a:gd name="T7" fmla="*/ 243730 h 1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187">
                    <a:moveTo>
                      <a:pt x="8" y="0"/>
                    </a:moveTo>
                    <a:lnTo>
                      <a:pt x="3" y="66"/>
                    </a:lnTo>
                    <a:lnTo>
                      <a:pt x="0" y="150"/>
                    </a:lnTo>
                    <a:lnTo>
                      <a:pt x="0" y="187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4" name="Freeform 22"/>
              <p:cNvSpPr>
                <a:spLocks noChangeAspect="1"/>
              </p:cNvSpPr>
              <p:nvPr/>
            </p:nvSpPr>
            <p:spPr bwMode="auto">
              <a:xfrm>
                <a:off x="2508" y="1315"/>
                <a:ext cx="46" cy="2"/>
              </a:xfrm>
              <a:custGeom>
                <a:avLst/>
                <a:gdLst>
                  <a:gd name="T0" fmla="*/ 0 w 15"/>
                  <a:gd name="T1" fmla="*/ 0 h 2"/>
                  <a:gd name="T2" fmla="*/ 17333 w 15"/>
                  <a:gd name="T3" fmla="*/ 0 h 2"/>
                  <a:gd name="T4" fmla="*/ 38211 w 15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2">
                    <a:moveTo>
                      <a:pt x="0" y="0"/>
                    </a:moveTo>
                    <a:lnTo>
                      <a:pt x="7" y="0"/>
                    </a:lnTo>
                    <a:lnTo>
                      <a:pt x="15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5" name="Freeform 23"/>
              <p:cNvSpPr>
                <a:spLocks noChangeAspect="1"/>
              </p:cNvSpPr>
              <p:nvPr/>
            </p:nvSpPr>
            <p:spPr bwMode="auto">
              <a:xfrm>
                <a:off x="1642" y="1315"/>
                <a:ext cx="46" cy="2"/>
              </a:xfrm>
              <a:custGeom>
                <a:avLst/>
                <a:gdLst>
                  <a:gd name="T0" fmla="*/ 38211 w 15"/>
                  <a:gd name="T1" fmla="*/ 0 h 2"/>
                  <a:gd name="T2" fmla="*/ 33338 w 15"/>
                  <a:gd name="T3" fmla="*/ 0 h 2"/>
                  <a:gd name="T4" fmla="*/ 0 w 15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2">
                    <a:moveTo>
                      <a:pt x="15" y="0"/>
                    </a:moveTo>
                    <a:lnTo>
                      <a:pt x="13" y="0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6" name="Freeform 24"/>
              <p:cNvSpPr>
                <a:spLocks noChangeAspect="1"/>
              </p:cNvSpPr>
              <p:nvPr/>
            </p:nvSpPr>
            <p:spPr bwMode="auto">
              <a:xfrm>
                <a:off x="1688" y="1315"/>
                <a:ext cx="820" cy="342"/>
              </a:xfrm>
              <a:custGeom>
                <a:avLst/>
                <a:gdLst>
                  <a:gd name="T0" fmla="*/ 703788 w 266"/>
                  <a:gd name="T1" fmla="*/ 0 h 123"/>
                  <a:gd name="T2" fmla="*/ 701242 w 266"/>
                  <a:gd name="T3" fmla="*/ 34712 h 123"/>
                  <a:gd name="T4" fmla="*/ 695995 w 266"/>
                  <a:gd name="T5" fmla="*/ 69287 h 123"/>
                  <a:gd name="T6" fmla="*/ 679851 w 266"/>
                  <a:gd name="T7" fmla="*/ 111823 h 123"/>
                  <a:gd name="T8" fmla="*/ 666756 w 266"/>
                  <a:gd name="T9" fmla="*/ 158040 h 123"/>
                  <a:gd name="T10" fmla="*/ 600727 w 266"/>
                  <a:gd name="T11" fmla="*/ 147936 h 123"/>
                  <a:gd name="T12" fmla="*/ 526138 w 266"/>
                  <a:gd name="T13" fmla="*/ 142731 h 123"/>
                  <a:gd name="T14" fmla="*/ 459931 w 266"/>
                  <a:gd name="T15" fmla="*/ 139917 h 123"/>
                  <a:gd name="T16" fmla="*/ 373337 w 266"/>
                  <a:gd name="T17" fmla="*/ 138610 h 123"/>
                  <a:gd name="T18" fmla="*/ 296202 w 266"/>
                  <a:gd name="T19" fmla="*/ 139917 h 123"/>
                  <a:gd name="T20" fmla="*/ 235238 w 266"/>
                  <a:gd name="T21" fmla="*/ 141424 h 123"/>
                  <a:gd name="T22" fmla="*/ 163994 w 266"/>
                  <a:gd name="T23" fmla="*/ 145058 h 123"/>
                  <a:gd name="T24" fmla="*/ 84901 w 266"/>
                  <a:gd name="T25" fmla="*/ 152882 h 123"/>
                  <a:gd name="T26" fmla="*/ 53198 w 266"/>
                  <a:gd name="T27" fmla="*/ 158040 h 123"/>
                  <a:gd name="T28" fmla="*/ 37033 w 266"/>
                  <a:gd name="T29" fmla="*/ 119669 h 123"/>
                  <a:gd name="T30" fmla="*/ 26712 w 266"/>
                  <a:gd name="T31" fmla="*/ 88762 h 123"/>
                  <a:gd name="T32" fmla="*/ 10281 w 266"/>
                  <a:gd name="T33" fmla="*/ 41059 h 123"/>
                  <a:gd name="T34" fmla="*/ 0 w 266"/>
                  <a:gd name="T35" fmla="*/ 3656 h 1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66" h="123">
                    <a:moveTo>
                      <a:pt x="266" y="0"/>
                    </a:moveTo>
                    <a:lnTo>
                      <a:pt x="265" y="27"/>
                    </a:lnTo>
                    <a:lnTo>
                      <a:pt x="263" y="54"/>
                    </a:lnTo>
                    <a:lnTo>
                      <a:pt x="257" y="87"/>
                    </a:lnTo>
                    <a:lnTo>
                      <a:pt x="252" y="123"/>
                    </a:lnTo>
                    <a:lnTo>
                      <a:pt x="227" y="115"/>
                    </a:lnTo>
                    <a:lnTo>
                      <a:pt x="199" y="111"/>
                    </a:lnTo>
                    <a:lnTo>
                      <a:pt x="174" y="109"/>
                    </a:lnTo>
                    <a:lnTo>
                      <a:pt x="141" y="108"/>
                    </a:lnTo>
                    <a:lnTo>
                      <a:pt x="112" y="109"/>
                    </a:lnTo>
                    <a:lnTo>
                      <a:pt x="89" y="110"/>
                    </a:lnTo>
                    <a:lnTo>
                      <a:pt x="62" y="113"/>
                    </a:lnTo>
                    <a:lnTo>
                      <a:pt x="32" y="119"/>
                    </a:lnTo>
                    <a:lnTo>
                      <a:pt x="20" y="123"/>
                    </a:lnTo>
                    <a:lnTo>
                      <a:pt x="14" y="93"/>
                    </a:lnTo>
                    <a:lnTo>
                      <a:pt x="10" y="69"/>
                    </a:lnTo>
                    <a:lnTo>
                      <a:pt x="4" y="32"/>
                    </a:lnTo>
                    <a:lnTo>
                      <a:pt x="0" y="3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7" name="Freeform 25"/>
              <p:cNvSpPr>
                <a:spLocks noChangeAspect="1"/>
              </p:cNvSpPr>
              <p:nvPr/>
            </p:nvSpPr>
            <p:spPr bwMode="auto">
              <a:xfrm>
                <a:off x="1732" y="1657"/>
                <a:ext cx="733" cy="1142"/>
              </a:xfrm>
              <a:custGeom>
                <a:avLst/>
                <a:gdLst>
                  <a:gd name="T0" fmla="*/ 612717 w 238"/>
                  <a:gd name="T1" fmla="*/ 0 h 410"/>
                  <a:gd name="T2" fmla="*/ 599135 w 238"/>
                  <a:gd name="T3" fmla="*/ 23297 h 410"/>
                  <a:gd name="T4" fmla="*/ 594078 w 238"/>
                  <a:gd name="T5" fmla="*/ 57482 h 410"/>
                  <a:gd name="T6" fmla="*/ 588879 w 238"/>
                  <a:gd name="T7" fmla="*/ 89678 h 410"/>
                  <a:gd name="T8" fmla="*/ 588879 w 238"/>
                  <a:gd name="T9" fmla="*/ 130260 h 410"/>
                  <a:gd name="T10" fmla="*/ 583825 w 238"/>
                  <a:gd name="T11" fmla="*/ 193817 h 410"/>
                  <a:gd name="T12" fmla="*/ 583825 w 238"/>
                  <a:gd name="T13" fmla="*/ 241895 h 410"/>
                  <a:gd name="T14" fmla="*/ 583825 w 238"/>
                  <a:gd name="T15" fmla="*/ 292703 h 410"/>
                  <a:gd name="T16" fmla="*/ 583825 w 238"/>
                  <a:gd name="T17" fmla="*/ 340868 h 410"/>
                  <a:gd name="T18" fmla="*/ 588879 w 238"/>
                  <a:gd name="T19" fmla="*/ 379743 h 410"/>
                  <a:gd name="T20" fmla="*/ 601562 w 238"/>
                  <a:gd name="T21" fmla="*/ 417473 h 410"/>
                  <a:gd name="T22" fmla="*/ 615409 w 238"/>
                  <a:gd name="T23" fmla="*/ 451491 h 410"/>
                  <a:gd name="T24" fmla="*/ 625665 w 238"/>
                  <a:gd name="T25" fmla="*/ 475799 h 410"/>
                  <a:gd name="T26" fmla="*/ 625665 w 238"/>
                  <a:gd name="T27" fmla="*/ 488871 h 410"/>
                  <a:gd name="T28" fmla="*/ 625665 w 238"/>
                  <a:gd name="T29" fmla="*/ 501928 h 410"/>
                  <a:gd name="T30" fmla="*/ 612717 w 238"/>
                  <a:gd name="T31" fmla="*/ 507157 h 410"/>
                  <a:gd name="T32" fmla="*/ 562501 w 238"/>
                  <a:gd name="T33" fmla="*/ 520231 h 410"/>
                  <a:gd name="T34" fmla="*/ 515348 w 238"/>
                  <a:gd name="T35" fmla="*/ 529609 h 410"/>
                  <a:gd name="T36" fmla="*/ 467762 w 238"/>
                  <a:gd name="T37" fmla="*/ 531960 h 410"/>
                  <a:gd name="T38" fmla="*/ 404607 w 238"/>
                  <a:gd name="T39" fmla="*/ 533281 h 410"/>
                  <a:gd name="T40" fmla="*/ 275682 w 238"/>
                  <a:gd name="T41" fmla="*/ 533281 h 410"/>
                  <a:gd name="T42" fmla="*/ 191994 w 238"/>
                  <a:gd name="T43" fmla="*/ 531960 h 410"/>
                  <a:gd name="T44" fmla="*/ 144139 w 238"/>
                  <a:gd name="T45" fmla="*/ 530448 h 410"/>
                  <a:gd name="T46" fmla="*/ 86999 w 238"/>
                  <a:gd name="T47" fmla="*/ 525398 h 410"/>
                  <a:gd name="T48" fmla="*/ 52908 w 238"/>
                  <a:gd name="T49" fmla="*/ 517872 h 410"/>
                  <a:gd name="T50" fmla="*/ 18809 w 238"/>
                  <a:gd name="T51" fmla="*/ 506140 h 410"/>
                  <a:gd name="T52" fmla="*/ 7740 w 238"/>
                  <a:gd name="T53" fmla="*/ 501928 h 410"/>
                  <a:gd name="T54" fmla="*/ 0 w 238"/>
                  <a:gd name="T55" fmla="*/ 483882 h 410"/>
                  <a:gd name="T56" fmla="*/ 10253 w 238"/>
                  <a:gd name="T57" fmla="*/ 460390 h 410"/>
                  <a:gd name="T58" fmla="*/ 21322 w 238"/>
                  <a:gd name="T59" fmla="*/ 437055 h 410"/>
                  <a:gd name="T60" fmla="*/ 31578 w 238"/>
                  <a:gd name="T61" fmla="*/ 405741 h 410"/>
                  <a:gd name="T62" fmla="*/ 39317 w 238"/>
                  <a:gd name="T63" fmla="*/ 378726 h 410"/>
                  <a:gd name="T64" fmla="*/ 41830 w 238"/>
                  <a:gd name="T65" fmla="*/ 293736 h 410"/>
                  <a:gd name="T66" fmla="*/ 41830 w 238"/>
                  <a:gd name="T67" fmla="*/ 231678 h 410"/>
                  <a:gd name="T68" fmla="*/ 39317 w 238"/>
                  <a:gd name="T69" fmla="*/ 120865 h 410"/>
                  <a:gd name="T70" fmla="*/ 36604 w 238"/>
                  <a:gd name="T71" fmla="*/ 81617 h 410"/>
                  <a:gd name="T72" fmla="*/ 31578 w 238"/>
                  <a:gd name="T73" fmla="*/ 58326 h 410"/>
                  <a:gd name="T74" fmla="*/ 23838 w 238"/>
                  <a:gd name="T75" fmla="*/ 33708 h 410"/>
                  <a:gd name="T76" fmla="*/ 15196 w 238"/>
                  <a:gd name="T77" fmla="*/ 0 h 41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38" h="410">
                    <a:moveTo>
                      <a:pt x="233" y="0"/>
                    </a:moveTo>
                    <a:lnTo>
                      <a:pt x="228" y="18"/>
                    </a:lnTo>
                    <a:lnTo>
                      <a:pt x="226" y="44"/>
                    </a:lnTo>
                    <a:lnTo>
                      <a:pt x="224" y="69"/>
                    </a:lnTo>
                    <a:lnTo>
                      <a:pt x="224" y="100"/>
                    </a:lnTo>
                    <a:lnTo>
                      <a:pt x="222" y="149"/>
                    </a:lnTo>
                    <a:lnTo>
                      <a:pt x="222" y="186"/>
                    </a:lnTo>
                    <a:lnTo>
                      <a:pt x="222" y="225"/>
                    </a:lnTo>
                    <a:lnTo>
                      <a:pt x="222" y="262"/>
                    </a:lnTo>
                    <a:lnTo>
                      <a:pt x="224" y="292"/>
                    </a:lnTo>
                    <a:lnTo>
                      <a:pt x="229" y="321"/>
                    </a:lnTo>
                    <a:lnTo>
                      <a:pt x="234" y="347"/>
                    </a:lnTo>
                    <a:lnTo>
                      <a:pt x="238" y="366"/>
                    </a:lnTo>
                    <a:lnTo>
                      <a:pt x="238" y="376"/>
                    </a:lnTo>
                    <a:lnTo>
                      <a:pt x="238" y="386"/>
                    </a:lnTo>
                    <a:lnTo>
                      <a:pt x="233" y="390"/>
                    </a:lnTo>
                    <a:lnTo>
                      <a:pt x="214" y="400"/>
                    </a:lnTo>
                    <a:lnTo>
                      <a:pt x="196" y="407"/>
                    </a:lnTo>
                    <a:lnTo>
                      <a:pt x="178" y="409"/>
                    </a:lnTo>
                    <a:lnTo>
                      <a:pt x="154" y="410"/>
                    </a:lnTo>
                    <a:lnTo>
                      <a:pt x="105" y="410"/>
                    </a:lnTo>
                    <a:lnTo>
                      <a:pt x="73" y="409"/>
                    </a:lnTo>
                    <a:lnTo>
                      <a:pt x="55" y="408"/>
                    </a:lnTo>
                    <a:lnTo>
                      <a:pt x="33" y="404"/>
                    </a:lnTo>
                    <a:lnTo>
                      <a:pt x="20" y="398"/>
                    </a:lnTo>
                    <a:lnTo>
                      <a:pt x="7" y="389"/>
                    </a:lnTo>
                    <a:lnTo>
                      <a:pt x="3" y="386"/>
                    </a:lnTo>
                    <a:lnTo>
                      <a:pt x="0" y="372"/>
                    </a:lnTo>
                    <a:lnTo>
                      <a:pt x="4" y="354"/>
                    </a:lnTo>
                    <a:lnTo>
                      <a:pt x="8" y="336"/>
                    </a:lnTo>
                    <a:lnTo>
                      <a:pt x="12" y="312"/>
                    </a:lnTo>
                    <a:lnTo>
                      <a:pt x="15" y="291"/>
                    </a:lnTo>
                    <a:lnTo>
                      <a:pt x="16" y="226"/>
                    </a:lnTo>
                    <a:lnTo>
                      <a:pt x="16" y="178"/>
                    </a:lnTo>
                    <a:lnTo>
                      <a:pt x="15" y="93"/>
                    </a:lnTo>
                    <a:lnTo>
                      <a:pt x="14" y="63"/>
                    </a:lnTo>
                    <a:lnTo>
                      <a:pt x="12" y="45"/>
                    </a:lnTo>
                    <a:lnTo>
                      <a:pt x="9" y="26"/>
                    </a:lnTo>
                    <a:lnTo>
                      <a:pt x="6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8" name="Freeform 26"/>
              <p:cNvSpPr>
                <a:spLocks noChangeAspect="1"/>
              </p:cNvSpPr>
              <p:nvPr/>
            </p:nvSpPr>
            <p:spPr bwMode="auto">
              <a:xfrm>
                <a:off x="2554" y="1535"/>
                <a:ext cx="3" cy="963"/>
              </a:xfrm>
              <a:custGeom>
                <a:avLst/>
                <a:gdLst>
                  <a:gd name="T0" fmla="*/ 0 w 3"/>
                  <a:gd name="T1" fmla="*/ 0 h 346"/>
                  <a:gd name="T2" fmla="*/ 0 w 3"/>
                  <a:gd name="T3" fmla="*/ 74838 h 346"/>
                  <a:gd name="T4" fmla="*/ 0 w 3"/>
                  <a:gd name="T5" fmla="*/ 138435 h 346"/>
                  <a:gd name="T6" fmla="*/ 0 w 3"/>
                  <a:gd name="T7" fmla="*/ 250998 h 346"/>
                  <a:gd name="T8" fmla="*/ 0 w 3"/>
                  <a:gd name="T9" fmla="*/ 338859 h 346"/>
                  <a:gd name="T10" fmla="*/ 0 w 3"/>
                  <a:gd name="T11" fmla="*/ 386809 h 346"/>
                  <a:gd name="T12" fmla="*/ 0 w 3"/>
                  <a:gd name="T13" fmla="*/ 447586 h 3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46">
                    <a:moveTo>
                      <a:pt x="0" y="0"/>
                    </a:moveTo>
                    <a:lnTo>
                      <a:pt x="0" y="58"/>
                    </a:lnTo>
                    <a:lnTo>
                      <a:pt x="0" y="107"/>
                    </a:lnTo>
                    <a:lnTo>
                      <a:pt x="0" y="194"/>
                    </a:lnTo>
                    <a:lnTo>
                      <a:pt x="0" y="262"/>
                    </a:lnTo>
                    <a:lnTo>
                      <a:pt x="0" y="299"/>
                    </a:lnTo>
                    <a:lnTo>
                      <a:pt x="0" y="346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9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2508" y="1434"/>
                <a:ext cx="46" cy="2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0" name="Line 28"/>
              <p:cNvSpPr>
                <a:spLocks noChangeAspect="1" noChangeShapeType="1"/>
              </p:cNvSpPr>
              <p:nvPr/>
            </p:nvSpPr>
            <p:spPr bwMode="auto">
              <a:xfrm flipV="1">
                <a:off x="2508" y="1476"/>
                <a:ext cx="46" cy="20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1" name="Freeform 29"/>
              <p:cNvSpPr>
                <a:spLocks noChangeAspect="1"/>
              </p:cNvSpPr>
              <p:nvPr/>
            </p:nvSpPr>
            <p:spPr bwMode="auto">
              <a:xfrm>
                <a:off x="2465" y="1315"/>
                <a:ext cx="89" cy="1183"/>
              </a:xfrm>
              <a:custGeom>
                <a:avLst/>
                <a:gdLst>
                  <a:gd name="T0" fmla="*/ 74340 w 29"/>
                  <a:gd name="T1" fmla="*/ 0 h 425"/>
                  <a:gd name="T2" fmla="*/ 40811 w 29"/>
                  <a:gd name="T3" fmla="*/ 71189 h 425"/>
                  <a:gd name="T4" fmla="*/ 35931 w 29"/>
                  <a:gd name="T5" fmla="*/ 97245 h 425"/>
                  <a:gd name="T6" fmla="*/ 25902 w 29"/>
                  <a:gd name="T7" fmla="*/ 143719 h 425"/>
                  <a:gd name="T8" fmla="*/ 17404 w 29"/>
                  <a:gd name="T9" fmla="*/ 169776 h 425"/>
                  <a:gd name="T10" fmla="*/ 12518 w 29"/>
                  <a:gd name="T11" fmla="*/ 183643 h 425"/>
                  <a:gd name="T12" fmla="*/ 10115 w 29"/>
                  <a:gd name="T13" fmla="*/ 229257 h 425"/>
                  <a:gd name="T14" fmla="*/ 7629 w 29"/>
                  <a:gd name="T15" fmla="*/ 267856 h 425"/>
                  <a:gd name="T16" fmla="*/ 7629 w 29"/>
                  <a:gd name="T17" fmla="*/ 307978 h 425"/>
                  <a:gd name="T18" fmla="*/ 4889 w 29"/>
                  <a:gd name="T19" fmla="*/ 350761 h 425"/>
                  <a:gd name="T20" fmla="*/ 0 w 29"/>
                  <a:gd name="T21" fmla="*/ 414412 h 425"/>
                  <a:gd name="T22" fmla="*/ 4889 w 29"/>
                  <a:gd name="T23" fmla="*/ 464705 h 425"/>
                  <a:gd name="T24" fmla="*/ 7629 w 29"/>
                  <a:gd name="T25" fmla="*/ 493472 h 425"/>
                  <a:gd name="T26" fmla="*/ 10115 w 29"/>
                  <a:gd name="T27" fmla="*/ 497308 h 425"/>
                  <a:gd name="T28" fmla="*/ 33446 w 29"/>
                  <a:gd name="T29" fmla="*/ 521853 h 425"/>
                  <a:gd name="T30" fmla="*/ 53412 w 29"/>
                  <a:gd name="T31" fmla="*/ 538552 h 425"/>
                  <a:gd name="T32" fmla="*/ 69463 w 29"/>
                  <a:gd name="T33" fmla="*/ 547428 h 425"/>
                  <a:gd name="T34" fmla="*/ 74340 w 29"/>
                  <a:gd name="T35" fmla="*/ 550256 h 42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9" h="425">
                    <a:moveTo>
                      <a:pt x="29" y="0"/>
                    </a:moveTo>
                    <a:lnTo>
                      <a:pt x="16" y="55"/>
                    </a:lnTo>
                    <a:lnTo>
                      <a:pt x="14" y="75"/>
                    </a:lnTo>
                    <a:lnTo>
                      <a:pt x="10" y="111"/>
                    </a:lnTo>
                    <a:lnTo>
                      <a:pt x="7" y="131"/>
                    </a:lnTo>
                    <a:lnTo>
                      <a:pt x="5" y="142"/>
                    </a:lnTo>
                    <a:lnTo>
                      <a:pt x="4" y="177"/>
                    </a:lnTo>
                    <a:lnTo>
                      <a:pt x="3" y="207"/>
                    </a:lnTo>
                    <a:lnTo>
                      <a:pt x="3" y="238"/>
                    </a:lnTo>
                    <a:lnTo>
                      <a:pt x="2" y="271"/>
                    </a:lnTo>
                    <a:lnTo>
                      <a:pt x="0" y="320"/>
                    </a:lnTo>
                    <a:lnTo>
                      <a:pt x="2" y="359"/>
                    </a:lnTo>
                    <a:lnTo>
                      <a:pt x="3" y="381"/>
                    </a:lnTo>
                    <a:lnTo>
                      <a:pt x="4" y="384"/>
                    </a:lnTo>
                    <a:lnTo>
                      <a:pt x="13" y="403"/>
                    </a:lnTo>
                    <a:lnTo>
                      <a:pt x="21" y="416"/>
                    </a:lnTo>
                    <a:lnTo>
                      <a:pt x="27" y="423"/>
                    </a:lnTo>
                    <a:lnTo>
                      <a:pt x="29" y="425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2" name="Freeform 30"/>
              <p:cNvSpPr>
                <a:spLocks noChangeAspect="1"/>
              </p:cNvSpPr>
              <p:nvPr/>
            </p:nvSpPr>
            <p:spPr bwMode="auto">
              <a:xfrm>
                <a:off x="2465" y="1958"/>
                <a:ext cx="154" cy="39"/>
              </a:xfrm>
              <a:custGeom>
                <a:avLst/>
                <a:gdLst>
                  <a:gd name="T0" fmla="*/ 131396 w 50"/>
                  <a:gd name="T1" fmla="*/ 0 h 14"/>
                  <a:gd name="T2" fmla="*/ 110061 w 50"/>
                  <a:gd name="T3" fmla="*/ 0 h 14"/>
                  <a:gd name="T4" fmla="*/ 78481 w 50"/>
                  <a:gd name="T5" fmla="*/ 5193 h 14"/>
                  <a:gd name="T6" fmla="*/ 0 w 50"/>
                  <a:gd name="T7" fmla="*/ 18313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0" h="14">
                    <a:moveTo>
                      <a:pt x="50" y="0"/>
                    </a:moveTo>
                    <a:lnTo>
                      <a:pt x="42" y="0"/>
                    </a:lnTo>
                    <a:lnTo>
                      <a:pt x="30" y="4"/>
                    </a:lnTo>
                    <a:lnTo>
                      <a:pt x="0" y="1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3" name="Line 31"/>
              <p:cNvSpPr>
                <a:spLocks noChangeAspect="1" noChangeShapeType="1"/>
              </p:cNvSpPr>
              <p:nvPr/>
            </p:nvSpPr>
            <p:spPr bwMode="auto">
              <a:xfrm flipH="1">
                <a:off x="2465" y="1936"/>
                <a:ext cx="89" cy="4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4" name="Line 32"/>
              <p:cNvSpPr>
                <a:spLocks noChangeAspect="1" noChangeShapeType="1"/>
              </p:cNvSpPr>
              <p:nvPr/>
            </p:nvSpPr>
            <p:spPr bwMode="auto">
              <a:xfrm flipH="1">
                <a:off x="2465" y="2016"/>
                <a:ext cx="89" cy="20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5" name="Line 33"/>
              <p:cNvSpPr>
                <a:spLocks noChangeAspect="1" noChangeShapeType="1"/>
              </p:cNvSpPr>
              <p:nvPr/>
            </p:nvSpPr>
            <p:spPr bwMode="auto">
              <a:xfrm>
                <a:off x="2465" y="2317"/>
                <a:ext cx="89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6" name="Line 34"/>
              <p:cNvSpPr>
                <a:spLocks noChangeAspect="1" noChangeShapeType="1"/>
              </p:cNvSpPr>
              <p:nvPr/>
            </p:nvSpPr>
            <p:spPr bwMode="auto">
              <a:xfrm flipH="1">
                <a:off x="2465" y="2337"/>
                <a:ext cx="89" cy="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7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2554" y="1356"/>
                <a:ext cx="65" cy="20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8" name="Line 36"/>
              <p:cNvSpPr>
                <a:spLocks noChangeAspect="1" noChangeShapeType="1"/>
              </p:cNvSpPr>
              <p:nvPr/>
            </p:nvSpPr>
            <p:spPr bwMode="auto">
              <a:xfrm flipV="1">
                <a:off x="2554" y="2479"/>
                <a:ext cx="65" cy="19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9" name="Freeform 37"/>
              <p:cNvSpPr>
                <a:spLocks noChangeAspect="1"/>
              </p:cNvSpPr>
              <p:nvPr/>
            </p:nvSpPr>
            <p:spPr bwMode="auto">
              <a:xfrm>
                <a:off x="1599" y="1315"/>
                <a:ext cx="133" cy="1183"/>
              </a:xfrm>
              <a:custGeom>
                <a:avLst/>
                <a:gdLst>
                  <a:gd name="T0" fmla="*/ 40181 w 43"/>
                  <a:gd name="T1" fmla="*/ 0 h 425"/>
                  <a:gd name="T2" fmla="*/ 73589 w 43"/>
                  <a:gd name="T3" fmla="*/ 72530 h 425"/>
                  <a:gd name="T4" fmla="*/ 86580 w 43"/>
                  <a:gd name="T5" fmla="*/ 125649 h 425"/>
                  <a:gd name="T6" fmla="*/ 99954 w 43"/>
                  <a:gd name="T7" fmla="*/ 176306 h 425"/>
                  <a:gd name="T8" fmla="*/ 108745 w 43"/>
                  <a:gd name="T9" fmla="*/ 199535 h 425"/>
                  <a:gd name="T10" fmla="*/ 111290 w 43"/>
                  <a:gd name="T11" fmla="*/ 229257 h 425"/>
                  <a:gd name="T12" fmla="*/ 111290 w 43"/>
                  <a:gd name="T13" fmla="*/ 275906 h 425"/>
                  <a:gd name="T14" fmla="*/ 116322 w 43"/>
                  <a:gd name="T15" fmla="*/ 358571 h 425"/>
                  <a:gd name="T16" fmla="*/ 116322 w 43"/>
                  <a:gd name="T17" fmla="*/ 423291 h 425"/>
                  <a:gd name="T18" fmla="*/ 116322 w 43"/>
                  <a:gd name="T19" fmla="*/ 468902 h 425"/>
                  <a:gd name="T20" fmla="*/ 116322 w 43"/>
                  <a:gd name="T21" fmla="*/ 494419 h 425"/>
                  <a:gd name="T22" fmla="*/ 108745 w 43"/>
                  <a:gd name="T23" fmla="*/ 505163 h 425"/>
                  <a:gd name="T24" fmla="*/ 69924 w 43"/>
                  <a:gd name="T25" fmla="*/ 542385 h 425"/>
                  <a:gd name="T26" fmla="*/ 56933 w 43"/>
                  <a:gd name="T27" fmla="*/ 550256 h 425"/>
                  <a:gd name="T28" fmla="*/ 43021 w 43"/>
                  <a:gd name="T29" fmla="*/ 550256 h 425"/>
                  <a:gd name="T30" fmla="*/ 10448 w 43"/>
                  <a:gd name="T31" fmla="*/ 542385 h 425"/>
                  <a:gd name="T32" fmla="*/ 0 w 43"/>
                  <a:gd name="T33" fmla="*/ 540055 h 42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3" h="425">
                    <a:moveTo>
                      <a:pt x="15" y="0"/>
                    </a:moveTo>
                    <a:lnTo>
                      <a:pt x="27" y="56"/>
                    </a:lnTo>
                    <a:lnTo>
                      <a:pt x="32" y="97"/>
                    </a:lnTo>
                    <a:lnTo>
                      <a:pt x="37" y="136"/>
                    </a:lnTo>
                    <a:lnTo>
                      <a:pt x="40" y="154"/>
                    </a:lnTo>
                    <a:lnTo>
                      <a:pt x="41" y="177"/>
                    </a:lnTo>
                    <a:lnTo>
                      <a:pt x="41" y="213"/>
                    </a:lnTo>
                    <a:lnTo>
                      <a:pt x="43" y="277"/>
                    </a:lnTo>
                    <a:lnTo>
                      <a:pt x="43" y="327"/>
                    </a:lnTo>
                    <a:lnTo>
                      <a:pt x="43" y="362"/>
                    </a:lnTo>
                    <a:lnTo>
                      <a:pt x="43" y="382"/>
                    </a:lnTo>
                    <a:lnTo>
                      <a:pt x="40" y="390"/>
                    </a:lnTo>
                    <a:lnTo>
                      <a:pt x="26" y="419"/>
                    </a:lnTo>
                    <a:lnTo>
                      <a:pt x="21" y="425"/>
                    </a:lnTo>
                    <a:lnTo>
                      <a:pt x="16" y="425"/>
                    </a:lnTo>
                    <a:lnTo>
                      <a:pt x="4" y="419"/>
                    </a:lnTo>
                    <a:lnTo>
                      <a:pt x="0" y="417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0" name="Freeform 38"/>
              <p:cNvSpPr>
                <a:spLocks noChangeAspect="1"/>
              </p:cNvSpPr>
              <p:nvPr/>
            </p:nvSpPr>
            <p:spPr bwMode="auto">
              <a:xfrm>
                <a:off x="1642" y="1515"/>
                <a:ext cx="25" cy="983"/>
              </a:xfrm>
              <a:custGeom>
                <a:avLst/>
                <a:gdLst>
                  <a:gd name="T0" fmla="*/ 0 w 8"/>
                  <a:gd name="T1" fmla="*/ 0 h 353"/>
                  <a:gd name="T2" fmla="*/ 14894 w 8"/>
                  <a:gd name="T3" fmla="*/ 194887 h 353"/>
                  <a:gd name="T4" fmla="*/ 17550 w 8"/>
                  <a:gd name="T5" fmla="*/ 320806 h 353"/>
                  <a:gd name="T6" fmla="*/ 23281 w 8"/>
                  <a:gd name="T7" fmla="*/ 423523 h 353"/>
                  <a:gd name="T8" fmla="*/ 17550 w 8"/>
                  <a:gd name="T9" fmla="*/ 458334 h 3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" h="353">
                    <a:moveTo>
                      <a:pt x="0" y="0"/>
                    </a:moveTo>
                    <a:lnTo>
                      <a:pt x="5" y="150"/>
                    </a:lnTo>
                    <a:lnTo>
                      <a:pt x="6" y="247"/>
                    </a:lnTo>
                    <a:lnTo>
                      <a:pt x="8" y="326"/>
                    </a:lnTo>
                    <a:lnTo>
                      <a:pt x="6" y="353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1" name="Line 3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642" y="1936"/>
                <a:ext cx="90" cy="4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2" name="Line 4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642" y="2016"/>
                <a:ext cx="90" cy="20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3" name="Freeform 41"/>
              <p:cNvSpPr>
                <a:spLocks noChangeAspect="1"/>
              </p:cNvSpPr>
              <p:nvPr/>
            </p:nvSpPr>
            <p:spPr bwMode="auto">
              <a:xfrm>
                <a:off x="1599" y="1958"/>
                <a:ext cx="133" cy="39"/>
              </a:xfrm>
              <a:custGeom>
                <a:avLst/>
                <a:gdLst>
                  <a:gd name="T0" fmla="*/ 0 w 43"/>
                  <a:gd name="T1" fmla="*/ 0 h 14"/>
                  <a:gd name="T2" fmla="*/ 19229 w 43"/>
                  <a:gd name="T3" fmla="*/ 1320 h 14"/>
                  <a:gd name="T4" fmla="*/ 116322 w 43"/>
                  <a:gd name="T5" fmla="*/ 18313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" h="14">
                    <a:moveTo>
                      <a:pt x="0" y="0"/>
                    </a:moveTo>
                    <a:lnTo>
                      <a:pt x="7" y="1"/>
                    </a:lnTo>
                    <a:lnTo>
                      <a:pt x="43" y="1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4" name="Freeform 42"/>
              <p:cNvSpPr>
                <a:spLocks noChangeAspect="1"/>
              </p:cNvSpPr>
              <p:nvPr/>
            </p:nvSpPr>
            <p:spPr bwMode="auto">
              <a:xfrm>
                <a:off x="1642" y="1434"/>
                <a:ext cx="46" cy="62"/>
              </a:xfrm>
              <a:custGeom>
                <a:avLst/>
                <a:gdLst>
                  <a:gd name="T0" fmla="*/ 2484 w 15"/>
                  <a:gd name="T1" fmla="*/ 0 h 22"/>
                  <a:gd name="T2" fmla="*/ 35822 w 15"/>
                  <a:gd name="T3" fmla="*/ 14057 h 22"/>
                  <a:gd name="T4" fmla="*/ 38211 w 15"/>
                  <a:gd name="T5" fmla="*/ 31085 h 22"/>
                  <a:gd name="T6" fmla="*/ 0 w 15"/>
                  <a:gd name="T7" fmla="*/ 20990 h 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" h="22">
                    <a:moveTo>
                      <a:pt x="1" y="0"/>
                    </a:moveTo>
                    <a:lnTo>
                      <a:pt x="14" y="10"/>
                    </a:lnTo>
                    <a:lnTo>
                      <a:pt x="15" y="22"/>
                    </a:lnTo>
                    <a:lnTo>
                      <a:pt x="0" y="15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5" name="Freeform 43"/>
              <p:cNvSpPr>
                <a:spLocks noChangeAspect="1"/>
              </p:cNvSpPr>
              <p:nvPr/>
            </p:nvSpPr>
            <p:spPr bwMode="auto">
              <a:xfrm>
                <a:off x="2554" y="1496"/>
                <a:ext cx="132" cy="80"/>
              </a:xfrm>
              <a:custGeom>
                <a:avLst/>
                <a:gdLst>
                  <a:gd name="T0" fmla="*/ 0 w 43"/>
                  <a:gd name="T1" fmla="*/ 22822 h 29"/>
                  <a:gd name="T2" fmla="*/ 0 w 43"/>
                  <a:gd name="T3" fmla="*/ 17261 h 29"/>
                  <a:gd name="T4" fmla="*/ 4890 w 43"/>
                  <a:gd name="T5" fmla="*/ 6257 h 29"/>
                  <a:gd name="T6" fmla="*/ 10121 w 43"/>
                  <a:gd name="T7" fmla="*/ 4808 h 29"/>
                  <a:gd name="T8" fmla="*/ 25924 w 43"/>
                  <a:gd name="T9" fmla="*/ 0 h 29"/>
                  <a:gd name="T10" fmla="*/ 48484 w 43"/>
                  <a:gd name="T11" fmla="*/ 0 h 29"/>
                  <a:gd name="T12" fmla="*/ 71949 w 43"/>
                  <a:gd name="T13" fmla="*/ 4808 h 29"/>
                  <a:gd name="T14" fmla="*/ 97864 w 43"/>
                  <a:gd name="T15" fmla="*/ 13263 h 29"/>
                  <a:gd name="T16" fmla="*/ 105496 w 43"/>
                  <a:gd name="T17" fmla="*/ 17261 h 29"/>
                  <a:gd name="T18" fmla="*/ 110386 w 43"/>
                  <a:gd name="T19" fmla="*/ 22061 h 29"/>
                  <a:gd name="T20" fmla="*/ 110386 w 43"/>
                  <a:gd name="T21" fmla="*/ 27790 h 29"/>
                  <a:gd name="T22" fmla="*/ 110386 w 43"/>
                  <a:gd name="T23" fmla="*/ 33879 h 29"/>
                  <a:gd name="T24" fmla="*/ 103009 w 43"/>
                  <a:gd name="T25" fmla="*/ 35332 h 29"/>
                  <a:gd name="T26" fmla="*/ 79581 w 43"/>
                  <a:gd name="T27" fmla="*/ 32601 h 29"/>
                  <a:gd name="T28" fmla="*/ 57021 w 43"/>
                  <a:gd name="T29" fmla="*/ 27790 h 29"/>
                  <a:gd name="T30" fmla="*/ 35959 w 43"/>
                  <a:gd name="T31" fmla="*/ 26811 h 29"/>
                  <a:gd name="T32" fmla="*/ 12525 w 43"/>
                  <a:gd name="T33" fmla="*/ 22061 h 29"/>
                  <a:gd name="T34" fmla="*/ 4890 w 43"/>
                  <a:gd name="T35" fmla="*/ 15807 h 29"/>
                  <a:gd name="T36" fmla="*/ 4890 w 43"/>
                  <a:gd name="T37" fmla="*/ 9719 h 29"/>
                  <a:gd name="T38" fmla="*/ 10121 w 43"/>
                  <a:gd name="T39" fmla="*/ 4808 h 2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43" h="29">
                    <a:moveTo>
                      <a:pt x="0" y="19"/>
                    </a:moveTo>
                    <a:lnTo>
                      <a:pt x="0" y="14"/>
                    </a:lnTo>
                    <a:lnTo>
                      <a:pt x="2" y="5"/>
                    </a:lnTo>
                    <a:lnTo>
                      <a:pt x="4" y="4"/>
                    </a:lnTo>
                    <a:lnTo>
                      <a:pt x="10" y="0"/>
                    </a:lnTo>
                    <a:lnTo>
                      <a:pt x="19" y="0"/>
                    </a:lnTo>
                    <a:lnTo>
                      <a:pt x="28" y="4"/>
                    </a:lnTo>
                    <a:lnTo>
                      <a:pt x="38" y="11"/>
                    </a:lnTo>
                    <a:lnTo>
                      <a:pt x="41" y="14"/>
                    </a:lnTo>
                    <a:lnTo>
                      <a:pt x="43" y="18"/>
                    </a:lnTo>
                    <a:lnTo>
                      <a:pt x="43" y="23"/>
                    </a:lnTo>
                    <a:lnTo>
                      <a:pt x="43" y="28"/>
                    </a:lnTo>
                    <a:lnTo>
                      <a:pt x="40" y="29"/>
                    </a:lnTo>
                    <a:lnTo>
                      <a:pt x="31" y="27"/>
                    </a:lnTo>
                    <a:lnTo>
                      <a:pt x="22" y="23"/>
                    </a:lnTo>
                    <a:lnTo>
                      <a:pt x="14" y="22"/>
                    </a:lnTo>
                    <a:lnTo>
                      <a:pt x="5" y="18"/>
                    </a:lnTo>
                    <a:lnTo>
                      <a:pt x="2" y="13"/>
                    </a:lnTo>
                    <a:lnTo>
                      <a:pt x="2" y="8"/>
                    </a:lnTo>
                    <a:lnTo>
                      <a:pt x="4" y="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6" name="Freeform 44"/>
              <p:cNvSpPr>
                <a:spLocks noChangeAspect="1"/>
              </p:cNvSpPr>
              <p:nvPr/>
            </p:nvSpPr>
            <p:spPr bwMode="auto">
              <a:xfrm>
                <a:off x="1510" y="1496"/>
                <a:ext cx="132" cy="80"/>
              </a:xfrm>
              <a:custGeom>
                <a:avLst/>
                <a:gdLst>
                  <a:gd name="T0" fmla="*/ 110386 w 43"/>
                  <a:gd name="T1" fmla="*/ 4808 h 29"/>
                  <a:gd name="T2" fmla="*/ 105496 w 43"/>
                  <a:gd name="T3" fmla="*/ 1277 h 29"/>
                  <a:gd name="T4" fmla="*/ 89419 w 43"/>
                  <a:gd name="T5" fmla="*/ 0 h 29"/>
                  <a:gd name="T6" fmla="*/ 76885 w 43"/>
                  <a:gd name="T7" fmla="*/ 1277 h 29"/>
                  <a:gd name="T8" fmla="*/ 59415 w 43"/>
                  <a:gd name="T9" fmla="*/ 3523 h 29"/>
                  <a:gd name="T10" fmla="*/ 35959 w 43"/>
                  <a:gd name="T11" fmla="*/ 8273 h 29"/>
                  <a:gd name="T12" fmla="*/ 20948 w 43"/>
                  <a:gd name="T13" fmla="*/ 12281 h 29"/>
                  <a:gd name="T14" fmla="*/ 7635 w 43"/>
                  <a:gd name="T15" fmla="*/ 17261 h 29"/>
                  <a:gd name="T16" fmla="*/ 0 w 43"/>
                  <a:gd name="T17" fmla="*/ 29079 h 29"/>
                  <a:gd name="T18" fmla="*/ 0 w 43"/>
                  <a:gd name="T19" fmla="*/ 33879 h 29"/>
                  <a:gd name="T20" fmla="*/ 2487 w 43"/>
                  <a:gd name="T21" fmla="*/ 35332 h 29"/>
                  <a:gd name="T22" fmla="*/ 15011 w 43"/>
                  <a:gd name="T23" fmla="*/ 35332 h 29"/>
                  <a:gd name="T24" fmla="*/ 23438 w 43"/>
                  <a:gd name="T25" fmla="*/ 33879 h 29"/>
                  <a:gd name="T26" fmla="*/ 48484 w 43"/>
                  <a:gd name="T27" fmla="*/ 27790 h 29"/>
                  <a:gd name="T28" fmla="*/ 82040 w 43"/>
                  <a:gd name="T29" fmla="*/ 25548 h 29"/>
                  <a:gd name="T30" fmla="*/ 95375 w 43"/>
                  <a:gd name="T31" fmla="*/ 24268 h 29"/>
                  <a:gd name="T32" fmla="*/ 105496 w 43"/>
                  <a:gd name="T33" fmla="*/ 20783 h 29"/>
                  <a:gd name="T34" fmla="*/ 107982 w 43"/>
                  <a:gd name="T35" fmla="*/ 15807 h 29"/>
                  <a:gd name="T36" fmla="*/ 110386 w 43"/>
                  <a:gd name="T37" fmla="*/ 11004 h 29"/>
                  <a:gd name="T38" fmla="*/ 110386 w 43"/>
                  <a:gd name="T39" fmla="*/ 4808 h 2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43" h="29">
                    <a:moveTo>
                      <a:pt x="43" y="4"/>
                    </a:moveTo>
                    <a:lnTo>
                      <a:pt x="41" y="1"/>
                    </a:lnTo>
                    <a:lnTo>
                      <a:pt x="35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4" y="7"/>
                    </a:lnTo>
                    <a:lnTo>
                      <a:pt x="8" y="10"/>
                    </a:lnTo>
                    <a:lnTo>
                      <a:pt x="3" y="14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1" y="29"/>
                    </a:lnTo>
                    <a:lnTo>
                      <a:pt x="6" y="29"/>
                    </a:lnTo>
                    <a:lnTo>
                      <a:pt x="9" y="28"/>
                    </a:lnTo>
                    <a:lnTo>
                      <a:pt x="19" y="23"/>
                    </a:lnTo>
                    <a:lnTo>
                      <a:pt x="32" y="21"/>
                    </a:lnTo>
                    <a:lnTo>
                      <a:pt x="37" y="20"/>
                    </a:lnTo>
                    <a:lnTo>
                      <a:pt x="41" y="17"/>
                    </a:lnTo>
                    <a:lnTo>
                      <a:pt x="42" y="13"/>
                    </a:lnTo>
                    <a:lnTo>
                      <a:pt x="43" y="9"/>
                    </a:lnTo>
                    <a:lnTo>
                      <a:pt x="43" y="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7" name="Freeform 45"/>
              <p:cNvSpPr>
                <a:spLocks noChangeAspect="1"/>
              </p:cNvSpPr>
              <p:nvPr/>
            </p:nvSpPr>
            <p:spPr bwMode="auto">
              <a:xfrm>
                <a:off x="1710" y="2740"/>
                <a:ext cx="798" cy="220"/>
              </a:xfrm>
              <a:custGeom>
                <a:avLst/>
                <a:gdLst>
                  <a:gd name="T0" fmla="*/ 658600 w 259"/>
                  <a:gd name="T1" fmla="*/ 0 h 79"/>
                  <a:gd name="T2" fmla="*/ 682731 w 259"/>
                  <a:gd name="T3" fmla="*/ 8895 h 79"/>
                  <a:gd name="T4" fmla="*/ 674976 w 259"/>
                  <a:gd name="T5" fmla="*/ 42894 h 79"/>
                  <a:gd name="T6" fmla="*/ 663887 w 259"/>
                  <a:gd name="T7" fmla="*/ 66150 h 79"/>
                  <a:gd name="T8" fmla="*/ 656141 w 259"/>
                  <a:gd name="T9" fmla="*/ 77877 h 79"/>
                  <a:gd name="T10" fmla="*/ 632275 w 259"/>
                  <a:gd name="T11" fmla="*/ 87268 h 79"/>
                  <a:gd name="T12" fmla="*/ 592785 w 259"/>
                  <a:gd name="T13" fmla="*/ 92264 h 79"/>
                  <a:gd name="T14" fmla="*/ 529524 w 259"/>
                  <a:gd name="T15" fmla="*/ 98808 h 79"/>
                  <a:gd name="T16" fmla="*/ 463650 w 259"/>
                  <a:gd name="T17" fmla="*/ 99841 h 79"/>
                  <a:gd name="T18" fmla="*/ 400390 w 259"/>
                  <a:gd name="T19" fmla="*/ 102670 h 79"/>
                  <a:gd name="T20" fmla="*/ 311534 w 259"/>
                  <a:gd name="T21" fmla="*/ 102670 h 79"/>
                  <a:gd name="T22" fmla="*/ 229343 w 259"/>
                  <a:gd name="T23" fmla="*/ 102670 h 79"/>
                  <a:gd name="T24" fmla="*/ 139397 w 259"/>
                  <a:gd name="T25" fmla="*/ 96101 h 79"/>
                  <a:gd name="T26" fmla="*/ 92454 w 259"/>
                  <a:gd name="T27" fmla="*/ 93776 h 79"/>
                  <a:gd name="T28" fmla="*/ 50542 w 259"/>
                  <a:gd name="T29" fmla="*/ 84447 h 79"/>
                  <a:gd name="T30" fmla="*/ 26676 w 259"/>
                  <a:gd name="T31" fmla="*/ 77877 h 79"/>
                  <a:gd name="T32" fmla="*/ 15236 w 259"/>
                  <a:gd name="T33" fmla="*/ 57428 h 79"/>
                  <a:gd name="T34" fmla="*/ 7746 w 259"/>
                  <a:gd name="T35" fmla="*/ 37837 h 79"/>
                  <a:gd name="T36" fmla="*/ 0 w 259"/>
                  <a:gd name="T37" fmla="*/ 13044 h 79"/>
                  <a:gd name="T38" fmla="*/ 31621 w 259"/>
                  <a:gd name="T39" fmla="*/ 1317 h 7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59" h="79">
                    <a:moveTo>
                      <a:pt x="250" y="0"/>
                    </a:moveTo>
                    <a:lnTo>
                      <a:pt x="259" y="7"/>
                    </a:lnTo>
                    <a:lnTo>
                      <a:pt x="256" y="33"/>
                    </a:lnTo>
                    <a:lnTo>
                      <a:pt x="252" y="51"/>
                    </a:lnTo>
                    <a:lnTo>
                      <a:pt x="249" y="60"/>
                    </a:lnTo>
                    <a:lnTo>
                      <a:pt x="240" y="67"/>
                    </a:lnTo>
                    <a:lnTo>
                      <a:pt x="225" y="71"/>
                    </a:lnTo>
                    <a:lnTo>
                      <a:pt x="201" y="76"/>
                    </a:lnTo>
                    <a:lnTo>
                      <a:pt x="176" y="77"/>
                    </a:lnTo>
                    <a:lnTo>
                      <a:pt x="152" y="79"/>
                    </a:lnTo>
                    <a:lnTo>
                      <a:pt x="118" y="79"/>
                    </a:lnTo>
                    <a:lnTo>
                      <a:pt x="87" y="79"/>
                    </a:lnTo>
                    <a:lnTo>
                      <a:pt x="53" y="74"/>
                    </a:lnTo>
                    <a:lnTo>
                      <a:pt x="35" y="72"/>
                    </a:lnTo>
                    <a:lnTo>
                      <a:pt x="19" y="65"/>
                    </a:lnTo>
                    <a:lnTo>
                      <a:pt x="10" y="60"/>
                    </a:lnTo>
                    <a:lnTo>
                      <a:pt x="6" y="44"/>
                    </a:lnTo>
                    <a:lnTo>
                      <a:pt x="3" y="29"/>
                    </a:lnTo>
                    <a:lnTo>
                      <a:pt x="0" y="10"/>
                    </a:lnTo>
                    <a:lnTo>
                      <a:pt x="12" y="1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8" name="Freeform 46"/>
              <p:cNvSpPr>
                <a:spLocks noChangeAspect="1"/>
              </p:cNvSpPr>
              <p:nvPr/>
            </p:nvSpPr>
            <p:spPr bwMode="auto">
              <a:xfrm>
                <a:off x="1778" y="2479"/>
                <a:ext cx="643" cy="19"/>
              </a:xfrm>
              <a:custGeom>
                <a:avLst/>
                <a:gdLst>
                  <a:gd name="T0" fmla="*/ 545156 w 209"/>
                  <a:gd name="T1" fmla="*/ 1200 h 7"/>
                  <a:gd name="T2" fmla="*/ 532521 w 209"/>
                  <a:gd name="T3" fmla="*/ 3257 h 7"/>
                  <a:gd name="T4" fmla="*/ 448479 w 209"/>
                  <a:gd name="T5" fmla="*/ 5600 h 7"/>
                  <a:gd name="T6" fmla="*/ 367931 w 209"/>
                  <a:gd name="T7" fmla="*/ 7662 h 7"/>
                  <a:gd name="T8" fmla="*/ 256052 w 209"/>
                  <a:gd name="T9" fmla="*/ 7662 h 7"/>
                  <a:gd name="T10" fmla="*/ 167005 w 209"/>
                  <a:gd name="T11" fmla="*/ 7662 h 7"/>
                  <a:gd name="T12" fmla="*/ 93970 w 209"/>
                  <a:gd name="T13" fmla="*/ 5600 h 7"/>
                  <a:gd name="T14" fmla="*/ 0 w 209"/>
                  <a:gd name="T15" fmla="*/ 0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9" h="7">
                    <a:moveTo>
                      <a:pt x="209" y="1"/>
                    </a:moveTo>
                    <a:lnTo>
                      <a:pt x="204" y="3"/>
                    </a:lnTo>
                    <a:lnTo>
                      <a:pt x="172" y="5"/>
                    </a:lnTo>
                    <a:lnTo>
                      <a:pt x="141" y="7"/>
                    </a:lnTo>
                    <a:lnTo>
                      <a:pt x="98" y="7"/>
                    </a:lnTo>
                    <a:lnTo>
                      <a:pt x="64" y="7"/>
                    </a:lnTo>
                    <a:lnTo>
                      <a:pt x="36" y="5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9" name="Line 47"/>
              <p:cNvSpPr>
                <a:spLocks noChangeAspect="1" noChangeShapeType="1"/>
              </p:cNvSpPr>
              <p:nvPr/>
            </p:nvSpPr>
            <p:spPr bwMode="auto">
              <a:xfrm flipH="1">
                <a:off x="1667" y="2317"/>
                <a:ext cx="65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0" name="Line 48"/>
              <p:cNvSpPr>
                <a:spLocks noChangeAspect="1" noChangeShapeType="1"/>
              </p:cNvSpPr>
              <p:nvPr/>
            </p:nvSpPr>
            <p:spPr bwMode="auto">
              <a:xfrm flipH="1">
                <a:off x="1667" y="2337"/>
                <a:ext cx="65" cy="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1" name="Oval 49"/>
              <p:cNvSpPr>
                <a:spLocks noChangeAspect="1" noChangeArrowheads="1"/>
              </p:cNvSpPr>
              <p:nvPr/>
            </p:nvSpPr>
            <p:spPr bwMode="auto">
              <a:xfrm>
                <a:off x="2575" y="1816"/>
                <a:ext cx="22" cy="120"/>
              </a:xfrm>
              <a:prstGeom prst="ellips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 b="1" dirty="0">
                  <a:cs typeface="Times New Roman" panose="02020603050405020304" pitchFamily="18" charset="0"/>
                </a:endParaRPr>
              </a:p>
            </p:txBody>
          </p:sp>
          <p:sp>
            <p:nvSpPr>
              <p:cNvPr id="312" name="Freeform 50"/>
              <p:cNvSpPr>
                <a:spLocks noChangeAspect="1"/>
              </p:cNvSpPr>
              <p:nvPr/>
            </p:nvSpPr>
            <p:spPr bwMode="auto">
              <a:xfrm>
                <a:off x="2575" y="2337"/>
                <a:ext cx="22" cy="100"/>
              </a:xfrm>
              <a:custGeom>
                <a:avLst/>
                <a:gdLst>
                  <a:gd name="T0" fmla="*/ 12575 w 7"/>
                  <a:gd name="T1" fmla="*/ 0 h 36"/>
                  <a:gd name="T2" fmla="*/ 0 w 7"/>
                  <a:gd name="T3" fmla="*/ 22978 h 36"/>
                  <a:gd name="T4" fmla="*/ 12575 w 7"/>
                  <a:gd name="T5" fmla="*/ 45956 h 36"/>
                  <a:gd name="T6" fmla="*/ 21167 w 7"/>
                  <a:gd name="T7" fmla="*/ 22978 h 36"/>
                  <a:gd name="T8" fmla="*/ 12575 w 7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36">
                    <a:moveTo>
                      <a:pt x="4" y="0"/>
                    </a:moveTo>
                    <a:cubicBezTo>
                      <a:pt x="2" y="0"/>
                      <a:pt x="0" y="9"/>
                      <a:pt x="0" y="18"/>
                    </a:cubicBezTo>
                    <a:cubicBezTo>
                      <a:pt x="0" y="29"/>
                      <a:pt x="2" y="36"/>
                      <a:pt x="4" y="36"/>
                    </a:cubicBezTo>
                    <a:cubicBezTo>
                      <a:pt x="6" y="36"/>
                      <a:pt x="7" y="29"/>
                      <a:pt x="7" y="18"/>
                    </a:cubicBezTo>
                    <a:cubicBezTo>
                      <a:pt x="7" y="9"/>
                      <a:pt x="6" y="0"/>
                      <a:pt x="4" y="0"/>
                    </a:cubicBez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3" name="Oval 51"/>
              <p:cNvSpPr>
                <a:spLocks noChangeAspect="1" noChangeArrowheads="1"/>
              </p:cNvSpPr>
              <p:nvPr/>
            </p:nvSpPr>
            <p:spPr bwMode="auto">
              <a:xfrm>
                <a:off x="1599" y="1816"/>
                <a:ext cx="22" cy="120"/>
              </a:xfrm>
              <a:prstGeom prst="ellips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 b="1" dirty="0">
                  <a:cs typeface="Times New Roman" panose="02020603050405020304" pitchFamily="18" charset="0"/>
                </a:endParaRPr>
              </a:p>
            </p:txBody>
          </p:sp>
          <p:sp>
            <p:nvSpPr>
              <p:cNvPr id="314" name="Freeform 52"/>
              <p:cNvSpPr>
                <a:spLocks noChangeAspect="1"/>
              </p:cNvSpPr>
              <p:nvPr/>
            </p:nvSpPr>
            <p:spPr bwMode="auto">
              <a:xfrm>
                <a:off x="1599" y="2337"/>
                <a:ext cx="22" cy="100"/>
              </a:xfrm>
              <a:custGeom>
                <a:avLst/>
                <a:gdLst>
                  <a:gd name="T0" fmla="*/ 12575 w 7"/>
                  <a:gd name="T1" fmla="*/ 0 h 36"/>
                  <a:gd name="T2" fmla="*/ 0 w 7"/>
                  <a:gd name="T3" fmla="*/ 22978 h 36"/>
                  <a:gd name="T4" fmla="*/ 12575 w 7"/>
                  <a:gd name="T5" fmla="*/ 45956 h 36"/>
                  <a:gd name="T6" fmla="*/ 21167 w 7"/>
                  <a:gd name="T7" fmla="*/ 22978 h 36"/>
                  <a:gd name="T8" fmla="*/ 12575 w 7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36">
                    <a:moveTo>
                      <a:pt x="4" y="0"/>
                    </a:moveTo>
                    <a:cubicBezTo>
                      <a:pt x="2" y="0"/>
                      <a:pt x="0" y="9"/>
                      <a:pt x="0" y="18"/>
                    </a:cubicBezTo>
                    <a:cubicBezTo>
                      <a:pt x="0" y="29"/>
                      <a:pt x="2" y="36"/>
                      <a:pt x="4" y="36"/>
                    </a:cubicBezTo>
                    <a:cubicBezTo>
                      <a:pt x="6" y="36"/>
                      <a:pt x="7" y="29"/>
                      <a:pt x="7" y="18"/>
                    </a:cubicBezTo>
                    <a:cubicBezTo>
                      <a:pt x="7" y="9"/>
                      <a:pt x="6" y="0"/>
                      <a:pt x="4" y="0"/>
                    </a:cubicBez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5" name="Freeform 53"/>
              <p:cNvSpPr>
                <a:spLocks noChangeAspect="1"/>
              </p:cNvSpPr>
              <p:nvPr/>
            </p:nvSpPr>
            <p:spPr bwMode="auto">
              <a:xfrm>
                <a:off x="1642" y="2919"/>
                <a:ext cx="912" cy="80"/>
              </a:xfrm>
              <a:custGeom>
                <a:avLst/>
                <a:gdLst>
                  <a:gd name="T0" fmla="*/ 780244 w 296"/>
                  <a:gd name="T1" fmla="*/ 0 h 29"/>
                  <a:gd name="T2" fmla="*/ 746078 w 296"/>
                  <a:gd name="T3" fmla="*/ 11004 h 29"/>
                  <a:gd name="T4" fmla="*/ 709142 w 296"/>
                  <a:gd name="T5" fmla="*/ 18074 h 29"/>
                  <a:gd name="T6" fmla="*/ 629761 w 296"/>
                  <a:gd name="T7" fmla="*/ 26811 h 29"/>
                  <a:gd name="T8" fmla="*/ 550900 w 296"/>
                  <a:gd name="T9" fmla="*/ 31788 h 29"/>
                  <a:gd name="T10" fmla="*/ 450959 w 296"/>
                  <a:gd name="T11" fmla="*/ 35332 h 29"/>
                  <a:gd name="T12" fmla="*/ 379854 w 296"/>
                  <a:gd name="T13" fmla="*/ 35332 h 29"/>
                  <a:gd name="T14" fmla="*/ 279913 w 296"/>
                  <a:gd name="T15" fmla="*/ 35332 h 29"/>
                  <a:gd name="T16" fmla="*/ 187459 w 296"/>
                  <a:gd name="T17" fmla="*/ 30356 h 29"/>
                  <a:gd name="T18" fmla="*/ 94968 w 296"/>
                  <a:gd name="T19" fmla="*/ 22061 h 29"/>
                  <a:gd name="T20" fmla="*/ 44426 w 296"/>
                  <a:gd name="T21" fmla="*/ 15807 h 29"/>
                  <a:gd name="T22" fmla="*/ 0 w 296"/>
                  <a:gd name="T23" fmla="*/ 4808 h 2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96" h="29">
                    <a:moveTo>
                      <a:pt x="296" y="0"/>
                    </a:moveTo>
                    <a:lnTo>
                      <a:pt x="283" y="9"/>
                    </a:lnTo>
                    <a:lnTo>
                      <a:pt x="269" y="15"/>
                    </a:lnTo>
                    <a:lnTo>
                      <a:pt x="239" y="22"/>
                    </a:lnTo>
                    <a:lnTo>
                      <a:pt x="209" y="26"/>
                    </a:lnTo>
                    <a:lnTo>
                      <a:pt x="171" y="29"/>
                    </a:lnTo>
                    <a:lnTo>
                      <a:pt x="144" y="29"/>
                    </a:lnTo>
                    <a:lnTo>
                      <a:pt x="106" y="29"/>
                    </a:lnTo>
                    <a:lnTo>
                      <a:pt x="71" y="25"/>
                    </a:lnTo>
                    <a:lnTo>
                      <a:pt x="36" y="18"/>
                    </a:lnTo>
                    <a:lnTo>
                      <a:pt x="17" y="13"/>
                    </a:lnTo>
                    <a:lnTo>
                      <a:pt x="0" y="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6" name="Line 54"/>
              <p:cNvSpPr>
                <a:spLocks noChangeAspect="1" noChangeShapeType="1"/>
              </p:cNvSpPr>
              <p:nvPr/>
            </p:nvSpPr>
            <p:spPr bwMode="auto">
              <a:xfrm flipH="1">
                <a:off x="2021" y="733"/>
                <a:ext cx="133" cy="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7" name="Line 55"/>
              <p:cNvSpPr>
                <a:spLocks noChangeAspect="1" noChangeShapeType="1"/>
              </p:cNvSpPr>
              <p:nvPr/>
            </p:nvSpPr>
            <p:spPr bwMode="auto">
              <a:xfrm>
                <a:off x="2486" y="953"/>
                <a:ext cx="68" cy="36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8" name="Freeform 56"/>
              <p:cNvSpPr>
                <a:spLocks noChangeAspect="1"/>
              </p:cNvSpPr>
              <p:nvPr/>
            </p:nvSpPr>
            <p:spPr bwMode="auto">
              <a:xfrm>
                <a:off x="1642" y="953"/>
                <a:ext cx="68" cy="362"/>
              </a:xfrm>
              <a:custGeom>
                <a:avLst/>
                <a:gdLst>
                  <a:gd name="T0" fmla="*/ 59234 w 22"/>
                  <a:gd name="T1" fmla="*/ 0 h 130"/>
                  <a:gd name="T2" fmla="*/ 0 w 22"/>
                  <a:gd name="T3" fmla="*/ 168767 h 130"/>
                  <a:gd name="T4" fmla="*/ 2569 w 22"/>
                  <a:gd name="T5" fmla="*/ 168767 h 13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" h="130">
                    <a:moveTo>
                      <a:pt x="22" y="0"/>
                    </a:moveTo>
                    <a:lnTo>
                      <a:pt x="0" y="130"/>
                    </a:lnTo>
                    <a:lnTo>
                      <a:pt x="1" y="13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9" name="Line 57"/>
              <p:cNvSpPr>
                <a:spLocks noChangeAspect="1" noChangeShapeType="1"/>
              </p:cNvSpPr>
              <p:nvPr/>
            </p:nvSpPr>
            <p:spPr bwMode="auto">
              <a:xfrm>
                <a:off x="1578" y="1356"/>
                <a:ext cx="64" cy="20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0" name="Freeform 58"/>
              <p:cNvSpPr>
                <a:spLocks noChangeAspect="1"/>
              </p:cNvSpPr>
              <p:nvPr/>
            </p:nvSpPr>
            <p:spPr bwMode="auto">
              <a:xfrm>
                <a:off x="1688" y="1234"/>
                <a:ext cx="820" cy="81"/>
              </a:xfrm>
              <a:custGeom>
                <a:avLst/>
                <a:gdLst>
                  <a:gd name="T0" fmla="*/ 703788 w 266"/>
                  <a:gd name="T1" fmla="*/ 38391 h 29"/>
                  <a:gd name="T2" fmla="*/ 674518 w 266"/>
                  <a:gd name="T3" fmla="*/ 25144 h 29"/>
                  <a:gd name="T4" fmla="*/ 618887 w 266"/>
                  <a:gd name="T5" fmla="*/ 14801 h 29"/>
                  <a:gd name="T6" fmla="*/ 502731 w 266"/>
                  <a:gd name="T7" fmla="*/ 6622 h 29"/>
                  <a:gd name="T8" fmla="*/ 436820 w 266"/>
                  <a:gd name="T9" fmla="*/ 3706 h 29"/>
                  <a:gd name="T10" fmla="*/ 364672 w 266"/>
                  <a:gd name="T11" fmla="*/ 0 h 29"/>
                  <a:gd name="T12" fmla="*/ 288437 w 266"/>
                  <a:gd name="T13" fmla="*/ 1327 h 29"/>
                  <a:gd name="T14" fmla="*/ 198243 w 266"/>
                  <a:gd name="T15" fmla="*/ 7974 h 29"/>
                  <a:gd name="T16" fmla="*/ 110796 w 266"/>
                  <a:gd name="T17" fmla="*/ 16125 h 29"/>
                  <a:gd name="T18" fmla="*/ 47316 w 266"/>
                  <a:gd name="T19" fmla="*/ 25144 h 29"/>
                  <a:gd name="T20" fmla="*/ 0 w 266"/>
                  <a:gd name="T21" fmla="*/ 38391 h 2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66" h="29">
                    <a:moveTo>
                      <a:pt x="266" y="29"/>
                    </a:moveTo>
                    <a:lnTo>
                      <a:pt x="255" y="19"/>
                    </a:lnTo>
                    <a:lnTo>
                      <a:pt x="234" y="11"/>
                    </a:lnTo>
                    <a:lnTo>
                      <a:pt x="190" y="5"/>
                    </a:lnTo>
                    <a:lnTo>
                      <a:pt x="165" y="3"/>
                    </a:lnTo>
                    <a:lnTo>
                      <a:pt x="138" y="0"/>
                    </a:lnTo>
                    <a:lnTo>
                      <a:pt x="109" y="1"/>
                    </a:lnTo>
                    <a:lnTo>
                      <a:pt x="75" y="6"/>
                    </a:lnTo>
                    <a:lnTo>
                      <a:pt x="42" y="12"/>
                    </a:lnTo>
                    <a:lnTo>
                      <a:pt x="18" y="19"/>
                    </a:lnTo>
                    <a:lnTo>
                      <a:pt x="0" y="29"/>
                    </a:lnTo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53" name="テキスト ボックス 252"/>
            <p:cNvSpPr txBox="1"/>
            <p:nvPr/>
          </p:nvSpPr>
          <p:spPr>
            <a:xfrm>
              <a:off x="8892902" y="2588778"/>
              <a:ext cx="484642" cy="3746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4" name="テキスト ボックス 253"/>
            <p:cNvSpPr txBox="1"/>
            <p:nvPr/>
          </p:nvSpPr>
          <p:spPr>
            <a:xfrm>
              <a:off x="8096265" y="2588845"/>
              <a:ext cx="484642" cy="3746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5" name="テキスト ボックス 254"/>
            <p:cNvSpPr txBox="1"/>
            <p:nvPr/>
          </p:nvSpPr>
          <p:spPr>
            <a:xfrm>
              <a:off x="9168769" y="3595066"/>
              <a:ext cx="484642" cy="3746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6" name="テキスト ボックス 255"/>
            <p:cNvSpPr txBox="1"/>
            <p:nvPr/>
          </p:nvSpPr>
          <p:spPr>
            <a:xfrm>
              <a:off x="7831084" y="3572967"/>
              <a:ext cx="484642" cy="3746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7" name="テキスト ボックス 256"/>
            <p:cNvSpPr txBox="1"/>
            <p:nvPr/>
          </p:nvSpPr>
          <p:spPr>
            <a:xfrm>
              <a:off x="8512171" y="4480349"/>
              <a:ext cx="484642" cy="3746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8" name="テキスト ボックス 257"/>
            <p:cNvSpPr txBox="1"/>
            <p:nvPr/>
          </p:nvSpPr>
          <p:spPr>
            <a:xfrm>
              <a:off x="8904833" y="4480349"/>
              <a:ext cx="484642" cy="3746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9" name="テキスト ボックス 258"/>
            <p:cNvSpPr txBox="1"/>
            <p:nvPr/>
          </p:nvSpPr>
          <p:spPr>
            <a:xfrm>
              <a:off x="8108196" y="4480416"/>
              <a:ext cx="484642" cy="3746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8)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0" name="ストライプ矢印 259"/>
            <p:cNvSpPr/>
            <p:nvPr/>
          </p:nvSpPr>
          <p:spPr>
            <a:xfrm rot="16200000">
              <a:off x="8586774" y="2381903"/>
              <a:ext cx="258492" cy="158028"/>
            </a:xfrm>
            <a:prstGeom prst="striped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1" name="曲折矢印 260"/>
            <p:cNvSpPr/>
            <p:nvPr/>
          </p:nvSpPr>
          <p:spPr>
            <a:xfrm>
              <a:off x="8888926" y="2037200"/>
              <a:ext cx="286558" cy="258492"/>
            </a:xfrm>
            <a:prstGeom prst="bent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62" name="曲折矢印 261"/>
            <p:cNvSpPr/>
            <p:nvPr/>
          </p:nvSpPr>
          <p:spPr>
            <a:xfrm flipH="1">
              <a:off x="8251337" y="2038003"/>
              <a:ext cx="286558" cy="258492"/>
            </a:xfrm>
            <a:prstGeom prst="bent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63" name="曲折矢印 262"/>
            <p:cNvSpPr/>
            <p:nvPr/>
          </p:nvSpPr>
          <p:spPr>
            <a:xfrm>
              <a:off x="9373972" y="3332316"/>
              <a:ext cx="286558" cy="258492"/>
            </a:xfrm>
            <a:prstGeom prst="ben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64" name="曲折矢印 263"/>
            <p:cNvSpPr/>
            <p:nvPr/>
          </p:nvSpPr>
          <p:spPr>
            <a:xfrm flipH="1">
              <a:off x="7791136" y="3320331"/>
              <a:ext cx="286558" cy="258492"/>
            </a:xfrm>
            <a:prstGeom prst="ben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65" name="曲折矢印 264"/>
            <p:cNvSpPr/>
            <p:nvPr/>
          </p:nvSpPr>
          <p:spPr>
            <a:xfrm>
              <a:off x="9044109" y="4932144"/>
              <a:ext cx="286558" cy="258492"/>
            </a:xfrm>
            <a:prstGeom prst="ben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66" name="曲折矢印 265"/>
            <p:cNvSpPr/>
            <p:nvPr/>
          </p:nvSpPr>
          <p:spPr>
            <a:xfrm flipH="1">
              <a:off x="8215353" y="4937989"/>
              <a:ext cx="286558" cy="258492"/>
            </a:xfrm>
            <a:prstGeom prst="ben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67" name="上矢印 266"/>
            <p:cNvSpPr/>
            <p:nvPr/>
          </p:nvSpPr>
          <p:spPr>
            <a:xfrm>
              <a:off x="8711987" y="4932359"/>
              <a:ext cx="136274" cy="316590"/>
            </a:xfrm>
            <a:prstGeom prst="up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scene3d>
              <a:camera prst="orthographicFront">
                <a:rot lat="108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7740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/>
          <a:srcRect l="6621" r="11786" b="9655"/>
          <a:stretch/>
        </p:blipFill>
        <p:spPr>
          <a:xfrm>
            <a:off x="2657474" y="3665419"/>
            <a:ext cx="5429251" cy="2668706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4"/>
          <a:srcRect l="6493" r="10783" b="9345"/>
          <a:stretch/>
        </p:blipFill>
        <p:spPr>
          <a:xfrm>
            <a:off x="2676525" y="622330"/>
            <a:ext cx="5486400" cy="2682846"/>
          </a:xfrm>
          <a:prstGeom prst="rect">
            <a:avLst/>
          </a:prstGeom>
        </p:spPr>
      </p:pic>
      <p:sp>
        <p:nvSpPr>
          <p:cNvPr id="10242" name="Freeform 40"/>
          <p:cNvSpPr>
            <a:spLocks/>
          </p:cNvSpPr>
          <p:nvPr/>
        </p:nvSpPr>
        <p:spPr bwMode="auto">
          <a:xfrm>
            <a:off x="6835775" y="542925"/>
            <a:ext cx="1752600" cy="2633663"/>
          </a:xfrm>
          <a:custGeom>
            <a:avLst/>
            <a:gdLst>
              <a:gd name="T0" fmla="*/ 2147483647 w 164"/>
              <a:gd name="T1" fmla="*/ 2147483647 h 246"/>
              <a:gd name="T2" fmla="*/ 2147483647 w 164"/>
              <a:gd name="T3" fmla="*/ 2147483647 h 246"/>
              <a:gd name="T4" fmla="*/ 0 w 164"/>
              <a:gd name="T5" fmla="*/ 0 h 246"/>
              <a:gd name="T6" fmla="*/ 0 w 164"/>
              <a:gd name="T7" fmla="*/ 2147483647 h 246"/>
              <a:gd name="T8" fmla="*/ 2147483647 w 164"/>
              <a:gd name="T9" fmla="*/ 2147483647 h 2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4"/>
              <a:gd name="T16" fmla="*/ 0 h 246"/>
              <a:gd name="T17" fmla="*/ 164 w 164"/>
              <a:gd name="T18" fmla="*/ 246 h 2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4" h="246">
                <a:moveTo>
                  <a:pt x="142" y="246"/>
                </a:moveTo>
                <a:cubicBezTo>
                  <a:pt x="156" y="221"/>
                  <a:pt x="164" y="192"/>
                  <a:pt x="164" y="164"/>
                </a:cubicBezTo>
                <a:cubicBezTo>
                  <a:pt x="164" y="73"/>
                  <a:pt x="90" y="0"/>
                  <a:pt x="0" y="0"/>
                </a:cubicBezTo>
                <a:lnTo>
                  <a:pt x="0" y="164"/>
                </a:lnTo>
                <a:lnTo>
                  <a:pt x="142" y="246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573088" y="617538"/>
            <a:ext cx="8772525" cy="3333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1600">
              <a:latin typeface="Times New Roman" pitchFamily="18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61869" y="-4368"/>
            <a:ext cx="893202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3600" b="1" dirty="0">
                <a:latin typeface="Times New Roman" pitchFamily="18" charset="0"/>
                <a:cs typeface="Times New Roman" pitchFamily="18" charset="0"/>
              </a:rPr>
              <a:t>Data of collision </a:t>
            </a:r>
            <a:r>
              <a:rPr lang="en-US" altLang="ja-JP" sz="3600" b="1" dirty="0" smtClean="0">
                <a:latin typeface="Times New Roman" pitchFamily="18" charset="0"/>
                <a:cs typeface="Times New Roman" pitchFamily="18" charset="0"/>
              </a:rPr>
              <a:t>areas of vehicles </a:t>
            </a:r>
            <a:endParaRPr lang="ja-JP" alt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5" name="Text Box 2"/>
          <p:cNvSpPr txBox="1">
            <a:spLocks noChangeArrowheads="1"/>
          </p:cNvSpPr>
          <p:nvPr/>
        </p:nvSpPr>
        <p:spPr bwMode="auto">
          <a:xfrm>
            <a:off x="573088" y="926892"/>
            <a:ext cx="1166014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Total</a:t>
            </a:r>
          </a:p>
        </p:txBody>
      </p:sp>
      <p:sp>
        <p:nvSpPr>
          <p:cNvPr id="10292" name="Text Box 39"/>
          <p:cNvSpPr txBox="1">
            <a:spLocks noChangeArrowheads="1"/>
          </p:cNvSpPr>
          <p:nvPr/>
        </p:nvSpPr>
        <p:spPr bwMode="auto">
          <a:xfrm>
            <a:off x="2666789" y="3241296"/>
            <a:ext cx="7362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N(</a:t>
            </a:r>
            <a:r>
              <a:rPr lang="en-US" altLang="ja-JP" sz="900" b="1" dirty="0" smtClean="0">
                <a:latin typeface="Symbol" panose="05050102010706020507" pitchFamily="18" charset="2"/>
                <a:cs typeface="Times New Roman" pitchFamily="18" charset="0"/>
              </a:rPr>
              <a:t>³ </a:t>
            </a:r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7.5</a:t>
            </a:r>
            <a:r>
              <a:rPr lang="ja-JP" altLang="en-US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ｔ</a:t>
            </a:r>
            <a:r>
              <a:rPr lang="en-US" altLang="ja-JP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/>
            <a:r>
              <a:rPr lang="ja-JP" alt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n=243</a:t>
            </a:r>
            <a:r>
              <a:rPr lang="ja-JP" alt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3" name="Text Box 39"/>
          <p:cNvSpPr txBox="1">
            <a:spLocks noChangeArrowheads="1"/>
          </p:cNvSpPr>
          <p:nvPr/>
        </p:nvSpPr>
        <p:spPr bwMode="auto">
          <a:xfrm>
            <a:off x="3278644" y="3242727"/>
            <a:ext cx="7164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900" dirty="0" smtClean="0">
                <a:latin typeface="Symbol" panose="05050102010706020507" pitchFamily="18" charset="2"/>
              </a:rPr>
              <a:t>&lt; </a:t>
            </a:r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7.5</a:t>
            </a:r>
            <a:r>
              <a:rPr lang="en-US" altLang="ja-JP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/>
            <a:r>
              <a:rPr lang="ja-JP" alt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n=640</a:t>
            </a:r>
            <a:r>
              <a:rPr lang="ja-JP" alt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4" name="Text Box 39"/>
          <p:cNvSpPr txBox="1">
            <a:spLocks noChangeArrowheads="1"/>
          </p:cNvSpPr>
          <p:nvPr/>
        </p:nvSpPr>
        <p:spPr bwMode="auto">
          <a:xfrm>
            <a:off x="6190603" y="3246763"/>
            <a:ext cx="7264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Sedan</a:t>
            </a:r>
          </a:p>
          <a:p>
            <a:pPr algn="ctr" eaLnBrk="1" hangingPunct="1"/>
            <a:r>
              <a:rPr lang="ja-JP" alt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n=485</a:t>
            </a:r>
            <a:r>
              <a:rPr lang="ja-JP" alt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5" name="テキスト ボックス 4"/>
          <p:cNvSpPr txBox="1">
            <a:spLocks noChangeArrowheads="1"/>
          </p:cNvSpPr>
          <p:nvPr/>
        </p:nvSpPr>
        <p:spPr bwMode="auto">
          <a:xfrm>
            <a:off x="2810436" y="1979659"/>
            <a:ext cx="4566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6" name="テキスト ボックス 13"/>
          <p:cNvSpPr txBox="1">
            <a:spLocks noChangeArrowheads="1"/>
          </p:cNvSpPr>
          <p:nvPr/>
        </p:nvSpPr>
        <p:spPr bwMode="auto">
          <a:xfrm>
            <a:off x="2801310" y="1160811"/>
            <a:ext cx="46582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43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7" name="テキスト ボックス 14"/>
          <p:cNvSpPr txBox="1">
            <a:spLocks noChangeArrowheads="1"/>
          </p:cNvSpPr>
          <p:nvPr/>
        </p:nvSpPr>
        <p:spPr bwMode="auto">
          <a:xfrm>
            <a:off x="2842763" y="2593432"/>
            <a:ext cx="4070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>
                <a:latin typeface="Times New Roman" pitchFamily="18" charset="0"/>
                <a:cs typeface="Times New Roman" pitchFamily="18" charset="0"/>
              </a:rPr>
              <a:t>25</a:t>
            </a:r>
            <a:endParaRPr lang="ja-JP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8" name="テキスト ボックス 15"/>
          <p:cNvSpPr txBox="1">
            <a:spLocks noChangeArrowheads="1"/>
          </p:cNvSpPr>
          <p:nvPr/>
        </p:nvSpPr>
        <p:spPr bwMode="auto">
          <a:xfrm>
            <a:off x="3424569" y="1160811"/>
            <a:ext cx="3890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55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9" name="テキスト ボックス 16"/>
          <p:cNvSpPr txBox="1">
            <a:spLocks noChangeArrowheads="1"/>
          </p:cNvSpPr>
          <p:nvPr/>
        </p:nvSpPr>
        <p:spPr bwMode="auto">
          <a:xfrm>
            <a:off x="6334397" y="1400694"/>
            <a:ext cx="42792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</p:txBody>
      </p:sp>
      <p:sp>
        <p:nvSpPr>
          <p:cNvPr id="10300" name="テキスト ボックス 17"/>
          <p:cNvSpPr txBox="1">
            <a:spLocks noChangeArrowheads="1"/>
          </p:cNvSpPr>
          <p:nvPr/>
        </p:nvSpPr>
        <p:spPr bwMode="auto">
          <a:xfrm>
            <a:off x="3326056" y="2226996"/>
            <a:ext cx="6192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ja-JP" altLang="en-US" sz="1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1" name="テキスト ボックス 18"/>
          <p:cNvSpPr txBox="1">
            <a:spLocks noChangeArrowheads="1"/>
          </p:cNvSpPr>
          <p:nvPr/>
        </p:nvSpPr>
        <p:spPr bwMode="auto">
          <a:xfrm>
            <a:off x="6326878" y="2245176"/>
            <a:ext cx="45402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2" name="テキスト ボックス 19"/>
          <p:cNvSpPr txBox="1">
            <a:spLocks noChangeArrowheads="1"/>
          </p:cNvSpPr>
          <p:nvPr/>
        </p:nvSpPr>
        <p:spPr bwMode="auto">
          <a:xfrm>
            <a:off x="3407929" y="2723584"/>
            <a:ext cx="47069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>
                <a:latin typeface="Times New Roman" pitchFamily="18" charset="0"/>
                <a:cs typeface="Times New Roman" pitchFamily="18" charset="0"/>
              </a:rPr>
              <a:t>21</a:t>
            </a:r>
            <a:endParaRPr lang="ja-JP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3" name="テキスト ボックス 21"/>
          <p:cNvSpPr txBox="1">
            <a:spLocks noChangeArrowheads="1"/>
          </p:cNvSpPr>
          <p:nvPr/>
        </p:nvSpPr>
        <p:spPr bwMode="auto">
          <a:xfrm>
            <a:off x="6334397" y="2723584"/>
            <a:ext cx="4218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>
                <a:latin typeface="Times New Roman" pitchFamily="18" charset="0"/>
                <a:cs typeface="Times New Roman" pitchFamily="18" charset="0"/>
              </a:rPr>
              <a:t>21</a:t>
            </a:r>
            <a:endParaRPr lang="ja-JP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304" name="グループ化 22"/>
          <p:cNvGrpSpPr>
            <a:grpSpLocks/>
          </p:cNvGrpSpPr>
          <p:nvPr/>
        </p:nvGrpSpPr>
        <p:grpSpPr bwMode="auto">
          <a:xfrm>
            <a:off x="2013184" y="617696"/>
            <a:ext cx="936207" cy="2779136"/>
            <a:chOff x="1070986" y="1375943"/>
            <a:chExt cx="726492" cy="2049127"/>
          </a:xfrm>
        </p:grpSpPr>
        <p:sp>
          <p:nvSpPr>
            <p:cNvPr id="10305" name="テキスト ボックス 108"/>
            <p:cNvSpPr txBox="1">
              <a:spLocks noChangeArrowheads="1"/>
            </p:cNvSpPr>
            <p:nvPr/>
          </p:nvSpPr>
          <p:spPr bwMode="auto">
            <a:xfrm>
              <a:off x="1173815" y="1375943"/>
              <a:ext cx="558678" cy="204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 dirty="0">
                  <a:latin typeface="Times New Roman" pitchFamily="18" charset="0"/>
                  <a:cs typeface="Times New Roman" pitchFamily="18" charset="0"/>
                </a:rPr>
                <a:t>100%</a:t>
              </a:r>
              <a:endParaRPr lang="ja-JP" alt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06" name="テキスト ボックス 109"/>
            <p:cNvSpPr txBox="1">
              <a:spLocks noChangeArrowheads="1"/>
            </p:cNvSpPr>
            <p:nvPr/>
          </p:nvSpPr>
          <p:spPr bwMode="auto">
            <a:xfrm>
              <a:off x="1156143" y="1745137"/>
              <a:ext cx="641335" cy="204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 dirty="0">
                  <a:latin typeface="Times New Roman" pitchFamily="18" charset="0"/>
                  <a:cs typeface="Times New Roman" pitchFamily="18" charset="0"/>
                </a:rPr>
                <a:t>80%</a:t>
              </a:r>
              <a:endParaRPr lang="ja-JP" alt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07" name="テキスト ボックス 110"/>
            <p:cNvSpPr txBox="1">
              <a:spLocks noChangeArrowheads="1"/>
            </p:cNvSpPr>
            <p:nvPr/>
          </p:nvSpPr>
          <p:spPr bwMode="auto">
            <a:xfrm>
              <a:off x="1246366" y="2123939"/>
              <a:ext cx="459850" cy="204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>
                  <a:latin typeface="Times New Roman" pitchFamily="18" charset="0"/>
                  <a:cs typeface="Times New Roman" pitchFamily="18" charset="0"/>
                </a:rPr>
                <a:t>60%</a:t>
              </a:r>
              <a:endParaRPr lang="ja-JP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08" name="テキスト ボックス 111"/>
            <p:cNvSpPr txBox="1">
              <a:spLocks noChangeArrowheads="1"/>
            </p:cNvSpPr>
            <p:nvPr/>
          </p:nvSpPr>
          <p:spPr bwMode="auto">
            <a:xfrm>
              <a:off x="1247447" y="2477211"/>
              <a:ext cx="469762" cy="204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 dirty="0">
                  <a:latin typeface="Times New Roman" pitchFamily="18" charset="0"/>
                  <a:cs typeface="Times New Roman" pitchFamily="18" charset="0"/>
                </a:rPr>
                <a:t>40%</a:t>
              </a:r>
              <a:endParaRPr lang="ja-JP" alt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09" name="テキスト ボックス 112"/>
            <p:cNvSpPr txBox="1">
              <a:spLocks noChangeArrowheads="1"/>
            </p:cNvSpPr>
            <p:nvPr/>
          </p:nvSpPr>
          <p:spPr bwMode="auto">
            <a:xfrm>
              <a:off x="1225880" y="2847706"/>
              <a:ext cx="526020" cy="204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 dirty="0">
                  <a:latin typeface="Times New Roman" pitchFamily="18" charset="0"/>
                  <a:cs typeface="Times New Roman" pitchFamily="18" charset="0"/>
                </a:rPr>
                <a:t>20%</a:t>
              </a:r>
              <a:endParaRPr lang="ja-JP" alt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10" name="テキスト ボックス 113"/>
            <p:cNvSpPr txBox="1">
              <a:spLocks noChangeArrowheads="1"/>
            </p:cNvSpPr>
            <p:nvPr/>
          </p:nvSpPr>
          <p:spPr bwMode="auto">
            <a:xfrm>
              <a:off x="1260244" y="3220832"/>
              <a:ext cx="480528" cy="204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ja-JP" altLang="en-US" sz="1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ja-JP" sz="1200" b="1" dirty="0">
                  <a:latin typeface="Times New Roman" pitchFamily="18" charset="0"/>
                  <a:cs typeface="Times New Roman" pitchFamily="18" charset="0"/>
                </a:rPr>
                <a:t>0%</a:t>
              </a:r>
              <a:endParaRPr lang="ja-JP" alt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11" name="Text Box 39"/>
            <p:cNvSpPr txBox="1">
              <a:spLocks noChangeArrowheads="1"/>
            </p:cNvSpPr>
            <p:nvPr/>
          </p:nvSpPr>
          <p:spPr bwMode="auto">
            <a:xfrm rot="16200000">
              <a:off x="275857" y="2274902"/>
              <a:ext cx="1852973" cy="262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600" b="1" dirty="0">
                  <a:latin typeface="Times New Roman" pitchFamily="18" charset="0"/>
                  <a:cs typeface="Times New Roman" pitchFamily="18" charset="0"/>
                </a:rPr>
                <a:t>Fatalities of pedestrians </a:t>
              </a:r>
            </a:p>
          </p:txBody>
        </p:sp>
      </p:grpSp>
      <p:sp>
        <p:nvSpPr>
          <p:cNvPr id="7177" name="Text Box 2"/>
          <p:cNvSpPr txBox="1">
            <a:spLocks noChangeArrowheads="1"/>
          </p:cNvSpPr>
          <p:nvPr/>
        </p:nvSpPr>
        <p:spPr bwMode="auto">
          <a:xfrm>
            <a:off x="563141" y="3942232"/>
            <a:ext cx="119608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1800" b="1" dirty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n-US" altLang="ja-JP" sz="1800" b="1" dirty="0" smtClean="0">
                <a:latin typeface="Times New Roman" pitchFamily="18" charset="0"/>
                <a:cs typeface="Times New Roman" pitchFamily="18" charset="0"/>
              </a:rPr>
              <a:t>10km/h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4544619" y="5465308"/>
            <a:ext cx="452118" cy="833647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>
              <a:solidFill>
                <a:schemeClr val="bg1"/>
              </a:solidFill>
            </a:endParaRPr>
          </a:p>
        </p:txBody>
      </p:sp>
      <p:sp>
        <p:nvSpPr>
          <p:cNvPr id="10250" name="テキスト ボックス 3"/>
          <p:cNvSpPr txBox="1">
            <a:spLocks noChangeArrowheads="1"/>
          </p:cNvSpPr>
          <p:nvPr/>
        </p:nvSpPr>
        <p:spPr bwMode="auto">
          <a:xfrm>
            <a:off x="8872073" y="4034692"/>
            <a:ext cx="682470" cy="230832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  <a:p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</a:p>
          <a:p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</a:p>
          <a:p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</a:p>
          <a:p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(5)</a:t>
            </a:r>
          </a:p>
          <a:p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(6)</a:t>
            </a:r>
          </a:p>
          <a:p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(7)</a:t>
            </a:r>
          </a:p>
          <a:p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(8)</a:t>
            </a:r>
            <a:endParaRPr lang="ja-JP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8516033" y="4938400"/>
            <a:ext cx="829579" cy="1417893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76" name="テキスト ボックス 15"/>
          <p:cNvSpPr txBox="1">
            <a:spLocks noChangeArrowheads="1"/>
          </p:cNvSpPr>
          <p:nvPr/>
        </p:nvSpPr>
        <p:spPr bwMode="auto">
          <a:xfrm>
            <a:off x="4017123" y="1084681"/>
            <a:ext cx="3890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39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テキスト ボックス 17"/>
          <p:cNvSpPr txBox="1">
            <a:spLocks noChangeArrowheads="1"/>
          </p:cNvSpPr>
          <p:nvPr/>
        </p:nvSpPr>
        <p:spPr bwMode="auto">
          <a:xfrm>
            <a:off x="4005561" y="2016734"/>
            <a:ext cx="4180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テキスト ボックス 19"/>
          <p:cNvSpPr txBox="1">
            <a:spLocks noChangeArrowheads="1"/>
          </p:cNvSpPr>
          <p:nvPr/>
        </p:nvSpPr>
        <p:spPr bwMode="auto">
          <a:xfrm>
            <a:off x="4023385" y="2580779"/>
            <a:ext cx="3757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ja-JP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テキスト ボックス 19"/>
          <p:cNvSpPr txBox="1">
            <a:spLocks noChangeArrowheads="1"/>
          </p:cNvSpPr>
          <p:nvPr/>
        </p:nvSpPr>
        <p:spPr bwMode="auto">
          <a:xfrm>
            <a:off x="4023385" y="2942729"/>
            <a:ext cx="3757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テキスト ボックス 15"/>
          <p:cNvSpPr txBox="1">
            <a:spLocks noChangeArrowheads="1"/>
          </p:cNvSpPr>
          <p:nvPr/>
        </p:nvSpPr>
        <p:spPr bwMode="auto">
          <a:xfrm>
            <a:off x="4606544" y="1064000"/>
            <a:ext cx="3890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37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テキスト ボックス 17"/>
          <p:cNvSpPr txBox="1">
            <a:spLocks noChangeArrowheads="1"/>
          </p:cNvSpPr>
          <p:nvPr/>
        </p:nvSpPr>
        <p:spPr bwMode="auto">
          <a:xfrm>
            <a:off x="4585457" y="1957953"/>
            <a:ext cx="4180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テキスト ボックス 19"/>
          <p:cNvSpPr txBox="1">
            <a:spLocks noChangeArrowheads="1"/>
          </p:cNvSpPr>
          <p:nvPr/>
        </p:nvSpPr>
        <p:spPr bwMode="auto">
          <a:xfrm>
            <a:off x="4593756" y="2674398"/>
            <a:ext cx="3757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23</a:t>
            </a:r>
            <a:endParaRPr lang="ja-JP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テキスト ボックス 15"/>
          <p:cNvSpPr txBox="1">
            <a:spLocks noChangeArrowheads="1"/>
          </p:cNvSpPr>
          <p:nvPr/>
        </p:nvSpPr>
        <p:spPr bwMode="auto">
          <a:xfrm>
            <a:off x="5187569" y="1321175"/>
            <a:ext cx="3890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51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テキスト ボックス 17"/>
          <p:cNvSpPr txBox="1">
            <a:spLocks noChangeArrowheads="1"/>
          </p:cNvSpPr>
          <p:nvPr/>
        </p:nvSpPr>
        <p:spPr bwMode="auto">
          <a:xfrm>
            <a:off x="5166482" y="2196078"/>
            <a:ext cx="4180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テキスト ボックス 19"/>
          <p:cNvSpPr txBox="1">
            <a:spLocks noChangeArrowheads="1"/>
          </p:cNvSpPr>
          <p:nvPr/>
        </p:nvSpPr>
        <p:spPr bwMode="auto">
          <a:xfrm>
            <a:off x="5184306" y="2683923"/>
            <a:ext cx="3757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ja-JP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テキスト ボックス 15"/>
          <p:cNvSpPr txBox="1">
            <a:spLocks noChangeArrowheads="1"/>
          </p:cNvSpPr>
          <p:nvPr/>
        </p:nvSpPr>
        <p:spPr bwMode="auto">
          <a:xfrm>
            <a:off x="5758889" y="1255438"/>
            <a:ext cx="3890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テキスト ボックス 17"/>
          <p:cNvSpPr txBox="1">
            <a:spLocks noChangeArrowheads="1"/>
          </p:cNvSpPr>
          <p:nvPr/>
        </p:nvSpPr>
        <p:spPr bwMode="auto">
          <a:xfrm>
            <a:off x="5747327" y="2197016"/>
            <a:ext cx="4180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テキスト ボックス 19"/>
          <p:cNvSpPr txBox="1">
            <a:spLocks noChangeArrowheads="1"/>
          </p:cNvSpPr>
          <p:nvPr/>
        </p:nvSpPr>
        <p:spPr bwMode="auto">
          <a:xfrm>
            <a:off x="5755626" y="2684861"/>
            <a:ext cx="3757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ja-JP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テキスト ボックス 19"/>
          <p:cNvSpPr txBox="1">
            <a:spLocks noChangeArrowheads="1"/>
          </p:cNvSpPr>
          <p:nvPr/>
        </p:nvSpPr>
        <p:spPr bwMode="auto">
          <a:xfrm>
            <a:off x="5774003" y="2988267"/>
            <a:ext cx="3757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ja-JP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テキスト ボックス 19"/>
          <p:cNvSpPr txBox="1">
            <a:spLocks noChangeArrowheads="1"/>
          </p:cNvSpPr>
          <p:nvPr/>
        </p:nvSpPr>
        <p:spPr bwMode="auto">
          <a:xfrm>
            <a:off x="5194231" y="2988267"/>
            <a:ext cx="3757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ja-JP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テキスト ボックス 16"/>
          <p:cNvSpPr txBox="1">
            <a:spLocks noChangeArrowheads="1"/>
          </p:cNvSpPr>
          <p:nvPr/>
        </p:nvSpPr>
        <p:spPr bwMode="auto">
          <a:xfrm>
            <a:off x="6915242" y="1438632"/>
            <a:ext cx="42792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55</a:t>
            </a:r>
            <a:endParaRPr lang="en-US" altLang="ja-JP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テキスト ボックス 18"/>
          <p:cNvSpPr txBox="1">
            <a:spLocks noChangeArrowheads="1"/>
          </p:cNvSpPr>
          <p:nvPr/>
        </p:nvSpPr>
        <p:spPr bwMode="auto">
          <a:xfrm>
            <a:off x="6927501" y="2264935"/>
            <a:ext cx="42007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テキスト ボックス 21"/>
          <p:cNvSpPr txBox="1">
            <a:spLocks noChangeArrowheads="1"/>
          </p:cNvSpPr>
          <p:nvPr/>
        </p:nvSpPr>
        <p:spPr bwMode="auto">
          <a:xfrm>
            <a:off x="6905973" y="2790218"/>
            <a:ext cx="4218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25</a:t>
            </a:r>
            <a:endParaRPr lang="ja-JP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テキスト ボックス 21"/>
          <p:cNvSpPr txBox="1">
            <a:spLocks noChangeArrowheads="1"/>
          </p:cNvSpPr>
          <p:nvPr/>
        </p:nvSpPr>
        <p:spPr bwMode="auto">
          <a:xfrm>
            <a:off x="7506522" y="2790718"/>
            <a:ext cx="4218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ja-JP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テキスト ボックス 18"/>
          <p:cNvSpPr txBox="1">
            <a:spLocks noChangeArrowheads="1"/>
          </p:cNvSpPr>
          <p:nvPr/>
        </p:nvSpPr>
        <p:spPr bwMode="auto">
          <a:xfrm>
            <a:off x="7521455" y="2365356"/>
            <a:ext cx="41331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テキスト ボックス 16"/>
          <p:cNvSpPr txBox="1">
            <a:spLocks noChangeArrowheads="1"/>
          </p:cNvSpPr>
          <p:nvPr/>
        </p:nvSpPr>
        <p:spPr bwMode="auto">
          <a:xfrm>
            <a:off x="7505612" y="1410104"/>
            <a:ext cx="42792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62</a:t>
            </a:r>
            <a:endParaRPr lang="en-US" altLang="ja-JP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 Box 39"/>
          <p:cNvSpPr txBox="1">
            <a:spLocks noChangeArrowheads="1"/>
          </p:cNvSpPr>
          <p:nvPr/>
        </p:nvSpPr>
        <p:spPr bwMode="auto">
          <a:xfrm>
            <a:off x="3860105" y="3238558"/>
            <a:ext cx="7264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</a:t>
            </a:r>
            <a:endParaRPr lang="en-US" altLang="ja-JP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ja-JP" alt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n=28</a:t>
            </a:r>
            <a:r>
              <a:rPr lang="ja-JP" alt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Text Box 39"/>
          <p:cNvSpPr txBox="1">
            <a:spLocks noChangeArrowheads="1"/>
          </p:cNvSpPr>
          <p:nvPr/>
        </p:nvSpPr>
        <p:spPr bwMode="auto">
          <a:xfrm>
            <a:off x="4423310" y="3248826"/>
            <a:ext cx="7264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Box van</a:t>
            </a:r>
            <a:endParaRPr lang="en-US" altLang="ja-JP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ja-JP" alt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n=30</a:t>
            </a:r>
            <a:r>
              <a:rPr lang="ja-JP" alt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Text Box 39"/>
          <p:cNvSpPr txBox="1">
            <a:spLocks noChangeArrowheads="1"/>
          </p:cNvSpPr>
          <p:nvPr/>
        </p:nvSpPr>
        <p:spPr bwMode="auto">
          <a:xfrm>
            <a:off x="4958637" y="3246797"/>
            <a:ext cx="8350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 van</a:t>
            </a:r>
            <a:endParaRPr lang="en-US" altLang="ja-JP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ja-JP" alt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n=206</a:t>
            </a:r>
            <a:r>
              <a:rPr lang="ja-JP" alt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Text Box 39"/>
          <p:cNvSpPr txBox="1">
            <a:spLocks noChangeArrowheads="1"/>
          </p:cNvSpPr>
          <p:nvPr/>
        </p:nvSpPr>
        <p:spPr bwMode="auto">
          <a:xfrm>
            <a:off x="5588639" y="3251346"/>
            <a:ext cx="7264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SUV</a:t>
            </a:r>
            <a:endParaRPr lang="en-US" altLang="ja-JP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ja-JP" alt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n=46</a:t>
            </a:r>
            <a:r>
              <a:rPr lang="ja-JP" alt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Text Box 39"/>
          <p:cNvSpPr txBox="1">
            <a:spLocks noChangeArrowheads="1"/>
          </p:cNvSpPr>
          <p:nvPr/>
        </p:nvSpPr>
        <p:spPr bwMode="auto">
          <a:xfrm>
            <a:off x="6725228" y="3247606"/>
            <a:ext cx="75354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Light </a:t>
            </a:r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cargo</a:t>
            </a:r>
          </a:p>
          <a:p>
            <a:pPr algn="ctr" eaLnBrk="1" hangingPunct="1"/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van</a:t>
            </a:r>
            <a:r>
              <a:rPr lang="ja-JP" alt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n=447</a:t>
            </a:r>
            <a:r>
              <a:rPr lang="ja-JP" alt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Text Box 39"/>
          <p:cNvSpPr txBox="1">
            <a:spLocks noChangeArrowheads="1"/>
          </p:cNvSpPr>
          <p:nvPr/>
        </p:nvSpPr>
        <p:spPr bwMode="auto">
          <a:xfrm>
            <a:off x="7326061" y="3228910"/>
            <a:ext cx="856126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Light passenger </a:t>
            </a:r>
            <a:r>
              <a:rPr lang="en-US" altLang="ja-JP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</a:t>
            </a:r>
            <a:r>
              <a:rPr lang="ja-JP" alt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n=348</a:t>
            </a:r>
            <a:r>
              <a:rPr lang="ja-JP" alt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Text Box 39"/>
          <p:cNvSpPr txBox="1">
            <a:spLocks noChangeArrowheads="1"/>
          </p:cNvSpPr>
          <p:nvPr/>
        </p:nvSpPr>
        <p:spPr bwMode="auto">
          <a:xfrm>
            <a:off x="2647527" y="6298895"/>
            <a:ext cx="7362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N(</a:t>
            </a:r>
            <a:r>
              <a:rPr lang="en-US" altLang="ja-JP" sz="900" b="1" dirty="0" smtClean="0">
                <a:latin typeface="Symbol" panose="05050102010706020507" pitchFamily="18" charset="2"/>
                <a:cs typeface="Times New Roman" pitchFamily="18" charset="0"/>
              </a:rPr>
              <a:t>³ </a:t>
            </a:r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7.5</a:t>
            </a:r>
            <a:r>
              <a:rPr lang="ja-JP" altLang="en-US" sz="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ｔ</a:t>
            </a:r>
            <a:r>
              <a:rPr lang="en-US" altLang="ja-JP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/>
            <a:r>
              <a:rPr lang="ja-JP" alt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n=78</a:t>
            </a:r>
            <a:r>
              <a:rPr lang="ja-JP" alt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Text Box 39"/>
          <p:cNvSpPr txBox="1">
            <a:spLocks noChangeArrowheads="1"/>
          </p:cNvSpPr>
          <p:nvPr/>
        </p:nvSpPr>
        <p:spPr bwMode="auto">
          <a:xfrm>
            <a:off x="3259382" y="6300326"/>
            <a:ext cx="7164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900" dirty="0" smtClean="0">
                <a:latin typeface="Symbol" panose="05050102010706020507" pitchFamily="18" charset="2"/>
              </a:rPr>
              <a:t>&lt; </a:t>
            </a:r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7.5t)</a:t>
            </a:r>
            <a:endParaRPr lang="en-US" altLang="ja-JP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ja-JP" alt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n=92</a:t>
            </a:r>
            <a:r>
              <a:rPr lang="ja-JP" alt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Text Box 39"/>
          <p:cNvSpPr txBox="1">
            <a:spLocks noChangeArrowheads="1"/>
          </p:cNvSpPr>
          <p:nvPr/>
        </p:nvSpPr>
        <p:spPr bwMode="auto">
          <a:xfrm>
            <a:off x="6171341" y="6304362"/>
            <a:ext cx="7264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Sedan</a:t>
            </a:r>
          </a:p>
          <a:p>
            <a:pPr algn="ctr" eaLnBrk="1" hangingPunct="1"/>
            <a:r>
              <a:rPr lang="ja-JP" alt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n=64</a:t>
            </a:r>
            <a:r>
              <a:rPr lang="ja-JP" alt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Text Box 39"/>
          <p:cNvSpPr txBox="1">
            <a:spLocks noChangeArrowheads="1"/>
          </p:cNvSpPr>
          <p:nvPr/>
        </p:nvSpPr>
        <p:spPr bwMode="auto">
          <a:xfrm>
            <a:off x="3840843" y="6296157"/>
            <a:ext cx="7264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</a:t>
            </a:r>
            <a:endParaRPr lang="en-US" altLang="ja-JP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ja-JP" alt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n=8</a:t>
            </a:r>
            <a:r>
              <a:rPr lang="ja-JP" alt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Text Box 39"/>
          <p:cNvSpPr txBox="1">
            <a:spLocks noChangeArrowheads="1"/>
          </p:cNvSpPr>
          <p:nvPr/>
        </p:nvSpPr>
        <p:spPr bwMode="auto">
          <a:xfrm>
            <a:off x="4404048" y="6306425"/>
            <a:ext cx="7264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Box van</a:t>
            </a:r>
            <a:endParaRPr lang="en-US" altLang="ja-JP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ja-JP" alt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n=6</a:t>
            </a:r>
            <a:r>
              <a:rPr lang="ja-JP" alt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Text Box 39"/>
          <p:cNvSpPr txBox="1">
            <a:spLocks noChangeArrowheads="1"/>
          </p:cNvSpPr>
          <p:nvPr/>
        </p:nvSpPr>
        <p:spPr bwMode="auto">
          <a:xfrm>
            <a:off x="4939375" y="6304396"/>
            <a:ext cx="8350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 van</a:t>
            </a:r>
            <a:endParaRPr lang="en-US" altLang="ja-JP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ja-JP" alt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n=41</a:t>
            </a:r>
            <a:r>
              <a:rPr lang="ja-JP" alt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Text Box 39"/>
          <p:cNvSpPr txBox="1">
            <a:spLocks noChangeArrowheads="1"/>
          </p:cNvSpPr>
          <p:nvPr/>
        </p:nvSpPr>
        <p:spPr bwMode="auto">
          <a:xfrm>
            <a:off x="5569377" y="6308945"/>
            <a:ext cx="7264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SUV</a:t>
            </a:r>
            <a:endParaRPr lang="en-US" altLang="ja-JP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ja-JP" alt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n=11</a:t>
            </a:r>
            <a:r>
              <a:rPr lang="ja-JP" alt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Text Box 39"/>
          <p:cNvSpPr txBox="1">
            <a:spLocks noChangeArrowheads="1"/>
          </p:cNvSpPr>
          <p:nvPr/>
        </p:nvSpPr>
        <p:spPr bwMode="auto">
          <a:xfrm>
            <a:off x="6705966" y="6305205"/>
            <a:ext cx="75354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Light </a:t>
            </a:r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cargo</a:t>
            </a:r>
          </a:p>
          <a:p>
            <a:pPr algn="ctr" eaLnBrk="1" hangingPunct="1"/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van</a:t>
            </a:r>
          </a:p>
          <a:p>
            <a:pPr algn="ctr" eaLnBrk="1" hangingPunct="1"/>
            <a:r>
              <a:rPr lang="ja-JP" alt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n=37</a:t>
            </a:r>
            <a:r>
              <a:rPr lang="ja-JP" alt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Text Box 39"/>
          <p:cNvSpPr txBox="1">
            <a:spLocks noChangeArrowheads="1"/>
          </p:cNvSpPr>
          <p:nvPr/>
        </p:nvSpPr>
        <p:spPr bwMode="auto">
          <a:xfrm>
            <a:off x="7306799" y="6286509"/>
            <a:ext cx="856126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Light passenger </a:t>
            </a:r>
            <a:r>
              <a:rPr lang="en-US" altLang="ja-JP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</a:t>
            </a:r>
            <a:r>
              <a:rPr lang="ja-JP" alt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n=38</a:t>
            </a:r>
            <a:r>
              <a:rPr lang="ja-JP" alt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6" name="グループ化 22"/>
          <p:cNvGrpSpPr>
            <a:grpSpLocks/>
          </p:cNvGrpSpPr>
          <p:nvPr/>
        </p:nvGrpSpPr>
        <p:grpSpPr bwMode="auto">
          <a:xfrm>
            <a:off x="1982517" y="3644472"/>
            <a:ext cx="936207" cy="2779136"/>
            <a:chOff x="1070986" y="1375943"/>
            <a:chExt cx="726492" cy="2049127"/>
          </a:xfrm>
        </p:grpSpPr>
        <p:sp>
          <p:nvSpPr>
            <p:cNvPr id="117" name="テキスト ボックス 108"/>
            <p:cNvSpPr txBox="1">
              <a:spLocks noChangeArrowheads="1"/>
            </p:cNvSpPr>
            <p:nvPr/>
          </p:nvSpPr>
          <p:spPr bwMode="auto">
            <a:xfrm>
              <a:off x="1173815" y="1375943"/>
              <a:ext cx="558678" cy="204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 dirty="0">
                  <a:latin typeface="Times New Roman" pitchFamily="18" charset="0"/>
                  <a:cs typeface="Times New Roman" pitchFamily="18" charset="0"/>
                </a:rPr>
                <a:t>100%</a:t>
              </a:r>
              <a:endParaRPr lang="ja-JP" alt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8" name="テキスト ボックス 109"/>
            <p:cNvSpPr txBox="1">
              <a:spLocks noChangeArrowheads="1"/>
            </p:cNvSpPr>
            <p:nvPr/>
          </p:nvSpPr>
          <p:spPr bwMode="auto">
            <a:xfrm>
              <a:off x="1156143" y="1745137"/>
              <a:ext cx="641335" cy="204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 dirty="0">
                  <a:latin typeface="Times New Roman" pitchFamily="18" charset="0"/>
                  <a:cs typeface="Times New Roman" pitchFamily="18" charset="0"/>
                </a:rPr>
                <a:t>80%</a:t>
              </a:r>
              <a:endParaRPr lang="ja-JP" alt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9" name="テキスト ボックス 110"/>
            <p:cNvSpPr txBox="1">
              <a:spLocks noChangeArrowheads="1"/>
            </p:cNvSpPr>
            <p:nvPr/>
          </p:nvSpPr>
          <p:spPr bwMode="auto">
            <a:xfrm>
              <a:off x="1246366" y="2123939"/>
              <a:ext cx="459850" cy="204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>
                  <a:latin typeface="Times New Roman" pitchFamily="18" charset="0"/>
                  <a:cs typeface="Times New Roman" pitchFamily="18" charset="0"/>
                </a:rPr>
                <a:t>60%</a:t>
              </a:r>
              <a:endParaRPr lang="ja-JP" alt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テキスト ボックス 111"/>
            <p:cNvSpPr txBox="1">
              <a:spLocks noChangeArrowheads="1"/>
            </p:cNvSpPr>
            <p:nvPr/>
          </p:nvSpPr>
          <p:spPr bwMode="auto">
            <a:xfrm>
              <a:off x="1247447" y="2477211"/>
              <a:ext cx="469762" cy="204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 dirty="0">
                  <a:latin typeface="Times New Roman" pitchFamily="18" charset="0"/>
                  <a:cs typeface="Times New Roman" pitchFamily="18" charset="0"/>
                </a:rPr>
                <a:t>40%</a:t>
              </a:r>
              <a:endParaRPr lang="ja-JP" alt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テキスト ボックス 112"/>
            <p:cNvSpPr txBox="1">
              <a:spLocks noChangeArrowheads="1"/>
            </p:cNvSpPr>
            <p:nvPr/>
          </p:nvSpPr>
          <p:spPr bwMode="auto">
            <a:xfrm>
              <a:off x="1225880" y="2847706"/>
              <a:ext cx="526020" cy="204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200" b="1" dirty="0">
                  <a:latin typeface="Times New Roman" pitchFamily="18" charset="0"/>
                  <a:cs typeface="Times New Roman" pitchFamily="18" charset="0"/>
                </a:rPr>
                <a:t>20%</a:t>
              </a:r>
              <a:endParaRPr lang="ja-JP" alt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2" name="テキスト ボックス 113"/>
            <p:cNvSpPr txBox="1">
              <a:spLocks noChangeArrowheads="1"/>
            </p:cNvSpPr>
            <p:nvPr/>
          </p:nvSpPr>
          <p:spPr bwMode="auto">
            <a:xfrm>
              <a:off x="1260244" y="3220832"/>
              <a:ext cx="480528" cy="204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ja-JP" altLang="en-US" sz="1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ja-JP" sz="1200" b="1" dirty="0">
                  <a:latin typeface="Times New Roman" pitchFamily="18" charset="0"/>
                  <a:cs typeface="Times New Roman" pitchFamily="18" charset="0"/>
                </a:rPr>
                <a:t>0%</a:t>
              </a:r>
              <a:endParaRPr lang="ja-JP" alt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" name="Text Box 39"/>
            <p:cNvSpPr txBox="1">
              <a:spLocks noChangeArrowheads="1"/>
            </p:cNvSpPr>
            <p:nvPr/>
          </p:nvSpPr>
          <p:spPr bwMode="auto">
            <a:xfrm rot="16200000">
              <a:off x="275857" y="2274902"/>
              <a:ext cx="1852973" cy="262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600" b="1" dirty="0">
                  <a:latin typeface="Times New Roman" pitchFamily="18" charset="0"/>
                  <a:cs typeface="Times New Roman" pitchFamily="18" charset="0"/>
                </a:rPr>
                <a:t>Fatalities of pedestrians </a:t>
              </a:r>
            </a:p>
          </p:txBody>
        </p:sp>
      </p:grpSp>
      <p:sp>
        <p:nvSpPr>
          <p:cNvPr id="124" name="正方形/長方形 123"/>
          <p:cNvSpPr/>
          <p:nvPr/>
        </p:nvSpPr>
        <p:spPr>
          <a:xfrm>
            <a:off x="3383807" y="5414114"/>
            <a:ext cx="452118" cy="880075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>
              <a:solidFill>
                <a:schemeClr val="bg1"/>
              </a:solidFill>
            </a:endParaRPr>
          </a:p>
        </p:txBody>
      </p:sp>
      <p:sp>
        <p:nvSpPr>
          <p:cNvPr id="125" name="正方形/長方形 124"/>
          <p:cNvSpPr/>
          <p:nvPr/>
        </p:nvSpPr>
        <p:spPr>
          <a:xfrm>
            <a:off x="5132454" y="5456380"/>
            <a:ext cx="452118" cy="837810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>
              <a:solidFill>
                <a:schemeClr val="bg1"/>
              </a:solidFill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5741011" y="5369748"/>
            <a:ext cx="452118" cy="907355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>
              <a:solidFill>
                <a:schemeClr val="bg1"/>
              </a:solidFill>
            </a:endParaRPr>
          </a:p>
        </p:txBody>
      </p:sp>
      <p:sp>
        <p:nvSpPr>
          <p:cNvPr id="127" name="正方形/長方形 126"/>
          <p:cNvSpPr/>
          <p:nvPr/>
        </p:nvSpPr>
        <p:spPr>
          <a:xfrm>
            <a:off x="6304144" y="5369748"/>
            <a:ext cx="452118" cy="924442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>
              <a:solidFill>
                <a:schemeClr val="bg1"/>
              </a:solidFill>
            </a:endParaRPr>
          </a:p>
        </p:txBody>
      </p:sp>
      <p:sp>
        <p:nvSpPr>
          <p:cNvPr id="128" name="正方形/長方形 127"/>
          <p:cNvSpPr/>
          <p:nvPr/>
        </p:nvSpPr>
        <p:spPr>
          <a:xfrm>
            <a:off x="6904977" y="5687840"/>
            <a:ext cx="452118" cy="606349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>
              <a:solidFill>
                <a:schemeClr val="bg1"/>
              </a:solidFill>
            </a:endParaRPr>
          </a:p>
        </p:txBody>
      </p:sp>
      <p:sp>
        <p:nvSpPr>
          <p:cNvPr id="129" name="正方形/長方形 128"/>
          <p:cNvSpPr/>
          <p:nvPr/>
        </p:nvSpPr>
        <p:spPr>
          <a:xfrm>
            <a:off x="7474465" y="5687326"/>
            <a:ext cx="452118" cy="588710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>
              <a:solidFill>
                <a:schemeClr val="bg1"/>
              </a:solidFill>
            </a:endParaRPr>
          </a:p>
        </p:txBody>
      </p:sp>
      <p:sp>
        <p:nvSpPr>
          <p:cNvPr id="130" name="正方形/長方形 129"/>
          <p:cNvSpPr/>
          <p:nvPr/>
        </p:nvSpPr>
        <p:spPr>
          <a:xfrm>
            <a:off x="3974689" y="5671010"/>
            <a:ext cx="452118" cy="608098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>
              <a:solidFill>
                <a:schemeClr val="bg1"/>
              </a:solidFill>
            </a:endParaRPr>
          </a:p>
        </p:txBody>
      </p:sp>
      <p:sp>
        <p:nvSpPr>
          <p:cNvPr id="131" name="正方形/長方形 130"/>
          <p:cNvSpPr/>
          <p:nvPr/>
        </p:nvSpPr>
        <p:spPr>
          <a:xfrm>
            <a:off x="2795231" y="5793765"/>
            <a:ext cx="452118" cy="485349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>
              <a:solidFill>
                <a:schemeClr val="bg1"/>
              </a:solidFill>
            </a:endParaRPr>
          </a:p>
        </p:txBody>
      </p:sp>
      <p:sp>
        <p:nvSpPr>
          <p:cNvPr id="132" name="テキスト ボックス 4"/>
          <p:cNvSpPr txBox="1">
            <a:spLocks noChangeArrowheads="1"/>
          </p:cNvSpPr>
          <p:nvPr/>
        </p:nvSpPr>
        <p:spPr bwMode="auto">
          <a:xfrm>
            <a:off x="2791138" y="4732175"/>
            <a:ext cx="4566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テキスト ボックス 13"/>
          <p:cNvSpPr txBox="1">
            <a:spLocks noChangeArrowheads="1"/>
          </p:cNvSpPr>
          <p:nvPr/>
        </p:nvSpPr>
        <p:spPr bwMode="auto">
          <a:xfrm>
            <a:off x="2791537" y="4113352"/>
            <a:ext cx="46582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テキスト ボックス 14"/>
          <p:cNvSpPr txBox="1">
            <a:spLocks noChangeArrowheads="1"/>
          </p:cNvSpPr>
          <p:nvPr/>
        </p:nvSpPr>
        <p:spPr bwMode="auto">
          <a:xfrm>
            <a:off x="2832990" y="5307848"/>
            <a:ext cx="4070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28</a:t>
            </a:r>
            <a:endParaRPr lang="ja-JP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テキスト ボックス 14"/>
          <p:cNvSpPr txBox="1">
            <a:spLocks noChangeArrowheads="1"/>
          </p:cNvSpPr>
          <p:nvPr/>
        </p:nvSpPr>
        <p:spPr bwMode="auto">
          <a:xfrm>
            <a:off x="2824211" y="5841319"/>
            <a:ext cx="4070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テキスト ボックス 14"/>
          <p:cNvSpPr txBox="1">
            <a:spLocks noChangeArrowheads="1"/>
          </p:cNvSpPr>
          <p:nvPr/>
        </p:nvSpPr>
        <p:spPr bwMode="auto">
          <a:xfrm>
            <a:off x="2833736" y="6060394"/>
            <a:ext cx="407092" cy="2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ja-JP" altLang="en-US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テキスト ボックス 4"/>
          <p:cNvSpPr txBox="1">
            <a:spLocks noChangeArrowheads="1"/>
          </p:cNvSpPr>
          <p:nvPr/>
        </p:nvSpPr>
        <p:spPr bwMode="auto">
          <a:xfrm>
            <a:off x="3383854" y="4617671"/>
            <a:ext cx="4566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テキスト ボックス 13"/>
          <p:cNvSpPr txBox="1">
            <a:spLocks noChangeArrowheads="1"/>
          </p:cNvSpPr>
          <p:nvPr/>
        </p:nvSpPr>
        <p:spPr bwMode="auto">
          <a:xfrm>
            <a:off x="3374728" y="4036948"/>
            <a:ext cx="46582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テキスト ボックス 14"/>
          <p:cNvSpPr txBox="1">
            <a:spLocks noChangeArrowheads="1"/>
          </p:cNvSpPr>
          <p:nvPr/>
        </p:nvSpPr>
        <p:spPr bwMode="auto">
          <a:xfrm>
            <a:off x="3397131" y="5088569"/>
            <a:ext cx="4070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ja-JP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テキスト ボックス 14"/>
          <p:cNvSpPr txBox="1">
            <a:spLocks noChangeArrowheads="1"/>
          </p:cNvSpPr>
          <p:nvPr/>
        </p:nvSpPr>
        <p:spPr bwMode="auto">
          <a:xfrm>
            <a:off x="3407402" y="5707765"/>
            <a:ext cx="4070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テキスト ボックス 4"/>
          <p:cNvSpPr txBox="1">
            <a:spLocks noChangeArrowheads="1"/>
          </p:cNvSpPr>
          <p:nvPr/>
        </p:nvSpPr>
        <p:spPr bwMode="auto">
          <a:xfrm>
            <a:off x="3967045" y="4772687"/>
            <a:ext cx="4566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テキスト ボックス 13"/>
          <p:cNvSpPr txBox="1">
            <a:spLocks noChangeArrowheads="1"/>
          </p:cNvSpPr>
          <p:nvPr/>
        </p:nvSpPr>
        <p:spPr bwMode="auto">
          <a:xfrm>
            <a:off x="3948483" y="4009894"/>
            <a:ext cx="46582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テキスト ボックス 14"/>
          <p:cNvSpPr txBox="1">
            <a:spLocks noChangeArrowheads="1"/>
          </p:cNvSpPr>
          <p:nvPr/>
        </p:nvSpPr>
        <p:spPr bwMode="auto">
          <a:xfrm>
            <a:off x="3980037" y="5387349"/>
            <a:ext cx="4070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ja-JP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テキスト ボックス 14"/>
          <p:cNvSpPr txBox="1">
            <a:spLocks noChangeArrowheads="1"/>
          </p:cNvSpPr>
          <p:nvPr/>
        </p:nvSpPr>
        <p:spPr bwMode="auto">
          <a:xfrm>
            <a:off x="3982198" y="5872110"/>
            <a:ext cx="4070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テキスト ボックス 4"/>
          <p:cNvSpPr txBox="1">
            <a:spLocks noChangeArrowheads="1"/>
          </p:cNvSpPr>
          <p:nvPr/>
        </p:nvSpPr>
        <p:spPr bwMode="auto">
          <a:xfrm>
            <a:off x="4548367" y="4289003"/>
            <a:ext cx="4566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テキスト ボックス 13"/>
          <p:cNvSpPr txBox="1">
            <a:spLocks noChangeArrowheads="1"/>
          </p:cNvSpPr>
          <p:nvPr/>
        </p:nvSpPr>
        <p:spPr bwMode="auto">
          <a:xfrm>
            <a:off x="4540005" y="3878103"/>
            <a:ext cx="46582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テキスト ボックス 14"/>
          <p:cNvSpPr txBox="1">
            <a:spLocks noChangeArrowheads="1"/>
          </p:cNvSpPr>
          <p:nvPr/>
        </p:nvSpPr>
        <p:spPr bwMode="auto">
          <a:xfrm>
            <a:off x="4573168" y="4931324"/>
            <a:ext cx="4070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ja-JP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テキスト ボックス 14"/>
          <p:cNvSpPr txBox="1">
            <a:spLocks noChangeArrowheads="1"/>
          </p:cNvSpPr>
          <p:nvPr/>
        </p:nvSpPr>
        <p:spPr bwMode="auto">
          <a:xfrm>
            <a:off x="4573168" y="5558879"/>
            <a:ext cx="4070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テキスト ボックス 4"/>
          <p:cNvSpPr txBox="1">
            <a:spLocks noChangeArrowheads="1"/>
          </p:cNvSpPr>
          <p:nvPr/>
        </p:nvSpPr>
        <p:spPr bwMode="auto">
          <a:xfrm>
            <a:off x="5138871" y="4507877"/>
            <a:ext cx="4566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テキスト ボックス 13"/>
          <p:cNvSpPr txBox="1">
            <a:spLocks noChangeArrowheads="1"/>
          </p:cNvSpPr>
          <p:nvPr/>
        </p:nvSpPr>
        <p:spPr bwMode="auto">
          <a:xfrm>
            <a:off x="5130509" y="3973152"/>
            <a:ext cx="46582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テキスト ボックス 14"/>
          <p:cNvSpPr txBox="1">
            <a:spLocks noChangeArrowheads="1"/>
          </p:cNvSpPr>
          <p:nvPr/>
        </p:nvSpPr>
        <p:spPr bwMode="auto">
          <a:xfrm>
            <a:off x="4563732" y="5967677"/>
            <a:ext cx="4070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テキスト ボックス 4"/>
          <p:cNvSpPr txBox="1">
            <a:spLocks noChangeArrowheads="1"/>
          </p:cNvSpPr>
          <p:nvPr/>
        </p:nvSpPr>
        <p:spPr bwMode="auto">
          <a:xfrm>
            <a:off x="5138871" y="5049686"/>
            <a:ext cx="4566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22</a:t>
            </a:r>
            <a:endParaRPr lang="ja-JP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テキスト ボックス 4"/>
          <p:cNvSpPr txBox="1">
            <a:spLocks noChangeArrowheads="1"/>
          </p:cNvSpPr>
          <p:nvPr/>
        </p:nvSpPr>
        <p:spPr bwMode="auto">
          <a:xfrm>
            <a:off x="5148065" y="5640555"/>
            <a:ext cx="4566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テキスト ボックス 14"/>
          <p:cNvSpPr txBox="1">
            <a:spLocks noChangeArrowheads="1"/>
          </p:cNvSpPr>
          <p:nvPr/>
        </p:nvSpPr>
        <p:spPr bwMode="auto">
          <a:xfrm>
            <a:off x="5158994" y="6069919"/>
            <a:ext cx="407092" cy="2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ja-JP" altLang="en-US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テキスト ボックス 14"/>
          <p:cNvSpPr txBox="1">
            <a:spLocks noChangeArrowheads="1"/>
          </p:cNvSpPr>
          <p:nvPr/>
        </p:nvSpPr>
        <p:spPr bwMode="auto">
          <a:xfrm>
            <a:off x="5168519" y="5917519"/>
            <a:ext cx="4070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テキスト ボックス 4"/>
          <p:cNvSpPr txBox="1">
            <a:spLocks noChangeArrowheads="1"/>
          </p:cNvSpPr>
          <p:nvPr/>
        </p:nvSpPr>
        <p:spPr bwMode="auto">
          <a:xfrm>
            <a:off x="5731442" y="4907068"/>
            <a:ext cx="4566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テキスト ボックス 13"/>
          <p:cNvSpPr txBox="1">
            <a:spLocks noChangeArrowheads="1"/>
          </p:cNvSpPr>
          <p:nvPr/>
        </p:nvSpPr>
        <p:spPr bwMode="auto">
          <a:xfrm>
            <a:off x="5713555" y="4296513"/>
            <a:ext cx="46582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テキスト ボックス 4"/>
          <p:cNvSpPr txBox="1">
            <a:spLocks noChangeArrowheads="1"/>
          </p:cNvSpPr>
          <p:nvPr/>
        </p:nvSpPr>
        <p:spPr bwMode="auto">
          <a:xfrm>
            <a:off x="5712816" y="5648540"/>
            <a:ext cx="4566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テキスト ボックス 4"/>
          <p:cNvSpPr txBox="1">
            <a:spLocks noChangeArrowheads="1"/>
          </p:cNvSpPr>
          <p:nvPr/>
        </p:nvSpPr>
        <p:spPr bwMode="auto">
          <a:xfrm>
            <a:off x="5731440" y="5145324"/>
            <a:ext cx="4566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ja-JP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テキスト ボックス 14"/>
          <p:cNvSpPr txBox="1">
            <a:spLocks noChangeArrowheads="1"/>
          </p:cNvSpPr>
          <p:nvPr/>
        </p:nvSpPr>
        <p:spPr bwMode="auto">
          <a:xfrm>
            <a:off x="5750055" y="6041721"/>
            <a:ext cx="407092" cy="2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ja-JP" altLang="en-US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テキスト ボックス 4"/>
          <p:cNvSpPr txBox="1">
            <a:spLocks noChangeArrowheads="1"/>
          </p:cNvSpPr>
          <p:nvPr/>
        </p:nvSpPr>
        <p:spPr bwMode="auto">
          <a:xfrm>
            <a:off x="6312176" y="4665758"/>
            <a:ext cx="4566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テキスト ボックス 13"/>
          <p:cNvSpPr txBox="1">
            <a:spLocks noChangeArrowheads="1"/>
          </p:cNvSpPr>
          <p:nvPr/>
        </p:nvSpPr>
        <p:spPr bwMode="auto">
          <a:xfrm>
            <a:off x="6293550" y="4006693"/>
            <a:ext cx="46582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テキスト ボックス 4"/>
          <p:cNvSpPr txBox="1">
            <a:spLocks noChangeArrowheads="1"/>
          </p:cNvSpPr>
          <p:nvPr/>
        </p:nvSpPr>
        <p:spPr bwMode="auto">
          <a:xfrm>
            <a:off x="6293550" y="5607009"/>
            <a:ext cx="4566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" name="テキスト ボックス 4"/>
          <p:cNvSpPr txBox="1">
            <a:spLocks noChangeArrowheads="1"/>
          </p:cNvSpPr>
          <p:nvPr/>
        </p:nvSpPr>
        <p:spPr bwMode="auto">
          <a:xfrm>
            <a:off x="6302650" y="5076309"/>
            <a:ext cx="4566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ja-JP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テキスト ボックス 14"/>
          <p:cNvSpPr txBox="1">
            <a:spLocks noChangeArrowheads="1"/>
          </p:cNvSpPr>
          <p:nvPr/>
        </p:nvSpPr>
        <p:spPr bwMode="auto">
          <a:xfrm>
            <a:off x="6331308" y="6038612"/>
            <a:ext cx="407092" cy="2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ja-JP" altLang="en-US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" name="テキスト ボックス 4"/>
          <p:cNvSpPr txBox="1">
            <a:spLocks noChangeArrowheads="1"/>
          </p:cNvSpPr>
          <p:nvPr/>
        </p:nvSpPr>
        <p:spPr bwMode="auto">
          <a:xfrm>
            <a:off x="6874769" y="5124069"/>
            <a:ext cx="4566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テキスト ボックス 13"/>
          <p:cNvSpPr txBox="1">
            <a:spLocks noChangeArrowheads="1"/>
          </p:cNvSpPr>
          <p:nvPr/>
        </p:nvSpPr>
        <p:spPr bwMode="auto">
          <a:xfrm>
            <a:off x="6877345" y="4352594"/>
            <a:ext cx="46582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51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" name="テキスト ボックス 4"/>
          <p:cNvSpPr txBox="1">
            <a:spLocks noChangeArrowheads="1"/>
          </p:cNvSpPr>
          <p:nvPr/>
        </p:nvSpPr>
        <p:spPr bwMode="auto">
          <a:xfrm>
            <a:off x="6884257" y="5818499"/>
            <a:ext cx="4566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" name="テキスト ボックス 4"/>
          <p:cNvSpPr txBox="1">
            <a:spLocks noChangeArrowheads="1"/>
          </p:cNvSpPr>
          <p:nvPr/>
        </p:nvSpPr>
        <p:spPr bwMode="auto">
          <a:xfrm>
            <a:off x="6875120" y="5419997"/>
            <a:ext cx="4566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ja-JP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0" name="テキスト ボックス 4"/>
          <p:cNvSpPr txBox="1">
            <a:spLocks noChangeArrowheads="1"/>
          </p:cNvSpPr>
          <p:nvPr/>
        </p:nvSpPr>
        <p:spPr bwMode="auto">
          <a:xfrm>
            <a:off x="7474862" y="4895974"/>
            <a:ext cx="4566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1" name="テキスト ボックス 13"/>
          <p:cNvSpPr txBox="1">
            <a:spLocks noChangeArrowheads="1"/>
          </p:cNvSpPr>
          <p:nvPr/>
        </p:nvSpPr>
        <p:spPr bwMode="auto">
          <a:xfrm>
            <a:off x="7477438" y="4124499"/>
            <a:ext cx="46582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39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テキスト ボックス 4"/>
          <p:cNvSpPr txBox="1">
            <a:spLocks noChangeArrowheads="1"/>
          </p:cNvSpPr>
          <p:nvPr/>
        </p:nvSpPr>
        <p:spPr bwMode="auto">
          <a:xfrm>
            <a:off x="7493921" y="5714082"/>
            <a:ext cx="4566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テキスト ボックス 4"/>
          <p:cNvSpPr txBox="1">
            <a:spLocks noChangeArrowheads="1"/>
          </p:cNvSpPr>
          <p:nvPr/>
        </p:nvSpPr>
        <p:spPr bwMode="auto">
          <a:xfrm>
            <a:off x="7474862" y="5325285"/>
            <a:ext cx="4566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ja-JP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テキスト ボックス 14"/>
          <p:cNvSpPr txBox="1">
            <a:spLocks noChangeArrowheads="1"/>
          </p:cNvSpPr>
          <p:nvPr/>
        </p:nvSpPr>
        <p:spPr bwMode="auto">
          <a:xfrm>
            <a:off x="7513795" y="6057646"/>
            <a:ext cx="407092" cy="2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ja-JP" altLang="en-US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" name="テキスト ボックス 14"/>
          <p:cNvSpPr txBox="1">
            <a:spLocks noChangeArrowheads="1"/>
          </p:cNvSpPr>
          <p:nvPr/>
        </p:nvSpPr>
        <p:spPr bwMode="auto">
          <a:xfrm>
            <a:off x="7521295" y="5906178"/>
            <a:ext cx="4070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テキスト ボックス 4"/>
          <p:cNvSpPr txBox="1">
            <a:spLocks noChangeArrowheads="1"/>
          </p:cNvSpPr>
          <p:nvPr/>
        </p:nvSpPr>
        <p:spPr bwMode="auto">
          <a:xfrm>
            <a:off x="5148396" y="5364011"/>
            <a:ext cx="4566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ja-JP" alt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616313" y="4156543"/>
            <a:ext cx="180000" cy="18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正方形/長方形 176"/>
          <p:cNvSpPr/>
          <p:nvPr/>
        </p:nvSpPr>
        <p:spPr>
          <a:xfrm>
            <a:off x="8624234" y="4450501"/>
            <a:ext cx="180000" cy="18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正方形/長方形 177"/>
          <p:cNvSpPr/>
          <p:nvPr/>
        </p:nvSpPr>
        <p:spPr>
          <a:xfrm>
            <a:off x="8624232" y="4715246"/>
            <a:ext cx="180000" cy="180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正方形/長方形 178"/>
          <p:cNvSpPr/>
          <p:nvPr/>
        </p:nvSpPr>
        <p:spPr>
          <a:xfrm>
            <a:off x="8627688" y="4983149"/>
            <a:ext cx="180000" cy="180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正方形/長方形 179"/>
          <p:cNvSpPr/>
          <p:nvPr/>
        </p:nvSpPr>
        <p:spPr>
          <a:xfrm>
            <a:off x="8625165" y="5253947"/>
            <a:ext cx="180000" cy="180000"/>
          </a:xfrm>
          <a:prstGeom prst="rect">
            <a:avLst/>
          </a:prstGeom>
          <a:solidFill>
            <a:srgbClr val="12B0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正方形/長方形 180"/>
          <p:cNvSpPr/>
          <p:nvPr/>
        </p:nvSpPr>
        <p:spPr>
          <a:xfrm>
            <a:off x="8627691" y="5522065"/>
            <a:ext cx="180000" cy="18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正方形/長方形 181"/>
          <p:cNvSpPr/>
          <p:nvPr/>
        </p:nvSpPr>
        <p:spPr>
          <a:xfrm>
            <a:off x="8627139" y="5807191"/>
            <a:ext cx="180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正方形/長方形 182"/>
          <p:cNvSpPr/>
          <p:nvPr/>
        </p:nvSpPr>
        <p:spPr>
          <a:xfrm>
            <a:off x="8626189" y="6090374"/>
            <a:ext cx="180000" cy="180000"/>
          </a:xfrm>
          <a:prstGeom prst="rect">
            <a:avLst/>
          </a:prstGeom>
          <a:solidFill>
            <a:srgbClr val="B93E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Text Box 4"/>
          <p:cNvSpPr txBox="1">
            <a:spLocks noChangeArrowheads="1"/>
          </p:cNvSpPr>
          <p:nvPr/>
        </p:nvSpPr>
        <p:spPr bwMode="auto">
          <a:xfrm>
            <a:off x="125470" y="4898173"/>
            <a:ext cx="190873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Collision </a:t>
            </a:r>
            <a:r>
              <a:rPr lang="en-US" altLang="ja-JP" sz="2000" b="1" dirty="0">
                <a:latin typeface="Times New Roman" pitchFamily="18" charset="0"/>
                <a:cs typeface="Times New Roman" pitchFamily="18" charset="0"/>
              </a:rPr>
              <a:t>rate at </a:t>
            </a:r>
            <a:r>
              <a:rPr lang="en-US" altLang="ja-JP" sz="20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side and </a:t>
            </a:r>
            <a:r>
              <a:rPr lang="en-US" altLang="ja-JP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rear </a:t>
            </a:r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is high comparing to total data.</a:t>
            </a:r>
            <a:endParaRPr lang="en-US" altLang="ja-JP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" name="正方形/長方形 185"/>
          <p:cNvSpPr/>
          <p:nvPr/>
        </p:nvSpPr>
        <p:spPr>
          <a:xfrm>
            <a:off x="148000" y="4831010"/>
            <a:ext cx="1872419" cy="1788866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8267161" y="958409"/>
            <a:ext cx="1380032" cy="2631688"/>
            <a:chOff x="8350193" y="827001"/>
            <a:chExt cx="1380032" cy="2631688"/>
          </a:xfrm>
        </p:grpSpPr>
        <p:sp>
          <p:nvSpPr>
            <p:cNvPr id="264" name="上矢印 263"/>
            <p:cNvSpPr/>
            <p:nvPr/>
          </p:nvSpPr>
          <p:spPr>
            <a:xfrm>
              <a:off x="8974952" y="827001"/>
              <a:ext cx="105516" cy="260779"/>
            </a:xfrm>
            <a:prstGeom prst="up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265" name="Group 145"/>
            <p:cNvGrpSpPr>
              <a:grpSpLocks/>
            </p:cNvGrpSpPr>
            <p:nvPr/>
          </p:nvGrpSpPr>
          <p:grpSpPr bwMode="auto">
            <a:xfrm>
              <a:off x="8744939" y="1636018"/>
              <a:ext cx="642976" cy="1199953"/>
              <a:chOff x="1510" y="694"/>
              <a:chExt cx="1176" cy="2347"/>
            </a:xfrm>
          </p:grpSpPr>
          <p:sp>
            <p:nvSpPr>
              <p:cNvPr id="266" name="Freeform 6"/>
              <p:cNvSpPr>
                <a:spLocks noChangeAspect="1"/>
              </p:cNvSpPr>
              <p:nvPr/>
            </p:nvSpPr>
            <p:spPr bwMode="auto">
              <a:xfrm>
                <a:off x="2554" y="794"/>
                <a:ext cx="65" cy="702"/>
              </a:xfrm>
              <a:custGeom>
                <a:avLst/>
                <a:gdLst>
                  <a:gd name="T0" fmla="*/ 0 w 21"/>
                  <a:gd name="T1" fmla="*/ 0 h 252"/>
                  <a:gd name="T2" fmla="*/ 29835 w 21"/>
                  <a:gd name="T3" fmla="*/ 36426 h 252"/>
                  <a:gd name="T4" fmla="*/ 54532 w 21"/>
                  <a:gd name="T5" fmla="*/ 71487 h 252"/>
                  <a:gd name="T6" fmla="*/ 54532 w 21"/>
                  <a:gd name="T7" fmla="*/ 76655 h 252"/>
                  <a:gd name="T8" fmla="*/ 54532 w 21"/>
                  <a:gd name="T9" fmla="*/ 142113 h 252"/>
                  <a:gd name="T10" fmla="*/ 57079 w 21"/>
                  <a:gd name="T11" fmla="*/ 276123 h 252"/>
                  <a:gd name="T12" fmla="*/ 57079 w 21"/>
                  <a:gd name="T13" fmla="*/ 328132 h 2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" h="252">
                    <a:moveTo>
                      <a:pt x="0" y="0"/>
                    </a:moveTo>
                    <a:lnTo>
                      <a:pt x="11" y="28"/>
                    </a:lnTo>
                    <a:lnTo>
                      <a:pt x="20" y="55"/>
                    </a:lnTo>
                    <a:lnTo>
                      <a:pt x="20" y="59"/>
                    </a:lnTo>
                    <a:lnTo>
                      <a:pt x="20" y="109"/>
                    </a:lnTo>
                    <a:lnTo>
                      <a:pt x="21" y="212"/>
                    </a:lnTo>
                    <a:lnTo>
                      <a:pt x="21" y="252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7" name="Freeform 7"/>
              <p:cNvSpPr>
                <a:spLocks noChangeAspect="1"/>
              </p:cNvSpPr>
              <p:nvPr/>
            </p:nvSpPr>
            <p:spPr bwMode="auto">
              <a:xfrm>
                <a:off x="2575" y="1557"/>
                <a:ext cx="44" cy="1222"/>
              </a:xfrm>
              <a:custGeom>
                <a:avLst/>
                <a:gdLst>
                  <a:gd name="T0" fmla="*/ 33742 w 14"/>
                  <a:gd name="T1" fmla="*/ 0 h 439"/>
                  <a:gd name="T2" fmla="*/ 39521 w 14"/>
                  <a:gd name="T3" fmla="*/ 194523 h 439"/>
                  <a:gd name="T4" fmla="*/ 36479 w 14"/>
                  <a:gd name="T5" fmla="*/ 414439 h 439"/>
                  <a:gd name="T6" fmla="*/ 42344 w 14"/>
                  <a:gd name="T7" fmla="*/ 543832 h 439"/>
                  <a:gd name="T8" fmla="*/ 0 w 14"/>
                  <a:gd name="T9" fmla="*/ 568564 h 4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439">
                    <a:moveTo>
                      <a:pt x="11" y="0"/>
                    </a:moveTo>
                    <a:lnTo>
                      <a:pt x="13" y="150"/>
                    </a:lnTo>
                    <a:lnTo>
                      <a:pt x="12" y="320"/>
                    </a:lnTo>
                    <a:lnTo>
                      <a:pt x="14" y="420"/>
                    </a:lnTo>
                    <a:lnTo>
                      <a:pt x="0" y="439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8" name="Freeform 8"/>
              <p:cNvSpPr>
                <a:spLocks noChangeAspect="1"/>
              </p:cNvSpPr>
              <p:nvPr/>
            </p:nvSpPr>
            <p:spPr bwMode="auto">
              <a:xfrm>
                <a:off x="1621" y="2760"/>
                <a:ext cx="954" cy="281"/>
              </a:xfrm>
              <a:custGeom>
                <a:avLst/>
                <a:gdLst>
                  <a:gd name="T0" fmla="*/ 810343 w 310"/>
                  <a:gd name="T1" fmla="*/ 2818 h 101"/>
                  <a:gd name="T2" fmla="*/ 802643 w 310"/>
                  <a:gd name="T3" fmla="*/ 42659 h 101"/>
                  <a:gd name="T4" fmla="*/ 797719 w 310"/>
                  <a:gd name="T5" fmla="*/ 84008 h 101"/>
                  <a:gd name="T6" fmla="*/ 789093 w 310"/>
                  <a:gd name="T7" fmla="*/ 92685 h 101"/>
                  <a:gd name="T8" fmla="*/ 776448 w 310"/>
                  <a:gd name="T9" fmla="*/ 100656 h 101"/>
                  <a:gd name="T10" fmla="*/ 755199 w 310"/>
                  <a:gd name="T11" fmla="*/ 108513 h 101"/>
                  <a:gd name="T12" fmla="*/ 727040 w 310"/>
                  <a:gd name="T13" fmla="*/ 115040 h 101"/>
                  <a:gd name="T14" fmla="*/ 684520 w 310"/>
                  <a:gd name="T15" fmla="*/ 118685 h 101"/>
                  <a:gd name="T16" fmla="*/ 611689 w 310"/>
                  <a:gd name="T17" fmla="*/ 123849 h 101"/>
                  <a:gd name="T18" fmla="*/ 528276 w 310"/>
                  <a:gd name="T19" fmla="*/ 128870 h 101"/>
                  <a:gd name="T20" fmla="*/ 399920 w 310"/>
                  <a:gd name="T21" fmla="*/ 130373 h 101"/>
                  <a:gd name="T22" fmla="*/ 310776 w 310"/>
                  <a:gd name="T23" fmla="*/ 130373 h 101"/>
                  <a:gd name="T24" fmla="*/ 248166 w 310"/>
                  <a:gd name="T25" fmla="*/ 127485 h 101"/>
                  <a:gd name="T26" fmla="*/ 174985 w 310"/>
                  <a:gd name="T27" fmla="*/ 123849 h 101"/>
                  <a:gd name="T28" fmla="*/ 128353 w 310"/>
                  <a:gd name="T29" fmla="*/ 118685 h 101"/>
                  <a:gd name="T30" fmla="*/ 89156 w 310"/>
                  <a:gd name="T31" fmla="*/ 115992 h 101"/>
                  <a:gd name="T32" fmla="*/ 57674 w 310"/>
                  <a:gd name="T33" fmla="*/ 108513 h 101"/>
                  <a:gd name="T34" fmla="*/ 39197 w 310"/>
                  <a:gd name="T35" fmla="*/ 104382 h 101"/>
                  <a:gd name="T36" fmla="*/ 31479 w 310"/>
                  <a:gd name="T37" fmla="*/ 95509 h 101"/>
                  <a:gd name="T38" fmla="*/ 23779 w 310"/>
                  <a:gd name="T39" fmla="*/ 81190 h 101"/>
                  <a:gd name="T40" fmla="*/ 15153 w 310"/>
                  <a:gd name="T41" fmla="*/ 63030 h 101"/>
                  <a:gd name="T42" fmla="*/ 7727 w 310"/>
                  <a:gd name="T43" fmla="*/ 32540 h 101"/>
                  <a:gd name="T44" fmla="*/ 2511 w 310"/>
                  <a:gd name="T45" fmla="*/ 6524 h 101"/>
                  <a:gd name="T46" fmla="*/ 0 w 310"/>
                  <a:gd name="T47" fmla="*/ 0 h 10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310" h="101">
                    <a:moveTo>
                      <a:pt x="310" y="2"/>
                    </a:moveTo>
                    <a:lnTo>
                      <a:pt x="307" y="33"/>
                    </a:lnTo>
                    <a:lnTo>
                      <a:pt x="305" y="65"/>
                    </a:lnTo>
                    <a:lnTo>
                      <a:pt x="302" y="72"/>
                    </a:lnTo>
                    <a:lnTo>
                      <a:pt x="297" y="78"/>
                    </a:lnTo>
                    <a:lnTo>
                      <a:pt x="289" y="84"/>
                    </a:lnTo>
                    <a:lnTo>
                      <a:pt x="278" y="89"/>
                    </a:lnTo>
                    <a:lnTo>
                      <a:pt x="262" y="92"/>
                    </a:lnTo>
                    <a:lnTo>
                      <a:pt x="234" y="96"/>
                    </a:lnTo>
                    <a:lnTo>
                      <a:pt x="202" y="100"/>
                    </a:lnTo>
                    <a:lnTo>
                      <a:pt x="153" y="101"/>
                    </a:lnTo>
                    <a:lnTo>
                      <a:pt x="119" y="101"/>
                    </a:lnTo>
                    <a:lnTo>
                      <a:pt x="95" y="99"/>
                    </a:lnTo>
                    <a:lnTo>
                      <a:pt x="67" y="96"/>
                    </a:lnTo>
                    <a:lnTo>
                      <a:pt x="49" y="92"/>
                    </a:lnTo>
                    <a:lnTo>
                      <a:pt x="34" y="90"/>
                    </a:lnTo>
                    <a:lnTo>
                      <a:pt x="22" y="84"/>
                    </a:lnTo>
                    <a:lnTo>
                      <a:pt x="15" y="81"/>
                    </a:lnTo>
                    <a:lnTo>
                      <a:pt x="12" y="74"/>
                    </a:lnTo>
                    <a:lnTo>
                      <a:pt x="9" y="63"/>
                    </a:lnTo>
                    <a:lnTo>
                      <a:pt x="6" y="49"/>
                    </a:lnTo>
                    <a:lnTo>
                      <a:pt x="3" y="25"/>
                    </a:lnTo>
                    <a:lnTo>
                      <a:pt x="1" y="5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9" name="Freeform 9"/>
              <p:cNvSpPr>
                <a:spLocks noChangeAspect="1"/>
              </p:cNvSpPr>
              <p:nvPr/>
            </p:nvSpPr>
            <p:spPr bwMode="auto">
              <a:xfrm>
                <a:off x="1599" y="1557"/>
                <a:ext cx="22" cy="1203"/>
              </a:xfrm>
              <a:custGeom>
                <a:avLst/>
                <a:gdLst>
                  <a:gd name="T0" fmla="*/ 21167 w 7"/>
                  <a:gd name="T1" fmla="*/ 561005 h 432"/>
                  <a:gd name="T2" fmla="*/ 15299 w 7"/>
                  <a:gd name="T3" fmla="*/ 557337 h 432"/>
                  <a:gd name="T4" fmla="*/ 8602 w 7"/>
                  <a:gd name="T5" fmla="*/ 547944 h 432"/>
                  <a:gd name="T6" fmla="*/ 2737 w 7"/>
                  <a:gd name="T7" fmla="*/ 544232 h 432"/>
                  <a:gd name="T8" fmla="*/ 2737 w 7"/>
                  <a:gd name="T9" fmla="*/ 526001 h 432"/>
                  <a:gd name="T10" fmla="*/ 2737 w 7"/>
                  <a:gd name="T11" fmla="*/ 375420 h 432"/>
                  <a:gd name="T12" fmla="*/ 0 w 7"/>
                  <a:gd name="T13" fmla="*/ 222079 h 432"/>
                  <a:gd name="T14" fmla="*/ 0 w 7"/>
                  <a:gd name="T15" fmla="*/ 175348 h 432"/>
                  <a:gd name="T16" fmla="*/ 0 w 7"/>
                  <a:gd name="T17" fmla="*/ 0 h 4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432">
                    <a:moveTo>
                      <a:pt x="7" y="432"/>
                    </a:moveTo>
                    <a:lnTo>
                      <a:pt x="5" y="429"/>
                    </a:lnTo>
                    <a:lnTo>
                      <a:pt x="3" y="422"/>
                    </a:lnTo>
                    <a:lnTo>
                      <a:pt x="1" y="419"/>
                    </a:lnTo>
                    <a:lnTo>
                      <a:pt x="1" y="405"/>
                    </a:lnTo>
                    <a:lnTo>
                      <a:pt x="1" y="289"/>
                    </a:lnTo>
                    <a:lnTo>
                      <a:pt x="0" y="171"/>
                    </a:lnTo>
                    <a:lnTo>
                      <a:pt x="0" y="135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0" name="Freeform 10"/>
              <p:cNvSpPr>
                <a:spLocks noChangeAspect="1"/>
              </p:cNvSpPr>
              <p:nvPr/>
            </p:nvSpPr>
            <p:spPr bwMode="auto">
              <a:xfrm>
                <a:off x="1599" y="694"/>
                <a:ext cx="955" cy="802"/>
              </a:xfrm>
              <a:custGeom>
                <a:avLst/>
                <a:gdLst>
                  <a:gd name="T0" fmla="*/ 2514 w 310"/>
                  <a:gd name="T1" fmla="*/ 373907 h 288"/>
                  <a:gd name="T2" fmla="*/ 2514 w 310"/>
                  <a:gd name="T3" fmla="*/ 289544 h 288"/>
                  <a:gd name="T4" fmla="*/ 0 w 310"/>
                  <a:gd name="T5" fmla="*/ 243000 h 288"/>
                  <a:gd name="T6" fmla="*/ 2514 w 310"/>
                  <a:gd name="T7" fmla="*/ 138963 h 288"/>
                  <a:gd name="T8" fmla="*/ 4944 w 310"/>
                  <a:gd name="T9" fmla="*/ 112876 h 288"/>
                  <a:gd name="T10" fmla="*/ 10259 w 310"/>
                  <a:gd name="T11" fmla="*/ 106310 h 288"/>
                  <a:gd name="T12" fmla="*/ 21343 w 310"/>
                  <a:gd name="T13" fmla="*/ 83052 h 288"/>
                  <a:gd name="T14" fmla="*/ 34146 w 310"/>
                  <a:gd name="T15" fmla="*/ 64828 h 288"/>
                  <a:gd name="T16" fmla="*/ 55492 w 310"/>
                  <a:gd name="T17" fmla="*/ 46535 h 288"/>
                  <a:gd name="T18" fmla="*/ 82158 w 310"/>
                  <a:gd name="T19" fmla="*/ 37836 h 288"/>
                  <a:gd name="T20" fmla="*/ 126534 w 310"/>
                  <a:gd name="T21" fmla="*/ 27126 h 288"/>
                  <a:gd name="T22" fmla="*/ 173369 w 310"/>
                  <a:gd name="T23" fmla="*/ 19613 h 288"/>
                  <a:gd name="T24" fmla="*/ 234184 w 310"/>
                  <a:gd name="T25" fmla="*/ 10212 h 288"/>
                  <a:gd name="T26" fmla="*/ 297390 w 310"/>
                  <a:gd name="T27" fmla="*/ 3667 h 288"/>
                  <a:gd name="T28" fmla="*/ 336862 w 310"/>
                  <a:gd name="T29" fmla="*/ 3667 h 288"/>
                  <a:gd name="T30" fmla="*/ 389806 w 310"/>
                  <a:gd name="T31" fmla="*/ 1317 h 288"/>
                  <a:gd name="T32" fmla="*/ 450594 w 310"/>
                  <a:gd name="T33" fmla="*/ 0 h 288"/>
                  <a:gd name="T34" fmla="*/ 508599 w 310"/>
                  <a:gd name="T35" fmla="*/ 1317 h 288"/>
                  <a:gd name="T36" fmla="*/ 579586 w 310"/>
                  <a:gd name="T37" fmla="*/ 6569 h 288"/>
                  <a:gd name="T38" fmla="*/ 626508 w 310"/>
                  <a:gd name="T39" fmla="*/ 10212 h 288"/>
                  <a:gd name="T40" fmla="*/ 674520 w 310"/>
                  <a:gd name="T41" fmla="*/ 16711 h 288"/>
                  <a:gd name="T42" fmla="*/ 713601 w 310"/>
                  <a:gd name="T43" fmla="*/ 21938 h 288"/>
                  <a:gd name="T44" fmla="*/ 750528 w 310"/>
                  <a:gd name="T45" fmla="*/ 28438 h 288"/>
                  <a:gd name="T46" fmla="*/ 784674 w 310"/>
                  <a:gd name="T47" fmla="*/ 37836 h 288"/>
                  <a:gd name="T48" fmla="*/ 816285 w 310"/>
                  <a:gd name="T49" fmla="*/ 50941 h 2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310" h="288">
                    <a:moveTo>
                      <a:pt x="1" y="288"/>
                    </a:moveTo>
                    <a:lnTo>
                      <a:pt x="1" y="223"/>
                    </a:lnTo>
                    <a:lnTo>
                      <a:pt x="0" y="187"/>
                    </a:lnTo>
                    <a:lnTo>
                      <a:pt x="1" y="107"/>
                    </a:lnTo>
                    <a:lnTo>
                      <a:pt x="2" y="87"/>
                    </a:lnTo>
                    <a:lnTo>
                      <a:pt x="4" y="82"/>
                    </a:lnTo>
                    <a:lnTo>
                      <a:pt x="8" y="64"/>
                    </a:lnTo>
                    <a:lnTo>
                      <a:pt x="13" y="50"/>
                    </a:lnTo>
                    <a:lnTo>
                      <a:pt x="21" y="36"/>
                    </a:lnTo>
                    <a:lnTo>
                      <a:pt x="31" y="29"/>
                    </a:lnTo>
                    <a:lnTo>
                      <a:pt x="48" y="21"/>
                    </a:lnTo>
                    <a:lnTo>
                      <a:pt x="66" y="15"/>
                    </a:lnTo>
                    <a:lnTo>
                      <a:pt x="89" y="8"/>
                    </a:lnTo>
                    <a:lnTo>
                      <a:pt x="113" y="3"/>
                    </a:lnTo>
                    <a:lnTo>
                      <a:pt x="128" y="3"/>
                    </a:lnTo>
                    <a:lnTo>
                      <a:pt x="148" y="1"/>
                    </a:lnTo>
                    <a:lnTo>
                      <a:pt x="171" y="0"/>
                    </a:lnTo>
                    <a:lnTo>
                      <a:pt x="193" y="1"/>
                    </a:lnTo>
                    <a:lnTo>
                      <a:pt x="220" y="5"/>
                    </a:lnTo>
                    <a:lnTo>
                      <a:pt x="238" y="8"/>
                    </a:lnTo>
                    <a:lnTo>
                      <a:pt x="256" y="13"/>
                    </a:lnTo>
                    <a:lnTo>
                      <a:pt x="271" y="17"/>
                    </a:lnTo>
                    <a:lnTo>
                      <a:pt x="285" y="22"/>
                    </a:lnTo>
                    <a:lnTo>
                      <a:pt x="298" y="29"/>
                    </a:lnTo>
                    <a:lnTo>
                      <a:pt x="310" y="39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1" name="Freeform 11"/>
              <p:cNvSpPr>
                <a:spLocks noChangeAspect="1"/>
              </p:cNvSpPr>
              <p:nvPr/>
            </p:nvSpPr>
            <p:spPr bwMode="auto">
              <a:xfrm>
                <a:off x="2375" y="752"/>
                <a:ext cx="200" cy="242"/>
              </a:xfrm>
              <a:custGeom>
                <a:avLst/>
                <a:gdLst>
                  <a:gd name="T0" fmla="*/ 169600 w 65"/>
                  <a:gd name="T1" fmla="*/ 112068 h 87"/>
                  <a:gd name="T2" fmla="*/ 169600 w 65"/>
                  <a:gd name="T3" fmla="*/ 109245 h 87"/>
                  <a:gd name="T4" fmla="*/ 167148 w 65"/>
                  <a:gd name="T5" fmla="*/ 94116 h 87"/>
                  <a:gd name="T6" fmla="*/ 162138 w 65"/>
                  <a:gd name="T7" fmla="*/ 69451 h 87"/>
                  <a:gd name="T8" fmla="*/ 154452 w 65"/>
                  <a:gd name="T9" fmla="*/ 54130 h 87"/>
                  <a:gd name="T10" fmla="*/ 138489 w 65"/>
                  <a:gd name="T11" fmla="*/ 39816 h 87"/>
                  <a:gd name="T12" fmla="*/ 114452 w 65"/>
                  <a:gd name="T13" fmla="*/ 24489 h 87"/>
                  <a:gd name="T14" fmla="*/ 78068 w 65"/>
                  <a:gd name="T15" fmla="*/ 15327 h 87"/>
                  <a:gd name="T16" fmla="*/ 46609 w 65"/>
                  <a:gd name="T17" fmla="*/ 8804 h 87"/>
                  <a:gd name="T18" fmla="*/ 26160 w 65"/>
                  <a:gd name="T19" fmla="*/ 3661 h 87"/>
                  <a:gd name="T20" fmla="*/ 0 w 65"/>
                  <a:gd name="T21" fmla="*/ 0 h 87"/>
                  <a:gd name="T22" fmla="*/ 23745 w 65"/>
                  <a:gd name="T23" fmla="*/ 14314 h 87"/>
                  <a:gd name="T24" fmla="*/ 39175 w 65"/>
                  <a:gd name="T25" fmla="*/ 25975 h 87"/>
                  <a:gd name="T26" fmla="*/ 55120 w 65"/>
                  <a:gd name="T27" fmla="*/ 38500 h 87"/>
                  <a:gd name="T28" fmla="*/ 70354 w 65"/>
                  <a:gd name="T29" fmla="*/ 55615 h 87"/>
                  <a:gd name="T30" fmla="*/ 89080 w 65"/>
                  <a:gd name="T31" fmla="*/ 73582 h 87"/>
                  <a:gd name="T32" fmla="*/ 96806 w 65"/>
                  <a:gd name="T33" fmla="*/ 85251 h 87"/>
                  <a:gd name="T34" fmla="*/ 99305 w 65"/>
                  <a:gd name="T35" fmla="*/ 91231 h 87"/>
                  <a:gd name="T36" fmla="*/ 130680 w 65"/>
                  <a:gd name="T37" fmla="*/ 97754 h 87"/>
                  <a:gd name="T38" fmla="*/ 143412 w 65"/>
                  <a:gd name="T39" fmla="*/ 104230 h 87"/>
                  <a:gd name="T40" fmla="*/ 156951 w 65"/>
                  <a:gd name="T41" fmla="*/ 108408 h 87"/>
                  <a:gd name="T42" fmla="*/ 162138 w 65"/>
                  <a:gd name="T43" fmla="*/ 112068 h 87"/>
                  <a:gd name="T44" fmla="*/ 169600 w 65"/>
                  <a:gd name="T45" fmla="*/ 110753 h 87"/>
                  <a:gd name="T46" fmla="*/ 169600 w 65"/>
                  <a:gd name="T47" fmla="*/ 110753 h 87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65" h="87">
                    <a:moveTo>
                      <a:pt x="65" y="87"/>
                    </a:moveTo>
                    <a:lnTo>
                      <a:pt x="65" y="85"/>
                    </a:lnTo>
                    <a:lnTo>
                      <a:pt x="64" y="73"/>
                    </a:lnTo>
                    <a:lnTo>
                      <a:pt x="62" y="54"/>
                    </a:lnTo>
                    <a:lnTo>
                      <a:pt x="59" y="42"/>
                    </a:lnTo>
                    <a:lnTo>
                      <a:pt x="53" y="31"/>
                    </a:lnTo>
                    <a:lnTo>
                      <a:pt x="44" y="19"/>
                    </a:lnTo>
                    <a:lnTo>
                      <a:pt x="30" y="12"/>
                    </a:lnTo>
                    <a:lnTo>
                      <a:pt x="18" y="7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9" y="11"/>
                    </a:lnTo>
                    <a:lnTo>
                      <a:pt x="15" y="20"/>
                    </a:lnTo>
                    <a:lnTo>
                      <a:pt x="21" y="30"/>
                    </a:lnTo>
                    <a:lnTo>
                      <a:pt x="27" y="43"/>
                    </a:lnTo>
                    <a:lnTo>
                      <a:pt x="34" y="57"/>
                    </a:lnTo>
                    <a:lnTo>
                      <a:pt x="37" y="66"/>
                    </a:lnTo>
                    <a:lnTo>
                      <a:pt x="38" y="71"/>
                    </a:lnTo>
                    <a:lnTo>
                      <a:pt x="50" y="76"/>
                    </a:lnTo>
                    <a:lnTo>
                      <a:pt x="55" y="81"/>
                    </a:lnTo>
                    <a:lnTo>
                      <a:pt x="60" y="84"/>
                    </a:lnTo>
                    <a:lnTo>
                      <a:pt x="62" y="87"/>
                    </a:lnTo>
                    <a:lnTo>
                      <a:pt x="65" y="86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2" name="Freeform 12"/>
              <p:cNvSpPr>
                <a:spLocks noChangeAspect="1"/>
              </p:cNvSpPr>
              <p:nvPr/>
            </p:nvSpPr>
            <p:spPr bwMode="auto">
              <a:xfrm>
                <a:off x="1621" y="752"/>
                <a:ext cx="200" cy="242"/>
              </a:xfrm>
              <a:custGeom>
                <a:avLst/>
                <a:gdLst>
                  <a:gd name="T0" fmla="*/ 169600 w 65"/>
                  <a:gd name="T1" fmla="*/ 0 h 87"/>
                  <a:gd name="T2" fmla="*/ 167148 w 65"/>
                  <a:gd name="T3" fmla="*/ 1316 h 87"/>
                  <a:gd name="T4" fmla="*/ 107031 w 65"/>
                  <a:gd name="T5" fmla="*/ 11669 h 87"/>
                  <a:gd name="T6" fmla="*/ 80492 w 65"/>
                  <a:gd name="T7" fmla="*/ 16634 h 87"/>
                  <a:gd name="T8" fmla="*/ 52695 w 65"/>
                  <a:gd name="T9" fmla="*/ 25975 h 87"/>
                  <a:gd name="T10" fmla="*/ 33874 w 65"/>
                  <a:gd name="T11" fmla="*/ 36155 h 87"/>
                  <a:gd name="T12" fmla="*/ 23745 w 65"/>
                  <a:gd name="T13" fmla="*/ 47777 h 87"/>
                  <a:gd name="T14" fmla="*/ 12732 w 65"/>
                  <a:gd name="T15" fmla="*/ 64414 h 87"/>
                  <a:gd name="T16" fmla="*/ 4923 w 65"/>
                  <a:gd name="T17" fmla="*/ 79632 h 87"/>
                  <a:gd name="T18" fmla="*/ 0 w 65"/>
                  <a:gd name="T19" fmla="*/ 92608 h 87"/>
                  <a:gd name="T20" fmla="*/ 2508 w 65"/>
                  <a:gd name="T21" fmla="*/ 109245 h 87"/>
                  <a:gd name="T22" fmla="*/ 4923 w 65"/>
                  <a:gd name="T23" fmla="*/ 112068 h 87"/>
                  <a:gd name="T24" fmla="*/ 12732 w 65"/>
                  <a:gd name="T25" fmla="*/ 109245 h 87"/>
                  <a:gd name="T26" fmla="*/ 28951 w 65"/>
                  <a:gd name="T27" fmla="*/ 104230 h 87"/>
                  <a:gd name="T28" fmla="*/ 46609 w 65"/>
                  <a:gd name="T29" fmla="*/ 95431 h 87"/>
                  <a:gd name="T30" fmla="*/ 60157 w 65"/>
                  <a:gd name="T31" fmla="*/ 92608 h 87"/>
                  <a:gd name="T32" fmla="*/ 73062 w 65"/>
                  <a:gd name="T33" fmla="*/ 91231 h 87"/>
                  <a:gd name="T34" fmla="*/ 75569 w 65"/>
                  <a:gd name="T35" fmla="*/ 82433 h 87"/>
                  <a:gd name="T36" fmla="*/ 80492 w 65"/>
                  <a:gd name="T37" fmla="*/ 72252 h 87"/>
                  <a:gd name="T38" fmla="*/ 91615 w 65"/>
                  <a:gd name="T39" fmla="*/ 57960 h 87"/>
                  <a:gd name="T40" fmla="*/ 109529 w 65"/>
                  <a:gd name="T41" fmla="*/ 44962 h 87"/>
                  <a:gd name="T42" fmla="*/ 128265 w 65"/>
                  <a:gd name="T43" fmla="*/ 29635 h 87"/>
                  <a:gd name="T44" fmla="*/ 156951 w 65"/>
                  <a:gd name="T45" fmla="*/ 12998 h 87"/>
                  <a:gd name="T46" fmla="*/ 164649 w 65"/>
                  <a:gd name="T47" fmla="*/ 5146 h 87"/>
                  <a:gd name="T48" fmla="*/ 164649 w 65"/>
                  <a:gd name="T49" fmla="*/ 2818 h 87"/>
                  <a:gd name="T50" fmla="*/ 151129 w 65"/>
                  <a:gd name="T51" fmla="*/ 5146 h 8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65" h="87">
                    <a:moveTo>
                      <a:pt x="65" y="0"/>
                    </a:moveTo>
                    <a:lnTo>
                      <a:pt x="64" y="1"/>
                    </a:lnTo>
                    <a:lnTo>
                      <a:pt x="41" y="9"/>
                    </a:lnTo>
                    <a:lnTo>
                      <a:pt x="31" y="13"/>
                    </a:lnTo>
                    <a:lnTo>
                      <a:pt x="20" y="20"/>
                    </a:lnTo>
                    <a:lnTo>
                      <a:pt x="13" y="28"/>
                    </a:lnTo>
                    <a:lnTo>
                      <a:pt x="9" y="37"/>
                    </a:lnTo>
                    <a:lnTo>
                      <a:pt x="5" y="50"/>
                    </a:lnTo>
                    <a:lnTo>
                      <a:pt x="2" y="62"/>
                    </a:lnTo>
                    <a:lnTo>
                      <a:pt x="0" y="72"/>
                    </a:lnTo>
                    <a:lnTo>
                      <a:pt x="1" y="85"/>
                    </a:lnTo>
                    <a:lnTo>
                      <a:pt x="2" y="87"/>
                    </a:lnTo>
                    <a:lnTo>
                      <a:pt x="5" y="85"/>
                    </a:lnTo>
                    <a:lnTo>
                      <a:pt x="11" y="81"/>
                    </a:lnTo>
                    <a:lnTo>
                      <a:pt x="18" y="74"/>
                    </a:lnTo>
                    <a:lnTo>
                      <a:pt x="23" y="72"/>
                    </a:lnTo>
                    <a:lnTo>
                      <a:pt x="28" y="71"/>
                    </a:lnTo>
                    <a:lnTo>
                      <a:pt x="29" y="64"/>
                    </a:lnTo>
                    <a:lnTo>
                      <a:pt x="31" y="56"/>
                    </a:lnTo>
                    <a:lnTo>
                      <a:pt x="35" y="45"/>
                    </a:lnTo>
                    <a:lnTo>
                      <a:pt x="42" y="35"/>
                    </a:lnTo>
                    <a:lnTo>
                      <a:pt x="49" y="23"/>
                    </a:lnTo>
                    <a:lnTo>
                      <a:pt x="60" y="10"/>
                    </a:lnTo>
                    <a:lnTo>
                      <a:pt x="63" y="4"/>
                    </a:lnTo>
                    <a:lnTo>
                      <a:pt x="63" y="2"/>
                    </a:lnTo>
                    <a:lnTo>
                      <a:pt x="58" y="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3" name="Freeform 13"/>
              <p:cNvSpPr>
                <a:spLocks noChangeAspect="1"/>
              </p:cNvSpPr>
              <p:nvPr/>
            </p:nvSpPr>
            <p:spPr bwMode="auto">
              <a:xfrm>
                <a:off x="2154" y="733"/>
                <a:ext cx="221" cy="401"/>
              </a:xfrm>
              <a:custGeom>
                <a:avLst/>
                <a:gdLst>
                  <a:gd name="T0" fmla="*/ 184738 w 72"/>
                  <a:gd name="T1" fmla="*/ 15400 h 144"/>
                  <a:gd name="T2" fmla="*/ 153908 w 72"/>
                  <a:gd name="T3" fmla="*/ 8894 h 144"/>
                  <a:gd name="T4" fmla="*/ 110325 w 72"/>
                  <a:gd name="T5" fmla="*/ 6569 h 144"/>
                  <a:gd name="T6" fmla="*/ 64256 w 72"/>
                  <a:gd name="T7" fmla="*/ 2829 h 144"/>
                  <a:gd name="T8" fmla="*/ 12520 w 72"/>
                  <a:gd name="T9" fmla="*/ 0 h 144"/>
                  <a:gd name="T10" fmla="*/ 0 w 72"/>
                  <a:gd name="T11" fmla="*/ 0 h 144"/>
                  <a:gd name="T12" fmla="*/ 7631 w 72"/>
                  <a:gd name="T13" fmla="*/ 13044 h 144"/>
                  <a:gd name="T14" fmla="*/ 15010 w 72"/>
                  <a:gd name="T15" fmla="*/ 32654 h 144"/>
                  <a:gd name="T16" fmla="*/ 28313 w 72"/>
                  <a:gd name="T17" fmla="*/ 55926 h 144"/>
                  <a:gd name="T18" fmla="*/ 35943 w 72"/>
                  <a:gd name="T19" fmla="*/ 83052 h 144"/>
                  <a:gd name="T20" fmla="*/ 50953 w 72"/>
                  <a:gd name="T21" fmla="*/ 125920 h 144"/>
                  <a:gd name="T22" fmla="*/ 61862 w 72"/>
                  <a:gd name="T23" fmla="*/ 165972 h 144"/>
                  <a:gd name="T24" fmla="*/ 67006 w 72"/>
                  <a:gd name="T25" fmla="*/ 187075 h 14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2" h="144">
                    <a:moveTo>
                      <a:pt x="72" y="12"/>
                    </a:moveTo>
                    <a:lnTo>
                      <a:pt x="60" y="7"/>
                    </a:lnTo>
                    <a:lnTo>
                      <a:pt x="43" y="5"/>
                    </a:lnTo>
                    <a:lnTo>
                      <a:pt x="25" y="2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3" y="10"/>
                    </a:lnTo>
                    <a:lnTo>
                      <a:pt x="6" y="25"/>
                    </a:lnTo>
                    <a:lnTo>
                      <a:pt x="11" y="43"/>
                    </a:lnTo>
                    <a:lnTo>
                      <a:pt x="14" y="64"/>
                    </a:lnTo>
                    <a:lnTo>
                      <a:pt x="20" y="97"/>
                    </a:lnTo>
                    <a:lnTo>
                      <a:pt x="24" y="128"/>
                    </a:lnTo>
                    <a:lnTo>
                      <a:pt x="26" y="14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4" name="Freeform 14"/>
              <p:cNvSpPr>
                <a:spLocks noChangeAspect="1"/>
              </p:cNvSpPr>
              <p:nvPr/>
            </p:nvSpPr>
            <p:spPr bwMode="auto">
              <a:xfrm>
                <a:off x="1821" y="733"/>
                <a:ext cx="222" cy="401"/>
              </a:xfrm>
              <a:custGeom>
                <a:avLst/>
                <a:gdLst>
                  <a:gd name="T0" fmla="*/ 0 w 72"/>
                  <a:gd name="T1" fmla="*/ 15400 h 144"/>
                  <a:gd name="T2" fmla="*/ 34262 w 72"/>
                  <a:gd name="T3" fmla="*/ 11726 h 144"/>
                  <a:gd name="T4" fmla="*/ 68888 w 72"/>
                  <a:gd name="T5" fmla="*/ 8894 h 144"/>
                  <a:gd name="T6" fmla="*/ 108370 w 72"/>
                  <a:gd name="T7" fmla="*/ 5166 h 144"/>
                  <a:gd name="T8" fmla="*/ 156362 w 72"/>
                  <a:gd name="T9" fmla="*/ 0 h 144"/>
                  <a:gd name="T10" fmla="*/ 190889 w 72"/>
                  <a:gd name="T11" fmla="*/ 1317 h 144"/>
                  <a:gd name="T12" fmla="*/ 180594 w 72"/>
                  <a:gd name="T13" fmla="*/ 19613 h 144"/>
                  <a:gd name="T14" fmla="*/ 169195 w 72"/>
                  <a:gd name="T15" fmla="*/ 37836 h 144"/>
                  <a:gd name="T16" fmla="*/ 164129 w 72"/>
                  <a:gd name="T17" fmla="*/ 55926 h 144"/>
                  <a:gd name="T18" fmla="*/ 156362 w 72"/>
                  <a:gd name="T19" fmla="*/ 81539 h 144"/>
                  <a:gd name="T20" fmla="*/ 127070 w 72"/>
                  <a:gd name="T21" fmla="*/ 187075 h 14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2" h="144">
                    <a:moveTo>
                      <a:pt x="0" y="12"/>
                    </a:moveTo>
                    <a:lnTo>
                      <a:pt x="13" y="9"/>
                    </a:lnTo>
                    <a:lnTo>
                      <a:pt x="26" y="7"/>
                    </a:lnTo>
                    <a:lnTo>
                      <a:pt x="41" y="4"/>
                    </a:lnTo>
                    <a:lnTo>
                      <a:pt x="59" y="0"/>
                    </a:lnTo>
                    <a:lnTo>
                      <a:pt x="72" y="1"/>
                    </a:lnTo>
                    <a:lnTo>
                      <a:pt x="68" y="15"/>
                    </a:lnTo>
                    <a:lnTo>
                      <a:pt x="64" y="29"/>
                    </a:lnTo>
                    <a:lnTo>
                      <a:pt x="62" y="43"/>
                    </a:lnTo>
                    <a:lnTo>
                      <a:pt x="59" y="63"/>
                    </a:lnTo>
                    <a:lnTo>
                      <a:pt x="48" y="14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5" name="Freeform 15"/>
              <p:cNvSpPr>
                <a:spLocks noChangeAspect="1"/>
              </p:cNvSpPr>
              <p:nvPr/>
            </p:nvSpPr>
            <p:spPr bwMode="auto">
              <a:xfrm>
                <a:off x="2154" y="752"/>
                <a:ext cx="267" cy="61"/>
              </a:xfrm>
              <a:custGeom>
                <a:avLst/>
                <a:gdLst>
                  <a:gd name="T0" fmla="*/ 222917 w 87"/>
                  <a:gd name="T1" fmla="*/ 27716 h 22"/>
                  <a:gd name="T2" fmla="*/ 202254 w 87"/>
                  <a:gd name="T3" fmla="*/ 25071 h 22"/>
                  <a:gd name="T4" fmla="*/ 161179 w 87"/>
                  <a:gd name="T5" fmla="*/ 19035 h 22"/>
                  <a:gd name="T6" fmla="*/ 110271 w 87"/>
                  <a:gd name="T7" fmla="*/ 11302 h 22"/>
                  <a:gd name="T8" fmla="*/ 59348 w 87"/>
                  <a:gd name="T9" fmla="*/ 3605 h 22"/>
                  <a:gd name="T10" fmla="*/ 28302 w 87"/>
                  <a:gd name="T11" fmla="*/ 0 h 22"/>
                  <a:gd name="T12" fmla="*/ 0 w 87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7" h="22">
                    <a:moveTo>
                      <a:pt x="87" y="22"/>
                    </a:moveTo>
                    <a:lnTo>
                      <a:pt x="79" y="20"/>
                    </a:lnTo>
                    <a:lnTo>
                      <a:pt x="63" y="15"/>
                    </a:lnTo>
                    <a:lnTo>
                      <a:pt x="43" y="9"/>
                    </a:lnTo>
                    <a:lnTo>
                      <a:pt x="23" y="3"/>
                    </a:lnTo>
                    <a:lnTo>
                      <a:pt x="11" y="0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6" name="Freeform 16"/>
              <p:cNvSpPr>
                <a:spLocks noChangeAspect="1"/>
              </p:cNvSpPr>
              <p:nvPr/>
            </p:nvSpPr>
            <p:spPr bwMode="auto">
              <a:xfrm>
                <a:off x="1778" y="752"/>
                <a:ext cx="243" cy="61"/>
              </a:xfrm>
              <a:custGeom>
                <a:avLst/>
                <a:gdLst>
                  <a:gd name="T0" fmla="*/ 0 w 79"/>
                  <a:gd name="T1" fmla="*/ 27716 h 22"/>
                  <a:gd name="T2" fmla="*/ 44032 w 79"/>
                  <a:gd name="T3" fmla="*/ 22764 h 22"/>
                  <a:gd name="T4" fmla="*/ 91417 w 79"/>
                  <a:gd name="T5" fmla="*/ 14069 h 22"/>
                  <a:gd name="T6" fmla="*/ 143133 w 79"/>
                  <a:gd name="T7" fmla="*/ 8695 h 22"/>
                  <a:gd name="T8" fmla="*/ 205729 w 79"/>
                  <a:gd name="T9" fmla="*/ 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" h="22">
                    <a:moveTo>
                      <a:pt x="0" y="22"/>
                    </a:moveTo>
                    <a:lnTo>
                      <a:pt x="17" y="18"/>
                    </a:lnTo>
                    <a:lnTo>
                      <a:pt x="35" y="11"/>
                    </a:lnTo>
                    <a:lnTo>
                      <a:pt x="55" y="7"/>
                    </a:lnTo>
                    <a:lnTo>
                      <a:pt x="79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7" name="Line 17"/>
              <p:cNvSpPr>
                <a:spLocks noChangeAspect="1" noChangeShapeType="1"/>
              </p:cNvSpPr>
              <p:nvPr/>
            </p:nvSpPr>
            <p:spPr bwMode="auto">
              <a:xfrm flipH="1">
                <a:off x="1599" y="953"/>
                <a:ext cx="22" cy="2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8" name="Line 18"/>
              <p:cNvSpPr>
                <a:spLocks noChangeAspect="1" noChangeShapeType="1"/>
              </p:cNvSpPr>
              <p:nvPr/>
            </p:nvSpPr>
            <p:spPr bwMode="auto">
              <a:xfrm>
                <a:off x="2575" y="953"/>
                <a:ext cx="22" cy="4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9" name="Freeform 19"/>
              <p:cNvSpPr>
                <a:spLocks noChangeAspect="1"/>
              </p:cNvSpPr>
              <p:nvPr/>
            </p:nvSpPr>
            <p:spPr bwMode="auto">
              <a:xfrm>
                <a:off x="1688" y="1134"/>
                <a:ext cx="820" cy="181"/>
              </a:xfrm>
              <a:custGeom>
                <a:avLst/>
                <a:gdLst>
                  <a:gd name="T0" fmla="*/ 703788 w 266"/>
                  <a:gd name="T1" fmla="*/ 81534 h 65"/>
                  <a:gd name="T2" fmla="*/ 703788 w 266"/>
                  <a:gd name="T3" fmla="*/ 55923 h 65"/>
                  <a:gd name="T4" fmla="*/ 669539 w 266"/>
                  <a:gd name="T5" fmla="*/ 36320 h 65"/>
                  <a:gd name="T6" fmla="*/ 605792 w 266"/>
                  <a:gd name="T7" fmla="*/ 21937 h 65"/>
                  <a:gd name="T8" fmla="*/ 529483 w 266"/>
                  <a:gd name="T9" fmla="*/ 10211 h 65"/>
                  <a:gd name="T10" fmla="*/ 473852 w 266"/>
                  <a:gd name="T11" fmla="*/ 5165 h 65"/>
                  <a:gd name="T12" fmla="*/ 370819 w 266"/>
                  <a:gd name="T13" fmla="*/ 0 h 65"/>
                  <a:gd name="T14" fmla="*/ 336305 w 266"/>
                  <a:gd name="T15" fmla="*/ 1317 h 65"/>
                  <a:gd name="T16" fmla="*/ 241132 w 266"/>
                  <a:gd name="T17" fmla="*/ 6569 h 65"/>
                  <a:gd name="T18" fmla="*/ 163994 w 266"/>
                  <a:gd name="T19" fmla="*/ 13043 h 65"/>
                  <a:gd name="T20" fmla="*/ 87419 w 266"/>
                  <a:gd name="T21" fmla="*/ 24766 h 65"/>
                  <a:gd name="T22" fmla="*/ 41983 w 266"/>
                  <a:gd name="T23" fmla="*/ 36320 h 65"/>
                  <a:gd name="T24" fmla="*/ 10281 w 266"/>
                  <a:gd name="T25" fmla="*/ 50936 h 65"/>
                  <a:gd name="T26" fmla="*/ 4979 w 266"/>
                  <a:gd name="T27" fmla="*/ 64817 h 65"/>
                  <a:gd name="T28" fmla="*/ 0 w 266"/>
                  <a:gd name="T29" fmla="*/ 84357 h 6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66" h="65">
                    <a:moveTo>
                      <a:pt x="266" y="63"/>
                    </a:moveTo>
                    <a:lnTo>
                      <a:pt x="266" y="43"/>
                    </a:lnTo>
                    <a:lnTo>
                      <a:pt x="253" y="28"/>
                    </a:lnTo>
                    <a:lnTo>
                      <a:pt x="229" y="17"/>
                    </a:lnTo>
                    <a:lnTo>
                      <a:pt x="200" y="8"/>
                    </a:lnTo>
                    <a:lnTo>
                      <a:pt x="179" y="4"/>
                    </a:lnTo>
                    <a:lnTo>
                      <a:pt x="140" y="0"/>
                    </a:lnTo>
                    <a:lnTo>
                      <a:pt x="127" y="1"/>
                    </a:lnTo>
                    <a:lnTo>
                      <a:pt x="91" y="5"/>
                    </a:lnTo>
                    <a:lnTo>
                      <a:pt x="62" y="10"/>
                    </a:lnTo>
                    <a:lnTo>
                      <a:pt x="33" y="19"/>
                    </a:lnTo>
                    <a:lnTo>
                      <a:pt x="16" y="28"/>
                    </a:lnTo>
                    <a:lnTo>
                      <a:pt x="4" y="39"/>
                    </a:lnTo>
                    <a:lnTo>
                      <a:pt x="2" y="50"/>
                    </a:lnTo>
                    <a:lnTo>
                      <a:pt x="0" y="65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0" name="Freeform 20"/>
              <p:cNvSpPr>
                <a:spLocks noChangeAspect="1"/>
              </p:cNvSpPr>
              <p:nvPr/>
            </p:nvSpPr>
            <p:spPr bwMode="auto">
              <a:xfrm>
                <a:off x="2532" y="975"/>
                <a:ext cx="22" cy="521"/>
              </a:xfrm>
              <a:custGeom>
                <a:avLst/>
                <a:gdLst>
                  <a:gd name="T0" fmla="*/ 0 w 7"/>
                  <a:gd name="T1" fmla="*/ 0 h 187"/>
                  <a:gd name="T2" fmla="*/ 8602 w 7"/>
                  <a:gd name="T3" fmla="*/ 97728 h 187"/>
                  <a:gd name="T4" fmla="*/ 18442 w 7"/>
                  <a:gd name="T5" fmla="*/ 192692 h 187"/>
                  <a:gd name="T6" fmla="*/ 21167 w 7"/>
                  <a:gd name="T7" fmla="*/ 243730 h 1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187">
                    <a:moveTo>
                      <a:pt x="0" y="0"/>
                    </a:moveTo>
                    <a:lnTo>
                      <a:pt x="3" y="75"/>
                    </a:lnTo>
                    <a:lnTo>
                      <a:pt x="6" y="148"/>
                    </a:lnTo>
                    <a:lnTo>
                      <a:pt x="7" y="187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1" name="Freeform 21"/>
              <p:cNvSpPr>
                <a:spLocks noChangeAspect="1"/>
              </p:cNvSpPr>
              <p:nvPr/>
            </p:nvSpPr>
            <p:spPr bwMode="auto">
              <a:xfrm>
                <a:off x="1642" y="975"/>
                <a:ext cx="25" cy="521"/>
              </a:xfrm>
              <a:custGeom>
                <a:avLst/>
                <a:gdLst>
                  <a:gd name="T0" fmla="*/ 23281 w 8"/>
                  <a:gd name="T1" fmla="*/ 0 h 187"/>
                  <a:gd name="T2" fmla="*/ 8388 w 8"/>
                  <a:gd name="T3" fmla="*/ 86093 h 187"/>
                  <a:gd name="T4" fmla="*/ 0 w 8"/>
                  <a:gd name="T5" fmla="*/ 195587 h 187"/>
                  <a:gd name="T6" fmla="*/ 0 w 8"/>
                  <a:gd name="T7" fmla="*/ 243730 h 1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187">
                    <a:moveTo>
                      <a:pt x="8" y="0"/>
                    </a:moveTo>
                    <a:lnTo>
                      <a:pt x="3" y="66"/>
                    </a:lnTo>
                    <a:lnTo>
                      <a:pt x="0" y="150"/>
                    </a:lnTo>
                    <a:lnTo>
                      <a:pt x="0" y="187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2" name="Freeform 22"/>
              <p:cNvSpPr>
                <a:spLocks noChangeAspect="1"/>
              </p:cNvSpPr>
              <p:nvPr/>
            </p:nvSpPr>
            <p:spPr bwMode="auto">
              <a:xfrm>
                <a:off x="2508" y="1315"/>
                <a:ext cx="46" cy="2"/>
              </a:xfrm>
              <a:custGeom>
                <a:avLst/>
                <a:gdLst>
                  <a:gd name="T0" fmla="*/ 0 w 15"/>
                  <a:gd name="T1" fmla="*/ 0 h 2"/>
                  <a:gd name="T2" fmla="*/ 17333 w 15"/>
                  <a:gd name="T3" fmla="*/ 0 h 2"/>
                  <a:gd name="T4" fmla="*/ 38211 w 15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2">
                    <a:moveTo>
                      <a:pt x="0" y="0"/>
                    </a:moveTo>
                    <a:lnTo>
                      <a:pt x="7" y="0"/>
                    </a:lnTo>
                    <a:lnTo>
                      <a:pt x="15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3" name="Freeform 23"/>
              <p:cNvSpPr>
                <a:spLocks noChangeAspect="1"/>
              </p:cNvSpPr>
              <p:nvPr/>
            </p:nvSpPr>
            <p:spPr bwMode="auto">
              <a:xfrm>
                <a:off x="1642" y="1315"/>
                <a:ext cx="46" cy="2"/>
              </a:xfrm>
              <a:custGeom>
                <a:avLst/>
                <a:gdLst>
                  <a:gd name="T0" fmla="*/ 38211 w 15"/>
                  <a:gd name="T1" fmla="*/ 0 h 2"/>
                  <a:gd name="T2" fmla="*/ 33338 w 15"/>
                  <a:gd name="T3" fmla="*/ 0 h 2"/>
                  <a:gd name="T4" fmla="*/ 0 w 15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2">
                    <a:moveTo>
                      <a:pt x="15" y="0"/>
                    </a:moveTo>
                    <a:lnTo>
                      <a:pt x="13" y="0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4" name="Freeform 24"/>
              <p:cNvSpPr>
                <a:spLocks noChangeAspect="1"/>
              </p:cNvSpPr>
              <p:nvPr/>
            </p:nvSpPr>
            <p:spPr bwMode="auto">
              <a:xfrm>
                <a:off x="1688" y="1315"/>
                <a:ext cx="820" cy="342"/>
              </a:xfrm>
              <a:custGeom>
                <a:avLst/>
                <a:gdLst>
                  <a:gd name="T0" fmla="*/ 703788 w 266"/>
                  <a:gd name="T1" fmla="*/ 0 h 123"/>
                  <a:gd name="T2" fmla="*/ 701242 w 266"/>
                  <a:gd name="T3" fmla="*/ 34712 h 123"/>
                  <a:gd name="T4" fmla="*/ 695995 w 266"/>
                  <a:gd name="T5" fmla="*/ 69287 h 123"/>
                  <a:gd name="T6" fmla="*/ 679851 w 266"/>
                  <a:gd name="T7" fmla="*/ 111823 h 123"/>
                  <a:gd name="T8" fmla="*/ 666756 w 266"/>
                  <a:gd name="T9" fmla="*/ 158040 h 123"/>
                  <a:gd name="T10" fmla="*/ 600727 w 266"/>
                  <a:gd name="T11" fmla="*/ 147936 h 123"/>
                  <a:gd name="T12" fmla="*/ 526138 w 266"/>
                  <a:gd name="T13" fmla="*/ 142731 h 123"/>
                  <a:gd name="T14" fmla="*/ 459931 w 266"/>
                  <a:gd name="T15" fmla="*/ 139917 h 123"/>
                  <a:gd name="T16" fmla="*/ 373337 w 266"/>
                  <a:gd name="T17" fmla="*/ 138610 h 123"/>
                  <a:gd name="T18" fmla="*/ 296202 w 266"/>
                  <a:gd name="T19" fmla="*/ 139917 h 123"/>
                  <a:gd name="T20" fmla="*/ 235238 w 266"/>
                  <a:gd name="T21" fmla="*/ 141424 h 123"/>
                  <a:gd name="T22" fmla="*/ 163994 w 266"/>
                  <a:gd name="T23" fmla="*/ 145058 h 123"/>
                  <a:gd name="T24" fmla="*/ 84901 w 266"/>
                  <a:gd name="T25" fmla="*/ 152882 h 123"/>
                  <a:gd name="T26" fmla="*/ 53198 w 266"/>
                  <a:gd name="T27" fmla="*/ 158040 h 123"/>
                  <a:gd name="T28" fmla="*/ 37033 w 266"/>
                  <a:gd name="T29" fmla="*/ 119669 h 123"/>
                  <a:gd name="T30" fmla="*/ 26712 w 266"/>
                  <a:gd name="T31" fmla="*/ 88762 h 123"/>
                  <a:gd name="T32" fmla="*/ 10281 w 266"/>
                  <a:gd name="T33" fmla="*/ 41059 h 123"/>
                  <a:gd name="T34" fmla="*/ 0 w 266"/>
                  <a:gd name="T35" fmla="*/ 3656 h 1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66" h="123">
                    <a:moveTo>
                      <a:pt x="266" y="0"/>
                    </a:moveTo>
                    <a:lnTo>
                      <a:pt x="265" y="27"/>
                    </a:lnTo>
                    <a:lnTo>
                      <a:pt x="263" y="54"/>
                    </a:lnTo>
                    <a:lnTo>
                      <a:pt x="257" y="87"/>
                    </a:lnTo>
                    <a:lnTo>
                      <a:pt x="252" y="123"/>
                    </a:lnTo>
                    <a:lnTo>
                      <a:pt x="227" y="115"/>
                    </a:lnTo>
                    <a:lnTo>
                      <a:pt x="199" y="111"/>
                    </a:lnTo>
                    <a:lnTo>
                      <a:pt x="174" y="109"/>
                    </a:lnTo>
                    <a:lnTo>
                      <a:pt x="141" y="108"/>
                    </a:lnTo>
                    <a:lnTo>
                      <a:pt x="112" y="109"/>
                    </a:lnTo>
                    <a:lnTo>
                      <a:pt x="89" y="110"/>
                    </a:lnTo>
                    <a:lnTo>
                      <a:pt x="62" y="113"/>
                    </a:lnTo>
                    <a:lnTo>
                      <a:pt x="32" y="119"/>
                    </a:lnTo>
                    <a:lnTo>
                      <a:pt x="20" y="123"/>
                    </a:lnTo>
                    <a:lnTo>
                      <a:pt x="14" y="93"/>
                    </a:lnTo>
                    <a:lnTo>
                      <a:pt x="10" y="69"/>
                    </a:lnTo>
                    <a:lnTo>
                      <a:pt x="4" y="32"/>
                    </a:lnTo>
                    <a:lnTo>
                      <a:pt x="0" y="3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5" name="Freeform 25"/>
              <p:cNvSpPr>
                <a:spLocks noChangeAspect="1"/>
              </p:cNvSpPr>
              <p:nvPr/>
            </p:nvSpPr>
            <p:spPr bwMode="auto">
              <a:xfrm>
                <a:off x="1732" y="1657"/>
                <a:ext cx="733" cy="1142"/>
              </a:xfrm>
              <a:custGeom>
                <a:avLst/>
                <a:gdLst>
                  <a:gd name="T0" fmla="*/ 612717 w 238"/>
                  <a:gd name="T1" fmla="*/ 0 h 410"/>
                  <a:gd name="T2" fmla="*/ 599135 w 238"/>
                  <a:gd name="T3" fmla="*/ 23297 h 410"/>
                  <a:gd name="T4" fmla="*/ 594078 w 238"/>
                  <a:gd name="T5" fmla="*/ 57482 h 410"/>
                  <a:gd name="T6" fmla="*/ 588879 w 238"/>
                  <a:gd name="T7" fmla="*/ 89678 h 410"/>
                  <a:gd name="T8" fmla="*/ 588879 w 238"/>
                  <a:gd name="T9" fmla="*/ 130260 h 410"/>
                  <a:gd name="T10" fmla="*/ 583825 w 238"/>
                  <a:gd name="T11" fmla="*/ 193817 h 410"/>
                  <a:gd name="T12" fmla="*/ 583825 w 238"/>
                  <a:gd name="T13" fmla="*/ 241895 h 410"/>
                  <a:gd name="T14" fmla="*/ 583825 w 238"/>
                  <a:gd name="T15" fmla="*/ 292703 h 410"/>
                  <a:gd name="T16" fmla="*/ 583825 w 238"/>
                  <a:gd name="T17" fmla="*/ 340868 h 410"/>
                  <a:gd name="T18" fmla="*/ 588879 w 238"/>
                  <a:gd name="T19" fmla="*/ 379743 h 410"/>
                  <a:gd name="T20" fmla="*/ 601562 w 238"/>
                  <a:gd name="T21" fmla="*/ 417473 h 410"/>
                  <a:gd name="T22" fmla="*/ 615409 w 238"/>
                  <a:gd name="T23" fmla="*/ 451491 h 410"/>
                  <a:gd name="T24" fmla="*/ 625665 w 238"/>
                  <a:gd name="T25" fmla="*/ 475799 h 410"/>
                  <a:gd name="T26" fmla="*/ 625665 w 238"/>
                  <a:gd name="T27" fmla="*/ 488871 h 410"/>
                  <a:gd name="T28" fmla="*/ 625665 w 238"/>
                  <a:gd name="T29" fmla="*/ 501928 h 410"/>
                  <a:gd name="T30" fmla="*/ 612717 w 238"/>
                  <a:gd name="T31" fmla="*/ 507157 h 410"/>
                  <a:gd name="T32" fmla="*/ 562501 w 238"/>
                  <a:gd name="T33" fmla="*/ 520231 h 410"/>
                  <a:gd name="T34" fmla="*/ 515348 w 238"/>
                  <a:gd name="T35" fmla="*/ 529609 h 410"/>
                  <a:gd name="T36" fmla="*/ 467762 w 238"/>
                  <a:gd name="T37" fmla="*/ 531960 h 410"/>
                  <a:gd name="T38" fmla="*/ 404607 w 238"/>
                  <a:gd name="T39" fmla="*/ 533281 h 410"/>
                  <a:gd name="T40" fmla="*/ 275682 w 238"/>
                  <a:gd name="T41" fmla="*/ 533281 h 410"/>
                  <a:gd name="T42" fmla="*/ 191994 w 238"/>
                  <a:gd name="T43" fmla="*/ 531960 h 410"/>
                  <a:gd name="T44" fmla="*/ 144139 w 238"/>
                  <a:gd name="T45" fmla="*/ 530448 h 410"/>
                  <a:gd name="T46" fmla="*/ 86999 w 238"/>
                  <a:gd name="T47" fmla="*/ 525398 h 410"/>
                  <a:gd name="T48" fmla="*/ 52908 w 238"/>
                  <a:gd name="T49" fmla="*/ 517872 h 410"/>
                  <a:gd name="T50" fmla="*/ 18809 w 238"/>
                  <a:gd name="T51" fmla="*/ 506140 h 410"/>
                  <a:gd name="T52" fmla="*/ 7740 w 238"/>
                  <a:gd name="T53" fmla="*/ 501928 h 410"/>
                  <a:gd name="T54" fmla="*/ 0 w 238"/>
                  <a:gd name="T55" fmla="*/ 483882 h 410"/>
                  <a:gd name="T56" fmla="*/ 10253 w 238"/>
                  <a:gd name="T57" fmla="*/ 460390 h 410"/>
                  <a:gd name="T58" fmla="*/ 21322 w 238"/>
                  <a:gd name="T59" fmla="*/ 437055 h 410"/>
                  <a:gd name="T60" fmla="*/ 31578 w 238"/>
                  <a:gd name="T61" fmla="*/ 405741 h 410"/>
                  <a:gd name="T62" fmla="*/ 39317 w 238"/>
                  <a:gd name="T63" fmla="*/ 378726 h 410"/>
                  <a:gd name="T64" fmla="*/ 41830 w 238"/>
                  <a:gd name="T65" fmla="*/ 293736 h 410"/>
                  <a:gd name="T66" fmla="*/ 41830 w 238"/>
                  <a:gd name="T67" fmla="*/ 231678 h 410"/>
                  <a:gd name="T68" fmla="*/ 39317 w 238"/>
                  <a:gd name="T69" fmla="*/ 120865 h 410"/>
                  <a:gd name="T70" fmla="*/ 36604 w 238"/>
                  <a:gd name="T71" fmla="*/ 81617 h 410"/>
                  <a:gd name="T72" fmla="*/ 31578 w 238"/>
                  <a:gd name="T73" fmla="*/ 58326 h 410"/>
                  <a:gd name="T74" fmla="*/ 23838 w 238"/>
                  <a:gd name="T75" fmla="*/ 33708 h 410"/>
                  <a:gd name="T76" fmla="*/ 15196 w 238"/>
                  <a:gd name="T77" fmla="*/ 0 h 41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38" h="410">
                    <a:moveTo>
                      <a:pt x="233" y="0"/>
                    </a:moveTo>
                    <a:lnTo>
                      <a:pt x="228" y="18"/>
                    </a:lnTo>
                    <a:lnTo>
                      <a:pt x="226" y="44"/>
                    </a:lnTo>
                    <a:lnTo>
                      <a:pt x="224" y="69"/>
                    </a:lnTo>
                    <a:lnTo>
                      <a:pt x="224" y="100"/>
                    </a:lnTo>
                    <a:lnTo>
                      <a:pt x="222" y="149"/>
                    </a:lnTo>
                    <a:lnTo>
                      <a:pt x="222" y="186"/>
                    </a:lnTo>
                    <a:lnTo>
                      <a:pt x="222" y="225"/>
                    </a:lnTo>
                    <a:lnTo>
                      <a:pt x="222" y="262"/>
                    </a:lnTo>
                    <a:lnTo>
                      <a:pt x="224" y="292"/>
                    </a:lnTo>
                    <a:lnTo>
                      <a:pt x="229" y="321"/>
                    </a:lnTo>
                    <a:lnTo>
                      <a:pt x="234" y="347"/>
                    </a:lnTo>
                    <a:lnTo>
                      <a:pt x="238" y="366"/>
                    </a:lnTo>
                    <a:lnTo>
                      <a:pt x="238" y="376"/>
                    </a:lnTo>
                    <a:lnTo>
                      <a:pt x="238" y="386"/>
                    </a:lnTo>
                    <a:lnTo>
                      <a:pt x="233" y="390"/>
                    </a:lnTo>
                    <a:lnTo>
                      <a:pt x="214" y="400"/>
                    </a:lnTo>
                    <a:lnTo>
                      <a:pt x="196" y="407"/>
                    </a:lnTo>
                    <a:lnTo>
                      <a:pt x="178" y="409"/>
                    </a:lnTo>
                    <a:lnTo>
                      <a:pt x="154" y="410"/>
                    </a:lnTo>
                    <a:lnTo>
                      <a:pt x="105" y="410"/>
                    </a:lnTo>
                    <a:lnTo>
                      <a:pt x="73" y="409"/>
                    </a:lnTo>
                    <a:lnTo>
                      <a:pt x="55" y="408"/>
                    </a:lnTo>
                    <a:lnTo>
                      <a:pt x="33" y="404"/>
                    </a:lnTo>
                    <a:lnTo>
                      <a:pt x="20" y="398"/>
                    </a:lnTo>
                    <a:lnTo>
                      <a:pt x="7" y="389"/>
                    </a:lnTo>
                    <a:lnTo>
                      <a:pt x="3" y="386"/>
                    </a:lnTo>
                    <a:lnTo>
                      <a:pt x="0" y="372"/>
                    </a:lnTo>
                    <a:lnTo>
                      <a:pt x="4" y="354"/>
                    </a:lnTo>
                    <a:lnTo>
                      <a:pt x="8" y="336"/>
                    </a:lnTo>
                    <a:lnTo>
                      <a:pt x="12" y="312"/>
                    </a:lnTo>
                    <a:lnTo>
                      <a:pt x="15" y="291"/>
                    </a:lnTo>
                    <a:lnTo>
                      <a:pt x="16" y="226"/>
                    </a:lnTo>
                    <a:lnTo>
                      <a:pt x="16" y="178"/>
                    </a:lnTo>
                    <a:lnTo>
                      <a:pt x="15" y="93"/>
                    </a:lnTo>
                    <a:lnTo>
                      <a:pt x="14" y="63"/>
                    </a:lnTo>
                    <a:lnTo>
                      <a:pt x="12" y="45"/>
                    </a:lnTo>
                    <a:lnTo>
                      <a:pt x="9" y="26"/>
                    </a:lnTo>
                    <a:lnTo>
                      <a:pt x="6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6" name="Freeform 26"/>
              <p:cNvSpPr>
                <a:spLocks noChangeAspect="1"/>
              </p:cNvSpPr>
              <p:nvPr/>
            </p:nvSpPr>
            <p:spPr bwMode="auto">
              <a:xfrm>
                <a:off x="2554" y="1535"/>
                <a:ext cx="3" cy="963"/>
              </a:xfrm>
              <a:custGeom>
                <a:avLst/>
                <a:gdLst>
                  <a:gd name="T0" fmla="*/ 0 w 3"/>
                  <a:gd name="T1" fmla="*/ 0 h 346"/>
                  <a:gd name="T2" fmla="*/ 0 w 3"/>
                  <a:gd name="T3" fmla="*/ 74838 h 346"/>
                  <a:gd name="T4" fmla="*/ 0 w 3"/>
                  <a:gd name="T5" fmla="*/ 138435 h 346"/>
                  <a:gd name="T6" fmla="*/ 0 w 3"/>
                  <a:gd name="T7" fmla="*/ 250998 h 346"/>
                  <a:gd name="T8" fmla="*/ 0 w 3"/>
                  <a:gd name="T9" fmla="*/ 338859 h 346"/>
                  <a:gd name="T10" fmla="*/ 0 w 3"/>
                  <a:gd name="T11" fmla="*/ 386809 h 346"/>
                  <a:gd name="T12" fmla="*/ 0 w 3"/>
                  <a:gd name="T13" fmla="*/ 447586 h 3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46">
                    <a:moveTo>
                      <a:pt x="0" y="0"/>
                    </a:moveTo>
                    <a:lnTo>
                      <a:pt x="0" y="58"/>
                    </a:lnTo>
                    <a:lnTo>
                      <a:pt x="0" y="107"/>
                    </a:lnTo>
                    <a:lnTo>
                      <a:pt x="0" y="194"/>
                    </a:lnTo>
                    <a:lnTo>
                      <a:pt x="0" y="262"/>
                    </a:lnTo>
                    <a:lnTo>
                      <a:pt x="0" y="299"/>
                    </a:lnTo>
                    <a:lnTo>
                      <a:pt x="0" y="346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7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2508" y="1434"/>
                <a:ext cx="46" cy="2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8" name="Line 28"/>
              <p:cNvSpPr>
                <a:spLocks noChangeAspect="1" noChangeShapeType="1"/>
              </p:cNvSpPr>
              <p:nvPr/>
            </p:nvSpPr>
            <p:spPr bwMode="auto">
              <a:xfrm flipV="1">
                <a:off x="2508" y="1476"/>
                <a:ext cx="46" cy="20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9" name="Freeform 29"/>
              <p:cNvSpPr>
                <a:spLocks noChangeAspect="1"/>
              </p:cNvSpPr>
              <p:nvPr/>
            </p:nvSpPr>
            <p:spPr bwMode="auto">
              <a:xfrm>
                <a:off x="2465" y="1315"/>
                <a:ext cx="89" cy="1183"/>
              </a:xfrm>
              <a:custGeom>
                <a:avLst/>
                <a:gdLst>
                  <a:gd name="T0" fmla="*/ 74340 w 29"/>
                  <a:gd name="T1" fmla="*/ 0 h 425"/>
                  <a:gd name="T2" fmla="*/ 40811 w 29"/>
                  <a:gd name="T3" fmla="*/ 71189 h 425"/>
                  <a:gd name="T4" fmla="*/ 35931 w 29"/>
                  <a:gd name="T5" fmla="*/ 97245 h 425"/>
                  <a:gd name="T6" fmla="*/ 25902 w 29"/>
                  <a:gd name="T7" fmla="*/ 143719 h 425"/>
                  <a:gd name="T8" fmla="*/ 17404 w 29"/>
                  <a:gd name="T9" fmla="*/ 169776 h 425"/>
                  <a:gd name="T10" fmla="*/ 12518 w 29"/>
                  <a:gd name="T11" fmla="*/ 183643 h 425"/>
                  <a:gd name="T12" fmla="*/ 10115 w 29"/>
                  <a:gd name="T13" fmla="*/ 229257 h 425"/>
                  <a:gd name="T14" fmla="*/ 7629 w 29"/>
                  <a:gd name="T15" fmla="*/ 267856 h 425"/>
                  <a:gd name="T16" fmla="*/ 7629 w 29"/>
                  <a:gd name="T17" fmla="*/ 307978 h 425"/>
                  <a:gd name="T18" fmla="*/ 4889 w 29"/>
                  <a:gd name="T19" fmla="*/ 350761 h 425"/>
                  <a:gd name="T20" fmla="*/ 0 w 29"/>
                  <a:gd name="T21" fmla="*/ 414412 h 425"/>
                  <a:gd name="T22" fmla="*/ 4889 w 29"/>
                  <a:gd name="T23" fmla="*/ 464705 h 425"/>
                  <a:gd name="T24" fmla="*/ 7629 w 29"/>
                  <a:gd name="T25" fmla="*/ 493472 h 425"/>
                  <a:gd name="T26" fmla="*/ 10115 w 29"/>
                  <a:gd name="T27" fmla="*/ 497308 h 425"/>
                  <a:gd name="T28" fmla="*/ 33446 w 29"/>
                  <a:gd name="T29" fmla="*/ 521853 h 425"/>
                  <a:gd name="T30" fmla="*/ 53412 w 29"/>
                  <a:gd name="T31" fmla="*/ 538552 h 425"/>
                  <a:gd name="T32" fmla="*/ 69463 w 29"/>
                  <a:gd name="T33" fmla="*/ 547428 h 425"/>
                  <a:gd name="T34" fmla="*/ 74340 w 29"/>
                  <a:gd name="T35" fmla="*/ 550256 h 42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9" h="425">
                    <a:moveTo>
                      <a:pt x="29" y="0"/>
                    </a:moveTo>
                    <a:lnTo>
                      <a:pt x="16" y="55"/>
                    </a:lnTo>
                    <a:lnTo>
                      <a:pt x="14" y="75"/>
                    </a:lnTo>
                    <a:lnTo>
                      <a:pt x="10" y="111"/>
                    </a:lnTo>
                    <a:lnTo>
                      <a:pt x="7" y="131"/>
                    </a:lnTo>
                    <a:lnTo>
                      <a:pt x="5" y="142"/>
                    </a:lnTo>
                    <a:lnTo>
                      <a:pt x="4" y="177"/>
                    </a:lnTo>
                    <a:lnTo>
                      <a:pt x="3" y="207"/>
                    </a:lnTo>
                    <a:lnTo>
                      <a:pt x="3" y="238"/>
                    </a:lnTo>
                    <a:lnTo>
                      <a:pt x="2" y="271"/>
                    </a:lnTo>
                    <a:lnTo>
                      <a:pt x="0" y="320"/>
                    </a:lnTo>
                    <a:lnTo>
                      <a:pt x="2" y="359"/>
                    </a:lnTo>
                    <a:lnTo>
                      <a:pt x="3" y="381"/>
                    </a:lnTo>
                    <a:lnTo>
                      <a:pt x="4" y="384"/>
                    </a:lnTo>
                    <a:lnTo>
                      <a:pt x="13" y="403"/>
                    </a:lnTo>
                    <a:lnTo>
                      <a:pt x="21" y="416"/>
                    </a:lnTo>
                    <a:lnTo>
                      <a:pt x="27" y="423"/>
                    </a:lnTo>
                    <a:lnTo>
                      <a:pt x="29" y="425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0" name="Freeform 30"/>
              <p:cNvSpPr>
                <a:spLocks noChangeAspect="1"/>
              </p:cNvSpPr>
              <p:nvPr/>
            </p:nvSpPr>
            <p:spPr bwMode="auto">
              <a:xfrm>
                <a:off x="2465" y="1958"/>
                <a:ext cx="154" cy="39"/>
              </a:xfrm>
              <a:custGeom>
                <a:avLst/>
                <a:gdLst>
                  <a:gd name="T0" fmla="*/ 131396 w 50"/>
                  <a:gd name="T1" fmla="*/ 0 h 14"/>
                  <a:gd name="T2" fmla="*/ 110061 w 50"/>
                  <a:gd name="T3" fmla="*/ 0 h 14"/>
                  <a:gd name="T4" fmla="*/ 78481 w 50"/>
                  <a:gd name="T5" fmla="*/ 5193 h 14"/>
                  <a:gd name="T6" fmla="*/ 0 w 50"/>
                  <a:gd name="T7" fmla="*/ 18313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0" h="14">
                    <a:moveTo>
                      <a:pt x="50" y="0"/>
                    </a:moveTo>
                    <a:lnTo>
                      <a:pt x="42" y="0"/>
                    </a:lnTo>
                    <a:lnTo>
                      <a:pt x="30" y="4"/>
                    </a:lnTo>
                    <a:lnTo>
                      <a:pt x="0" y="1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1" name="Line 31"/>
              <p:cNvSpPr>
                <a:spLocks noChangeAspect="1" noChangeShapeType="1"/>
              </p:cNvSpPr>
              <p:nvPr/>
            </p:nvSpPr>
            <p:spPr bwMode="auto">
              <a:xfrm flipH="1">
                <a:off x="2465" y="1936"/>
                <a:ext cx="89" cy="4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2" name="Line 32"/>
              <p:cNvSpPr>
                <a:spLocks noChangeAspect="1" noChangeShapeType="1"/>
              </p:cNvSpPr>
              <p:nvPr/>
            </p:nvSpPr>
            <p:spPr bwMode="auto">
              <a:xfrm flipH="1">
                <a:off x="2465" y="2016"/>
                <a:ext cx="89" cy="20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3" name="Line 33"/>
              <p:cNvSpPr>
                <a:spLocks noChangeAspect="1" noChangeShapeType="1"/>
              </p:cNvSpPr>
              <p:nvPr/>
            </p:nvSpPr>
            <p:spPr bwMode="auto">
              <a:xfrm>
                <a:off x="2465" y="2317"/>
                <a:ext cx="89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4" name="Line 34"/>
              <p:cNvSpPr>
                <a:spLocks noChangeAspect="1" noChangeShapeType="1"/>
              </p:cNvSpPr>
              <p:nvPr/>
            </p:nvSpPr>
            <p:spPr bwMode="auto">
              <a:xfrm flipH="1">
                <a:off x="2465" y="2337"/>
                <a:ext cx="89" cy="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5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2554" y="1356"/>
                <a:ext cx="65" cy="20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6" name="Line 36"/>
              <p:cNvSpPr>
                <a:spLocks noChangeAspect="1" noChangeShapeType="1"/>
              </p:cNvSpPr>
              <p:nvPr/>
            </p:nvSpPr>
            <p:spPr bwMode="auto">
              <a:xfrm flipV="1">
                <a:off x="2554" y="2479"/>
                <a:ext cx="65" cy="19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7" name="Freeform 37"/>
              <p:cNvSpPr>
                <a:spLocks noChangeAspect="1"/>
              </p:cNvSpPr>
              <p:nvPr/>
            </p:nvSpPr>
            <p:spPr bwMode="auto">
              <a:xfrm>
                <a:off x="1599" y="1315"/>
                <a:ext cx="133" cy="1183"/>
              </a:xfrm>
              <a:custGeom>
                <a:avLst/>
                <a:gdLst>
                  <a:gd name="T0" fmla="*/ 40181 w 43"/>
                  <a:gd name="T1" fmla="*/ 0 h 425"/>
                  <a:gd name="T2" fmla="*/ 73589 w 43"/>
                  <a:gd name="T3" fmla="*/ 72530 h 425"/>
                  <a:gd name="T4" fmla="*/ 86580 w 43"/>
                  <a:gd name="T5" fmla="*/ 125649 h 425"/>
                  <a:gd name="T6" fmla="*/ 99954 w 43"/>
                  <a:gd name="T7" fmla="*/ 176306 h 425"/>
                  <a:gd name="T8" fmla="*/ 108745 w 43"/>
                  <a:gd name="T9" fmla="*/ 199535 h 425"/>
                  <a:gd name="T10" fmla="*/ 111290 w 43"/>
                  <a:gd name="T11" fmla="*/ 229257 h 425"/>
                  <a:gd name="T12" fmla="*/ 111290 w 43"/>
                  <a:gd name="T13" fmla="*/ 275906 h 425"/>
                  <a:gd name="T14" fmla="*/ 116322 w 43"/>
                  <a:gd name="T15" fmla="*/ 358571 h 425"/>
                  <a:gd name="T16" fmla="*/ 116322 w 43"/>
                  <a:gd name="T17" fmla="*/ 423291 h 425"/>
                  <a:gd name="T18" fmla="*/ 116322 w 43"/>
                  <a:gd name="T19" fmla="*/ 468902 h 425"/>
                  <a:gd name="T20" fmla="*/ 116322 w 43"/>
                  <a:gd name="T21" fmla="*/ 494419 h 425"/>
                  <a:gd name="T22" fmla="*/ 108745 w 43"/>
                  <a:gd name="T23" fmla="*/ 505163 h 425"/>
                  <a:gd name="T24" fmla="*/ 69924 w 43"/>
                  <a:gd name="T25" fmla="*/ 542385 h 425"/>
                  <a:gd name="T26" fmla="*/ 56933 w 43"/>
                  <a:gd name="T27" fmla="*/ 550256 h 425"/>
                  <a:gd name="T28" fmla="*/ 43021 w 43"/>
                  <a:gd name="T29" fmla="*/ 550256 h 425"/>
                  <a:gd name="T30" fmla="*/ 10448 w 43"/>
                  <a:gd name="T31" fmla="*/ 542385 h 425"/>
                  <a:gd name="T32" fmla="*/ 0 w 43"/>
                  <a:gd name="T33" fmla="*/ 540055 h 42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3" h="425">
                    <a:moveTo>
                      <a:pt x="15" y="0"/>
                    </a:moveTo>
                    <a:lnTo>
                      <a:pt x="27" y="56"/>
                    </a:lnTo>
                    <a:lnTo>
                      <a:pt x="32" y="97"/>
                    </a:lnTo>
                    <a:lnTo>
                      <a:pt x="37" y="136"/>
                    </a:lnTo>
                    <a:lnTo>
                      <a:pt x="40" y="154"/>
                    </a:lnTo>
                    <a:lnTo>
                      <a:pt x="41" y="177"/>
                    </a:lnTo>
                    <a:lnTo>
                      <a:pt x="41" y="213"/>
                    </a:lnTo>
                    <a:lnTo>
                      <a:pt x="43" y="277"/>
                    </a:lnTo>
                    <a:lnTo>
                      <a:pt x="43" y="327"/>
                    </a:lnTo>
                    <a:lnTo>
                      <a:pt x="43" y="362"/>
                    </a:lnTo>
                    <a:lnTo>
                      <a:pt x="43" y="382"/>
                    </a:lnTo>
                    <a:lnTo>
                      <a:pt x="40" y="390"/>
                    </a:lnTo>
                    <a:lnTo>
                      <a:pt x="26" y="419"/>
                    </a:lnTo>
                    <a:lnTo>
                      <a:pt x="21" y="425"/>
                    </a:lnTo>
                    <a:lnTo>
                      <a:pt x="16" y="425"/>
                    </a:lnTo>
                    <a:lnTo>
                      <a:pt x="4" y="419"/>
                    </a:lnTo>
                    <a:lnTo>
                      <a:pt x="0" y="417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8" name="Freeform 38"/>
              <p:cNvSpPr>
                <a:spLocks noChangeAspect="1"/>
              </p:cNvSpPr>
              <p:nvPr/>
            </p:nvSpPr>
            <p:spPr bwMode="auto">
              <a:xfrm>
                <a:off x="1642" y="1515"/>
                <a:ext cx="25" cy="983"/>
              </a:xfrm>
              <a:custGeom>
                <a:avLst/>
                <a:gdLst>
                  <a:gd name="T0" fmla="*/ 0 w 8"/>
                  <a:gd name="T1" fmla="*/ 0 h 353"/>
                  <a:gd name="T2" fmla="*/ 14894 w 8"/>
                  <a:gd name="T3" fmla="*/ 194887 h 353"/>
                  <a:gd name="T4" fmla="*/ 17550 w 8"/>
                  <a:gd name="T5" fmla="*/ 320806 h 353"/>
                  <a:gd name="T6" fmla="*/ 23281 w 8"/>
                  <a:gd name="T7" fmla="*/ 423523 h 353"/>
                  <a:gd name="T8" fmla="*/ 17550 w 8"/>
                  <a:gd name="T9" fmla="*/ 458334 h 3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" h="353">
                    <a:moveTo>
                      <a:pt x="0" y="0"/>
                    </a:moveTo>
                    <a:lnTo>
                      <a:pt x="5" y="150"/>
                    </a:lnTo>
                    <a:lnTo>
                      <a:pt x="6" y="247"/>
                    </a:lnTo>
                    <a:lnTo>
                      <a:pt x="8" y="326"/>
                    </a:lnTo>
                    <a:lnTo>
                      <a:pt x="6" y="353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9" name="Line 3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642" y="1936"/>
                <a:ext cx="90" cy="4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0" name="Line 4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642" y="2016"/>
                <a:ext cx="90" cy="20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1" name="Freeform 41"/>
              <p:cNvSpPr>
                <a:spLocks noChangeAspect="1"/>
              </p:cNvSpPr>
              <p:nvPr/>
            </p:nvSpPr>
            <p:spPr bwMode="auto">
              <a:xfrm>
                <a:off x="1599" y="1958"/>
                <a:ext cx="133" cy="39"/>
              </a:xfrm>
              <a:custGeom>
                <a:avLst/>
                <a:gdLst>
                  <a:gd name="T0" fmla="*/ 0 w 43"/>
                  <a:gd name="T1" fmla="*/ 0 h 14"/>
                  <a:gd name="T2" fmla="*/ 19229 w 43"/>
                  <a:gd name="T3" fmla="*/ 1320 h 14"/>
                  <a:gd name="T4" fmla="*/ 116322 w 43"/>
                  <a:gd name="T5" fmla="*/ 18313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" h="14">
                    <a:moveTo>
                      <a:pt x="0" y="0"/>
                    </a:moveTo>
                    <a:lnTo>
                      <a:pt x="7" y="1"/>
                    </a:lnTo>
                    <a:lnTo>
                      <a:pt x="43" y="1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2" name="Freeform 42"/>
              <p:cNvSpPr>
                <a:spLocks noChangeAspect="1"/>
              </p:cNvSpPr>
              <p:nvPr/>
            </p:nvSpPr>
            <p:spPr bwMode="auto">
              <a:xfrm>
                <a:off x="1642" y="1434"/>
                <a:ext cx="46" cy="62"/>
              </a:xfrm>
              <a:custGeom>
                <a:avLst/>
                <a:gdLst>
                  <a:gd name="T0" fmla="*/ 2484 w 15"/>
                  <a:gd name="T1" fmla="*/ 0 h 22"/>
                  <a:gd name="T2" fmla="*/ 35822 w 15"/>
                  <a:gd name="T3" fmla="*/ 14057 h 22"/>
                  <a:gd name="T4" fmla="*/ 38211 w 15"/>
                  <a:gd name="T5" fmla="*/ 31085 h 22"/>
                  <a:gd name="T6" fmla="*/ 0 w 15"/>
                  <a:gd name="T7" fmla="*/ 20990 h 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" h="22">
                    <a:moveTo>
                      <a:pt x="1" y="0"/>
                    </a:moveTo>
                    <a:lnTo>
                      <a:pt x="14" y="10"/>
                    </a:lnTo>
                    <a:lnTo>
                      <a:pt x="15" y="22"/>
                    </a:lnTo>
                    <a:lnTo>
                      <a:pt x="0" y="15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3" name="Freeform 43"/>
              <p:cNvSpPr>
                <a:spLocks noChangeAspect="1"/>
              </p:cNvSpPr>
              <p:nvPr/>
            </p:nvSpPr>
            <p:spPr bwMode="auto">
              <a:xfrm>
                <a:off x="2554" y="1496"/>
                <a:ext cx="132" cy="80"/>
              </a:xfrm>
              <a:custGeom>
                <a:avLst/>
                <a:gdLst>
                  <a:gd name="T0" fmla="*/ 0 w 43"/>
                  <a:gd name="T1" fmla="*/ 22822 h 29"/>
                  <a:gd name="T2" fmla="*/ 0 w 43"/>
                  <a:gd name="T3" fmla="*/ 17261 h 29"/>
                  <a:gd name="T4" fmla="*/ 4890 w 43"/>
                  <a:gd name="T5" fmla="*/ 6257 h 29"/>
                  <a:gd name="T6" fmla="*/ 10121 w 43"/>
                  <a:gd name="T7" fmla="*/ 4808 h 29"/>
                  <a:gd name="T8" fmla="*/ 25924 w 43"/>
                  <a:gd name="T9" fmla="*/ 0 h 29"/>
                  <a:gd name="T10" fmla="*/ 48484 w 43"/>
                  <a:gd name="T11" fmla="*/ 0 h 29"/>
                  <a:gd name="T12" fmla="*/ 71949 w 43"/>
                  <a:gd name="T13" fmla="*/ 4808 h 29"/>
                  <a:gd name="T14" fmla="*/ 97864 w 43"/>
                  <a:gd name="T15" fmla="*/ 13263 h 29"/>
                  <a:gd name="T16" fmla="*/ 105496 w 43"/>
                  <a:gd name="T17" fmla="*/ 17261 h 29"/>
                  <a:gd name="T18" fmla="*/ 110386 w 43"/>
                  <a:gd name="T19" fmla="*/ 22061 h 29"/>
                  <a:gd name="T20" fmla="*/ 110386 w 43"/>
                  <a:gd name="T21" fmla="*/ 27790 h 29"/>
                  <a:gd name="T22" fmla="*/ 110386 w 43"/>
                  <a:gd name="T23" fmla="*/ 33879 h 29"/>
                  <a:gd name="T24" fmla="*/ 103009 w 43"/>
                  <a:gd name="T25" fmla="*/ 35332 h 29"/>
                  <a:gd name="T26" fmla="*/ 79581 w 43"/>
                  <a:gd name="T27" fmla="*/ 32601 h 29"/>
                  <a:gd name="T28" fmla="*/ 57021 w 43"/>
                  <a:gd name="T29" fmla="*/ 27790 h 29"/>
                  <a:gd name="T30" fmla="*/ 35959 w 43"/>
                  <a:gd name="T31" fmla="*/ 26811 h 29"/>
                  <a:gd name="T32" fmla="*/ 12525 w 43"/>
                  <a:gd name="T33" fmla="*/ 22061 h 29"/>
                  <a:gd name="T34" fmla="*/ 4890 w 43"/>
                  <a:gd name="T35" fmla="*/ 15807 h 29"/>
                  <a:gd name="T36" fmla="*/ 4890 w 43"/>
                  <a:gd name="T37" fmla="*/ 9719 h 29"/>
                  <a:gd name="T38" fmla="*/ 10121 w 43"/>
                  <a:gd name="T39" fmla="*/ 4808 h 2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43" h="29">
                    <a:moveTo>
                      <a:pt x="0" y="19"/>
                    </a:moveTo>
                    <a:lnTo>
                      <a:pt x="0" y="14"/>
                    </a:lnTo>
                    <a:lnTo>
                      <a:pt x="2" y="5"/>
                    </a:lnTo>
                    <a:lnTo>
                      <a:pt x="4" y="4"/>
                    </a:lnTo>
                    <a:lnTo>
                      <a:pt x="10" y="0"/>
                    </a:lnTo>
                    <a:lnTo>
                      <a:pt x="19" y="0"/>
                    </a:lnTo>
                    <a:lnTo>
                      <a:pt x="28" y="4"/>
                    </a:lnTo>
                    <a:lnTo>
                      <a:pt x="38" y="11"/>
                    </a:lnTo>
                    <a:lnTo>
                      <a:pt x="41" y="14"/>
                    </a:lnTo>
                    <a:lnTo>
                      <a:pt x="43" y="18"/>
                    </a:lnTo>
                    <a:lnTo>
                      <a:pt x="43" y="23"/>
                    </a:lnTo>
                    <a:lnTo>
                      <a:pt x="43" y="28"/>
                    </a:lnTo>
                    <a:lnTo>
                      <a:pt x="40" y="29"/>
                    </a:lnTo>
                    <a:lnTo>
                      <a:pt x="31" y="27"/>
                    </a:lnTo>
                    <a:lnTo>
                      <a:pt x="22" y="23"/>
                    </a:lnTo>
                    <a:lnTo>
                      <a:pt x="14" y="22"/>
                    </a:lnTo>
                    <a:lnTo>
                      <a:pt x="5" y="18"/>
                    </a:lnTo>
                    <a:lnTo>
                      <a:pt x="2" y="13"/>
                    </a:lnTo>
                    <a:lnTo>
                      <a:pt x="2" y="8"/>
                    </a:lnTo>
                    <a:lnTo>
                      <a:pt x="4" y="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4" name="Freeform 44"/>
              <p:cNvSpPr>
                <a:spLocks noChangeAspect="1"/>
              </p:cNvSpPr>
              <p:nvPr/>
            </p:nvSpPr>
            <p:spPr bwMode="auto">
              <a:xfrm>
                <a:off x="1510" y="1496"/>
                <a:ext cx="132" cy="80"/>
              </a:xfrm>
              <a:custGeom>
                <a:avLst/>
                <a:gdLst>
                  <a:gd name="T0" fmla="*/ 110386 w 43"/>
                  <a:gd name="T1" fmla="*/ 4808 h 29"/>
                  <a:gd name="T2" fmla="*/ 105496 w 43"/>
                  <a:gd name="T3" fmla="*/ 1277 h 29"/>
                  <a:gd name="T4" fmla="*/ 89419 w 43"/>
                  <a:gd name="T5" fmla="*/ 0 h 29"/>
                  <a:gd name="T6" fmla="*/ 76885 w 43"/>
                  <a:gd name="T7" fmla="*/ 1277 h 29"/>
                  <a:gd name="T8" fmla="*/ 59415 w 43"/>
                  <a:gd name="T9" fmla="*/ 3523 h 29"/>
                  <a:gd name="T10" fmla="*/ 35959 w 43"/>
                  <a:gd name="T11" fmla="*/ 8273 h 29"/>
                  <a:gd name="T12" fmla="*/ 20948 w 43"/>
                  <a:gd name="T13" fmla="*/ 12281 h 29"/>
                  <a:gd name="T14" fmla="*/ 7635 w 43"/>
                  <a:gd name="T15" fmla="*/ 17261 h 29"/>
                  <a:gd name="T16" fmla="*/ 0 w 43"/>
                  <a:gd name="T17" fmla="*/ 29079 h 29"/>
                  <a:gd name="T18" fmla="*/ 0 w 43"/>
                  <a:gd name="T19" fmla="*/ 33879 h 29"/>
                  <a:gd name="T20" fmla="*/ 2487 w 43"/>
                  <a:gd name="T21" fmla="*/ 35332 h 29"/>
                  <a:gd name="T22" fmla="*/ 15011 w 43"/>
                  <a:gd name="T23" fmla="*/ 35332 h 29"/>
                  <a:gd name="T24" fmla="*/ 23438 w 43"/>
                  <a:gd name="T25" fmla="*/ 33879 h 29"/>
                  <a:gd name="T26" fmla="*/ 48484 w 43"/>
                  <a:gd name="T27" fmla="*/ 27790 h 29"/>
                  <a:gd name="T28" fmla="*/ 82040 w 43"/>
                  <a:gd name="T29" fmla="*/ 25548 h 29"/>
                  <a:gd name="T30" fmla="*/ 95375 w 43"/>
                  <a:gd name="T31" fmla="*/ 24268 h 29"/>
                  <a:gd name="T32" fmla="*/ 105496 w 43"/>
                  <a:gd name="T33" fmla="*/ 20783 h 29"/>
                  <a:gd name="T34" fmla="*/ 107982 w 43"/>
                  <a:gd name="T35" fmla="*/ 15807 h 29"/>
                  <a:gd name="T36" fmla="*/ 110386 w 43"/>
                  <a:gd name="T37" fmla="*/ 11004 h 29"/>
                  <a:gd name="T38" fmla="*/ 110386 w 43"/>
                  <a:gd name="T39" fmla="*/ 4808 h 2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43" h="29">
                    <a:moveTo>
                      <a:pt x="43" y="4"/>
                    </a:moveTo>
                    <a:lnTo>
                      <a:pt x="41" y="1"/>
                    </a:lnTo>
                    <a:lnTo>
                      <a:pt x="35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4" y="7"/>
                    </a:lnTo>
                    <a:lnTo>
                      <a:pt x="8" y="10"/>
                    </a:lnTo>
                    <a:lnTo>
                      <a:pt x="3" y="14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1" y="29"/>
                    </a:lnTo>
                    <a:lnTo>
                      <a:pt x="6" y="29"/>
                    </a:lnTo>
                    <a:lnTo>
                      <a:pt x="9" y="28"/>
                    </a:lnTo>
                    <a:lnTo>
                      <a:pt x="19" y="23"/>
                    </a:lnTo>
                    <a:lnTo>
                      <a:pt x="32" y="21"/>
                    </a:lnTo>
                    <a:lnTo>
                      <a:pt x="37" y="20"/>
                    </a:lnTo>
                    <a:lnTo>
                      <a:pt x="41" y="17"/>
                    </a:lnTo>
                    <a:lnTo>
                      <a:pt x="42" y="13"/>
                    </a:lnTo>
                    <a:lnTo>
                      <a:pt x="43" y="9"/>
                    </a:lnTo>
                    <a:lnTo>
                      <a:pt x="43" y="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5" name="Freeform 45"/>
              <p:cNvSpPr>
                <a:spLocks noChangeAspect="1"/>
              </p:cNvSpPr>
              <p:nvPr/>
            </p:nvSpPr>
            <p:spPr bwMode="auto">
              <a:xfrm>
                <a:off x="1710" y="2740"/>
                <a:ext cx="798" cy="220"/>
              </a:xfrm>
              <a:custGeom>
                <a:avLst/>
                <a:gdLst>
                  <a:gd name="T0" fmla="*/ 658600 w 259"/>
                  <a:gd name="T1" fmla="*/ 0 h 79"/>
                  <a:gd name="T2" fmla="*/ 682731 w 259"/>
                  <a:gd name="T3" fmla="*/ 8895 h 79"/>
                  <a:gd name="T4" fmla="*/ 674976 w 259"/>
                  <a:gd name="T5" fmla="*/ 42894 h 79"/>
                  <a:gd name="T6" fmla="*/ 663887 w 259"/>
                  <a:gd name="T7" fmla="*/ 66150 h 79"/>
                  <a:gd name="T8" fmla="*/ 656141 w 259"/>
                  <a:gd name="T9" fmla="*/ 77877 h 79"/>
                  <a:gd name="T10" fmla="*/ 632275 w 259"/>
                  <a:gd name="T11" fmla="*/ 87268 h 79"/>
                  <a:gd name="T12" fmla="*/ 592785 w 259"/>
                  <a:gd name="T13" fmla="*/ 92264 h 79"/>
                  <a:gd name="T14" fmla="*/ 529524 w 259"/>
                  <a:gd name="T15" fmla="*/ 98808 h 79"/>
                  <a:gd name="T16" fmla="*/ 463650 w 259"/>
                  <a:gd name="T17" fmla="*/ 99841 h 79"/>
                  <a:gd name="T18" fmla="*/ 400390 w 259"/>
                  <a:gd name="T19" fmla="*/ 102670 h 79"/>
                  <a:gd name="T20" fmla="*/ 311534 w 259"/>
                  <a:gd name="T21" fmla="*/ 102670 h 79"/>
                  <a:gd name="T22" fmla="*/ 229343 w 259"/>
                  <a:gd name="T23" fmla="*/ 102670 h 79"/>
                  <a:gd name="T24" fmla="*/ 139397 w 259"/>
                  <a:gd name="T25" fmla="*/ 96101 h 79"/>
                  <a:gd name="T26" fmla="*/ 92454 w 259"/>
                  <a:gd name="T27" fmla="*/ 93776 h 79"/>
                  <a:gd name="T28" fmla="*/ 50542 w 259"/>
                  <a:gd name="T29" fmla="*/ 84447 h 79"/>
                  <a:gd name="T30" fmla="*/ 26676 w 259"/>
                  <a:gd name="T31" fmla="*/ 77877 h 79"/>
                  <a:gd name="T32" fmla="*/ 15236 w 259"/>
                  <a:gd name="T33" fmla="*/ 57428 h 79"/>
                  <a:gd name="T34" fmla="*/ 7746 w 259"/>
                  <a:gd name="T35" fmla="*/ 37837 h 79"/>
                  <a:gd name="T36" fmla="*/ 0 w 259"/>
                  <a:gd name="T37" fmla="*/ 13044 h 79"/>
                  <a:gd name="T38" fmla="*/ 31621 w 259"/>
                  <a:gd name="T39" fmla="*/ 1317 h 7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59" h="79">
                    <a:moveTo>
                      <a:pt x="250" y="0"/>
                    </a:moveTo>
                    <a:lnTo>
                      <a:pt x="259" y="7"/>
                    </a:lnTo>
                    <a:lnTo>
                      <a:pt x="256" y="33"/>
                    </a:lnTo>
                    <a:lnTo>
                      <a:pt x="252" y="51"/>
                    </a:lnTo>
                    <a:lnTo>
                      <a:pt x="249" y="60"/>
                    </a:lnTo>
                    <a:lnTo>
                      <a:pt x="240" y="67"/>
                    </a:lnTo>
                    <a:lnTo>
                      <a:pt x="225" y="71"/>
                    </a:lnTo>
                    <a:lnTo>
                      <a:pt x="201" y="76"/>
                    </a:lnTo>
                    <a:lnTo>
                      <a:pt x="176" y="77"/>
                    </a:lnTo>
                    <a:lnTo>
                      <a:pt x="152" y="79"/>
                    </a:lnTo>
                    <a:lnTo>
                      <a:pt x="118" y="79"/>
                    </a:lnTo>
                    <a:lnTo>
                      <a:pt x="87" y="79"/>
                    </a:lnTo>
                    <a:lnTo>
                      <a:pt x="53" y="74"/>
                    </a:lnTo>
                    <a:lnTo>
                      <a:pt x="35" y="72"/>
                    </a:lnTo>
                    <a:lnTo>
                      <a:pt x="19" y="65"/>
                    </a:lnTo>
                    <a:lnTo>
                      <a:pt x="10" y="60"/>
                    </a:lnTo>
                    <a:lnTo>
                      <a:pt x="6" y="44"/>
                    </a:lnTo>
                    <a:lnTo>
                      <a:pt x="3" y="29"/>
                    </a:lnTo>
                    <a:lnTo>
                      <a:pt x="0" y="10"/>
                    </a:lnTo>
                    <a:lnTo>
                      <a:pt x="12" y="1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6" name="Freeform 46"/>
              <p:cNvSpPr>
                <a:spLocks noChangeAspect="1"/>
              </p:cNvSpPr>
              <p:nvPr/>
            </p:nvSpPr>
            <p:spPr bwMode="auto">
              <a:xfrm>
                <a:off x="1778" y="2479"/>
                <a:ext cx="643" cy="19"/>
              </a:xfrm>
              <a:custGeom>
                <a:avLst/>
                <a:gdLst>
                  <a:gd name="T0" fmla="*/ 545156 w 209"/>
                  <a:gd name="T1" fmla="*/ 1200 h 7"/>
                  <a:gd name="T2" fmla="*/ 532521 w 209"/>
                  <a:gd name="T3" fmla="*/ 3257 h 7"/>
                  <a:gd name="T4" fmla="*/ 448479 w 209"/>
                  <a:gd name="T5" fmla="*/ 5600 h 7"/>
                  <a:gd name="T6" fmla="*/ 367931 w 209"/>
                  <a:gd name="T7" fmla="*/ 7662 h 7"/>
                  <a:gd name="T8" fmla="*/ 256052 w 209"/>
                  <a:gd name="T9" fmla="*/ 7662 h 7"/>
                  <a:gd name="T10" fmla="*/ 167005 w 209"/>
                  <a:gd name="T11" fmla="*/ 7662 h 7"/>
                  <a:gd name="T12" fmla="*/ 93970 w 209"/>
                  <a:gd name="T13" fmla="*/ 5600 h 7"/>
                  <a:gd name="T14" fmla="*/ 0 w 209"/>
                  <a:gd name="T15" fmla="*/ 0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9" h="7">
                    <a:moveTo>
                      <a:pt x="209" y="1"/>
                    </a:moveTo>
                    <a:lnTo>
                      <a:pt x="204" y="3"/>
                    </a:lnTo>
                    <a:lnTo>
                      <a:pt x="172" y="5"/>
                    </a:lnTo>
                    <a:lnTo>
                      <a:pt x="141" y="7"/>
                    </a:lnTo>
                    <a:lnTo>
                      <a:pt x="98" y="7"/>
                    </a:lnTo>
                    <a:lnTo>
                      <a:pt x="64" y="7"/>
                    </a:lnTo>
                    <a:lnTo>
                      <a:pt x="36" y="5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7" name="Line 47"/>
              <p:cNvSpPr>
                <a:spLocks noChangeAspect="1" noChangeShapeType="1"/>
              </p:cNvSpPr>
              <p:nvPr/>
            </p:nvSpPr>
            <p:spPr bwMode="auto">
              <a:xfrm flipH="1">
                <a:off x="1667" y="2317"/>
                <a:ext cx="65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8" name="Line 48"/>
              <p:cNvSpPr>
                <a:spLocks noChangeAspect="1" noChangeShapeType="1"/>
              </p:cNvSpPr>
              <p:nvPr/>
            </p:nvSpPr>
            <p:spPr bwMode="auto">
              <a:xfrm flipH="1">
                <a:off x="1667" y="2337"/>
                <a:ext cx="65" cy="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9" name="Oval 49"/>
              <p:cNvSpPr>
                <a:spLocks noChangeAspect="1" noChangeArrowheads="1"/>
              </p:cNvSpPr>
              <p:nvPr/>
            </p:nvSpPr>
            <p:spPr bwMode="auto">
              <a:xfrm>
                <a:off x="2575" y="1816"/>
                <a:ext cx="22" cy="120"/>
              </a:xfrm>
              <a:prstGeom prst="ellips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 b="1" dirty="0">
                  <a:cs typeface="Times New Roman" panose="02020603050405020304" pitchFamily="18" charset="0"/>
                </a:endParaRPr>
              </a:p>
            </p:txBody>
          </p:sp>
          <p:sp>
            <p:nvSpPr>
              <p:cNvPr id="310" name="Freeform 50"/>
              <p:cNvSpPr>
                <a:spLocks noChangeAspect="1"/>
              </p:cNvSpPr>
              <p:nvPr/>
            </p:nvSpPr>
            <p:spPr bwMode="auto">
              <a:xfrm>
                <a:off x="2575" y="2337"/>
                <a:ext cx="22" cy="100"/>
              </a:xfrm>
              <a:custGeom>
                <a:avLst/>
                <a:gdLst>
                  <a:gd name="T0" fmla="*/ 12575 w 7"/>
                  <a:gd name="T1" fmla="*/ 0 h 36"/>
                  <a:gd name="T2" fmla="*/ 0 w 7"/>
                  <a:gd name="T3" fmla="*/ 22978 h 36"/>
                  <a:gd name="T4" fmla="*/ 12575 w 7"/>
                  <a:gd name="T5" fmla="*/ 45956 h 36"/>
                  <a:gd name="T6" fmla="*/ 21167 w 7"/>
                  <a:gd name="T7" fmla="*/ 22978 h 36"/>
                  <a:gd name="T8" fmla="*/ 12575 w 7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36">
                    <a:moveTo>
                      <a:pt x="4" y="0"/>
                    </a:moveTo>
                    <a:cubicBezTo>
                      <a:pt x="2" y="0"/>
                      <a:pt x="0" y="9"/>
                      <a:pt x="0" y="18"/>
                    </a:cubicBezTo>
                    <a:cubicBezTo>
                      <a:pt x="0" y="29"/>
                      <a:pt x="2" y="36"/>
                      <a:pt x="4" y="36"/>
                    </a:cubicBezTo>
                    <a:cubicBezTo>
                      <a:pt x="6" y="36"/>
                      <a:pt x="7" y="29"/>
                      <a:pt x="7" y="18"/>
                    </a:cubicBezTo>
                    <a:cubicBezTo>
                      <a:pt x="7" y="9"/>
                      <a:pt x="6" y="0"/>
                      <a:pt x="4" y="0"/>
                    </a:cubicBez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1" name="Oval 51"/>
              <p:cNvSpPr>
                <a:spLocks noChangeAspect="1" noChangeArrowheads="1"/>
              </p:cNvSpPr>
              <p:nvPr/>
            </p:nvSpPr>
            <p:spPr bwMode="auto">
              <a:xfrm>
                <a:off x="1599" y="1816"/>
                <a:ext cx="22" cy="120"/>
              </a:xfrm>
              <a:prstGeom prst="ellips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 b="1" dirty="0">
                  <a:cs typeface="Times New Roman" panose="02020603050405020304" pitchFamily="18" charset="0"/>
                </a:endParaRPr>
              </a:p>
            </p:txBody>
          </p:sp>
          <p:sp>
            <p:nvSpPr>
              <p:cNvPr id="312" name="Freeform 52"/>
              <p:cNvSpPr>
                <a:spLocks noChangeAspect="1"/>
              </p:cNvSpPr>
              <p:nvPr/>
            </p:nvSpPr>
            <p:spPr bwMode="auto">
              <a:xfrm>
                <a:off x="1599" y="2337"/>
                <a:ext cx="22" cy="100"/>
              </a:xfrm>
              <a:custGeom>
                <a:avLst/>
                <a:gdLst>
                  <a:gd name="T0" fmla="*/ 12575 w 7"/>
                  <a:gd name="T1" fmla="*/ 0 h 36"/>
                  <a:gd name="T2" fmla="*/ 0 w 7"/>
                  <a:gd name="T3" fmla="*/ 22978 h 36"/>
                  <a:gd name="T4" fmla="*/ 12575 w 7"/>
                  <a:gd name="T5" fmla="*/ 45956 h 36"/>
                  <a:gd name="T6" fmla="*/ 21167 w 7"/>
                  <a:gd name="T7" fmla="*/ 22978 h 36"/>
                  <a:gd name="T8" fmla="*/ 12575 w 7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36">
                    <a:moveTo>
                      <a:pt x="4" y="0"/>
                    </a:moveTo>
                    <a:cubicBezTo>
                      <a:pt x="2" y="0"/>
                      <a:pt x="0" y="9"/>
                      <a:pt x="0" y="18"/>
                    </a:cubicBezTo>
                    <a:cubicBezTo>
                      <a:pt x="0" y="29"/>
                      <a:pt x="2" y="36"/>
                      <a:pt x="4" y="36"/>
                    </a:cubicBezTo>
                    <a:cubicBezTo>
                      <a:pt x="6" y="36"/>
                      <a:pt x="7" y="29"/>
                      <a:pt x="7" y="18"/>
                    </a:cubicBezTo>
                    <a:cubicBezTo>
                      <a:pt x="7" y="9"/>
                      <a:pt x="6" y="0"/>
                      <a:pt x="4" y="0"/>
                    </a:cubicBez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3" name="Freeform 53"/>
              <p:cNvSpPr>
                <a:spLocks noChangeAspect="1"/>
              </p:cNvSpPr>
              <p:nvPr/>
            </p:nvSpPr>
            <p:spPr bwMode="auto">
              <a:xfrm>
                <a:off x="1642" y="2919"/>
                <a:ext cx="912" cy="80"/>
              </a:xfrm>
              <a:custGeom>
                <a:avLst/>
                <a:gdLst>
                  <a:gd name="T0" fmla="*/ 780244 w 296"/>
                  <a:gd name="T1" fmla="*/ 0 h 29"/>
                  <a:gd name="T2" fmla="*/ 746078 w 296"/>
                  <a:gd name="T3" fmla="*/ 11004 h 29"/>
                  <a:gd name="T4" fmla="*/ 709142 w 296"/>
                  <a:gd name="T5" fmla="*/ 18074 h 29"/>
                  <a:gd name="T6" fmla="*/ 629761 w 296"/>
                  <a:gd name="T7" fmla="*/ 26811 h 29"/>
                  <a:gd name="T8" fmla="*/ 550900 w 296"/>
                  <a:gd name="T9" fmla="*/ 31788 h 29"/>
                  <a:gd name="T10" fmla="*/ 450959 w 296"/>
                  <a:gd name="T11" fmla="*/ 35332 h 29"/>
                  <a:gd name="T12" fmla="*/ 379854 w 296"/>
                  <a:gd name="T13" fmla="*/ 35332 h 29"/>
                  <a:gd name="T14" fmla="*/ 279913 w 296"/>
                  <a:gd name="T15" fmla="*/ 35332 h 29"/>
                  <a:gd name="T16" fmla="*/ 187459 w 296"/>
                  <a:gd name="T17" fmla="*/ 30356 h 29"/>
                  <a:gd name="T18" fmla="*/ 94968 w 296"/>
                  <a:gd name="T19" fmla="*/ 22061 h 29"/>
                  <a:gd name="T20" fmla="*/ 44426 w 296"/>
                  <a:gd name="T21" fmla="*/ 15807 h 29"/>
                  <a:gd name="T22" fmla="*/ 0 w 296"/>
                  <a:gd name="T23" fmla="*/ 4808 h 2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96" h="29">
                    <a:moveTo>
                      <a:pt x="296" y="0"/>
                    </a:moveTo>
                    <a:lnTo>
                      <a:pt x="283" y="9"/>
                    </a:lnTo>
                    <a:lnTo>
                      <a:pt x="269" y="15"/>
                    </a:lnTo>
                    <a:lnTo>
                      <a:pt x="239" y="22"/>
                    </a:lnTo>
                    <a:lnTo>
                      <a:pt x="209" y="26"/>
                    </a:lnTo>
                    <a:lnTo>
                      <a:pt x="171" y="29"/>
                    </a:lnTo>
                    <a:lnTo>
                      <a:pt x="144" y="29"/>
                    </a:lnTo>
                    <a:lnTo>
                      <a:pt x="106" y="29"/>
                    </a:lnTo>
                    <a:lnTo>
                      <a:pt x="71" y="25"/>
                    </a:lnTo>
                    <a:lnTo>
                      <a:pt x="36" y="18"/>
                    </a:lnTo>
                    <a:lnTo>
                      <a:pt x="17" y="13"/>
                    </a:lnTo>
                    <a:lnTo>
                      <a:pt x="0" y="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4" name="Line 54"/>
              <p:cNvSpPr>
                <a:spLocks noChangeAspect="1" noChangeShapeType="1"/>
              </p:cNvSpPr>
              <p:nvPr/>
            </p:nvSpPr>
            <p:spPr bwMode="auto">
              <a:xfrm flipH="1">
                <a:off x="2021" y="733"/>
                <a:ext cx="133" cy="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5" name="Line 55"/>
              <p:cNvSpPr>
                <a:spLocks noChangeAspect="1" noChangeShapeType="1"/>
              </p:cNvSpPr>
              <p:nvPr/>
            </p:nvSpPr>
            <p:spPr bwMode="auto">
              <a:xfrm>
                <a:off x="2486" y="953"/>
                <a:ext cx="68" cy="36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6" name="Freeform 56"/>
              <p:cNvSpPr>
                <a:spLocks noChangeAspect="1"/>
              </p:cNvSpPr>
              <p:nvPr/>
            </p:nvSpPr>
            <p:spPr bwMode="auto">
              <a:xfrm>
                <a:off x="1642" y="953"/>
                <a:ext cx="68" cy="362"/>
              </a:xfrm>
              <a:custGeom>
                <a:avLst/>
                <a:gdLst>
                  <a:gd name="T0" fmla="*/ 59234 w 22"/>
                  <a:gd name="T1" fmla="*/ 0 h 130"/>
                  <a:gd name="T2" fmla="*/ 0 w 22"/>
                  <a:gd name="T3" fmla="*/ 168767 h 130"/>
                  <a:gd name="T4" fmla="*/ 2569 w 22"/>
                  <a:gd name="T5" fmla="*/ 168767 h 13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" h="130">
                    <a:moveTo>
                      <a:pt x="22" y="0"/>
                    </a:moveTo>
                    <a:lnTo>
                      <a:pt x="0" y="130"/>
                    </a:lnTo>
                    <a:lnTo>
                      <a:pt x="1" y="13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7" name="Line 57"/>
              <p:cNvSpPr>
                <a:spLocks noChangeAspect="1" noChangeShapeType="1"/>
              </p:cNvSpPr>
              <p:nvPr/>
            </p:nvSpPr>
            <p:spPr bwMode="auto">
              <a:xfrm>
                <a:off x="1578" y="1356"/>
                <a:ext cx="64" cy="20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8" name="Freeform 58"/>
              <p:cNvSpPr>
                <a:spLocks noChangeAspect="1"/>
              </p:cNvSpPr>
              <p:nvPr/>
            </p:nvSpPr>
            <p:spPr bwMode="auto">
              <a:xfrm>
                <a:off x="1688" y="1234"/>
                <a:ext cx="820" cy="81"/>
              </a:xfrm>
              <a:custGeom>
                <a:avLst/>
                <a:gdLst>
                  <a:gd name="T0" fmla="*/ 703788 w 266"/>
                  <a:gd name="T1" fmla="*/ 38391 h 29"/>
                  <a:gd name="T2" fmla="*/ 674518 w 266"/>
                  <a:gd name="T3" fmla="*/ 25144 h 29"/>
                  <a:gd name="T4" fmla="*/ 618887 w 266"/>
                  <a:gd name="T5" fmla="*/ 14801 h 29"/>
                  <a:gd name="T6" fmla="*/ 502731 w 266"/>
                  <a:gd name="T7" fmla="*/ 6622 h 29"/>
                  <a:gd name="T8" fmla="*/ 436820 w 266"/>
                  <a:gd name="T9" fmla="*/ 3706 h 29"/>
                  <a:gd name="T10" fmla="*/ 364672 w 266"/>
                  <a:gd name="T11" fmla="*/ 0 h 29"/>
                  <a:gd name="T12" fmla="*/ 288437 w 266"/>
                  <a:gd name="T13" fmla="*/ 1327 h 29"/>
                  <a:gd name="T14" fmla="*/ 198243 w 266"/>
                  <a:gd name="T15" fmla="*/ 7974 h 29"/>
                  <a:gd name="T16" fmla="*/ 110796 w 266"/>
                  <a:gd name="T17" fmla="*/ 16125 h 29"/>
                  <a:gd name="T18" fmla="*/ 47316 w 266"/>
                  <a:gd name="T19" fmla="*/ 25144 h 29"/>
                  <a:gd name="T20" fmla="*/ 0 w 266"/>
                  <a:gd name="T21" fmla="*/ 38391 h 2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66" h="29">
                    <a:moveTo>
                      <a:pt x="266" y="29"/>
                    </a:moveTo>
                    <a:lnTo>
                      <a:pt x="255" y="19"/>
                    </a:lnTo>
                    <a:lnTo>
                      <a:pt x="234" y="11"/>
                    </a:lnTo>
                    <a:lnTo>
                      <a:pt x="190" y="5"/>
                    </a:lnTo>
                    <a:lnTo>
                      <a:pt x="165" y="3"/>
                    </a:lnTo>
                    <a:lnTo>
                      <a:pt x="138" y="0"/>
                    </a:lnTo>
                    <a:lnTo>
                      <a:pt x="109" y="1"/>
                    </a:lnTo>
                    <a:lnTo>
                      <a:pt x="75" y="6"/>
                    </a:lnTo>
                    <a:lnTo>
                      <a:pt x="42" y="12"/>
                    </a:lnTo>
                    <a:lnTo>
                      <a:pt x="18" y="19"/>
                    </a:lnTo>
                    <a:lnTo>
                      <a:pt x="0" y="29"/>
                    </a:lnTo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19" name="ストライプ矢印 318"/>
            <p:cNvSpPr/>
            <p:nvPr/>
          </p:nvSpPr>
          <p:spPr>
            <a:xfrm rot="16200000">
              <a:off x="8930095" y="1165874"/>
              <a:ext cx="212923" cy="122360"/>
            </a:xfrm>
            <a:prstGeom prst="stripedRightArrow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20" name="曲折矢印 319"/>
            <p:cNvSpPr/>
            <p:nvPr/>
          </p:nvSpPr>
          <p:spPr>
            <a:xfrm>
              <a:off x="9170437" y="878033"/>
              <a:ext cx="221880" cy="212923"/>
            </a:xfrm>
            <a:prstGeom prst="ben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21" name="曲折矢印 320"/>
            <p:cNvSpPr/>
            <p:nvPr/>
          </p:nvSpPr>
          <p:spPr>
            <a:xfrm flipH="1">
              <a:off x="8676756" y="878694"/>
              <a:ext cx="221880" cy="212923"/>
            </a:xfrm>
            <a:prstGeom prst="ben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22" name="曲折矢印 321"/>
            <p:cNvSpPr/>
            <p:nvPr/>
          </p:nvSpPr>
          <p:spPr>
            <a:xfrm>
              <a:off x="9508345" y="1913122"/>
              <a:ext cx="221880" cy="212923"/>
            </a:xfrm>
            <a:prstGeom prst="ben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23" name="曲折矢印 322"/>
            <p:cNvSpPr/>
            <p:nvPr/>
          </p:nvSpPr>
          <p:spPr>
            <a:xfrm flipH="1">
              <a:off x="8350193" y="1925812"/>
              <a:ext cx="221880" cy="212923"/>
            </a:xfrm>
            <a:prstGeom prst="ben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24" name="曲折矢印 323"/>
            <p:cNvSpPr/>
            <p:nvPr/>
          </p:nvSpPr>
          <p:spPr>
            <a:xfrm>
              <a:off x="9275856" y="3209041"/>
              <a:ext cx="221880" cy="212923"/>
            </a:xfrm>
            <a:prstGeom prst="ben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25" name="曲折矢印 324"/>
            <p:cNvSpPr/>
            <p:nvPr/>
          </p:nvSpPr>
          <p:spPr>
            <a:xfrm flipH="1">
              <a:off x="8710998" y="3197985"/>
              <a:ext cx="221880" cy="212923"/>
            </a:xfrm>
            <a:prstGeom prst="ben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26" name="上矢印 325"/>
            <p:cNvSpPr/>
            <p:nvPr/>
          </p:nvSpPr>
          <p:spPr>
            <a:xfrm>
              <a:off x="9060044" y="3197910"/>
              <a:ext cx="105516" cy="260779"/>
            </a:xfrm>
            <a:prstGeom prst="up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scene3d>
              <a:camera prst="orthographicFront">
                <a:rot lat="108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27" name="テキスト ボックス 326"/>
            <p:cNvSpPr txBox="1"/>
            <p:nvPr/>
          </p:nvSpPr>
          <p:spPr>
            <a:xfrm>
              <a:off x="8840741" y="1287122"/>
              <a:ext cx="351506" cy="304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1)</a:t>
              </a:r>
              <a:endParaRPr kumimoji="1" lang="ja-JP" alt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8" name="テキスト ボックス 327"/>
            <p:cNvSpPr txBox="1"/>
            <p:nvPr/>
          </p:nvSpPr>
          <p:spPr>
            <a:xfrm>
              <a:off x="9152076" y="1287122"/>
              <a:ext cx="351506" cy="304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2)</a:t>
              </a:r>
              <a:endParaRPr kumimoji="1" lang="ja-JP" alt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9" name="テキスト ボックス 328"/>
            <p:cNvSpPr txBox="1"/>
            <p:nvPr/>
          </p:nvSpPr>
          <p:spPr>
            <a:xfrm>
              <a:off x="8535245" y="1287177"/>
              <a:ext cx="351506" cy="304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3)</a:t>
              </a:r>
              <a:endParaRPr kumimoji="1" lang="ja-JP" alt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0" name="テキスト ボックス 329"/>
            <p:cNvSpPr txBox="1"/>
            <p:nvPr/>
          </p:nvSpPr>
          <p:spPr>
            <a:xfrm>
              <a:off x="9346683" y="2098060"/>
              <a:ext cx="351506" cy="304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4)</a:t>
              </a:r>
              <a:endParaRPr kumimoji="1" lang="ja-JP" alt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1" name="テキスト ボックス 330"/>
            <p:cNvSpPr txBox="1"/>
            <p:nvPr/>
          </p:nvSpPr>
          <p:spPr>
            <a:xfrm>
              <a:off x="8386479" y="2113886"/>
              <a:ext cx="351506" cy="304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5)</a:t>
              </a:r>
              <a:endParaRPr kumimoji="1" lang="ja-JP" alt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2" name="テキスト ボックス 331"/>
            <p:cNvSpPr txBox="1"/>
            <p:nvPr/>
          </p:nvSpPr>
          <p:spPr>
            <a:xfrm>
              <a:off x="8885560" y="2833028"/>
              <a:ext cx="351506" cy="304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6)</a:t>
              </a:r>
              <a:endParaRPr kumimoji="1" lang="ja-JP" alt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3" name="テキスト ボックス 332"/>
            <p:cNvSpPr txBox="1"/>
            <p:nvPr/>
          </p:nvSpPr>
          <p:spPr>
            <a:xfrm>
              <a:off x="9189595" y="2833028"/>
              <a:ext cx="351506" cy="304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7)</a:t>
              </a:r>
              <a:endParaRPr kumimoji="1" lang="ja-JP" alt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4" name="テキスト ボックス 333"/>
            <p:cNvSpPr txBox="1"/>
            <p:nvPr/>
          </p:nvSpPr>
          <p:spPr>
            <a:xfrm>
              <a:off x="8572764" y="2833083"/>
              <a:ext cx="351506" cy="304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1" lang="en-US" altLang="ja-JP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8)</a:t>
              </a:r>
              <a:endParaRPr kumimoji="1" lang="ja-JP" alt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27国交省受託_交通事故調査_中間報告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H27国交省受託_交通事故調査_中間報告.pptx" id="{998DF87D-0E9E-4C3E-98C1-407352AC642D}" vid="{03572F3C-CECD-472F-A8DC-F987EEDF054B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H27国交省受託_交通事故調査_中間報告</Template>
  <TotalTime>2164</TotalTime>
  <Words>2637</Words>
  <Application>Microsoft Office PowerPoint</Application>
  <PresentationFormat>A4 Paper (210x297 mm)</PresentationFormat>
  <Paragraphs>589</Paragraphs>
  <Slides>14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H27国交省受託_交通事故調査_中間報告</vt:lpstr>
      <vt:lpstr>Photoshop.Image.4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交通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航空</dc:creator>
  <cp:lastModifiedBy>Hubert Romain</cp:lastModifiedBy>
  <cp:revision>207</cp:revision>
  <cp:lastPrinted>2016-04-25T09:03:28Z</cp:lastPrinted>
  <dcterms:created xsi:type="dcterms:W3CDTF">2015-09-18T03:54:09Z</dcterms:created>
  <dcterms:modified xsi:type="dcterms:W3CDTF">2016-04-25T09:45:23Z</dcterms:modified>
</cp:coreProperties>
</file>