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8"/>
  </p:sldMasterIdLst>
  <p:notesMasterIdLst>
    <p:notesMasterId r:id="rId29"/>
  </p:notesMasterIdLst>
  <p:handoutMasterIdLst>
    <p:handoutMasterId r:id="rId30"/>
  </p:handoutMasterIdLst>
  <p:sldIdLst>
    <p:sldId id="256" r:id="rId9"/>
    <p:sldId id="280" r:id="rId10"/>
    <p:sldId id="273" r:id="rId11"/>
    <p:sldId id="271" r:id="rId12"/>
    <p:sldId id="281" r:id="rId13"/>
    <p:sldId id="283" r:id="rId14"/>
    <p:sldId id="284" r:id="rId15"/>
    <p:sldId id="295" r:id="rId16"/>
    <p:sldId id="287" r:id="rId17"/>
    <p:sldId id="288" r:id="rId18"/>
    <p:sldId id="296" r:id="rId19"/>
    <p:sldId id="289" r:id="rId20"/>
    <p:sldId id="290" r:id="rId21"/>
    <p:sldId id="291" r:id="rId22"/>
    <p:sldId id="297" r:id="rId23"/>
    <p:sldId id="292" r:id="rId24"/>
    <p:sldId id="293" r:id="rId25"/>
    <p:sldId id="298" r:id="rId26"/>
    <p:sldId id="294" r:id="rId27"/>
    <p:sldId id="260"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40" autoAdjust="0"/>
    <p:restoredTop sz="94799" autoAdjust="0"/>
  </p:normalViewPr>
  <p:slideViewPr>
    <p:cSldViewPr>
      <p:cViewPr>
        <p:scale>
          <a:sx n="105" d="100"/>
          <a:sy n="105" d="100"/>
        </p:scale>
        <p:origin x="-2034"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 Id="rId8"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dirty="0" smtClean="0"/>
              <a:t>GRPE-65-nn</a:t>
            </a: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2D77E7CB-09AF-43F2-ADA4-B2B423205EE4}" type="datetimeFigureOut">
              <a:rPr lang="en-US" smtClean="0"/>
              <a:pPr/>
              <a:t>6/9/2016</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FF0532F-1526-46CA-8FD1-CC19224FD09C}" type="slidenum">
              <a:rPr lang="en-US" smtClean="0"/>
              <a:pPr/>
              <a:t>‹#›</a:t>
            </a:fld>
            <a:endParaRPr lang="en-US" dirty="0"/>
          </a:p>
        </p:txBody>
      </p:sp>
    </p:spTree>
    <p:extLst>
      <p:ext uri="{BB962C8B-B14F-4D97-AF65-F5344CB8AC3E}">
        <p14:creationId xmlns:p14="http://schemas.microsoft.com/office/powerpoint/2010/main" val="27111683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dirty="0" smtClean="0"/>
              <a:t>GRPE-65-nn</a:t>
            </a: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578D883-694A-41C9-ACD9-6257BE9C1E94}" type="datetimeFigureOut">
              <a:rPr lang="en-US" smtClean="0"/>
              <a:pPr/>
              <a:t>6/9/2016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692BFAC-DA74-4C24-AAF2-8D09F2FE08CA}" type="slidenum">
              <a:rPr lang="en-US" smtClean="0"/>
              <a:pPr/>
              <a:t>‹#›</a:t>
            </a:fld>
            <a:endParaRPr lang="en-US" dirty="0"/>
          </a:p>
        </p:txBody>
      </p:sp>
    </p:spTree>
    <p:extLst>
      <p:ext uri="{BB962C8B-B14F-4D97-AF65-F5344CB8AC3E}">
        <p14:creationId xmlns:p14="http://schemas.microsoft.com/office/powerpoint/2010/main" val="152214809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92BFAC-DA74-4C24-AAF2-8D09F2FE08CA}"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smtClean="0"/>
              <a:t>GRPE-65-nn</a:t>
            </a:r>
            <a:endParaRPr lang="en-US" dirty="0"/>
          </a:p>
        </p:txBody>
      </p:sp>
    </p:spTree>
    <p:extLst>
      <p:ext uri="{BB962C8B-B14F-4D97-AF65-F5344CB8AC3E}">
        <p14:creationId xmlns:p14="http://schemas.microsoft.com/office/powerpoint/2010/main" val="342026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CA" dirty="0"/>
          </a:p>
        </p:txBody>
      </p:sp>
      <p:sp>
        <p:nvSpPr>
          <p:cNvPr id="4" name="Header Placeholder 3"/>
          <p:cNvSpPr>
            <a:spLocks noGrp="1"/>
          </p:cNvSpPr>
          <p:nvPr>
            <p:ph type="hdr" sz="quarter" idx="10"/>
          </p:nvPr>
        </p:nvSpPr>
        <p:spPr/>
        <p:txBody>
          <a:bodyPr/>
          <a:lstStyle/>
          <a:p>
            <a:r>
              <a:rPr lang="en-US" dirty="0" smtClean="0"/>
              <a:t>GRPE-65-nn</a:t>
            </a:r>
            <a:endParaRPr lang="en-US" dirty="0"/>
          </a:p>
        </p:txBody>
      </p:sp>
      <p:sp>
        <p:nvSpPr>
          <p:cNvPr id="5" name="Slide Number Placeholder 4"/>
          <p:cNvSpPr>
            <a:spLocks noGrp="1"/>
          </p:cNvSpPr>
          <p:nvPr>
            <p:ph type="sldNum" sz="quarter" idx="11"/>
          </p:nvPr>
        </p:nvSpPr>
        <p:spPr/>
        <p:txBody>
          <a:bodyPr/>
          <a:lstStyle/>
          <a:p>
            <a:fld id="{8692BFAC-DA74-4C24-AAF2-8D09F2FE08CA}" type="slidenum">
              <a:rPr lang="en-US" smtClean="0"/>
              <a:pPr/>
              <a:t>3</a:t>
            </a:fld>
            <a:endParaRPr lang="en-US" dirty="0"/>
          </a:p>
        </p:txBody>
      </p:sp>
    </p:spTree>
    <p:extLst>
      <p:ext uri="{BB962C8B-B14F-4D97-AF65-F5344CB8AC3E}">
        <p14:creationId xmlns:p14="http://schemas.microsoft.com/office/powerpoint/2010/main" val="332201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US" dirty="0" smtClean="0"/>
              <a:t>GRPE-65-nn</a:t>
            </a:r>
            <a:endParaRPr lang="en-US" dirty="0"/>
          </a:p>
        </p:txBody>
      </p:sp>
      <p:sp>
        <p:nvSpPr>
          <p:cNvPr id="5" name="Slide Number Placeholder 4"/>
          <p:cNvSpPr>
            <a:spLocks noGrp="1"/>
          </p:cNvSpPr>
          <p:nvPr>
            <p:ph type="sldNum" sz="quarter" idx="11"/>
          </p:nvPr>
        </p:nvSpPr>
        <p:spPr/>
        <p:txBody>
          <a:bodyPr/>
          <a:lstStyle/>
          <a:p>
            <a:fld id="{8692BFAC-DA74-4C24-AAF2-8D09F2FE08CA}" type="slidenum">
              <a:rPr lang="en-US" smtClean="0"/>
              <a:pPr/>
              <a:t>4</a:t>
            </a:fld>
            <a:endParaRPr lang="en-US" dirty="0"/>
          </a:p>
        </p:txBody>
      </p:sp>
    </p:spTree>
    <p:extLst>
      <p:ext uri="{BB962C8B-B14F-4D97-AF65-F5344CB8AC3E}">
        <p14:creationId xmlns:p14="http://schemas.microsoft.com/office/powerpoint/2010/main" val="3322011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idx="10"/>
          </p:nvPr>
        </p:nvSpPr>
        <p:spPr/>
        <p:txBody>
          <a:bodyPr/>
          <a:lstStyle/>
          <a:p>
            <a:r>
              <a:rPr lang="en-US" dirty="0" smtClean="0"/>
              <a:t>GRPE-65-nn</a:t>
            </a:r>
            <a:endParaRPr lang="en-US" dirty="0"/>
          </a:p>
        </p:txBody>
      </p:sp>
      <p:sp>
        <p:nvSpPr>
          <p:cNvPr id="5" name="Slide Number Placeholder 4"/>
          <p:cNvSpPr>
            <a:spLocks noGrp="1"/>
          </p:cNvSpPr>
          <p:nvPr>
            <p:ph type="sldNum" sz="quarter" idx="11"/>
          </p:nvPr>
        </p:nvSpPr>
        <p:spPr/>
        <p:txBody>
          <a:bodyPr/>
          <a:lstStyle/>
          <a:p>
            <a:fld id="{8692BFAC-DA74-4C24-AAF2-8D09F2FE08CA}" type="slidenum">
              <a:rPr lang="en-US" smtClean="0"/>
              <a:pPr/>
              <a:t>6</a:t>
            </a:fld>
            <a:endParaRPr lang="en-US" dirty="0"/>
          </a:p>
        </p:txBody>
      </p:sp>
    </p:spTree>
    <p:extLst>
      <p:ext uri="{BB962C8B-B14F-4D97-AF65-F5344CB8AC3E}">
        <p14:creationId xmlns:p14="http://schemas.microsoft.com/office/powerpoint/2010/main" val="122904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0F5506-71AD-4702-B852-37BFA4148757}" type="datetime1">
              <a:rPr lang="en-US" smtClean="0"/>
              <a:pPr/>
              <a:t>6/9/2016</a:t>
            </a:fld>
            <a:endParaRPr lang="en-US" dirty="0"/>
          </a:p>
        </p:txBody>
      </p:sp>
      <p:sp>
        <p:nvSpPr>
          <p:cNvPr id="17" name="Footer Placeholder 16"/>
          <p:cNvSpPr>
            <a:spLocks noGrp="1"/>
          </p:cNvSpPr>
          <p:nvPr>
            <p:ph type="ftr" sz="quarter" idx="11"/>
          </p:nvPr>
        </p:nvSpPr>
        <p:spPr/>
        <p:txBody>
          <a:bodyPr/>
          <a:lstStyle/>
          <a:p>
            <a:r>
              <a:rPr lang="en-US" dirty="0" smtClean="0"/>
              <a:t>EVE IWG</a:t>
            </a:r>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0FCD68-1FF2-4B80-A104-54D675CB397A}" type="datetime1">
              <a:rPr lang="en-US" smtClean="0"/>
              <a:pPr/>
              <a:t>6/9/2016</a:t>
            </a:fld>
            <a:endParaRPr lang="en-US" dirty="0"/>
          </a:p>
        </p:txBody>
      </p:sp>
      <p:sp>
        <p:nvSpPr>
          <p:cNvPr id="5" name="Footer Placeholder 4"/>
          <p:cNvSpPr>
            <a:spLocks noGrp="1"/>
          </p:cNvSpPr>
          <p:nvPr>
            <p:ph type="ftr" sz="quarter" idx="11"/>
          </p:nvPr>
        </p:nvSpPr>
        <p:spPr/>
        <p:txBody>
          <a:bodyPr/>
          <a:lstStyle/>
          <a:p>
            <a:r>
              <a:rPr lang="en-US" dirty="0" smtClean="0"/>
              <a:t>EVE IWG</a:t>
            </a:r>
            <a:endParaRPr lang="en-US" dirty="0"/>
          </a:p>
        </p:txBody>
      </p:sp>
      <p:sp>
        <p:nvSpPr>
          <p:cNvPr id="6" name="Slide Number Placeholder 5"/>
          <p:cNvSpPr>
            <a:spLocks noGrp="1"/>
          </p:cNvSpPr>
          <p:nvPr>
            <p:ph type="sldNum" sz="quarter" idx="12"/>
          </p:nvPr>
        </p:nvSpPr>
        <p:spPr/>
        <p:txBody>
          <a:bodyPr/>
          <a:lstStyle/>
          <a:p>
            <a:fld id="{04235127-2B2F-4F7B-BE35-1DACAD78B01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04235127-2B2F-4F7B-BE35-1DACAD78B01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43271F-990C-43C7-8781-D304754763A4}" type="datetime1">
              <a:rPr lang="en-US" smtClean="0"/>
              <a:pPr/>
              <a:t>6/9/2016</a:t>
            </a:fld>
            <a:endParaRPr lang="en-US" dirty="0"/>
          </a:p>
        </p:txBody>
      </p:sp>
      <p:sp>
        <p:nvSpPr>
          <p:cNvPr id="5" name="Footer Placeholder 4"/>
          <p:cNvSpPr>
            <a:spLocks noGrp="1"/>
          </p:cNvSpPr>
          <p:nvPr>
            <p:ph type="ftr" sz="quarter" idx="11"/>
          </p:nvPr>
        </p:nvSpPr>
        <p:spPr/>
        <p:txBody>
          <a:bodyPr/>
          <a:lstStyle/>
          <a:p>
            <a:r>
              <a:rPr lang="en-US" dirty="0" smtClean="0"/>
              <a:t>EVE IWG</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C2FA50C-D222-436D-A117-AA388BAFFE5E}" type="datetime1">
              <a:rPr lang="en-US" smtClean="0"/>
              <a:pPr/>
              <a:t>6/9/2016</a:t>
            </a:fld>
            <a:endParaRPr lang="en-US" dirty="0"/>
          </a:p>
        </p:txBody>
      </p:sp>
      <p:sp>
        <p:nvSpPr>
          <p:cNvPr id="5" name="Footer Placeholder 4"/>
          <p:cNvSpPr>
            <a:spLocks noGrp="1"/>
          </p:cNvSpPr>
          <p:nvPr>
            <p:ph type="ftr" sz="quarter" idx="11"/>
          </p:nvPr>
        </p:nvSpPr>
        <p:spPr/>
        <p:txBody>
          <a:bodyPr/>
          <a:lstStyle/>
          <a:p>
            <a:r>
              <a:rPr lang="en-US" dirty="0" smtClean="0"/>
              <a:t>EVE IWG</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04235127-2B2F-4F7B-BE35-1DACAD78B01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dirty="0" smtClean="0"/>
              <a:t>EVE IWG</a:t>
            </a:r>
            <a:endParaRPr lang="en-US" dirty="0"/>
          </a:p>
        </p:txBody>
      </p:sp>
      <p:sp>
        <p:nvSpPr>
          <p:cNvPr id="4" name="Date Placeholder 3"/>
          <p:cNvSpPr>
            <a:spLocks noGrp="1"/>
          </p:cNvSpPr>
          <p:nvPr>
            <p:ph type="dt" sz="half" idx="10"/>
          </p:nvPr>
        </p:nvSpPr>
        <p:spPr/>
        <p:txBody>
          <a:bodyPr/>
          <a:lstStyle/>
          <a:p>
            <a:fld id="{C008A52D-BE50-4F08-AD58-8265CD255240}" type="datetime1">
              <a:rPr lang="en-US" smtClean="0"/>
              <a:pPr/>
              <a:t>6/9/2016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AA8F1C0-37A7-44DD-93BE-0E3F2F961832}" type="datetime1">
              <a:rPr lang="en-US" smtClean="0"/>
              <a:pPr/>
              <a:t>6/9/2016</a:t>
            </a:fld>
            <a:endParaRPr lang="en-US" dirty="0"/>
          </a:p>
        </p:txBody>
      </p:sp>
      <p:sp>
        <p:nvSpPr>
          <p:cNvPr id="6" name="Footer Placeholder 5"/>
          <p:cNvSpPr>
            <a:spLocks noGrp="1"/>
          </p:cNvSpPr>
          <p:nvPr>
            <p:ph type="ftr" sz="quarter" idx="11"/>
          </p:nvPr>
        </p:nvSpPr>
        <p:spPr/>
        <p:txBody>
          <a:bodyPr/>
          <a:lstStyle/>
          <a:p>
            <a:r>
              <a:rPr lang="en-US" dirty="0" smtClean="0"/>
              <a:t>EVE IWG</a:t>
            </a:r>
            <a:endParaRPr lang="en-US" dirty="0"/>
          </a:p>
        </p:txBody>
      </p:sp>
      <p:sp>
        <p:nvSpPr>
          <p:cNvPr id="7" name="Slide Number Placeholder 6"/>
          <p:cNvSpPr>
            <a:spLocks noGrp="1"/>
          </p:cNvSpPr>
          <p:nvPr>
            <p:ph type="sldNum" sz="quarter" idx="12"/>
          </p:nvPr>
        </p:nvSpPr>
        <p:spPr/>
        <p:txBody>
          <a:bodyPr/>
          <a:lstStyle/>
          <a:p>
            <a:fld id="{04235127-2B2F-4F7B-BE35-1DACAD78B01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536DAD-3BDC-419E-AE3F-D8FC6E36B033}" type="datetime1">
              <a:rPr lang="en-US" smtClean="0"/>
              <a:pPr/>
              <a:t>6/9/2016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r>
              <a:rPr lang="en-US" dirty="0" smtClean="0"/>
              <a:t>EVE IWG</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4235127-2B2F-4F7B-BE35-1DACAD78B01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16DF2A-444D-4333-891F-660515AA55A0}" type="datetime1">
              <a:rPr lang="en-US" smtClean="0"/>
              <a:pPr/>
              <a:t>6/9/2016</a:t>
            </a:fld>
            <a:endParaRPr lang="en-US" dirty="0"/>
          </a:p>
        </p:txBody>
      </p:sp>
      <p:sp>
        <p:nvSpPr>
          <p:cNvPr id="4" name="Footer Placeholder 3"/>
          <p:cNvSpPr>
            <a:spLocks noGrp="1"/>
          </p:cNvSpPr>
          <p:nvPr>
            <p:ph type="ftr" sz="quarter" idx="11"/>
          </p:nvPr>
        </p:nvSpPr>
        <p:spPr/>
        <p:txBody>
          <a:bodyPr/>
          <a:lstStyle/>
          <a:p>
            <a:r>
              <a:rPr lang="en-US" dirty="0" smtClean="0"/>
              <a:t>EVE IWG</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04235127-2B2F-4F7B-BE35-1DACAD78B0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324AE2A-32A9-4F0C-933E-D0FDAE8BA04F}" type="datetime1">
              <a:rPr lang="en-US" smtClean="0"/>
              <a:pPr/>
              <a:t>6/9/2016</a:t>
            </a:fld>
            <a:endParaRPr lang="en-US" dirty="0"/>
          </a:p>
        </p:txBody>
      </p:sp>
      <p:sp>
        <p:nvSpPr>
          <p:cNvPr id="3" name="Footer Placeholder 2"/>
          <p:cNvSpPr>
            <a:spLocks noGrp="1"/>
          </p:cNvSpPr>
          <p:nvPr>
            <p:ph type="ftr" sz="quarter" idx="11"/>
          </p:nvPr>
        </p:nvSpPr>
        <p:spPr/>
        <p:txBody>
          <a:bodyPr/>
          <a:lstStyle/>
          <a:p>
            <a:r>
              <a:rPr lang="en-US" dirty="0" smtClean="0"/>
              <a:t>EVE IWG</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4235127-2B2F-4F7B-BE35-1DACAD78B0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4235127-2B2F-4F7B-BE35-1DACAD78B01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C45F63CA-B077-4590-B190-CE7E3D6602DD}" type="datetime1">
              <a:rPr lang="en-US" smtClean="0"/>
              <a:pPr/>
              <a:t>6/9/2016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r>
              <a:rPr lang="en-US" dirty="0" smtClean="0"/>
              <a:t>EVE IWG</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04235127-2B2F-4F7B-BE35-1DACAD78B01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394D68C-FAA0-4FCE-902D-8BB0274CF2EB}" type="datetime1">
              <a:rPr lang="en-US" smtClean="0"/>
              <a:pPr/>
              <a:t>6/9/2016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r>
              <a:rPr lang="en-US" dirty="0" smtClean="0"/>
              <a:t>EVE IWG</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803112B-5E2C-4A90-A818-D325F3E5456A}" type="datetime1">
              <a:rPr lang="en-US" smtClean="0"/>
              <a:pPr/>
              <a:t>6/9/2016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dirty="0" smtClean="0"/>
              <a:t>EVE IWG</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4235127-2B2F-4F7B-BE35-1DACAD78B01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57600"/>
            <a:ext cx="6400800" cy="1752600"/>
          </a:xfrm>
        </p:spPr>
        <p:txBody>
          <a:bodyPr>
            <a:normAutofit/>
          </a:bodyPr>
          <a:lstStyle/>
          <a:p>
            <a:r>
              <a:rPr lang="en-US" sz="2000" dirty="0" smtClean="0">
                <a:solidFill>
                  <a:schemeClr val="tx1"/>
                </a:solidFill>
              </a:rPr>
              <a:t>Report to GRPE 73</a:t>
            </a:r>
            <a:r>
              <a:rPr lang="en-US" sz="2000" baseline="30000" dirty="0" smtClean="0">
                <a:solidFill>
                  <a:schemeClr val="tx1"/>
                </a:solidFill>
              </a:rPr>
              <a:t>rd</a:t>
            </a:r>
            <a:r>
              <a:rPr lang="en-US" sz="2000" dirty="0" smtClean="0">
                <a:solidFill>
                  <a:schemeClr val="tx1"/>
                </a:solidFill>
              </a:rPr>
              <a:t> Session</a:t>
            </a:r>
            <a:endParaRPr lang="en-US" sz="2000" dirty="0">
              <a:solidFill>
                <a:schemeClr val="tx1"/>
              </a:solidFill>
            </a:endParaRPr>
          </a:p>
        </p:txBody>
      </p:sp>
      <p:sp>
        <p:nvSpPr>
          <p:cNvPr id="5" name="Footer Placeholder 4"/>
          <p:cNvSpPr>
            <a:spLocks noGrp="1"/>
          </p:cNvSpPr>
          <p:nvPr>
            <p:ph type="ftr" sz="quarter" idx="11"/>
          </p:nvPr>
        </p:nvSpPr>
        <p:spPr/>
        <p:txBody>
          <a:bodyPr/>
          <a:lstStyle/>
          <a:p>
            <a:r>
              <a:rPr lang="en-US" dirty="0"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a:t>
            </a:fld>
            <a:endParaRPr lang="en-US" dirty="0"/>
          </a:p>
        </p:txBody>
      </p:sp>
      <p:sp>
        <p:nvSpPr>
          <p:cNvPr id="2" name="Title 1"/>
          <p:cNvSpPr>
            <a:spLocks noGrp="1"/>
          </p:cNvSpPr>
          <p:nvPr>
            <p:ph type="ctrTitle"/>
          </p:nvPr>
        </p:nvSpPr>
        <p:spPr/>
        <p:txBody>
          <a:bodyPr>
            <a:normAutofit/>
          </a:bodyPr>
          <a:lstStyle/>
          <a:p>
            <a:r>
              <a:rPr lang="en-US" sz="3200" b="1" dirty="0" smtClean="0"/>
              <a:t>Electric Vehicles and the Environment</a:t>
            </a:r>
            <a:br>
              <a:rPr lang="en-US" sz="3200" b="1" dirty="0" smtClean="0"/>
            </a:br>
            <a:r>
              <a:rPr lang="en-US" sz="3200" b="1" dirty="0" smtClean="0"/>
              <a:t> (EVE IWG)</a:t>
            </a:r>
            <a:endParaRPr lang="en-US" sz="3200" b="1" dirty="0"/>
          </a:p>
        </p:txBody>
      </p:sp>
      <p:sp>
        <p:nvSpPr>
          <p:cNvPr id="6" name="Textfeld 12"/>
          <p:cNvSpPr txBox="1">
            <a:spLocks noChangeArrowheads="1"/>
          </p:cNvSpPr>
          <p:nvPr/>
        </p:nvSpPr>
        <p:spPr bwMode="auto">
          <a:xfrm>
            <a:off x="5626968" y="152400"/>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latin typeface="Times New Roman" pitchFamily="18" charset="0"/>
                <a:cs typeface="Times New Roman" pitchFamily="18" charset="0"/>
              </a:rPr>
              <a:t>Informal document</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GRPE-73-23</a:t>
            </a:r>
            <a:endParaRPr lang="de-DE" sz="1200" dirty="0" smtClean="0">
              <a:latin typeface="Times New Roman" pitchFamily="18" charset="0"/>
              <a:cs typeface="Times New Roman" pitchFamily="18" charset="0"/>
            </a:endParaRPr>
          </a:p>
          <a:p>
            <a:pPr algn="r" eaLnBrk="1" hangingPunct="1"/>
            <a:r>
              <a:rPr lang="en-US" sz="1200" dirty="0" smtClean="0">
                <a:latin typeface="Times New Roman" pitchFamily="18" charset="0"/>
                <a:cs typeface="Times New Roman" pitchFamily="18" charset="0"/>
              </a:rPr>
              <a:t>73</a:t>
            </a:r>
            <a:r>
              <a:rPr lang="en-US" sz="1200" baseline="30000" dirty="0" smtClean="0">
                <a:latin typeface="Times New Roman" pitchFamily="18" charset="0"/>
                <a:cs typeface="Times New Roman" pitchFamily="18" charset="0"/>
              </a:rPr>
              <a:t>rd</a:t>
            </a:r>
            <a:r>
              <a:rPr lang="en-US" sz="1200" dirty="0" smtClean="0">
                <a:latin typeface="Times New Roman" pitchFamily="18" charset="0"/>
                <a:cs typeface="Times New Roman" pitchFamily="18" charset="0"/>
              </a:rPr>
              <a:t> GRPE, </a:t>
            </a:r>
            <a:r>
              <a:rPr lang="en-US" sz="1200" dirty="0" smtClean="0">
                <a:latin typeface="Times New Roman" pitchFamily="18" charset="0"/>
                <a:cs typeface="Times New Roman" pitchFamily="18" charset="0"/>
              </a:rPr>
              <a:t>6-10 </a:t>
            </a:r>
            <a:r>
              <a:rPr lang="en-US" sz="1200" dirty="0" smtClean="0">
                <a:latin typeface="Times New Roman" pitchFamily="18" charset="0"/>
                <a:cs typeface="Times New Roman" pitchFamily="18" charset="0"/>
              </a:rPr>
              <a:t>June 2016, </a:t>
            </a:r>
          </a:p>
          <a:p>
            <a:pPr algn="r" eaLnBrk="1" hangingPunct="1"/>
            <a:r>
              <a:rPr lang="en-US" sz="1200" dirty="0">
                <a:latin typeface="Times New Roman" pitchFamily="18" charset="0"/>
                <a:cs typeface="Times New Roman" pitchFamily="18" charset="0"/>
              </a:rPr>
              <a:t>a</a:t>
            </a:r>
            <a:r>
              <a:rPr lang="en-US" sz="1200" dirty="0" smtClean="0">
                <a:latin typeface="Times New Roman" pitchFamily="18" charset="0"/>
                <a:cs typeface="Times New Roman" pitchFamily="18" charset="0"/>
              </a:rPr>
              <a:t>genda </a:t>
            </a:r>
            <a:r>
              <a:rPr lang="en-US" sz="1200" dirty="0">
                <a:latin typeface="Times New Roman" pitchFamily="18" charset="0"/>
                <a:cs typeface="Times New Roman" pitchFamily="18" charset="0"/>
              </a:rPr>
              <a:t>item </a:t>
            </a:r>
            <a:r>
              <a:rPr lang="en-US" sz="1200" dirty="0" smtClean="0">
                <a:latin typeface="Times New Roman" pitchFamily="18" charset="0"/>
                <a:cs typeface="Times New Roman" pitchFamily="18" charset="0"/>
              </a:rPr>
              <a:t>10</a:t>
            </a:r>
            <a:endParaRPr lang="de-DE" sz="1200" dirty="0">
              <a:latin typeface="Times New Roman" pitchFamily="18" charset="0"/>
              <a:cs typeface="Times New Roman" pitchFamily="18" charset="0"/>
            </a:endParaRPr>
          </a:p>
        </p:txBody>
      </p:sp>
      <p:sp>
        <p:nvSpPr>
          <p:cNvPr id="7" name="Textfeld 39"/>
          <p:cNvSpPr txBox="1">
            <a:spLocks noChangeArrowheads="1"/>
          </p:cNvSpPr>
          <p:nvPr/>
        </p:nvSpPr>
        <p:spPr bwMode="auto">
          <a:xfrm>
            <a:off x="152400" y="152400"/>
            <a:ext cx="33528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latin typeface="Times New Roman" pitchFamily="18" charset="0"/>
                <a:cs typeface="Times New Roman" pitchFamily="18" charset="0"/>
              </a:rPr>
              <a:t>Submitted </a:t>
            </a:r>
            <a:r>
              <a:rPr lang="en-US" sz="1200" dirty="0">
                <a:latin typeface="Times New Roman" pitchFamily="18" charset="0"/>
                <a:cs typeface="Times New Roman" pitchFamily="18" charset="0"/>
              </a:rPr>
              <a:t>by</a:t>
            </a:r>
            <a:r>
              <a:rPr lang="en-US" sz="1200" dirty="0" smtClean="0">
                <a:latin typeface="Times New Roman" pitchFamily="18" charset="0"/>
                <a:cs typeface="Times New Roman" pitchFamily="18" charset="0"/>
              </a:rPr>
              <a:t> the EVE informal working group</a:t>
            </a:r>
            <a:endParaRPr lang="de-DE" sz="1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10</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800" dirty="0" smtClean="0">
                <a:solidFill>
                  <a:srgbClr val="000000"/>
                </a:solidFill>
              </a:rPr>
              <a:t>Any procedure should be applicable to all architectures, including HEV, PHEV &amp; PEV, with one or multiple electric motors </a:t>
            </a:r>
          </a:p>
          <a:p>
            <a:endParaRPr lang="en-US" sz="2800" dirty="0">
              <a:solidFill>
                <a:srgbClr val="000000"/>
              </a:solidFill>
            </a:endParaRPr>
          </a:p>
          <a:p>
            <a:r>
              <a:rPr lang="en-US" sz="2800" dirty="0" smtClean="0"/>
              <a:t>Other organizations, notable ISO and SAE have also conducted work on this topic, and it was agreed that a method proposed by ISO was a promising basis for test procedure</a:t>
            </a:r>
          </a:p>
          <a:p>
            <a:pPr lvl="1"/>
            <a:endParaRPr lang="en-US" sz="2000" dirty="0"/>
          </a:p>
          <a:p>
            <a:endParaRPr lang="en-US" sz="28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System Power Determination</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60942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11</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800" dirty="0" smtClean="0"/>
              <a:t>A procedure would ideally have two certification methods</a:t>
            </a:r>
          </a:p>
          <a:p>
            <a:pPr lvl="1"/>
            <a:r>
              <a:rPr lang="en-US" sz="2000" dirty="0">
                <a:solidFill>
                  <a:schemeClr val="tx1"/>
                </a:solidFill>
              </a:rPr>
              <a:t>R</a:t>
            </a:r>
            <a:r>
              <a:rPr lang="en-US" sz="2000" dirty="0" smtClean="0">
                <a:solidFill>
                  <a:schemeClr val="tx1"/>
                </a:solidFill>
              </a:rPr>
              <a:t>eference </a:t>
            </a:r>
            <a:r>
              <a:rPr lang="en-US" sz="2000" dirty="0">
                <a:solidFill>
                  <a:schemeClr val="tx1"/>
                </a:solidFill>
              </a:rPr>
              <a:t>method which is validated by </a:t>
            </a:r>
            <a:r>
              <a:rPr lang="en-US" sz="2000" dirty="0" smtClean="0">
                <a:solidFill>
                  <a:schemeClr val="tx1"/>
                </a:solidFill>
              </a:rPr>
              <a:t>testing</a:t>
            </a:r>
          </a:p>
          <a:p>
            <a:pPr lvl="1"/>
            <a:r>
              <a:rPr lang="en-US" sz="2000" dirty="0" smtClean="0">
                <a:solidFill>
                  <a:schemeClr val="tx1"/>
                </a:solidFill>
              </a:rPr>
              <a:t>Candidate </a:t>
            </a:r>
            <a:r>
              <a:rPr lang="en-US" sz="2000" dirty="0">
                <a:solidFill>
                  <a:schemeClr val="tx1"/>
                </a:solidFill>
              </a:rPr>
              <a:t>method, which would allow certification based on component </a:t>
            </a:r>
            <a:r>
              <a:rPr lang="en-US" sz="2000" dirty="0" smtClean="0">
                <a:solidFill>
                  <a:schemeClr val="tx1"/>
                </a:solidFill>
              </a:rPr>
              <a:t>data</a:t>
            </a:r>
          </a:p>
          <a:p>
            <a:pPr lvl="2"/>
            <a:r>
              <a:rPr lang="en-US" sz="1800" dirty="0" smtClean="0"/>
              <a:t>Candidate method will only be developed if testing and analysis show good correlation to the reference method</a:t>
            </a:r>
          </a:p>
          <a:p>
            <a:pPr lvl="2"/>
            <a:endParaRPr lang="en-US" sz="1800" dirty="0" smtClean="0">
              <a:solidFill>
                <a:schemeClr val="tx1"/>
              </a:solidFill>
            </a:endParaRPr>
          </a:p>
          <a:p>
            <a:r>
              <a:rPr lang="en-US" sz="2800" dirty="0" smtClean="0">
                <a:solidFill>
                  <a:srgbClr val="000000"/>
                </a:solidFill>
              </a:rPr>
              <a:t>Procedure should consider WLTP needs for power determination, and potential use in taxation programs or customer information purposes</a:t>
            </a:r>
            <a:endParaRPr lang="en-US" sz="2800" dirty="0">
              <a:solidFill>
                <a:srgbClr val="000000"/>
              </a:solidFill>
            </a:endParaRPr>
          </a:p>
          <a:p>
            <a:pPr lvl="1"/>
            <a:endParaRPr lang="en-US" sz="2000" dirty="0"/>
          </a:p>
          <a:p>
            <a:endParaRPr lang="en-US" sz="28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System Power Determination</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1542367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12</a:t>
            </a:fld>
            <a:endParaRPr lang="en-US" dirty="0"/>
          </a:p>
        </p:txBody>
      </p:sp>
      <p:sp>
        <p:nvSpPr>
          <p:cNvPr id="5" name="Content Placeholder 4"/>
          <p:cNvSpPr>
            <a:spLocks noGrp="1"/>
          </p:cNvSpPr>
          <p:nvPr>
            <p:ph sz="quarter" idx="1"/>
          </p:nvPr>
        </p:nvSpPr>
        <p:spPr/>
        <p:txBody>
          <a:bodyPr>
            <a:normAutofit fontScale="92500" lnSpcReduction="10000"/>
          </a:bodyPr>
          <a:lstStyle/>
          <a:p>
            <a:r>
              <a:rPr lang="en-US" u="sng" dirty="0"/>
              <a:t>Option A:</a:t>
            </a:r>
            <a:r>
              <a:rPr lang="en-US" dirty="0"/>
              <a:t> Recommend that a GTR is appropriate for </a:t>
            </a:r>
            <a:r>
              <a:rPr lang="en-US" dirty="0" smtClean="0"/>
              <a:t>system power determination now, and begin following workplan outlined in draft report</a:t>
            </a:r>
          </a:p>
          <a:p>
            <a:endParaRPr lang="en-US" dirty="0"/>
          </a:p>
          <a:p>
            <a:r>
              <a:rPr lang="en-US" u="sng" dirty="0"/>
              <a:t>Option B:</a:t>
            </a:r>
            <a:r>
              <a:rPr lang="en-US" dirty="0"/>
              <a:t> Instruct the EVE IWG to </a:t>
            </a:r>
            <a:r>
              <a:rPr lang="en-US" dirty="0" smtClean="0"/>
              <a:t>abstain </a:t>
            </a:r>
            <a:r>
              <a:rPr lang="en-US" dirty="0"/>
              <a:t>from developing a </a:t>
            </a:r>
            <a:r>
              <a:rPr lang="en-US" dirty="0" smtClean="0"/>
              <a:t>system power determination procedure </a:t>
            </a:r>
            <a:r>
              <a:rPr lang="en-US" dirty="0"/>
              <a:t>which could be incorporated into GTR No. </a:t>
            </a:r>
            <a:r>
              <a:rPr lang="en-US" dirty="0" smtClean="0"/>
              <a:t>15</a:t>
            </a:r>
          </a:p>
          <a:p>
            <a:endParaRPr lang="en-US" dirty="0" smtClean="0"/>
          </a:p>
          <a:p>
            <a:r>
              <a:rPr lang="en-US" u="sng" dirty="0" smtClean="0"/>
              <a:t>Recommendation:</a:t>
            </a:r>
            <a:r>
              <a:rPr lang="en-US" dirty="0" smtClean="0"/>
              <a:t> Endorse Option A targeting the timelines from the EVE mandate, but allow up to 1 extra year if correlation between the reference and candidate methods shows promise</a:t>
            </a:r>
            <a:endParaRPr lang="en-US" u="sng" dirty="0" smtClean="0"/>
          </a:p>
          <a:p>
            <a:endParaRPr lang="en-US" dirty="0"/>
          </a:p>
        </p:txBody>
      </p:sp>
      <p:sp>
        <p:nvSpPr>
          <p:cNvPr id="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a:solidFill>
                  <a:schemeClr val="tx1"/>
                </a:solidFill>
              </a:rPr>
              <a:t>System Power Determination</a:t>
            </a:r>
            <a:r>
              <a:rPr lang="en-US" dirty="0" smtClean="0">
                <a:solidFill>
                  <a:schemeClr val="tx1"/>
                </a:solidFill>
              </a:rPr>
              <a:t/>
            </a:r>
            <a:br>
              <a:rPr lang="en-US" dirty="0" smtClean="0">
                <a:solidFill>
                  <a:schemeClr val="tx1"/>
                </a:solidFill>
              </a:rPr>
            </a:br>
            <a:r>
              <a:rPr lang="en-US" sz="2200" dirty="0" smtClean="0">
                <a:solidFill>
                  <a:schemeClr val="tx1"/>
                </a:solidFill>
              </a:rPr>
              <a:t>(Options &amp; Recommendations)</a:t>
            </a:r>
            <a:endParaRPr lang="en-US" sz="2200" dirty="0">
              <a:solidFill>
                <a:schemeClr val="tx1"/>
              </a:solidFill>
            </a:endParaRPr>
          </a:p>
        </p:txBody>
      </p:sp>
    </p:spTree>
    <p:extLst>
      <p:ext uri="{BB962C8B-B14F-4D97-AF65-F5344CB8AC3E}">
        <p14:creationId xmlns:p14="http://schemas.microsoft.com/office/powerpoint/2010/main" val="363894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13</a:t>
            </a:fld>
            <a:endParaRPr lang="en-US" dirty="0"/>
          </a:p>
        </p:txBody>
      </p:sp>
      <p:sp>
        <p:nvSpPr>
          <p:cNvPr id="5" name="Content Placeholder 4"/>
          <p:cNvSpPr>
            <a:spLocks noGrp="1"/>
          </p:cNvSpPr>
          <p:nvPr>
            <p:ph sz="quarter" idx="1"/>
          </p:nvPr>
        </p:nvSpPr>
        <p:spPr/>
        <p:txBody>
          <a:bodyPr>
            <a:normAutofit fontScale="85000" lnSpcReduction="20000"/>
          </a:bodyPr>
          <a:lstStyle/>
          <a:p>
            <a:pPr marL="0" indent="0">
              <a:buNone/>
            </a:pPr>
            <a:r>
              <a:rPr lang="en-US" i="1" dirty="0" smtClean="0"/>
              <a:t>“</a:t>
            </a:r>
            <a:r>
              <a:rPr lang="en-US" i="1" dirty="0" err="1" smtClean="0"/>
              <a:t>i</a:t>
            </a:r>
            <a:r>
              <a:rPr lang="en-US" i="1" dirty="0" smtClean="0"/>
              <a:t>) </a:t>
            </a:r>
            <a:r>
              <a:rPr lang="en-US" i="1" u="sng" dirty="0" smtClean="0"/>
              <a:t>November </a:t>
            </a:r>
            <a:r>
              <a:rPr lang="en-US" i="1" u="sng" dirty="0"/>
              <a:t>2016: </a:t>
            </a:r>
            <a:r>
              <a:rPr lang="en-US" i="1" dirty="0"/>
              <a:t>Approval of the authorization to develop </a:t>
            </a:r>
            <a:r>
              <a:rPr lang="en-US" i="1" dirty="0" smtClean="0"/>
              <a:t>a</a:t>
            </a:r>
            <a:br>
              <a:rPr lang="en-US" i="1" dirty="0" smtClean="0"/>
            </a:br>
            <a:r>
              <a:rPr lang="en-US" i="1" dirty="0" smtClean="0"/>
              <a:t>    </a:t>
            </a:r>
            <a:r>
              <a:rPr lang="en-US" i="1" dirty="0" err="1" smtClean="0"/>
              <a:t>gtr</a:t>
            </a:r>
            <a:r>
              <a:rPr lang="en-US" i="1" dirty="0" smtClean="0"/>
              <a:t> </a:t>
            </a:r>
            <a:r>
              <a:rPr lang="en-US" i="1" dirty="0"/>
              <a:t>(see Part B) by AC.3; New work begins;</a:t>
            </a:r>
          </a:p>
          <a:p>
            <a:pPr marL="0" indent="0">
              <a:buNone/>
            </a:pPr>
            <a:r>
              <a:rPr lang="en-US" i="1" dirty="0"/>
              <a:t>ii) </a:t>
            </a:r>
            <a:r>
              <a:rPr lang="en-US" i="1" u="sng" dirty="0"/>
              <a:t>June 2018: </a:t>
            </a:r>
            <a:r>
              <a:rPr lang="en-US" i="1" dirty="0"/>
              <a:t>Draft </a:t>
            </a:r>
            <a:r>
              <a:rPr lang="en-US" i="1" dirty="0" err="1"/>
              <a:t>gtr</a:t>
            </a:r>
            <a:r>
              <a:rPr lang="en-US" i="1" dirty="0"/>
              <a:t> available, guidance on any open issues </a:t>
            </a:r>
            <a:br>
              <a:rPr lang="en-US" i="1" dirty="0"/>
            </a:br>
            <a:r>
              <a:rPr lang="en-US" i="1" dirty="0" smtClean="0"/>
              <a:t>     by </a:t>
            </a:r>
            <a:r>
              <a:rPr lang="en-US" i="1" dirty="0"/>
              <a:t>GRPE;</a:t>
            </a:r>
          </a:p>
          <a:p>
            <a:pPr marL="0" indent="0">
              <a:buNone/>
            </a:pPr>
            <a:r>
              <a:rPr lang="en-US" i="1" dirty="0"/>
              <a:t>iii) </a:t>
            </a:r>
            <a:r>
              <a:rPr lang="en-US" i="1" u="sng" dirty="0"/>
              <a:t>June 2018-January 2019: </a:t>
            </a:r>
            <a:r>
              <a:rPr lang="en-US" i="1" dirty="0"/>
              <a:t>Final drafting work on </a:t>
            </a:r>
            <a:r>
              <a:rPr lang="en-US" i="1" dirty="0" err="1"/>
              <a:t>gtr</a:t>
            </a:r>
            <a:r>
              <a:rPr lang="en-US" i="1" dirty="0"/>
              <a:t> text;</a:t>
            </a:r>
          </a:p>
          <a:p>
            <a:pPr marL="0" indent="0">
              <a:buNone/>
            </a:pPr>
            <a:r>
              <a:rPr lang="en-US" i="1" dirty="0"/>
              <a:t>iv) </a:t>
            </a:r>
            <a:r>
              <a:rPr lang="en-US" i="1" u="sng" dirty="0"/>
              <a:t>January 2019:</a:t>
            </a:r>
          </a:p>
          <a:p>
            <a:pPr marL="0" indent="0">
              <a:buNone/>
            </a:pPr>
            <a:r>
              <a:rPr lang="en-US" i="1" dirty="0"/>
              <a:t> </a:t>
            </a:r>
            <a:r>
              <a:rPr lang="en-US" i="1" dirty="0" smtClean="0"/>
              <a:t>   (</a:t>
            </a:r>
            <a:r>
              <a:rPr lang="en-US" i="1" dirty="0"/>
              <a:t>a) Endorsement of the draft </a:t>
            </a:r>
            <a:r>
              <a:rPr lang="en-US" i="1" dirty="0" err="1"/>
              <a:t>gtr</a:t>
            </a:r>
            <a:r>
              <a:rPr lang="en-US" i="1" dirty="0"/>
              <a:t> based on an </a:t>
            </a:r>
            <a:r>
              <a:rPr lang="en-US" i="1" dirty="0" smtClean="0"/>
              <a:t>informal</a:t>
            </a:r>
            <a:br>
              <a:rPr lang="en-US" i="1" dirty="0" smtClean="0"/>
            </a:br>
            <a:r>
              <a:rPr lang="en-US" i="1" dirty="0" smtClean="0"/>
              <a:t>          document </a:t>
            </a:r>
            <a:r>
              <a:rPr lang="en-US" i="1" dirty="0"/>
              <a:t>by GRPE;</a:t>
            </a:r>
          </a:p>
          <a:p>
            <a:pPr marL="0" indent="0">
              <a:buNone/>
            </a:pPr>
            <a:r>
              <a:rPr lang="en-US" i="1" dirty="0" smtClean="0"/>
              <a:t>    (b</a:t>
            </a:r>
            <a:r>
              <a:rPr lang="en-US" i="1" dirty="0"/>
              <a:t>) Transmission of the draft </a:t>
            </a:r>
            <a:r>
              <a:rPr lang="en-US" i="1" dirty="0" err="1"/>
              <a:t>gtr</a:t>
            </a:r>
            <a:r>
              <a:rPr lang="en-US" i="1" dirty="0"/>
              <a:t> as an official </a:t>
            </a:r>
            <a:r>
              <a:rPr lang="en-US" i="1" dirty="0" smtClean="0"/>
              <a:t>document</a:t>
            </a:r>
            <a:br>
              <a:rPr lang="en-US" i="1" dirty="0" smtClean="0"/>
            </a:br>
            <a:r>
              <a:rPr lang="en-US" i="1" dirty="0" smtClean="0"/>
              <a:t>          twelve </a:t>
            </a:r>
            <a:r>
              <a:rPr lang="en-US" i="1" dirty="0"/>
              <a:t>weeks before the June 2019 session of GRPE.</a:t>
            </a:r>
          </a:p>
          <a:p>
            <a:pPr marL="0" indent="0">
              <a:buNone/>
            </a:pPr>
            <a:r>
              <a:rPr lang="en-US" i="1" dirty="0"/>
              <a:t>v) </a:t>
            </a:r>
            <a:r>
              <a:rPr lang="en-US" i="1" u="sng" dirty="0"/>
              <a:t>June 2019: </a:t>
            </a:r>
            <a:r>
              <a:rPr lang="en-US" i="1" dirty="0"/>
              <a:t>Recommendation of the draft </a:t>
            </a:r>
            <a:r>
              <a:rPr lang="en-US" i="1" dirty="0" err="1"/>
              <a:t>gtr</a:t>
            </a:r>
            <a:r>
              <a:rPr lang="en-US" i="1" dirty="0"/>
              <a:t> by GRPE;</a:t>
            </a:r>
          </a:p>
          <a:p>
            <a:pPr marL="0" indent="0">
              <a:buNone/>
            </a:pPr>
            <a:r>
              <a:rPr lang="en-US" i="1" dirty="0"/>
              <a:t>vi) </a:t>
            </a:r>
            <a:r>
              <a:rPr lang="en-US" i="1" u="sng" dirty="0"/>
              <a:t>November 2019: </a:t>
            </a:r>
            <a:r>
              <a:rPr lang="en-US" i="1" dirty="0"/>
              <a:t>establishment of the </a:t>
            </a:r>
            <a:r>
              <a:rPr lang="en-US" i="1" dirty="0" err="1"/>
              <a:t>gtr</a:t>
            </a:r>
            <a:r>
              <a:rPr lang="en-US" i="1" dirty="0"/>
              <a:t> by AC.3 in the Global Registry</a:t>
            </a:r>
            <a:r>
              <a:rPr lang="en-US" i="1" dirty="0" smtClean="0"/>
              <a:t>.”</a:t>
            </a:r>
            <a:r>
              <a:rPr lang="en-US" dirty="0" smtClean="0"/>
              <a:t/>
            </a:r>
            <a:br>
              <a:rPr lang="en-US" dirty="0" smtClean="0"/>
            </a:br>
            <a:endParaRPr lang="en-US" dirty="0" smtClean="0"/>
          </a:p>
          <a:p>
            <a:pPr marL="0" indent="0">
              <a:buNone/>
            </a:pPr>
            <a:endParaRPr lang="en-US" dirty="0"/>
          </a:p>
        </p:txBody>
      </p:sp>
      <p:sp>
        <p:nvSpPr>
          <p:cNvPr id="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a:solidFill>
                  <a:schemeClr val="tx1"/>
                </a:solidFill>
              </a:rPr>
              <a:t>System Power Determination</a:t>
            </a:r>
            <a:r>
              <a:rPr lang="en-US" dirty="0" smtClean="0">
                <a:solidFill>
                  <a:schemeClr val="tx1"/>
                </a:solidFill>
              </a:rPr>
              <a:t/>
            </a:r>
            <a:br>
              <a:rPr lang="en-US" dirty="0" smtClean="0">
                <a:solidFill>
                  <a:schemeClr val="tx1"/>
                </a:solidFill>
              </a:rPr>
            </a:br>
            <a:r>
              <a:rPr lang="en-US" sz="2200" dirty="0" smtClean="0">
                <a:solidFill>
                  <a:schemeClr val="tx1"/>
                </a:solidFill>
              </a:rPr>
              <a:t>(Timelines from EVE Part A mandate)</a:t>
            </a:r>
            <a:endParaRPr lang="en-US" sz="2200" dirty="0">
              <a:solidFill>
                <a:schemeClr val="tx1"/>
              </a:solidFill>
            </a:endParaRPr>
          </a:p>
        </p:txBody>
      </p:sp>
    </p:spTree>
    <p:extLst>
      <p:ext uri="{BB962C8B-B14F-4D97-AF65-F5344CB8AC3E}">
        <p14:creationId xmlns:p14="http://schemas.microsoft.com/office/powerpoint/2010/main" val="2078684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14</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endParaRPr lang="en-US" sz="2800" dirty="0" smtClean="0">
              <a:solidFill>
                <a:srgbClr val="000000"/>
              </a:solidFill>
            </a:endParaRPr>
          </a:p>
          <a:p>
            <a:r>
              <a:rPr lang="en-US" sz="2800" dirty="0" smtClean="0">
                <a:solidFill>
                  <a:srgbClr val="000000"/>
                </a:solidFill>
              </a:rPr>
              <a:t>Statistical data is available to describe the electricity mix and emissions intensity of electric vehicles around the world</a:t>
            </a:r>
          </a:p>
          <a:p>
            <a:endParaRPr lang="en-US" sz="2800" dirty="0" smtClean="0">
              <a:solidFill>
                <a:srgbClr val="000000"/>
              </a:solidFill>
            </a:endParaRPr>
          </a:p>
          <a:p>
            <a:r>
              <a:rPr lang="en-US" sz="2800" dirty="0" smtClean="0">
                <a:solidFill>
                  <a:srgbClr val="000000"/>
                </a:solidFill>
              </a:rPr>
              <a:t>Regional differences in the electricity grid mean that an identical vehicle will have a different environmental impact, based its electricity source</a:t>
            </a:r>
            <a:endParaRPr lang="en-US" sz="2000" dirty="0" smtClean="0">
              <a:solidFill>
                <a:schemeClr val="tx1"/>
              </a:solidFill>
            </a:endParaRPr>
          </a:p>
          <a:p>
            <a:pPr lvl="1"/>
            <a:endParaRPr lang="en-US" sz="2000" dirty="0"/>
          </a:p>
          <a:p>
            <a:endParaRPr lang="en-US" sz="28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Method of Stating Energy Consumption</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2105259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15</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800" dirty="0" smtClean="0">
                <a:solidFill>
                  <a:schemeClr val="tx1"/>
                </a:solidFill>
              </a:rPr>
              <a:t>EVE IWG has developed an Excel based tool which can be customized by the user to assess the energy consumption and emissions impact of an individual vehicle in a </a:t>
            </a:r>
            <a:r>
              <a:rPr lang="en-US" sz="2800" dirty="0" smtClean="0"/>
              <a:t>specific region of the world</a:t>
            </a:r>
          </a:p>
          <a:p>
            <a:endParaRPr lang="en-US" sz="2800" dirty="0" smtClean="0"/>
          </a:p>
          <a:p>
            <a:r>
              <a:rPr lang="en-US" sz="2800" dirty="0" smtClean="0">
                <a:solidFill>
                  <a:srgbClr val="000000"/>
                </a:solidFill>
              </a:rPr>
              <a:t>Though some manufacturers have access to proprietary green power contracts which can be sold with EVs to achieve the lowest possible environmental impact in some markets, this option is not widely available in all markets</a:t>
            </a:r>
            <a:endParaRPr lang="en-US" sz="2800" dirty="0">
              <a:solidFill>
                <a:srgbClr val="000000"/>
              </a:solidFill>
            </a:endParaRPr>
          </a:p>
          <a:p>
            <a:pPr lvl="1"/>
            <a:endParaRPr lang="en-US" sz="2000" dirty="0"/>
          </a:p>
          <a:p>
            <a:endParaRPr lang="en-US" sz="28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Method of Stating Energy Consumption</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282410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16</a:t>
            </a:fld>
            <a:endParaRPr lang="en-US" dirty="0"/>
          </a:p>
        </p:txBody>
      </p:sp>
      <p:sp>
        <p:nvSpPr>
          <p:cNvPr id="5" name="Content Placeholder 4"/>
          <p:cNvSpPr>
            <a:spLocks noGrp="1"/>
          </p:cNvSpPr>
          <p:nvPr>
            <p:ph sz="quarter" idx="1"/>
          </p:nvPr>
        </p:nvSpPr>
        <p:spPr/>
        <p:txBody>
          <a:bodyPr>
            <a:noAutofit/>
          </a:bodyPr>
          <a:lstStyle/>
          <a:p>
            <a:r>
              <a:rPr lang="en-US" sz="2000" u="sng" dirty="0"/>
              <a:t>Option A:</a:t>
            </a:r>
            <a:r>
              <a:rPr lang="en-US" sz="2000" dirty="0"/>
              <a:t> Recommend that the report and accompanying model </a:t>
            </a:r>
            <a:r>
              <a:rPr lang="en-US" sz="2000" dirty="0" smtClean="0"/>
              <a:t>meet the goal of information </a:t>
            </a:r>
            <a:r>
              <a:rPr lang="en-US" sz="2000" dirty="0"/>
              <a:t>sharing as outlined in Part A of the EVE </a:t>
            </a:r>
            <a:r>
              <a:rPr lang="en-US" sz="2000" dirty="0" smtClean="0"/>
              <a:t>mandate, and results </a:t>
            </a:r>
            <a:r>
              <a:rPr lang="en-US" sz="2000" dirty="0"/>
              <a:t>can be referred to as guidance </a:t>
            </a:r>
            <a:r>
              <a:rPr lang="en-US" sz="2000" dirty="0" smtClean="0"/>
              <a:t>documents</a:t>
            </a:r>
          </a:p>
          <a:p>
            <a:endParaRPr lang="en-US" sz="2000" dirty="0" smtClean="0"/>
          </a:p>
          <a:p>
            <a:r>
              <a:rPr lang="en-US" sz="2000" u="sng" dirty="0" smtClean="0"/>
              <a:t>Option B:</a:t>
            </a:r>
            <a:r>
              <a:rPr lang="en-US" sz="2000" dirty="0"/>
              <a:t> Instruct the EVE IWG to continue development and refinement of the model as </a:t>
            </a:r>
            <a:r>
              <a:rPr lang="en-US" sz="2000" dirty="0" smtClean="0"/>
              <a:t>a specific </a:t>
            </a:r>
            <a:r>
              <a:rPr lang="en-US" sz="2000" dirty="0"/>
              <a:t>work item under an extend mandate of EVE IWG (Part B</a:t>
            </a:r>
            <a:r>
              <a:rPr lang="en-US" sz="2000" dirty="0" smtClean="0"/>
              <a:t>), which could inform </a:t>
            </a:r>
            <a:r>
              <a:rPr lang="en-US" sz="2000" dirty="0"/>
              <a:t>the potential development of SR or GTR at some point in the </a:t>
            </a:r>
            <a:r>
              <a:rPr lang="en-US" sz="2000" dirty="0" smtClean="0"/>
              <a:t>future.</a:t>
            </a:r>
          </a:p>
          <a:p>
            <a:endParaRPr lang="en-US" sz="2000" dirty="0" smtClean="0"/>
          </a:p>
          <a:p>
            <a:r>
              <a:rPr lang="en-US" sz="2000" u="sng" dirty="0" smtClean="0"/>
              <a:t>Recommendation:</a:t>
            </a:r>
            <a:r>
              <a:rPr lang="en-US" sz="2000" dirty="0" smtClean="0"/>
              <a:t>  To be determined, some support for each option, but more support for Option A at this time.</a:t>
            </a:r>
            <a:br>
              <a:rPr lang="en-US" sz="2000" dirty="0" smtClean="0"/>
            </a:br>
            <a:r>
              <a:rPr lang="en-US" sz="2000" dirty="0" smtClean="0"/>
              <a:t/>
            </a:r>
            <a:br>
              <a:rPr lang="en-US" sz="2000" dirty="0" smtClean="0"/>
            </a:br>
            <a:endParaRPr lang="en-US" sz="2000" u="sng" dirty="0" smtClean="0"/>
          </a:p>
          <a:p>
            <a:endParaRPr lang="en-US" sz="2000" dirty="0"/>
          </a:p>
        </p:txBody>
      </p:sp>
      <p:sp>
        <p:nvSpPr>
          <p:cNvPr id="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Method of Stating Energy Consumption</a:t>
            </a:r>
            <a:br>
              <a:rPr lang="en-US" dirty="0" smtClean="0">
                <a:solidFill>
                  <a:schemeClr val="tx1"/>
                </a:solidFill>
              </a:rPr>
            </a:br>
            <a:r>
              <a:rPr lang="en-US" sz="2200" dirty="0" smtClean="0">
                <a:solidFill>
                  <a:schemeClr val="tx1"/>
                </a:solidFill>
              </a:rPr>
              <a:t>(Options &amp; Recommendations)</a:t>
            </a:r>
            <a:endParaRPr lang="en-US" sz="2200" dirty="0">
              <a:solidFill>
                <a:schemeClr val="tx1"/>
              </a:solidFill>
            </a:endParaRPr>
          </a:p>
        </p:txBody>
      </p:sp>
    </p:spTree>
    <p:extLst>
      <p:ext uri="{BB962C8B-B14F-4D97-AF65-F5344CB8AC3E}">
        <p14:creationId xmlns:p14="http://schemas.microsoft.com/office/powerpoint/2010/main" val="1606255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17</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400" dirty="0" smtClean="0">
                <a:solidFill>
                  <a:srgbClr val="000000"/>
                </a:solidFill>
              </a:rPr>
              <a:t>Little new research was brought forward during Part A of the new EVE mandate</a:t>
            </a:r>
          </a:p>
          <a:p>
            <a:endParaRPr lang="en-US" sz="2400" dirty="0">
              <a:solidFill>
                <a:srgbClr val="000000"/>
              </a:solidFill>
            </a:endParaRPr>
          </a:p>
          <a:p>
            <a:r>
              <a:rPr lang="en-US" sz="2400" dirty="0" smtClean="0"/>
              <a:t>Very few EV batteries have reached the end of their useful life and required recycling for a variety of reasons</a:t>
            </a:r>
            <a:endParaRPr lang="en-US" sz="2400" dirty="0"/>
          </a:p>
          <a:p>
            <a:pPr lvl="1"/>
            <a:r>
              <a:rPr lang="en-US" sz="1900" dirty="0" smtClean="0">
                <a:solidFill>
                  <a:schemeClr val="tx1"/>
                </a:solidFill>
              </a:rPr>
              <a:t>EV models have only been on the market for a short time (generally less than 10 years)  </a:t>
            </a:r>
          </a:p>
          <a:p>
            <a:pPr lvl="1"/>
            <a:r>
              <a:rPr lang="en-US" sz="1900" dirty="0" smtClean="0">
                <a:solidFill>
                  <a:schemeClr val="tx1"/>
                </a:solidFill>
              </a:rPr>
              <a:t>Sales volumes have been small, and EVs make up less than 1% of vehicles in many markets</a:t>
            </a:r>
            <a:endParaRPr lang="en-US" sz="1900" dirty="0">
              <a:solidFill>
                <a:schemeClr val="tx1"/>
              </a:solidFill>
            </a:endParaRPr>
          </a:p>
          <a:p>
            <a:pPr lvl="1"/>
            <a:r>
              <a:rPr lang="en-US" sz="1900" dirty="0" smtClean="0">
                <a:solidFill>
                  <a:schemeClr val="tx1"/>
                </a:solidFill>
              </a:rPr>
              <a:t>Some manufacturers only leased early EVs and kept them after lease terms for additional research/development purposes</a:t>
            </a:r>
          </a:p>
          <a:p>
            <a:pPr lvl="1"/>
            <a:r>
              <a:rPr lang="en-US" sz="1900" dirty="0" smtClean="0">
                <a:solidFill>
                  <a:schemeClr val="tx1"/>
                </a:solidFill>
              </a:rPr>
              <a:t>Some EV batteries are being deployed to stationary power storage applications at the end of the useful life of the EV </a:t>
            </a:r>
          </a:p>
          <a:p>
            <a:endParaRPr lang="en-US" sz="24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Battery Recycling/Recyclability</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3376407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18</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500" dirty="0" smtClean="0">
                <a:solidFill>
                  <a:schemeClr val="tx1"/>
                </a:solidFill>
              </a:rPr>
              <a:t>While most regions do not have programs specifically targeted at EV batteries, many already have recycling programs for automotive batteries, batteries in general, and/or automobiles</a:t>
            </a:r>
          </a:p>
          <a:p>
            <a:endParaRPr lang="en-US" sz="2500" dirty="0" smtClean="0">
              <a:solidFill>
                <a:schemeClr val="tx1"/>
              </a:solidFill>
            </a:endParaRPr>
          </a:p>
          <a:p>
            <a:r>
              <a:rPr lang="en-US" sz="2500" dirty="0" smtClean="0"/>
              <a:t>GRPE is primarily focused on vehicle performance topics, and this was generally considered outside the normal scope of GRPE work</a:t>
            </a:r>
            <a:endParaRPr lang="en-US" sz="2400" dirty="0"/>
          </a:p>
          <a:p>
            <a:endParaRPr lang="en-US" sz="24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Battery Recycling/Recyclability</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13233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19</a:t>
            </a:fld>
            <a:endParaRPr lang="en-US" dirty="0"/>
          </a:p>
        </p:txBody>
      </p:sp>
      <p:sp>
        <p:nvSpPr>
          <p:cNvPr id="5" name="Content Placeholder 4"/>
          <p:cNvSpPr>
            <a:spLocks noGrp="1"/>
          </p:cNvSpPr>
          <p:nvPr>
            <p:ph sz="quarter" idx="1"/>
          </p:nvPr>
        </p:nvSpPr>
        <p:spPr/>
        <p:txBody>
          <a:bodyPr>
            <a:noAutofit/>
          </a:bodyPr>
          <a:lstStyle/>
          <a:p>
            <a:r>
              <a:rPr lang="en-US" sz="2000" u="sng" dirty="0"/>
              <a:t>Option A:</a:t>
            </a:r>
            <a:r>
              <a:rPr lang="en-US" sz="2000" dirty="0"/>
              <a:t> Authorize the EVE IWG to begin </a:t>
            </a:r>
            <a:r>
              <a:rPr lang="en-US" sz="2000" dirty="0" smtClean="0"/>
              <a:t>actively researching </a:t>
            </a:r>
            <a:r>
              <a:rPr lang="en-US" sz="2000" dirty="0"/>
              <a:t>battery recycling/recyclability and develop a path forward for potential GTR </a:t>
            </a:r>
            <a:endParaRPr lang="en-US" sz="2000" dirty="0" smtClean="0"/>
          </a:p>
          <a:p>
            <a:endParaRPr lang="en-US" sz="2000" dirty="0"/>
          </a:p>
          <a:p>
            <a:r>
              <a:rPr lang="en-US" sz="2000" u="sng" dirty="0"/>
              <a:t>Option B:</a:t>
            </a:r>
            <a:r>
              <a:rPr lang="en-US" sz="2000" dirty="0"/>
              <a:t> Continue to passively monitor new research and developments related to battery recycling/recyclability, and </a:t>
            </a:r>
            <a:r>
              <a:rPr lang="en-US" sz="2000" dirty="0" smtClean="0"/>
              <a:t>consider </a:t>
            </a:r>
            <a:r>
              <a:rPr lang="en-US" sz="2000" dirty="0"/>
              <a:t>bringing forward recommendations for additional research or GTR development in </a:t>
            </a:r>
            <a:r>
              <a:rPr lang="en-US" sz="2000" dirty="0" smtClean="0"/>
              <a:t>the future</a:t>
            </a:r>
          </a:p>
          <a:p>
            <a:endParaRPr lang="en-US" sz="2000" dirty="0" smtClean="0"/>
          </a:p>
          <a:p>
            <a:r>
              <a:rPr lang="en-US" sz="2000" u="sng" dirty="0" smtClean="0"/>
              <a:t>Option C:</a:t>
            </a:r>
            <a:r>
              <a:rPr lang="en-US" sz="2000" dirty="0"/>
              <a:t> Remove battery recycling/recyclability </a:t>
            </a:r>
            <a:r>
              <a:rPr lang="en-US" sz="2000" dirty="0" smtClean="0"/>
              <a:t>from consideration for </a:t>
            </a:r>
            <a:r>
              <a:rPr lang="en-US" sz="2000" dirty="0"/>
              <a:t>any subsequent mandate of the EVE </a:t>
            </a:r>
            <a:r>
              <a:rPr lang="en-US" sz="2000" dirty="0" smtClean="0"/>
              <a:t>IWG for reasons mentioned on previous slide</a:t>
            </a:r>
          </a:p>
          <a:p>
            <a:endParaRPr lang="en-US" sz="2000" dirty="0" smtClean="0"/>
          </a:p>
          <a:p>
            <a:r>
              <a:rPr lang="en-US" sz="2000" u="sng" dirty="0" smtClean="0"/>
              <a:t>Recommendation:</a:t>
            </a:r>
            <a:r>
              <a:rPr lang="en-US" sz="2000" dirty="0" smtClean="0"/>
              <a:t> Endorse Option C</a:t>
            </a:r>
            <a:endParaRPr lang="en-US" sz="2000" u="sng" dirty="0"/>
          </a:p>
          <a:p>
            <a:endParaRPr lang="en-US" sz="2000" dirty="0"/>
          </a:p>
        </p:txBody>
      </p:sp>
      <p:sp>
        <p:nvSpPr>
          <p:cNvPr id="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Battery Recycling/Recyclability</a:t>
            </a:r>
            <a:br>
              <a:rPr lang="en-US" dirty="0" smtClean="0">
                <a:solidFill>
                  <a:schemeClr val="tx1"/>
                </a:solidFill>
              </a:rPr>
            </a:br>
            <a:r>
              <a:rPr lang="en-US" sz="2200" dirty="0" smtClean="0">
                <a:solidFill>
                  <a:schemeClr val="tx1"/>
                </a:solidFill>
              </a:rPr>
              <a:t>(Options &amp; Recommendations)</a:t>
            </a:r>
            <a:endParaRPr lang="en-US" sz="2200" dirty="0">
              <a:solidFill>
                <a:schemeClr val="tx1"/>
              </a:solidFill>
            </a:endParaRPr>
          </a:p>
        </p:txBody>
      </p:sp>
    </p:spTree>
    <p:extLst>
      <p:ext uri="{BB962C8B-B14F-4D97-AF65-F5344CB8AC3E}">
        <p14:creationId xmlns:p14="http://schemas.microsoft.com/office/powerpoint/2010/main" val="425258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EVE Mandate Review</a:t>
            </a:r>
            <a:endParaRPr lang="en-US" dirty="0"/>
          </a:p>
        </p:txBody>
      </p:sp>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2</a:t>
            </a:fld>
            <a:endParaRPr lang="en-US" dirty="0"/>
          </a:p>
        </p:txBody>
      </p:sp>
      <p:sp>
        <p:nvSpPr>
          <p:cNvPr id="5" name="Content Placeholder 4"/>
          <p:cNvSpPr>
            <a:spLocks noGrp="1"/>
          </p:cNvSpPr>
          <p:nvPr>
            <p:ph sz="quarter" idx="1"/>
          </p:nvPr>
        </p:nvSpPr>
        <p:spPr/>
        <p:txBody>
          <a:bodyPr/>
          <a:lstStyle/>
          <a:p>
            <a:r>
              <a:rPr lang="en-US" dirty="0" smtClean="0"/>
              <a:t>EVE IWG is currently operating under a mandate approved in November, 2014</a:t>
            </a:r>
          </a:p>
          <a:p>
            <a:pPr lvl="1"/>
            <a:r>
              <a:rPr lang="en-US" dirty="0" smtClean="0"/>
              <a:t>Work has been divided into two parts:</a:t>
            </a:r>
          </a:p>
          <a:p>
            <a:pPr lvl="2"/>
            <a:r>
              <a:rPr lang="en-US" dirty="0" smtClean="0"/>
              <a:t>Part A – Information gathering and recommendations for follow-up work</a:t>
            </a:r>
          </a:p>
          <a:p>
            <a:pPr lvl="3"/>
            <a:r>
              <a:rPr lang="en-US" dirty="0"/>
              <a:t>Method </a:t>
            </a:r>
            <a:r>
              <a:rPr lang="en-US"/>
              <a:t>of </a:t>
            </a:r>
            <a:r>
              <a:rPr lang="en-US" smtClean="0"/>
              <a:t>stating energy consumption</a:t>
            </a:r>
            <a:endParaRPr lang="en-US" dirty="0"/>
          </a:p>
          <a:p>
            <a:pPr lvl="3"/>
            <a:r>
              <a:rPr lang="en-US" dirty="0"/>
              <a:t>Electrified vehicle durability</a:t>
            </a:r>
          </a:p>
          <a:p>
            <a:pPr lvl="3"/>
            <a:r>
              <a:rPr lang="en-US" dirty="0" smtClean="0"/>
              <a:t>Determination of electrified vehicle power</a:t>
            </a:r>
          </a:p>
          <a:p>
            <a:pPr lvl="3"/>
            <a:r>
              <a:rPr lang="en-US" dirty="0" smtClean="0"/>
              <a:t>Battery Recyclability</a:t>
            </a:r>
          </a:p>
          <a:p>
            <a:pPr lvl="2"/>
            <a:r>
              <a:rPr lang="en-US" dirty="0" smtClean="0"/>
              <a:t>Part B – Potential development of GTR’s related to durability and power determination</a:t>
            </a:r>
            <a:endParaRPr lang="en-US" dirty="0"/>
          </a:p>
        </p:txBody>
      </p:sp>
    </p:spTree>
    <p:extLst>
      <p:ext uri="{BB962C8B-B14F-4D97-AF65-F5344CB8AC3E}">
        <p14:creationId xmlns:p14="http://schemas.microsoft.com/office/powerpoint/2010/main" val="2259767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Next Steps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EVE IWG</a:t>
            </a:r>
            <a:endParaRPr lang="en-US" dirty="0"/>
          </a:p>
        </p:txBody>
      </p:sp>
      <p:sp>
        <p:nvSpPr>
          <p:cNvPr id="5" name="Slide Number Placeholder 4"/>
          <p:cNvSpPr>
            <a:spLocks noGrp="1"/>
          </p:cNvSpPr>
          <p:nvPr>
            <p:ph type="sldNum" sz="quarter" idx="12"/>
          </p:nvPr>
        </p:nvSpPr>
        <p:spPr/>
        <p:txBody>
          <a:bodyPr/>
          <a:lstStyle/>
          <a:p>
            <a:fld id="{04235127-2B2F-4F7B-BE35-1DACAD78B01E}" type="slidenum">
              <a:rPr lang="en-US" smtClean="0"/>
              <a:pPr/>
              <a:t>20</a:t>
            </a:fld>
            <a:endParaRPr lang="en-US" dirty="0"/>
          </a:p>
        </p:txBody>
      </p:sp>
      <p:sp>
        <p:nvSpPr>
          <p:cNvPr id="3" name="Content Placeholder 2"/>
          <p:cNvSpPr>
            <a:spLocks noGrp="1"/>
          </p:cNvSpPr>
          <p:nvPr>
            <p:ph sz="quarter" idx="1"/>
          </p:nvPr>
        </p:nvSpPr>
        <p:spPr>
          <a:xfrm>
            <a:off x="228600" y="1600200"/>
            <a:ext cx="8610600" cy="4800600"/>
          </a:xfrm>
        </p:spPr>
        <p:txBody>
          <a:bodyPr>
            <a:normAutofit/>
          </a:bodyPr>
          <a:lstStyle/>
          <a:p>
            <a:r>
              <a:rPr lang="en-US" dirty="0" smtClean="0"/>
              <a:t>Late summer or early fall, 2016: EVE-20 meeting (likely teleconference)</a:t>
            </a:r>
          </a:p>
          <a:p>
            <a:pPr lvl="1"/>
            <a:r>
              <a:rPr lang="en-US" dirty="0" smtClean="0">
                <a:solidFill>
                  <a:schemeClr val="tx1"/>
                </a:solidFill>
              </a:rPr>
              <a:t>Finalize recommendations</a:t>
            </a:r>
          </a:p>
          <a:p>
            <a:pPr lvl="1"/>
            <a:r>
              <a:rPr lang="en-US" dirty="0" smtClean="0">
                <a:solidFill>
                  <a:schemeClr val="tx1"/>
                </a:solidFill>
              </a:rPr>
              <a:t>Finalize (in)formal document</a:t>
            </a:r>
          </a:p>
          <a:p>
            <a:pPr lvl="1"/>
            <a:r>
              <a:rPr lang="en-US" dirty="0" smtClean="0">
                <a:solidFill>
                  <a:schemeClr val="tx1"/>
                </a:solidFill>
              </a:rPr>
              <a:t>Continue with development of power determination GTR (with approval of GRPE)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EVE Roadmap, Part A: Jun 2015-Jan 2016</a:t>
            </a:r>
            <a:r>
              <a:rPr lang="en-US" dirty="0">
                <a:solidFill>
                  <a:schemeClr val="tx1"/>
                </a:solidFill>
              </a:rPr>
              <a:t/>
            </a:r>
            <a:br>
              <a:rPr lang="en-US" dirty="0">
                <a:solidFill>
                  <a:schemeClr val="tx1"/>
                </a:solidFill>
              </a:rPr>
            </a:br>
            <a:r>
              <a:rPr lang="en-US" sz="2200" dirty="0" smtClean="0">
                <a:solidFill>
                  <a:schemeClr val="tx1"/>
                </a:solidFill>
              </a:rPr>
              <a:t>(EVE-13-06-Rev1e)</a:t>
            </a:r>
            <a:endParaRPr lang="en-US" sz="2200" dirty="0">
              <a:solidFill>
                <a:schemeClr val="tx1"/>
              </a:solidFill>
            </a:endParaRPr>
          </a:p>
        </p:txBody>
      </p:sp>
      <p:sp>
        <p:nvSpPr>
          <p:cNvPr id="4" name="Footer Placeholder 3"/>
          <p:cNvSpPr>
            <a:spLocks noGrp="1"/>
          </p:cNvSpPr>
          <p:nvPr>
            <p:ph type="ftr" sz="quarter" idx="11"/>
          </p:nvPr>
        </p:nvSpPr>
        <p:spPr/>
        <p:txBody>
          <a:bodyPr/>
          <a:lstStyle/>
          <a:p>
            <a:r>
              <a:rPr lang="en-US" dirty="0" smtClean="0"/>
              <a:t>EVE IWG</a:t>
            </a:r>
            <a:endParaRPr lang="en-US" dirty="0"/>
          </a:p>
        </p:txBody>
      </p:sp>
      <p:sp>
        <p:nvSpPr>
          <p:cNvPr id="5" name="Slide Number Placeholder 4"/>
          <p:cNvSpPr>
            <a:spLocks noGrp="1"/>
          </p:cNvSpPr>
          <p:nvPr>
            <p:ph type="sldNum" sz="quarter" idx="12"/>
          </p:nvPr>
        </p:nvSpPr>
        <p:spPr/>
        <p:txBody>
          <a:bodyPr/>
          <a:lstStyle/>
          <a:p>
            <a:fld id="{04235127-2B2F-4F7B-BE35-1DACAD78B01E}" type="slidenum">
              <a:rPr lang="en-US" smtClean="0"/>
              <a:pPr/>
              <a:t>3</a:t>
            </a:fld>
            <a:endParaRPr lang="en-US" dirty="0"/>
          </a:p>
        </p:txBody>
      </p:sp>
      <p:sp>
        <p:nvSpPr>
          <p:cNvPr id="3" name="Content Placeholder 2"/>
          <p:cNvSpPr>
            <a:spLocks noGrp="1"/>
          </p:cNvSpPr>
          <p:nvPr>
            <p:ph sz="quarter" idx="1"/>
          </p:nvPr>
        </p:nvSpPr>
        <p:spPr>
          <a:xfrm>
            <a:off x="228600" y="1447800"/>
            <a:ext cx="8763000" cy="5029200"/>
          </a:xfrm>
        </p:spPr>
        <p:txBody>
          <a:bodyPr>
            <a:normAutofit/>
          </a:bodyPr>
          <a:lstStyle/>
          <a:p>
            <a:r>
              <a:rPr lang="en-US" dirty="0" smtClean="0"/>
              <a:t>Jan 2105-Jan 2016</a:t>
            </a:r>
            <a:endParaRPr lang="en-US" dirty="0"/>
          </a:p>
          <a:p>
            <a:endParaRPr lang="en-US" dirty="0" smtClean="0"/>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248" t="15873" b="2191"/>
          <a:stretch/>
        </p:blipFill>
        <p:spPr bwMode="auto">
          <a:xfrm>
            <a:off x="-4313" y="1564257"/>
            <a:ext cx="9200781" cy="446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own Arrow 6"/>
          <p:cNvSpPr/>
          <p:nvPr/>
        </p:nvSpPr>
        <p:spPr>
          <a:xfrm>
            <a:off x="8136147" y="1313355"/>
            <a:ext cx="304800" cy="304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Down Arrow 8"/>
          <p:cNvSpPr/>
          <p:nvPr/>
        </p:nvSpPr>
        <p:spPr>
          <a:xfrm>
            <a:off x="7772400" y="1313355"/>
            <a:ext cx="304800" cy="304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05622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EVE-18 meeting</a:t>
            </a:r>
            <a:r>
              <a:rPr lang="en-US" dirty="0">
                <a:solidFill>
                  <a:schemeClr val="tx1"/>
                </a:solidFill>
              </a:rPr>
              <a:t/>
            </a:r>
            <a:br>
              <a:rPr lang="en-US" dirty="0">
                <a:solidFill>
                  <a:schemeClr val="tx1"/>
                </a:solidFill>
              </a:rPr>
            </a:br>
            <a:r>
              <a:rPr lang="en-US" sz="2200" dirty="0" smtClean="0">
                <a:solidFill>
                  <a:schemeClr val="tx1"/>
                </a:solidFill>
              </a:rPr>
              <a:t>(April 11-12, 2016, Shanghai, China)</a:t>
            </a:r>
            <a:endParaRPr lang="en-US" sz="2200" dirty="0">
              <a:solidFill>
                <a:schemeClr val="tx1"/>
              </a:solidFill>
            </a:endParaRPr>
          </a:p>
        </p:txBody>
      </p:sp>
      <p:sp>
        <p:nvSpPr>
          <p:cNvPr id="4" name="Footer Placeholder 3"/>
          <p:cNvSpPr>
            <a:spLocks noGrp="1"/>
          </p:cNvSpPr>
          <p:nvPr>
            <p:ph type="ftr" sz="quarter" idx="11"/>
          </p:nvPr>
        </p:nvSpPr>
        <p:spPr/>
        <p:txBody>
          <a:bodyPr/>
          <a:lstStyle/>
          <a:p>
            <a:r>
              <a:rPr lang="en-US" dirty="0" smtClean="0"/>
              <a:t>EVE IWG</a:t>
            </a:r>
            <a:endParaRPr lang="en-US" dirty="0"/>
          </a:p>
        </p:txBody>
      </p:sp>
      <p:sp>
        <p:nvSpPr>
          <p:cNvPr id="5" name="Slide Number Placeholder 4"/>
          <p:cNvSpPr>
            <a:spLocks noGrp="1"/>
          </p:cNvSpPr>
          <p:nvPr>
            <p:ph type="sldNum" sz="quarter" idx="12"/>
          </p:nvPr>
        </p:nvSpPr>
        <p:spPr/>
        <p:txBody>
          <a:bodyPr/>
          <a:lstStyle/>
          <a:p>
            <a:fld id="{04235127-2B2F-4F7B-BE35-1DACAD78B01E}" type="slidenum">
              <a:rPr lang="en-US" smtClean="0"/>
              <a:pPr/>
              <a:t>4</a:t>
            </a:fld>
            <a:endParaRPr lang="en-US" dirty="0"/>
          </a:p>
        </p:txBody>
      </p:sp>
      <p:sp>
        <p:nvSpPr>
          <p:cNvPr id="3" name="Content Placeholder 2"/>
          <p:cNvSpPr>
            <a:spLocks noGrp="1"/>
          </p:cNvSpPr>
          <p:nvPr>
            <p:ph sz="quarter" idx="1"/>
          </p:nvPr>
        </p:nvSpPr>
        <p:spPr>
          <a:xfrm>
            <a:off x="228600" y="1447800"/>
            <a:ext cx="8763000" cy="5029200"/>
          </a:xfrm>
        </p:spPr>
        <p:txBody>
          <a:bodyPr>
            <a:normAutofit/>
          </a:bodyPr>
          <a:lstStyle/>
          <a:p>
            <a:r>
              <a:rPr lang="en-US" u="sng" dirty="0" smtClean="0"/>
              <a:t>Purpose</a:t>
            </a:r>
            <a:r>
              <a:rPr lang="en-US" dirty="0" smtClean="0"/>
              <a:t>: To continue work on Part A of the EVE mandate, with updates on work in sub-groups:</a:t>
            </a:r>
          </a:p>
          <a:p>
            <a:r>
              <a:rPr lang="en-US" u="sng" dirty="0" smtClean="0"/>
              <a:t>EVE-18 discussion</a:t>
            </a:r>
            <a:r>
              <a:rPr lang="en-US" dirty="0" smtClean="0"/>
              <a:t>:</a:t>
            </a:r>
          </a:p>
          <a:p>
            <a:pPr lvl="1"/>
            <a:r>
              <a:rPr lang="en-US" dirty="0">
                <a:solidFill>
                  <a:schemeClr val="tx1"/>
                </a:solidFill>
              </a:rPr>
              <a:t>Updates from other IWGs: WLTP, </a:t>
            </a:r>
            <a:r>
              <a:rPr lang="en-US" dirty="0" smtClean="0">
                <a:solidFill>
                  <a:schemeClr val="tx1"/>
                </a:solidFill>
              </a:rPr>
              <a:t>EPPR, EVS</a:t>
            </a:r>
          </a:p>
          <a:p>
            <a:pPr lvl="1"/>
            <a:r>
              <a:rPr lang="en-US" dirty="0" smtClean="0">
                <a:solidFill>
                  <a:schemeClr val="tx1"/>
                </a:solidFill>
              </a:rPr>
              <a:t>Method of Stating Energy Consumption (China) </a:t>
            </a:r>
          </a:p>
          <a:p>
            <a:pPr lvl="2"/>
            <a:r>
              <a:rPr lang="en-US" dirty="0" smtClean="0"/>
              <a:t>Presented updated draft version of Excel model to calculate energy consumption of electric vehicles, including upstream emissions</a:t>
            </a:r>
          </a:p>
          <a:p>
            <a:pPr lvl="2"/>
            <a:r>
              <a:rPr lang="en-US" dirty="0" smtClean="0"/>
              <a:t>Shared updated draft reference document explaining calculation methodology and path forward to update Excel model</a:t>
            </a:r>
          </a:p>
          <a:p>
            <a:pPr lvl="1"/>
            <a:r>
              <a:rPr lang="en-US" dirty="0" smtClean="0">
                <a:solidFill>
                  <a:schemeClr val="tx1"/>
                </a:solidFill>
              </a:rPr>
              <a:t>Battery Recycling/</a:t>
            </a:r>
            <a:r>
              <a:rPr lang="en-US" dirty="0" err="1" smtClean="0">
                <a:solidFill>
                  <a:schemeClr val="tx1"/>
                </a:solidFill>
              </a:rPr>
              <a:t>Recylability</a:t>
            </a:r>
            <a:r>
              <a:rPr lang="en-US" dirty="0" smtClean="0">
                <a:solidFill>
                  <a:schemeClr val="tx1"/>
                </a:solidFill>
              </a:rPr>
              <a:t> (Secretary)</a:t>
            </a:r>
            <a:endParaRPr lang="en-US" dirty="0">
              <a:solidFill>
                <a:schemeClr val="tx1"/>
              </a:solidFill>
            </a:endParaRPr>
          </a:p>
          <a:p>
            <a:pPr lvl="2"/>
            <a:r>
              <a:rPr lang="en-US" dirty="0" smtClean="0"/>
              <a:t>Nothing received</a:t>
            </a:r>
            <a:endParaRPr lang="en-US" dirty="0"/>
          </a:p>
          <a:p>
            <a:pPr marL="868680" lvl="3" indent="0">
              <a:buNone/>
            </a:pPr>
            <a:endParaRPr lang="en-US" dirty="0" smtClean="0"/>
          </a:p>
        </p:txBody>
      </p:sp>
    </p:spTree>
    <p:extLst>
      <p:ext uri="{BB962C8B-B14F-4D97-AF65-F5344CB8AC3E}">
        <p14:creationId xmlns:p14="http://schemas.microsoft.com/office/powerpoint/2010/main" val="350645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EVE-18 meeting</a:t>
            </a:r>
            <a:br>
              <a:rPr lang="en-US" dirty="0" smtClean="0">
                <a:solidFill>
                  <a:schemeClr val="tx1"/>
                </a:solidFill>
              </a:rPr>
            </a:br>
            <a:r>
              <a:rPr lang="en-US" sz="2200" dirty="0">
                <a:solidFill>
                  <a:schemeClr val="tx1"/>
                </a:solidFill>
              </a:rPr>
              <a:t>(April 11-12, 2016, Shanghai, China)</a:t>
            </a:r>
            <a:endParaRPr lang="en-CA" sz="2200" dirty="0"/>
          </a:p>
        </p:txBody>
      </p:sp>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5</a:t>
            </a:fld>
            <a:endParaRPr lang="en-US" dirty="0"/>
          </a:p>
        </p:txBody>
      </p:sp>
      <p:sp>
        <p:nvSpPr>
          <p:cNvPr id="5" name="Content Placeholder 4"/>
          <p:cNvSpPr>
            <a:spLocks noGrp="1"/>
          </p:cNvSpPr>
          <p:nvPr>
            <p:ph sz="quarter" idx="1"/>
          </p:nvPr>
        </p:nvSpPr>
        <p:spPr>
          <a:xfrm>
            <a:off x="301752" y="1527048"/>
            <a:ext cx="8503920" cy="4797552"/>
          </a:xfrm>
        </p:spPr>
        <p:txBody>
          <a:bodyPr>
            <a:normAutofit/>
          </a:bodyPr>
          <a:lstStyle/>
          <a:p>
            <a:r>
              <a:rPr lang="en-US" u="sng" dirty="0" smtClean="0"/>
              <a:t>EVE-18 discussion (continued)</a:t>
            </a:r>
            <a:r>
              <a:rPr lang="en-US" dirty="0" smtClean="0"/>
              <a:t>:</a:t>
            </a:r>
            <a:endParaRPr lang="en-US" dirty="0"/>
          </a:p>
          <a:p>
            <a:pPr lvl="1"/>
            <a:r>
              <a:rPr lang="en-US" dirty="0" smtClean="0">
                <a:solidFill>
                  <a:schemeClr val="tx1"/>
                </a:solidFill>
              </a:rPr>
              <a:t>Electrified </a:t>
            </a:r>
            <a:r>
              <a:rPr lang="en-US" dirty="0">
                <a:solidFill>
                  <a:schemeClr val="tx1"/>
                </a:solidFill>
              </a:rPr>
              <a:t>Vehicle Durability (USA and Canada) </a:t>
            </a:r>
          </a:p>
          <a:p>
            <a:pPr lvl="2"/>
            <a:r>
              <a:rPr lang="en-US" dirty="0" smtClean="0"/>
              <a:t>Final literature review document received and posted</a:t>
            </a:r>
          </a:p>
          <a:p>
            <a:pPr lvl="2"/>
            <a:r>
              <a:rPr lang="en-US" dirty="0" smtClean="0"/>
              <a:t>Updated version of </a:t>
            </a:r>
            <a:r>
              <a:rPr lang="en-US" i="1" dirty="0" smtClean="0"/>
              <a:t>Draft </a:t>
            </a:r>
            <a:r>
              <a:rPr lang="en-US" i="1" dirty="0"/>
              <a:t>of EVE IWG Status Report on Battery Performance and Durability </a:t>
            </a:r>
            <a:r>
              <a:rPr lang="en-US" dirty="0" smtClean="0"/>
              <a:t>report presented and </a:t>
            </a:r>
            <a:r>
              <a:rPr lang="en-US" dirty="0"/>
              <a:t>discussed options for path </a:t>
            </a:r>
            <a:r>
              <a:rPr lang="en-US" dirty="0" smtClean="0"/>
              <a:t>forward</a:t>
            </a:r>
          </a:p>
          <a:p>
            <a:pPr lvl="1"/>
            <a:r>
              <a:rPr lang="en-US" dirty="0">
                <a:solidFill>
                  <a:schemeClr val="tx1"/>
                </a:solidFill>
              </a:rPr>
              <a:t>Determination of Powertrain Performance of HEVs (Germany and Korea</a:t>
            </a:r>
            <a:r>
              <a:rPr lang="en-US" dirty="0" smtClean="0">
                <a:solidFill>
                  <a:schemeClr val="tx1"/>
                </a:solidFill>
              </a:rPr>
              <a:t>)</a:t>
            </a:r>
          </a:p>
          <a:p>
            <a:pPr lvl="2"/>
            <a:r>
              <a:rPr lang="en-US" dirty="0" smtClean="0">
                <a:solidFill>
                  <a:schemeClr val="tx1"/>
                </a:solidFill>
              </a:rPr>
              <a:t>Updates provided on system power determination subgroup work and coordination with WLTP EV subgroup</a:t>
            </a:r>
          </a:p>
          <a:p>
            <a:pPr lvl="2"/>
            <a:r>
              <a:rPr lang="en-US" dirty="0" smtClean="0"/>
              <a:t>Draft </a:t>
            </a:r>
            <a:r>
              <a:rPr lang="en-US" dirty="0" err="1" smtClean="0"/>
              <a:t>workplan</a:t>
            </a:r>
            <a:r>
              <a:rPr lang="en-US" dirty="0" smtClean="0"/>
              <a:t> for GTR development presented</a:t>
            </a:r>
          </a:p>
          <a:p>
            <a:pPr lvl="1"/>
            <a:r>
              <a:rPr lang="en-US" dirty="0" smtClean="0">
                <a:solidFill>
                  <a:schemeClr val="tx1"/>
                </a:solidFill>
              </a:rPr>
              <a:t>Group agreed to format and structure of June report to GRPE</a:t>
            </a:r>
            <a:endParaRPr lang="en-US" dirty="0">
              <a:solidFill>
                <a:schemeClr val="tx1"/>
              </a:solidFill>
            </a:endParaRPr>
          </a:p>
          <a:p>
            <a:pPr lvl="2"/>
            <a:endParaRPr lang="en-US" dirty="0" smtClean="0"/>
          </a:p>
        </p:txBody>
      </p:sp>
    </p:spTree>
    <p:extLst>
      <p:ext uri="{BB962C8B-B14F-4D97-AF65-F5344CB8AC3E}">
        <p14:creationId xmlns:p14="http://schemas.microsoft.com/office/powerpoint/2010/main" val="25813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EVE IWG</a:t>
            </a:r>
            <a:endParaRPr lang="en-US" dirty="0"/>
          </a:p>
        </p:txBody>
      </p:sp>
      <p:sp>
        <p:nvSpPr>
          <p:cNvPr id="5" name="Slide Number Placeholder 4"/>
          <p:cNvSpPr>
            <a:spLocks noGrp="1"/>
          </p:cNvSpPr>
          <p:nvPr>
            <p:ph type="sldNum" sz="quarter" idx="12"/>
          </p:nvPr>
        </p:nvSpPr>
        <p:spPr/>
        <p:txBody>
          <a:bodyPr/>
          <a:lstStyle/>
          <a:p>
            <a:fld id="{04235127-2B2F-4F7B-BE35-1DACAD78B01E}" type="slidenum">
              <a:rPr lang="en-US" smtClean="0"/>
              <a:pPr/>
              <a:t>6</a:t>
            </a:fld>
            <a:endParaRPr lang="en-US" dirty="0"/>
          </a:p>
        </p:txBody>
      </p:sp>
      <p:sp>
        <p:nvSpPr>
          <p:cNvPr id="3" name="Content Placeholder 2"/>
          <p:cNvSpPr>
            <a:spLocks noGrp="1"/>
          </p:cNvSpPr>
          <p:nvPr>
            <p:ph sz="quarter" idx="1"/>
          </p:nvPr>
        </p:nvSpPr>
        <p:spPr>
          <a:xfrm>
            <a:off x="228600" y="1447800"/>
            <a:ext cx="8763000" cy="5029200"/>
          </a:xfrm>
        </p:spPr>
        <p:txBody>
          <a:bodyPr>
            <a:normAutofit/>
          </a:bodyPr>
          <a:lstStyle/>
          <a:p>
            <a:r>
              <a:rPr lang="en-US" u="sng" dirty="0" smtClean="0"/>
              <a:t>Purpose</a:t>
            </a:r>
            <a:r>
              <a:rPr lang="en-US" dirty="0" smtClean="0"/>
              <a:t>: To continue work on Part A of the EVE mandate, with updates on work in sub-groups:</a:t>
            </a:r>
          </a:p>
          <a:p>
            <a:r>
              <a:rPr lang="en-US" u="sng" dirty="0" smtClean="0"/>
              <a:t>EVE-19 discussion</a:t>
            </a:r>
            <a:r>
              <a:rPr lang="en-US" dirty="0" smtClean="0"/>
              <a:t>:</a:t>
            </a:r>
          </a:p>
          <a:p>
            <a:pPr lvl="1"/>
            <a:r>
              <a:rPr lang="en-US" dirty="0" smtClean="0">
                <a:solidFill>
                  <a:schemeClr val="tx1"/>
                </a:solidFill>
              </a:rPr>
              <a:t>Discuss draft report to GRPE</a:t>
            </a:r>
          </a:p>
          <a:p>
            <a:pPr lvl="1"/>
            <a:r>
              <a:rPr lang="en-US" dirty="0" smtClean="0">
                <a:solidFill>
                  <a:schemeClr val="tx1"/>
                </a:solidFill>
              </a:rPr>
              <a:t>Discuss view/recommendations on 4 work topics</a:t>
            </a:r>
          </a:p>
          <a:p>
            <a:pPr lvl="1"/>
            <a:r>
              <a:rPr lang="en-US" dirty="0" smtClean="0">
                <a:solidFill>
                  <a:schemeClr val="tx1"/>
                </a:solidFill>
              </a:rPr>
              <a:t>EVE leadership attended WLTP EV subgroup meeting to discuss coordination of work and data needs</a:t>
            </a:r>
            <a:endParaRPr lang="en-US" dirty="0" smtClean="0"/>
          </a:p>
        </p:txBody>
      </p:sp>
      <p:sp>
        <p:nvSpPr>
          <p:cNvPr id="11" name="Title 1"/>
          <p:cNvSpPr txBox="1">
            <a:spLocks noGrp="1"/>
          </p:cNvSpPr>
          <p:nvPr>
            <p:ph type="title"/>
          </p:nvPr>
        </p:nvSpPr>
        <p:spPr>
          <a:xfrm>
            <a:off x="301752"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solidFill>
                  <a:schemeClr val="tx1"/>
                </a:solidFill>
              </a:rPr>
              <a:t>EVE-19 meeting</a:t>
            </a:r>
            <a:br>
              <a:rPr lang="en-US" dirty="0" smtClean="0">
                <a:solidFill>
                  <a:schemeClr val="tx1"/>
                </a:solidFill>
              </a:rPr>
            </a:br>
            <a:r>
              <a:rPr lang="en-US" sz="2200" dirty="0" smtClean="0">
                <a:solidFill>
                  <a:schemeClr val="tx1"/>
                </a:solidFill>
              </a:rPr>
              <a:t>(June </a:t>
            </a:r>
            <a:r>
              <a:rPr lang="en-US" sz="2200" dirty="0">
                <a:solidFill>
                  <a:schemeClr val="tx1"/>
                </a:solidFill>
              </a:rPr>
              <a:t>8</a:t>
            </a:r>
            <a:r>
              <a:rPr lang="en-US" sz="2200" dirty="0" smtClean="0">
                <a:solidFill>
                  <a:schemeClr val="tx1"/>
                </a:solidFill>
              </a:rPr>
              <a:t>, 2016, Geneva)</a:t>
            </a:r>
            <a:endParaRPr lang="en-US" sz="2200" dirty="0">
              <a:solidFill>
                <a:schemeClr val="tx1"/>
              </a:solidFill>
            </a:endParaRPr>
          </a:p>
        </p:txBody>
      </p:sp>
    </p:spTree>
    <p:extLst>
      <p:ext uri="{BB962C8B-B14F-4D97-AF65-F5344CB8AC3E}">
        <p14:creationId xmlns:p14="http://schemas.microsoft.com/office/powerpoint/2010/main" val="260398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7</a:t>
            </a:fld>
            <a:endParaRPr lang="en-US" dirty="0"/>
          </a:p>
        </p:txBody>
      </p:sp>
      <p:sp>
        <p:nvSpPr>
          <p:cNvPr id="5" name="Content Placeholder 4"/>
          <p:cNvSpPr>
            <a:spLocks noGrp="1"/>
          </p:cNvSpPr>
          <p:nvPr>
            <p:ph sz="quarter" idx="1"/>
          </p:nvPr>
        </p:nvSpPr>
        <p:spPr>
          <a:xfrm>
            <a:off x="304800" y="1447800"/>
            <a:ext cx="8503920" cy="5026152"/>
          </a:xfrm>
        </p:spPr>
        <p:txBody>
          <a:bodyPr>
            <a:normAutofit lnSpcReduction="10000"/>
          </a:bodyPr>
          <a:lstStyle/>
          <a:p>
            <a:r>
              <a:rPr lang="en-US" sz="2400" dirty="0" smtClean="0">
                <a:solidFill>
                  <a:srgbClr val="000000"/>
                </a:solidFill>
              </a:rPr>
              <a:t>Environmental </a:t>
            </a:r>
            <a:r>
              <a:rPr lang="en-US" sz="2400" dirty="0">
                <a:solidFill>
                  <a:srgbClr val="000000"/>
                </a:solidFill>
              </a:rPr>
              <a:t>performance of electrified vehicles </a:t>
            </a:r>
            <a:r>
              <a:rPr lang="en-US" sz="2400" dirty="0" smtClean="0">
                <a:solidFill>
                  <a:srgbClr val="000000"/>
                </a:solidFill>
              </a:rPr>
              <a:t>can be negatively </a:t>
            </a:r>
            <a:r>
              <a:rPr lang="en-US" sz="2400" dirty="0">
                <a:solidFill>
                  <a:srgbClr val="000000"/>
                </a:solidFill>
              </a:rPr>
              <a:t>impacted by degradation of the battery system over time </a:t>
            </a:r>
          </a:p>
          <a:p>
            <a:pPr lvl="1"/>
            <a:r>
              <a:rPr lang="en-US" sz="2000" dirty="0" smtClean="0">
                <a:solidFill>
                  <a:schemeClr val="tx1"/>
                </a:solidFill>
              </a:rPr>
              <a:t>Both maximum power and energy storage can degrade</a:t>
            </a:r>
          </a:p>
          <a:p>
            <a:r>
              <a:rPr lang="en-US" sz="2400" dirty="0" smtClean="0"/>
              <a:t>At </a:t>
            </a:r>
            <a:r>
              <a:rPr lang="en-US" sz="2400" dirty="0"/>
              <a:t>least five major vehicle operating conditions </a:t>
            </a:r>
            <a:r>
              <a:rPr lang="en-US" sz="2400" dirty="0" smtClean="0"/>
              <a:t>affect </a:t>
            </a:r>
            <a:r>
              <a:rPr lang="en-US" sz="2400" dirty="0"/>
              <a:t>battery durability, </a:t>
            </a:r>
            <a:r>
              <a:rPr lang="en-US" sz="2400" dirty="0" smtClean="0"/>
              <a:t>with differing </a:t>
            </a:r>
            <a:r>
              <a:rPr lang="en-US" sz="2400" dirty="0"/>
              <a:t>importance depending on </a:t>
            </a:r>
            <a:r>
              <a:rPr lang="en-US" sz="2400" dirty="0" smtClean="0"/>
              <a:t>architecture: </a:t>
            </a:r>
            <a:endParaRPr lang="en-US" sz="2400" dirty="0"/>
          </a:p>
          <a:p>
            <a:pPr lvl="1"/>
            <a:r>
              <a:rPr lang="en-US" sz="1900" dirty="0">
                <a:solidFill>
                  <a:schemeClr val="tx1"/>
                </a:solidFill>
              </a:rPr>
              <a:t>(a) Discharge rates, as determined by vehicle duty cycle, or activity and inactivity </a:t>
            </a:r>
          </a:p>
          <a:p>
            <a:pPr lvl="1"/>
            <a:r>
              <a:rPr lang="en-US" sz="1900" dirty="0">
                <a:solidFill>
                  <a:schemeClr val="tx1"/>
                </a:solidFill>
              </a:rPr>
              <a:t>(b) Charge rates, as determined by type and frequency of charging </a:t>
            </a:r>
          </a:p>
          <a:p>
            <a:pPr lvl="1"/>
            <a:r>
              <a:rPr lang="en-US" sz="1900" dirty="0">
                <a:solidFill>
                  <a:schemeClr val="tx1"/>
                </a:solidFill>
              </a:rPr>
              <a:t>(c) State of charge (SOC) </a:t>
            </a:r>
            <a:r>
              <a:rPr lang="en-US" sz="1900" dirty="0" smtClean="0">
                <a:solidFill>
                  <a:schemeClr val="tx1"/>
                </a:solidFill>
              </a:rPr>
              <a:t>during vehicle operation, parked and charging</a:t>
            </a:r>
            <a:endParaRPr lang="en-US" sz="1900" dirty="0">
              <a:solidFill>
                <a:schemeClr val="tx1"/>
              </a:solidFill>
            </a:endParaRPr>
          </a:p>
          <a:p>
            <a:pPr lvl="1"/>
            <a:r>
              <a:rPr lang="en-US" sz="1900" dirty="0">
                <a:solidFill>
                  <a:schemeClr val="tx1"/>
                </a:solidFill>
              </a:rPr>
              <a:t>(d) Battery temperature during </a:t>
            </a:r>
            <a:r>
              <a:rPr lang="en-US" sz="1900" dirty="0" smtClean="0">
                <a:solidFill>
                  <a:schemeClr val="tx1"/>
                </a:solidFill>
              </a:rPr>
              <a:t>vehicle operation ration, parked and charging</a:t>
            </a:r>
            <a:endParaRPr lang="en-US" sz="1900" dirty="0">
              <a:solidFill>
                <a:schemeClr val="tx1"/>
              </a:solidFill>
            </a:endParaRPr>
          </a:p>
          <a:p>
            <a:pPr lvl="1"/>
            <a:r>
              <a:rPr lang="en-US" sz="1900" dirty="0">
                <a:solidFill>
                  <a:schemeClr val="tx1"/>
                </a:solidFill>
              </a:rPr>
              <a:t>(e) Time (calendar life) </a:t>
            </a:r>
            <a:endParaRPr lang="en-US" sz="1900" dirty="0" smtClean="0">
              <a:solidFill>
                <a:schemeClr val="tx1"/>
              </a:solidFill>
            </a:endParaRPr>
          </a:p>
          <a:p>
            <a:pPr lvl="1"/>
            <a:endParaRPr lang="en-US" sz="1900" dirty="0"/>
          </a:p>
          <a:p>
            <a:endParaRPr lang="en-US" sz="24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a:solidFill>
                  <a:schemeClr val="tx1"/>
                </a:solidFill>
              </a:rPr>
              <a:t>Electrified Vehicle Durability</a:t>
            </a:r>
            <a:r>
              <a:rPr lang="en-US" dirty="0" smtClean="0">
                <a:solidFill>
                  <a:schemeClr val="tx1"/>
                </a:solidFill>
              </a:rPr>
              <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409966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8</a:t>
            </a:fld>
            <a:endParaRPr lang="en-US" dirty="0"/>
          </a:p>
        </p:txBody>
      </p:sp>
      <p:sp>
        <p:nvSpPr>
          <p:cNvPr id="5" name="Content Placeholder 4"/>
          <p:cNvSpPr>
            <a:spLocks noGrp="1"/>
          </p:cNvSpPr>
          <p:nvPr>
            <p:ph sz="quarter" idx="1"/>
          </p:nvPr>
        </p:nvSpPr>
        <p:spPr>
          <a:xfrm>
            <a:off x="304800" y="1447800"/>
            <a:ext cx="8503920" cy="5026152"/>
          </a:xfrm>
        </p:spPr>
        <p:txBody>
          <a:bodyPr>
            <a:normAutofit/>
          </a:bodyPr>
          <a:lstStyle/>
          <a:p>
            <a:r>
              <a:rPr lang="en-US" sz="2500" dirty="0" smtClean="0">
                <a:solidFill>
                  <a:schemeClr val="tx1"/>
                </a:solidFill>
              </a:rPr>
              <a:t>Different </a:t>
            </a:r>
            <a:r>
              <a:rPr lang="en-US" sz="2500" dirty="0">
                <a:solidFill>
                  <a:schemeClr val="tx1"/>
                </a:solidFill>
              </a:rPr>
              <a:t>battery chemistries and </a:t>
            </a:r>
            <a:r>
              <a:rPr lang="en-US" sz="2500" dirty="0" smtClean="0">
                <a:solidFill>
                  <a:schemeClr val="tx1"/>
                </a:solidFill>
              </a:rPr>
              <a:t>EV architectures respond differently to each of the 5 operating conditions identified above</a:t>
            </a:r>
          </a:p>
          <a:p>
            <a:endParaRPr lang="en-US" sz="2400" dirty="0" smtClean="0">
              <a:solidFill>
                <a:schemeClr val="tx1"/>
              </a:solidFill>
            </a:endParaRPr>
          </a:p>
          <a:p>
            <a:r>
              <a:rPr lang="en-US" sz="2500" dirty="0" smtClean="0">
                <a:solidFill>
                  <a:srgbClr val="000000"/>
                </a:solidFill>
              </a:rPr>
              <a:t>Battery technology and electrified vehicle usage is still evolving and prescribing a durability test prematurely may influence long term battery development</a:t>
            </a:r>
          </a:p>
          <a:p>
            <a:endParaRPr lang="en-US" sz="2500" dirty="0" smtClean="0">
              <a:solidFill>
                <a:srgbClr val="000000"/>
              </a:solidFill>
            </a:endParaRPr>
          </a:p>
          <a:p>
            <a:r>
              <a:rPr lang="en-US" sz="2500" dirty="0" smtClean="0">
                <a:solidFill>
                  <a:srgbClr val="000000"/>
                </a:solidFill>
              </a:rPr>
              <a:t>Several contracting parties have stated that the need to prescribe EV durability requirements is a priority and desire a suitable test procedure be developed</a:t>
            </a:r>
            <a:endParaRPr lang="en-US" sz="2500" dirty="0">
              <a:solidFill>
                <a:srgbClr val="000000"/>
              </a:solidFill>
            </a:endParaRPr>
          </a:p>
          <a:p>
            <a:pPr lvl="1"/>
            <a:endParaRPr lang="en-US" sz="1900" dirty="0"/>
          </a:p>
          <a:p>
            <a:endParaRPr lang="en-US" sz="2400" dirty="0">
              <a:solidFill>
                <a:srgbClr val="000000"/>
              </a:solidFill>
            </a:endParaRPr>
          </a:p>
        </p:txBody>
      </p:sp>
      <p:sp>
        <p:nvSpPr>
          <p:cNvPr id="1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a:solidFill>
                  <a:schemeClr val="tx1"/>
                </a:solidFill>
              </a:rPr>
              <a:t>Electrified Vehicle Durability</a:t>
            </a:r>
            <a:r>
              <a:rPr lang="en-US" dirty="0" smtClean="0">
                <a:solidFill>
                  <a:schemeClr val="tx1"/>
                </a:solidFill>
              </a:rPr>
              <a:t/>
            </a:r>
            <a:br>
              <a:rPr lang="en-US" dirty="0" smtClean="0">
                <a:solidFill>
                  <a:schemeClr val="tx1"/>
                </a:solidFill>
              </a:rPr>
            </a:br>
            <a:r>
              <a:rPr lang="en-US" sz="2200" dirty="0" smtClean="0">
                <a:solidFill>
                  <a:schemeClr val="tx1"/>
                </a:solidFill>
              </a:rPr>
              <a:t>(High level findings)</a:t>
            </a:r>
            <a:endParaRPr lang="en-US" sz="2200" dirty="0">
              <a:solidFill>
                <a:schemeClr val="tx1"/>
              </a:solidFill>
            </a:endParaRPr>
          </a:p>
        </p:txBody>
      </p:sp>
    </p:spTree>
    <p:extLst>
      <p:ext uri="{BB962C8B-B14F-4D97-AF65-F5344CB8AC3E}">
        <p14:creationId xmlns:p14="http://schemas.microsoft.com/office/powerpoint/2010/main" val="401983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EVE IWG</a:t>
            </a:r>
            <a:endParaRPr lang="en-US" dirty="0"/>
          </a:p>
        </p:txBody>
      </p:sp>
      <p:sp>
        <p:nvSpPr>
          <p:cNvPr id="4" name="Slide Number Placeholder 3"/>
          <p:cNvSpPr>
            <a:spLocks noGrp="1"/>
          </p:cNvSpPr>
          <p:nvPr>
            <p:ph type="sldNum" sz="quarter" idx="12"/>
          </p:nvPr>
        </p:nvSpPr>
        <p:spPr/>
        <p:txBody>
          <a:bodyPr/>
          <a:lstStyle/>
          <a:p>
            <a:fld id="{04235127-2B2F-4F7B-BE35-1DACAD78B01E}" type="slidenum">
              <a:rPr lang="en-US" smtClean="0"/>
              <a:pPr/>
              <a:t>9</a:t>
            </a:fld>
            <a:endParaRPr lang="en-US" dirty="0"/>
          </a:p>
        </p:txBody>
      </p:sp>
      <p:sp>
        <p:nvSpPr>
          <p:cNvPr id="5" name="Content Placeholder 4"/>
          <p:cNvSpPr>
            <a:spLocks noGrp="1"/>
          </p:cNvSpPr>
          <p:nvPr>
            <p:ph sz="quarter" idx="1"/>
          </p:nvPr>
        </p:nvSpPr>
        <p:spPr/>
        <p:txBody>
          <a:bodyPr>
            <a:normAutofit fontScale="77500" lnSpcReduction="20000"/>
          </a:bodyPr>
          <a:lstStyle/>
          <a:p>
            <a:r>
              <a:rPr lang="en-US" u="sng" dirty="0"/>
              <a:t>Option A:</a:t>
            </a:r>
            <a:r>
              <a:rPr lang="en-US" dirty="0"/>
              <a:t> Recommend that a GTR is appropriate for electrified vehicle </a:t>
            </a:r>
            <a:r>
              <a:rPr lang="en-US" dirty="0" smtClean="0"/>
              <a:t>durability</a:t>
            </a:r>
          </a:p>
          <a:p>
            <a:endParaRPr lang="en-US" dirty="0"/>
          </a:p>
          <a:p>
            <a:r>
              <a:rPr lang="en-US" u="sng" dirty="0"/>
              <a:t>Option B:</a:t>
            </a:r>
            <a:r>
              <a:rPr lang="en-US" dirty="0"/>
              <a:t> </a:t>
            </a:r>
            <a:r>
              <a:rPr lang="en-US" dirty="0" smtClean="0"/>
              <a:t>Extend </a:t>
            </a:r>
            <a:r>
              <a:rPr lang="en-US" dirty="0"/>
              <a:t>the </a:t>
            </a:r>
            <a:r>
              <a:rPr lang="en-US" dirty="0" smtClean="0"/>
              <a:t>EVE mandate to </a:t>
            </a:r>
            <a:r>
              <a:rPr lang="en-US" dirty="0"/>
              <a:t>continue active research into electrified vehicle </a:t>
            </a:r>
            <a:r>
              <a:rPr lang="en-US" dirty="0" smtClean="0"/>
              <a:t>durability, with goal of beginning GTR development when the system power determination GTR is complete</a:t>
            </a:r>
          </a:p>
          <a:p>
            <a:endParaRPr lang="en-US" dirty="0"/>
          </a:p>
          <a:p>
            <a:r>
              <a:rPr lang="en-US" u="sng" dirty="0"/>
              <a:t>Option </a:t>
            </a:r>
            <a:r>
              <a:rPr lang="en-US" u="sng" dirty="0" smtClean="0"/>
              <a:t>C:</a:t>
            </a:r>
            <a:r>
              <a:rPr lang="en-US" dirty="0" smtClean="0"/>
              <a:t> Declare that it is premature </a:t>
            </a:r>
            <a:r>
              <a:rPr lang="en-US" dirty="0"/>
              <a:t>at this time to </a:t>
            </a:r>
            <a:r>
              <a:rPr lang="en-US" dirty="0" smtClean="0"/>
              <a:t>work towards a </a:t>
            </a:r>
            <a:r>
              <a:rPr lang="en-US" dirty="0"/>
              <a:t>GTR for electrified vehicle durability, but </a:t>
            </a:r>
            <a:r>
              <a:rPr lang="en-US" dirty="0" smtClean="0"/>
              <a:t>continue passively collecting information on the topic and revisit the </a:t>
            </a:r>
            <a:r>
              <a:rPr lang="en-US" dirty="0"/>
              <a:t>when the system power determination GTR is </a:t>
            </a:r>
            <a:r>
              <a:rPr lang="en-US" dirty="0" smtClean="0"/>
              <a:t>complete</a:t>
            </a:r>
          </a:p>
          <a:p>
            <a:endParaRPr lang="en-US" dirty="0" smtClean="0"/>
          </a:p>
          <a:p>
            <a:r>
              <a:rPr lang="en-US" u="sng" dirty="0" smtClean="0"/>
              <a:t>Recommendation:</a:t>
            </a:r>
            <a:r>
              <a:rPr lang="en-US" dirty="0"/>
              <a:t> 	</a:t>
            </a:r>
            <a:r>
              <a:rPr lang="en-US" dirty="0" smtClean="0"/>
              <a:t>To be determined, some support for all 3 options</a:t>
            </a:r>
            <a:br>
              <a:rPr lang="en-US" dirty="0" smtClean="0"/>
            </a:br>
            <a:endParaRPr lang="en-US" u="sng" dirty="0"/>
          </a:p>
          <a:p>
            <a:endParaRPr lang="en-US" dirty="0"/>
          </a:p>
        </p:txBody>
      </p:sp>
      <p:sp>
        <p:nvSpPr>
          <p:cNvPr id="6" name="Title 1"/>
          <p:cNvSpPr txBox="1">
            <a:spLocks noGrp="1"/>
          </p:cNvSpPr>
          <p:nvPr>
            <p:ph type="title"/>
          </p:nvPr>
        </p:nvSpPr>
        <p:spPr>
          <a:xfrm>
            <a:off x="304800" y="228600"/>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a:solidFill>
                  <a:schemeClr val="tx1"/>
                </a:solidFill>
              </a:rPr>
              <a:t>Electrified Vehicle Durability</a:t>
            </a:r>
            <a:r>
              <a:rPr lang="en-US" dirty="0" smtClean="0">
                <a:solidFill>
                  <a:schemeClr val="tx1"/>
                </a:solidFill>
              </a:rPr>
              <a:t/>
            </a:r>
            <a:br>
              <a:rPr lang="en-US" dirty="0" smtClean="0">
                <a:solidFill>
                  <a:schemeClr val="tx1"/>
                </a:solidFill>
              </a:rPr>
            </a:br>
            <a:r>
              <a:rPr lang="en-US" sz="2200" dirty="0" smtClean="0">
                <a:solidFill>
                  <a:schemeClr val="tx1"/>
                </a:solidFill>
              </a:rPr>
              <a:t>(Options &amp; Recommendations)</a:t>
            </a:r>
            <a:endParaRPr lang="en-US" sz="2200" dirty="0">
              <a:solidFill>
                <a:schemeClr val="tx1"/>
              </a:solidFill>
            </a:endParaRPr>
          </a:p>
        </p:txBody>
      </p:sp>
    </p:spTree>
    <p:extLst>
      <p:ext uri="{BB962C8B-B14F-4D97-AF65-F5344CB8AC3E}">
        <p14:creationId xmlns:p14="http://schemas.microsoft.com/office/powerpoint/2010/main" val="8426137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72DCF48-8B29-4732-8B21-6E82ABC5DB00}">
  <ds:schemaRefs>
    <ds:schemaRef ds:uri="ESRI.ArcGIS.Mapping.OfficeIntegration.PowerPointInfo"/>
  </ds:schemaRefs>
</ds:datastoreItem>
</file>

<file path=customXml/itemProps2.xml><?xml version="1.0" encoding="utf-8"?>
<ds:datastoreItem xmlns:ds="http://schemas.openxmlformats.org/officeDocument/2006/customXml" ds:itemID="{B1AA88D7-04AD-4BA0-84CA-62D29BAA3579}">
  <ds:schemaRefs>
    <ds:schemaRef ds:uri="ESRI.ArcGIS.Mapping.OfficeIntegration.PowerPointInfo"/>
  </ds:schemaRefs>
</ds:datastoreItem>
</file>

<file path=customXml/itemProps3.xml><?xml version="1.0" encoding="utf-8"?>
<ds:datastoreItem xmlns:ds="http://schemas.openxmlformats.org/officeDocument/2006/customXml" ds:itemID="{9DDAFD44-3EB2-451E-805B-808916D639DC}">
  <ds:schemaRefs>
    <ds:schemaRef ds:uri="ESRI.ArcGIS.Mapping.OfficeIntegration.PowerPointInfo"/>
  </ds:schemaRefs>
</ds:datastoreItem>
</file>

<file path=customXml/itemProps4.xml><?xml version="1.0" encoding="utf-8"?>
<ds:datastoreItem xmlns:ds="http://schemas.openxmlformats.org/officeDocument/2006/customXml" ds:itemID="{9513F230-9B04-4F77-9950-BAC2A73E365C}">
  <ds:schemaRefs>
    <ds:schemaRef ds:uri="ESRI.ArcGIS.Mapping.OfficeIntegration.PowerPointInfo"/>
  </ds:schemaRefs>
</ds:datastoreItem>
</file>

<file path=customXml/itemProps5.xml><?xml version="1.0" encoding="utf-8"?>
<ds:datastoreItem xmlns:ds="http://schemas.openxmlformats.org/officeDocument/2006/customXml" ds:itemID="{9676C2A0-E263-44DD-911D-2B506B6D870E}">
  <ds:schemaRefs>
    <ds:schemaRef ds:uri="ESRI.ArcGIS.Mapping.OfficeIntegration.PowerPointInfo"/>
  </ds:schemaRefs>
</ds:datastoreItem>
</file>

<file path=customXml/itemProps6.xml><?xml version="1.0" encoding="utf-8"?>
<ds:datastoreItem xmlns:ds="http://schemas.openxmlformats.org/officeDocument/2006/customXml" ds:itemID="{3928156D-96F6-4AA5-A92C-52DFC0F06241}">
  <ds:schemaRefs>
    <ds:schemaRef ds:uri="ESRI.ArcGIS.Mapping.OfficeIntegration.PowerPointInfo"/>
  </ds:schemaRefs>
</ds:datastoreItem>
</file>

<file path=customXml/itemProps7.xml><?xml version="1.0" encoding="utf-8"?>
<ds:datastoreItem xmlns:ds="http://schemas.openxmlformats.org/officeDocument/2006/customXml" ds:itemID="{350796A4-F683-42B9-B9A0-A148095989FC}">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Civic</Template>
  <TotalTime>2051</TotalTime>
  <Words>1386</Words>
  <Application>Microsoft Office PowerPoint</Application>
  <PresentationFormat>On-screen Show (4:3)</PresentationFormat>
  <Paragraphs>178</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Electric Vehicles and the Environment  (EVE IWG)</vt:lpstr>
      <vt:lpstr>Current EVE Mandate Review</vt:lpstr>
      <vt:lpstr>EVE Roadmap, Part A: Jun 2015-Jan 2016 (EVE-13-06-Rev1e)</vt:lpstr>
      <vt:lpstr>EVE-18 meeting (April 11-12, 2016, Shanghai, China)</vt:lpstr>
      <vt:lpstr>EVE-18 meeting (April 11-12, 2016, Shanghai, China)</vt:lpstr>
      <vt:lpstr>EVE-19 meeting (June 8, 2016, Geneva)</vt:lpstr>
      <vt:lpstr>Electrified Vehicle Durability (High level findings)</vt:lpstr>
      <vt:lpstr>Electrified Vehicle Durability (High level findings)</vt:lpstr>
      <vt:lpstr>Electrified Vehicle Durability (Options &amp; Recommendations)</vt:lpstr>
      <vt:lpstr>System Power Determination (High level findings)</vt:lpstr>
      <vt:lpstr>System Power Determination (High level findings)</vt:lpstr>
      <vt:lpstr>System Power Determination (Options &amp; Recommendations)</vt:lpstr>
      <vt:lpstr>System Power Determination (Timelines from EVE Part A mandate)</vt:lpstr>
      <vt:lpstr>Method of Stating Energy Consumption (High level findings)</vt:lpstr>
      <vt:lpstr>Method of Stating Energy Consumption (High level findings)</vt:lpstr>
      <vt:lpstr>Method of Stating Energy Consumption (Options &amp; Recommendations)</vt:lpstr>
      <vt:lpstr>Battery Recycling/Recyclability (High level findings)</vt:lpstr>
      <vt:lpstr>Battery Recycling/Recyclability (High level findings)</vt:lpstr>
      <vt:lpstr>Battery Recycling/Recyclability (Options &amp; Recommendations)</vt:lpstr>
      <vt:lpstr>Next Steps</vt:lpstr>
    </vt:vector>
  </TitlesOfParts>
  <Company>US-EPA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Vehicles and the Environment (EVE IWG)</dc:title>
  <dc:creator>Michael Olechiw</dc:creator>
  <cp:lastModifiedBy>United Nations</cp:lastModifiedBy>
  <cp:revision>268</cp:revision>
  <cp:lastPrinted>2016-06-09T11:17:14Z</cp:lastPrinted>
  <dcterms:created xsi:type="dcterms:W3CDTF">2014-06-05T20:11:34Z</dcterms:created>
  <dcterms:modified xsi:type="dcterms:W3CDTF">2016-06-09T11:17:33Z</dcterms:modified>
</cp:coreProperties>
</file>