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6" r:id="rId2"/>
    <p:sldId id="298" r:id="rId3"/>
    <p:sldId id="299" r:id="rId4"/>
    <p:sldId id="303" r:id="rId5"/>
    <p:sldId id="305" r:id="rId6"/>
    <p:sldId id="308" r:id="rId7"/>
    <p:sldId id="306" r:id="rId8"/>
    <p:sldId id="307" r:id="rId9"/>
    <p:sldId id="309" r:id="rId10"/>
    <p:sldId id="300" r:id="rId11"/>
    <p:sldId id="301" r:id="rId12"/>
    <p:sldId id="30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CEE7"/>
    <a:srgbClr val="263F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8" autoAdjust="0"/>
    <p:restoredTop sz="97381" autoAdjust="0"/>
  </p:normalViewPr>
  <p:slideViewPr>
    <p:cSldViewPr>
      <p:cViewPr varScale="1">
        <p:scale>
          <a:sx n="85" d="100"/>
          <a:sy n="85" d="100"/>
        </p:scale>
        <p:origin x="-134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E9F057-52B4-1D43-BAAC-48F08DCA5A05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70073-7D61-3B4F-8A68-923120C2B9C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055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70073-7D61-3B4F-8A68-923120C2B9C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464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70073-7D61-3B4F-8A68-923120C2B9C9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55448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70073-7D61-3B4F-8A68-923120C2B9C9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6972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70073-7D61-3B4F-8A68-923120C2B9C9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602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70073-7D61-3B4F-8A68-923120C2B9C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1199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70073-7D61-3B4F-8A68-923120C2B9C9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431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70073-7D61-3B4F-8A68-923120C2B9C9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2077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70073-7D61-3B4F-8A68-923120C2B9C9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3625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70073-7D61-3B4F-8A68-923120C2B9C9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6633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70073-7D61-3B4F-8A68-923120C2B9C9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71853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70073-7D61-3B4F-8A68-923120C2B9C9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50779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70073-7D61-3B4F-8A68-923120C2B9C9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8738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7C7F57-1B5D-3149-9843-B78045EF53D5}" type="datetime1">
              <a:rPr lang="fr-FR" smtClean="0"/>
              <a:t>07/04/2016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TF EMC l 8 April 2016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255186-B848-468A-BE05-F140362473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FF5847-4827-424C-82F2-3180A35D7A41}" type="datetime1">
              <a:rPr lang="fr-FR" smtClean="0"/>
              <a:t>07/04/2016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TF EMC l 8 April 2016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255186-B848-468A-BE05-F140362473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0D081C-B526-A745-BA7B-F6C308863841}" type="datetime1">
              <a:rPr lang="fr-FR" smtClean="0"/>
              <a:t>07/04/2016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TF EMC l 8 April 2016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255186-B848-468A-BE05-F140362473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9C4908-F469-A341-B421-90A56B63D027}" type="datetime1">
              <a:rPr lang="fr-FR" smtClean="0"/>
              <a:t>07/04/2016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TF EMC l 8 April 2016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255186-B848-468A-BE05-F140362473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F584C2-EB45-BD41-8DC7-BE38B30D5405}" type="datetime1">
              <a:rPr lang="fr-FR" smtClean="0"/>
              <a:t>07/04/2016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TF EMC l 8 April 2016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255186-B848-468A-BE05-F140362473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C546A3-6618-9D41-8277-58DD16685433}" type="datetime1">
              <a:rPr lang="fr-FR" smtClean="0"/>
              <a:t>07/04/2016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TF EMC l 8 April 2016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255186-B848-468A-BE05-F140362473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89BD75-06C4-8D42-B201-760490353AE6}" type="datetime1">
              <a:rPr lang="fr-FR" smtClean="0"/>
              <a:t>07/04/2016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TF EMC l 8 April 2016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255186-B848-468A-BE05-F140362473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ECAD29-C042-AE4A-98E3-C3434ACFB205}" type="datetime1">
              <a:rPr lang="fr-FR" smtClean="0"/>
              <a:t>07/04/2016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TF EMC l 8 April 2016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255186-B848-468A-BE05-F140362473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DF0C32-8A9C-BA45-8239-4F6F63DBAA45}" type="datetime1">
              <a:rPr lang="fr-FR" smtClean="0"/>
              <a:t>07/04/2016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TF EMC l 8 April 2016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255186-B848-468A-BE05-F140362473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22989E-E8D7-0C4C-B759-50F54D2C3B68}" type="datetime1">
              <a:rPr lang="fr-FR" smtClean="0"/>
              <a:t>07/04/2016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TF EMC l 8 April 2016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255186-B848-468A-BE05-F140362473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smtClean="0"/>
              <a:t>Cliquez pour modifier le style du titre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smtClean="0"/>
              <a:t>Cliquez pour modifier les styles du texte du masque</a:t>
            </a:r>
          </a:p>
          <a:p>
            <a:pPr lvl="1"/>
            <a:r>
              <a:rPr lang="fr-FR" altLang="ja-JP" smtClean="0"/>
              <a:t>Deuxième niveau</a:t>
            </a:r>
          </a:p>
          <a:p>
            <a:pPr lvl="2"/>
            <a:r>
              <a:rPr lang="fr-FR" altLang="ja-JP" smtClean="0"/>
              <a:t>Troisième niveau</a:t>
            </a:r>
          </a:p>
          <a:p>
            <a:pPr lvl="3"/>
            <a:r>
              <a:rPr lang="fr-FR" altLang="ja-JP" smtClean="0"/>
              <a:t>Quatrième niveau</a:t>
            </a:r>
          </a:p>
          <a:p>
            <a:pPr lvl="4"/>
            <a:r>
              <a:rPr lang="fr-FR" altLang="ja-JP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fld id="{0107EC63-2FF1-4547-B69F-0770AFA93C1E}" type="datetime1">
              <a:rPr lang="fr-FR" smtClean="0"/>
              <a:t>07/04/2016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r>
              <a:rPr lang="en-GB" smtClean="0"/>
              <a:t>TF EMC l 8 April 2016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fld id="{15255186-B848-468A-BE05-F140362473A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533400" indent="-5334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tabLst>
          <a:tab pos="533400" algn="l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1700" indent="-3683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ü"/>
        <a:tabLst>
          <a:tab pos="901700" algn="l"/>
        </a:tabLst>
        <a:defRPr sz="2800">
          <a:solidFill>
            <a:schemeClr val="tx1"/>
          </a:solidFill>
          <a:latin typeface="+mn-lt"/>
        </a:defRPr>
      </a:lvl2pPr>
      <a:lvl3pPr marL="1346200" indent="-355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ece.org/fileadmin/DAM/trans/doc/2015/wp29gre/ECE-TRANS-WP29-GRE-2015-35e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nece.org/fileadmin/DAM/trans/doc/2016/wp29/ECE-TRANS-WP29-2016-017e.pdf" TargetMode="External"/><Relationship Id="rId4" Type="http://schemas.openxmlformats.org/officeDocument/2006/relationships/hyperlink" Target="http://www.unece.org/fileadmin/DAM/trans/doc/2016/wp29/ECE-TRANS-WP29-2016-016e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unece.org/wiki/download/attachments/29229630/Discussion%20paper%20(NL)%20-%20AECD%20vs%20R10.docx?api=v2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ece.org/fileadmin/DAM/trans/main/wp29/wp29resolutions/ECE-TRANS-WP29-1121e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ece.org/fileadmin/DAM/trans/doc/2015/wp29gre/ECE-TRANS-WP29-GRE-2015-35e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nece.org/fileadmin/DAM/trans/doc/2015/wp29gre/ECE-TRANS-WP29-GRE-2015-36e.pdf" TargetMode="External"/><Relationship Id="rId5" Type="http://schemas.openxmlformats.org/officeDocument/2006/relationships/hyperlink" Target="http://www.unece.org/fileadmin/DAM/trans/doc/2015/wp29gre/GRE-74-12e.pdf" TargetMode="External"/><Relationship Id="rId4" Type="http://schemas.openxmlformats.org/officeDocument/2006/relationships/hyperlink" Target="http://www.unece.org/fileadmin/DAM/trans/doc/2014/wp29gre/ECE-TRANS-WP29-GRE-2014-41e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ece.org/fileadmin/DAM/trans/doc/2016/wp29gre/GRE-75-13e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ece.org/fileadmin/DAM/trans/doc/2015/wp29gre/ECE-TRANS-WP29-GRE-2015-36e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TF-EMC-02-02e-IMMA_Comments_on_GRE-2015-36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ece.org/fileadmin/DAM/trans/doc/2015/wp29gre/ECE-TRANS-WP29-GRE-2015-36e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1484784"/>
            <a:ext cx="8496944" cy="3456383"/>
          </a:xfrm>
        </p:spPr>
        <p:txBody>
          <a:bodyPr/>
          <a:lstStyle/>
          <a:p>
            <a:r>
              <a:rPr lang="en-GB" sz="3200" b="1" dirty="0" smtClean="0">
                <a:solidFill>
                  <a:schemeClr val="tx1"/>
                </a:solidFill>
              </a:rPr>
              <a:t>Task Force </a:t>
            </a:r>
            <a:br>
              <a:rPr lang="en-GB" sz="3200" b="1" dirty="0" smtClean="0">
                <a:solidFill>
                  <a:schemeClr val="tx1"/>
                </a:solidFill>
              </a:rPr>
            </a:br>
            <a:r>
              <a:rPr lang="en-GB" sz="3200" b="1" dirty="0" smtClean="0">
                <a:solidFill>
                  <a:schemeClr val="tx1"/>
                </a:solidFill>
              </a:rPr>
              <a:t>on Electro-magnetic Compatibility </a:t>
            </a:r>
            <a:br>
              <a:rPr lang="en-GB" sz="3200" b="1" dirty="0" smtClean="0">
                <a:solidFill>
                  <a:schemeClr val="tx1"/>
                </a:solidFill>
              </a:rPr>
            </a:br>
            <a:r>
              <a:rPr lang="en-GB" sz="2400" b="1" dirty="0" smtClean="0">
                <a:solidFill>
                  <a:schemeClr val="tx1"/>
                </a:solidFill>
              </a:rPr>
              <a:t>(TF EMC)</a:t>
            </a:r>
            <a:r>
              <a:rPr lang="en-GB" sz="3200" b="1" dirty="0" smtClean="0">
                <a:solidFill>
                  <a:srgbClr val="0070C0"/>
                </a:solidFill>
              </a:rPr>
              <a:t/>
            </a:r>
            <a:br>
              <a:rPr lang="en-GB" sz="3200" b="1" dirty="0" smtClean="0">
                <a:solidFill>
                  <a:srgbClr val="0070C0"/>
                </a:solidFill>
              </a:rPr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3200" b="1" dirty="0" smtClean="0">
                <a:solidFill>
                  <a:schemeClr val="tx1"/>
                </a:solidFill>
              </a:rPr>
              <a:t>Status report</a:t>
            </a:r>
            <a:r>
              <a:rPr lang="en-GB" sz="3200" b="1" dirty="0">
                <a:solidFill>
                  <a:schemeClr val="tx1"/>
                </a:solidFill>
              </a:rPr>
              <a:t> </a:t>
            </a:r>
            <a:r>
              <a:rPr lang="en-GB" sz="3200" b="1" dirty="0" smtClean="0">
                <a:solidFill>
                  <a:schemeClr val="tx1"/>
                </a:solidFill>
              </a:rPr>
              <a:t>of TF to GRE-75</a:t>
            </a:r>
            <a:br>
              <a:rPr lang="en-GB" sz="3200" b="1" dirty="0" smtClean="0">
                <a:solidFill>
                  <a:schemeClr val="tx1"/>
                </a:solidFill>
              </a:rPr>
            </a:br>
            <a:r>
              <a:rPr lang="en-GB" sz="2400" b="1" dirty="0" smtClean="0">
                <a:solidFill>
                  <a:schemeClr val="tx1"/>
                </a:solidFill>
              </a:rPr>
              <a:t>Friday, 8 April 2016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364088" y="116632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Informal document </a:t>
            </a:r>
            <a:r>
              <a:rPr lang="en-US" b="1" dirty="0" smtClean="0"/>
              <a:t>GRE-75-18</a:t>
            </a:r>
            <a:endParaRPr lang="en-US" b="1" dirty="0" smtClean="0"/>
          </a:p>
          <a:p>
            <a:pPr algn="r"/>
            <a:r>
              <a:rPr lang="en-US" dirty="0" smtClean="0"/>
              <a:t>(75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GRE, 5-8 April 2016, agenda item 7(c</a:t>
            </a:r>
            <a:r>
              <a:rPr lang="en-US" dirty="0" smtClean="0"/>
              <a:t>)) </a:t>
            </a:r>
            <a:endParaRPr lang="en-US" dirty="0" smtClean="0"/>
          </a:p>
        </p:txBody>
      </p:sp>
      <p:sp>
        <p:nvSpPr>
          <p:cNvPr id="5" name="ZoneTexte 3"/>
          <p:cNvSpPr txBox="1"/>
          <p:nvPr/>
        </p:nvSpPr>
        <p:spPr>
          <a:xfrm>
            <a:off x="251520" y="17934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Submitted by TF EMC</a:t>
            </a:r>
          </a:p>
        </p:txBody>
      </p:sp>
    </p:spTree>
    <p:extLst>
      <p:ext uri="{BB962C8B-B14F-4D97-AF65-F5344CB8AC3E}">
        <p14:creationId xmlns:p14="http://schemas.microsoft.com/office/powerpoint/2010/main" val="382044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000" cy="778098"/>
          </a:xfrm>
        </p:spPr>
        <p:txBody>
          <a:bodyPr>
            <a:normAutofit fontScale="90000"/>
          </a:bodyPr>
          <a:lstStyle/>
          <a:p>
            <a:pPr algn="l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TF EMC Status Report - </a:t>
            </a:r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Devices for indirect vision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Document </a:t>
            </a:r>
            <a:r>
              <a:rPr lang="en-US" sz="2400" dirty="0" smtClean="0">
                <a:hlinkClick r:id="rId3"/>
              </a:rPr>
              <a:t>GRE/2015/35</a:t>
            </a:r>
            <a:r>
              <a:rPr lang="en-US" sz="2400" dirty="0" smtClean="0"/>
              <a:t> to replace </a:t>
            </a:r>
            <a:r>
              <a:rPr lang="en-US" sz="2400" i="1" dirty="0" smtClean="0"/>
              <a:t>rear view mirrors </a:t>
            </a:r>
            <a:r>
              <a:rPr lang="en-US" sz="2400" dirty="0" smtClean="0"/>
              <a:t>by </a:t>
            </a:r>
            <a:r>
              <a:rPr lang="en-US" sz="2400" i="1" dirty="0" smtClean="0"/>
              <a:t>devices for indirect vision</a:t>
            </a:r>
            <a:r>
              <a:rPr lang="en-US" sz="2400" dirty="0" smtClean="0"/>
              <a:t>, was adopted during GRE-74</a:t>
            </a:r>
          </a:p>
          <a:p>
            <a:endParaRPr lang="en-US" sz="2400" dirty="0" smtClean="0"/>
          </a:p>
          <a:p>
            <a:r>
              <a:rPr lang="en-US" sz="2400" dirty="0" smtClean="0"/>
              <a:t>Before vote in AC.1 during March WP.29, EMC experts have checked and analyzed further the potential impact of this change. No critical item has been identified</a:t>
            </a:r>
          </a:p>
          <a:p>
            <a:endParaRPr lang="en-US" sz="2400" dirty="0" smtClean="0"/>
          </a:p>
          <a:p>
            <a:r>
              <a:rPr lang="en-US" sz="2400" dirty="0" smtClean="0"/>
              <a:t>Documents </a:t>
            </a:r>
            <a:r>
              <a:rPr lang="en-US" sz="2400" dirty="0" smtClean="0">
                <a:hlinkClick r:id="rId4"/>
              </a:rPr>
              <a:t>WP.29/2016/16</a:t>
            </a:r>
            <a:r>
              <a:rPr lang="en-US" sz="2400" dirty="0" smtClean="0"/>
              <a:t> and </a:t>
            </a:r>
            <a:r>
              <a:rPr lang="en-US" sz="2400" dirty="0" smtClean="0">
                <a:hlinkClick r:id="rId5"/>
              </a:rPr>
              <a:t>WP.29/2016/17</a:t>
            </a:r>
            <a:r>
              <a:rPr lang="en-US" sz="2400" dirty="0" smtClean="0"/>
              <a:t> were then presented and adopted at WP.29 in March</a:t>
            </a:r>
          </a:p>
          <a:p>
            <a:endParaRPr lang="en-US" sz="2400" dirty="0" smtClean="0">
              <a:solidFill>
                <a:srgbClr val="00B0F0"/>
              </a:solidFill>
            </a:endParaRPr>
          </a:p>
          <a:p>
            <a:r>
              <a:rPr lang="en-US" sz="2400" dirty="0" smtClean="0"/>
              <a:t>This will then be removed from TF agenda</a:t>
            </a:r>
            <a:endParaRPr lang="en-US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5186-B848-468A-BE05-F140362473A9}" type="slidenum">
              <a:rPr lang="en-GB" smtClean="0"/>
              <a:t>10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TF EMC l 8 April 2016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34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000" cy="778098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TF EMC Status Report </a:t>
            </a:r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AECS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362312" cy="5192489"/>
          </a:xfrm>
        </p:spPr>
        <p:txBody>
          <a:bodyPr>
            <a:noAutofit/>
          </a:bodyPr>
          <a:lstStyle/>
          <a:p>
            <a:r>
              <a:rPr lang="en-US" sz="1700" dirty="0" smtClean="0"/>
              <a:t>During its 1</a:t>
            </a:r>
            <a:r>
              <a:rPr lang="en-US" sz="1700" baseline="30000" dirty="0" smtClean="0"/>
              <a:t>st</a:t>
            </a:r>
            <a:r>
              <a:rPr lang="en-US" sz="1700" dirty="0" smtClean="0"/>
              <a:t> meeting, TF EMC has addressed some concerns from NL, coming from GRSG. Considerations are summarized in a discussion paper, available on TF </a:t>
            </a:r>
            <a:r>
              <a:rPr lang="en-US" sz="1700" dirty="0"/>
              <a:t>workspace: </a:t>
            </a:r>
            <a:r>
              <a:rPr lang="en-US" sz="1700" dirty="0">
                <a:hlinkClick r:id="rId3" invalidUrl="https://www2.unece.org/wiki/download/attachments/29229630/Discussion paper (NL) - AECD vs R10.docx?api=v2"/>
              </a:rPr>
              <a:t>Discussion paper (NL) - AECD vs </a:t>
            </a:r>
            <a:r>
              <a:rPr lang="en-US" sz="1700" dirty="0" smtClean="0">
                <a:hlinkClick r:id="rId3" invalidUrl="https://www2.unece.org/wiki/download/attachments/29229630/Discussion paper (NL) - AECD vs R10.docx?api=v2"/>
              </a:rPr>
              <a:t>R10</a:t>
            </a:r>
            <a:r>
              <a:rPr lang="en-US" sz="1700" dirty="0" smtClean="0"/>
              <a:t>. This documents contains three questions that the expert from OICA answered:</a:t>
            </a:r>
            <a:endParaRPr lang="en-US" sz="1700" dirty="0"/>
          </a:p>
          <a:p>
            <a:pPr>
              <a:buFont typeface="+mj-lt"/>
              <a:buAutoNum type="arabicPeriod"/>
            </a:pPr>
            <a:r>
              <a:rPr lang="en-US" sz="1700" b="1" i="1" dirty="0" smtClean="0"/>
              <a:t>Does R10.04 (and any later version) fully cover the EMC aspects for AECD components to be fitted to vehicles and for vehicles with these systems installed/integrated?</a:t>
            </a:r>
            <a:r>
              <a:rPr lang="en-US" sz="1700" b="1" i="1" dirty="0">
                <a:sym typeface="Wingdings"/>
              </a:rPr>
              <a:t>  </a:t>
            </a:r>
            <a:r>
              <a:rPr lang="en-US" sz="1700" dirty="0" smtClean="0"/>
              <a:t>OICA considers that when going through R10.05, paragraph 3.2.1 "Applicability of this Regulation to ESA", it is clear that AECD falls into the scope of R10.05.</a:t>
            </a:r>
          </a:p>
          <a:p>
            <a:pPr>
              <a:buFont typeface="+mj-lt"/>
              <a:buAutoNum type="arabicPeriod" startAt="2"/>
            </a:pPr>
            <a:r>
              <a:rPr lang="en-US" sz="1700" b="1" i="1" dirty="0" smtClean="0"/>
              <a:t>In case not, what amendments can be proposed to Regulation No. 10?</a:t>
            </a:r>
            <a:r>
              <a:rPr lang="fr-FR" sz="1700" i="1" dirty="0">
                <a:solidFill>
                  <a:srgbClr val="FF0000"/>
                </a:solidFill>
                <a:sym typeface="Wingdings"/>
              </a:rPr>
              <a:t> </a:t>
            </a:r>
            <a:r>
              <a:rPr lang="en-US" sz="1700" dirty="0" smtClean="0"/>
              <a:t>Does not apply</a:t>
            </a:r>
            <a:endParaRPr lang="en-US" sz="1700" dirty="0"/>
          </a:p>
          <a:p>
            <a:pPr marL="457200" indent="-457200">
              <a:buFont typeface="+mj-lt"/>
              <a:buAutoNum type="arabicPeriod" startAt="3"/>
            </a:pPr>
            <a:r>
              <a:rPr lang="en-US" sz="1700" b="1" i="1" dirty="0" smtClean="0"/>
              <a:t>Are specific EMC provisions necessary within the Regulation on AECS? </a:t>
            </a:r>
            <a:r>
              <a:rPr lang="en-US" sz="1700" dirty="0" smtClean="0"/>
              <a:t>General requirements of Regulation No. 10 are adequate and sufficient.</a:t>
            </a:r>
          </a:p>
          <a:p>
            <a:endParaRPr lang="en-US" sz="1700" dirty="0" smtClean="0"/>
          </a:p>
          <a:p>
            <a:r>
              <a:rPr lang="en-US" sz="1700" dirty="0" smtClean="0"/>
              <a:t>Those answers have been communicated back to NL </a:t>
            </a:r>
          </a:p>
          <a:p>
            <a:r>
              <a:rPr lang="en-US" sz="1700" dirty="0" smtClean="0"/>
              <a:t>Additionally, potential inclusions of future immunity related functions in Regulation No.10 (for instance, with Autonomous Driving) should be discussed deeper by TF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5186-B848-468A-BE05-F140362473A9}" type="slidenum">
              <a:rPr lang="en-GB" smtClean="0"/>
              <a:t>11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TF EMC l 8 April 2016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26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000" cy="778098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TF EMC Status Report - </a:t>
            </a:r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Trolley buses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 </a:t>
            </a:r>
            <a:r>
              <a:rPr lang="en-US" sz="2400" dirty="0"/>
              <a:t>addition to </a:t>
            </a:r>
            <a:r>
              <a:rPr lang="en-US" sz="2400" dirty="0" smtClean="0"/>
              <a:t>these clarifications regarding UN R10, </a:t>
            </a:r>
            <a:r>
              <a:rPr lang="en-US" sz="2400" dirty="0"/>
              <a:t>TF has </a:t>
            </a:r>
            <a:r>
              <a:rPr lang="en-US" sz="2400" dirty="0" smtClean="0"/>
              <a:t>made some comments, during </a:t>
            </a:r>
            <a:r>
              <a:rPr lang="en-US" sz="2400" dirty="0"/>
              <a:t>its </a:t>
            </a:r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meeting, on </a:t>
            </a:r>
            <a:r>
              <a:rPr lang="en-US" sz="2400" dirty="0"/>
              <a:t>the document Mutual Resolution No. 2 (M.R.2) of the 1958 and the 1998 Agreements </a:t>
            </a:r>
            <a:r>
              <a:rPr lang="en-US" sz="2400" dirty="0" smtClean="0"/>
              <a:t>– see </a:t>
            </a:r>
            <a:r>
              <a:rPr lang="en-US" sz="2400" dirty="0" smtClean="0">
                <a:hlinkClick r:id="rId3"/>
              </a:rPr>
              <a:t>WP.29/1121</a:t>
            </a:r>
            <a:r>
              <a:rPr lang="en-US" sz="2400" dirty="0" smtClean="0"/>
              <a:t>, </a:t>
            </a:r>
            <a:r>
              <a:rPr lang="en-US" sz="2400" dirty="0"/>
              <a:t>containing Vehicle Propulsion System Definitions (</a:t>
            </a:r>
            <a:r>
              <a:rPr lang="en-US" sz="2400" dirty="0" smtClean="0"/>
              <a:t>VPSD) - see item 44</a:t>
            </a:r>
            <a:r>
              <a:rPr lang="en-US" sz="2400" dirty="0"/>
              <a:t> </a:t>
            </a:r>
            <a:r>
              <a:rPr lang="en-US" sz="2400" dirty="0" smtClean="0"/>
              <a:t>of the document</a:t>
            </a:r>
          </a:p>
          <a:p>
            <a:endParaRPr lang="en-US" sz="2400" dirty="0" smtClean="0"/>
          </a:p>
          <a:p>
            <a:r>
              <a:rPr lang="en-US" sz="2400" dirty="0" smtClean="0"/>
              <a:t>M.R.2. </a:t>
            </a:r>
            <a:r>
              <a:rPr lang="en-US" sz="2400" dirty="0"/>
              <a:t>reads: “Electric trolley vehicles are not covered in vehicle regulations at this stage</a:t>
            </a:r>
            <a:r>
              <a:rPr lang="en-US" sz="2400" dirty="0" smtClean="0"/>
              <a:t>.”</a:t>
            </a:r>
          </a:p>
          <a:p>
            <a:endParaRPr lang="en-US" sz="2400" dirty="0" smtClean="0"/>
          </a:p>
          <a:p>
            <a:r>
              <a:rPr lang="en-US" sz="2400" dirty="0" smtClean="0"/>
              <a:t>It should then be </a:t>
            </a:r>
            <a:r>
              <a:rPr lang="en-US" sz="2400" dirty="0"/>
              <a:t>amended in the direction of the </a:t>
            </a:r>
            <a:r>
              <a:rPr lang="en-US" sz="2400" dirty="0" smtClean="0"/>
              <a:t>above proposed developments/clarifications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5186-B848-468A-BE05-F140362473A9}" type="slidenum">
              <a:rPr lang="en-GB" smtClean="0"/>
              <a:t>12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TF EMC l 8 April 2016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41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According to report of GRE-74 (see item 24.), TF EMC was created to handle EMC related proposals on Regulation No. 10</a:t>
            </a:r>
          </a:p>
          <a:p>
            <a:pPr lvl="1"/>
            <a:r>
              <a:rPr lang="en-US" sz="1600" dirty="0" smtClean="0">
                <a:latin typeface="Arial" charset="0"/>
                <a:ea typeface="Arial" charset="0"/>
                <a:cs typeface="Arial" charset="0"/>
                <a:hlinkClick r:id="rId3"/>
              </a:rPr>
              <a:t>GRE/2015/35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 (GRSG) </a:t>
            </a:r>
          </a:p>
          <a:p>
            <a:pPr lvl="1"/>
            <a:r>
              <a:rPr lang="en-US" sz="1600" dirty="0" smtClean="0">
                <a:latin typeface="Arial" charset="0"/>
                <a:ea typeface="Arial" charset="0"/>
                <a:cs typeface="Arial" charset="0"/>
                <a:hlinkClick r:id="rId4"/>
              </a:rPr>
              <a:t>GRE/2014/41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 (Belgium) and 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  <a:hlinkClick r:id="rId5"/>
              </a:rPr>
              <a:t>GRE-74-12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 (Russian Federation) </a:t>
            </a:r>
          </a:p>
          <a:p>
            <a:pPr lvl="1"/>
            <a:r>
              <a:rPr lang="en-US" sz="1600" dirty="0" smtClean="0">
                <a:latin typeface="Arial" charset="0"/>
                <a:ea typeface="Arial" charset="0"/>
                <a:cs typeface="Arial" charset="0"/>
                <a:hlinkClick r:id="rId6"/>
              </a:rPr>
              <a:t>GRE/2015/36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 (China)</a:t>
            </a:r>
          </a:p>
          <a:p>
            <a:endParaRPr lang="en-US" sz="20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TF EMC had its first meeting in Paris, on January 27</a:t>
            </a:r>
            <a:r>
              <a:rPr lang="en-US" sz="2000" baseline="30000" dirty="0" smtClean="0">
                <a:latin typeface="Arial" charset="0"/>
                <a:ea typeface="Arial" charset="0"/>
                <a:cs typeface="Arial" charset="0"/>
              </a:rPr>
              <a:t>th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, with the participation of France, Japan, RF, OICA and IMMA</a:t>
            </a:r>
          </a:p>
          <a:p>
            <a:endParaRPr lang="en-US" sz="20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Above topics were discussed, along with AECS (e-call), based on a paper communicated by Netherlands (GRSG)</a:t>
            </a:r>
          </a:p>
          <a:p>
            <a:endParaRPr lang="en-US" sz="20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TF EMC had its 2</a:t>
            </a:r>
            <a:r>
              <a:rPr lang="en-US" sz="2000" baseline="30000" dirty="0" smtClean="0">
                <a:latin typeface="Arial" charset="0"/>
                <a:ea typeface="Arial" charset="0"/>
                <a:cs typeface="Arial" charset="0"/>
              </a:rPr>
              <a:t>nd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meeting on April 5</a:t>
            </a:r>
            <a:r>
              <a:rPr lang="en-US" sz="2000" baseline="30000" dirty="0" smtClean="0">
                <a:latin typeface="Arial" charset="0"/>
                <a:ea typeface="Arial" charset="0"/>
                <a:cs typeface="Arial" charset="0"/>
              </a:rPr>
              <a:t>th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, including participants from Japan, UK, RF and OICA. The conclusions of these two meetings are now being reported to GRE-75 (agenda item 7c.)</a:t>
            </a:r>
          </a:p>
          <a:p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5186-B848-468A-BE05-F140362473A9}" type="slidenum">
              <a:rPr lang="en-GB" smtClean="0"/>
              <a:t>2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TF EMC l 8 April 2016</a:t>
            </a:r>
            <a:endParaRPr lang="en-GB"/>
          </a:p>
        </p:txBody>
      </p:sp>
      <p:sp>
        <p:nvSpPr>
          <p:cNvPr id="8" name="Titre 1"/>
          <p:cNvSpPr txBox="1">
            <a:spLocks/>
          </p:cNvSpPr>
          <p:nvPr/>
        </p:nvSpPr>
        <p:spPr bwMode="auto">
          <a:xfrm>
            <a:off x="179512" y="188640"/>
            <a:ext cx="8640000" cy="778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TF EMC Status Report - </a:t>
            </a:r>
            <a:r>
              <a:rPr lang="en-GB" sz="28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GB" sz="2800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90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>
              <a:buSzPct val="110000"/>
              <a:buFont typeface="+mj-lt"/>
              <a:buAutoNum type="arabicPeriod"/>
            </a:pPr>
            <a:r>
              <a:rPr lang="en-US" sz="2400" dirty="0" smtClean="0"/>
              <a:t>Devices for indirect vision</a:t>
            </a:r>
          </a:p>
          <a:p>
            <a:pPr lvl="1">
              <a:buSzPct val="110000"/>
              <a:buFont typeface="Wingdings" charset="2"/>
              <a:buChar char="Ø"/>
            </a:pPr>
            <a:r>
              <a:rPr lang="en-US" sz="2000" b="1" dirty="0" smtClean="0"/>
              <a:t>Done</a:t>
            </a:r>
          </a:p>
          <a:p>
            <a:pPr>
              <a:buSzPct val="110000"/>
              <a:buFont typeface="+mj-lt"/>
              <a:buAutoNum type="arabicPeriod"/>
            </a:pPr>
            <a:endParaRPr lang="en-US" sz="2400" dirty="0" smtClean="0"/>
          </a:p>
          <a:p>
            <a:pPr>
              <a:buSzPct val="110000"/>
              <a:buFont typeface="+mj-lt"/>
              <a:buAutoNum type="arabicPeriod"/>
            </a:pPr>
            <a:r>
              <a:rPr lang="en-US" sz="2400" dirty="0" smtClean="0"/>
              <a:t>AECS (e-call)</a:t>
            </a:r>
          </a:p>
          <a:p>
            <a:pPr lvl="1">
              <a:buSzPct val="110000"/>
              <a:buFont typeface="Wingdings" charset="2"/>
              <a:buChar char="Ø"/>
            </a:pPr>
            <a:r>
              <a:rPr lang="en-US" sz="2000" b="1" dirty="0" smtClean="0"/>
              <a:t>Done</a:t>
            </a:r>
          </a:p>
          <a:p>
            <a:pPr marL="457200" indent="-457200">
              <a:buSzPct val="110000"/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SzPct val="110000"/>
              <a:buFont typeface="+mj-lt"/>
              <a:buAutoNum type="arabicPeriod"/>
            </a:pPr>
            <a:r>
              <a:rPr lang="en-US" sz="2400" dirty="0" smtClean="0"/>
              <a:t>Trolley buses</a:t>
            </a:r>
          </a:p>
          <a:p>
            <a:pPr lvl="1">
              <a:buSzPct val="110000"/>
              <a:buFont typeface="Wingdings" charset="2"/>
              <a:buChar char="Ø"/>
            </a:pPr>
            <a:r>
              <a:rPr lang="en-US" sz="2000" dirty="0" smtClean="0"/>
              <a:t>proposal from TF</a:t>
            </a:r>
          </a:p>
          <a:p>
            <a:pPr marL="457200" indent="-457200">
              <a:buSzPct val="110000"/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SzPct val="110000"/>
              <a:buFont typeface="+mj-lt"/>
              <a:buAutoNum type="arabicPeriod"/>
            </a:pPr>
            <a:r>
              <a:rPr lang="en-US" sz="2400" dirty="0" smtClean="0"/>
              <a:t>Proposal from China</a:t>
            </a:r>
          </a:p>
          <a:p>
            <a:pPr lvl="1">
              <a:buSzPct val="110000"/>
              <a:buFont typeface="Wingdings" charset="2"/>
              <a:buChar char="Ø"/>
            </a:pPr>
            <a:r>
              <a:rPr lang="en-US" sz="2000" dirty="0" smtClean="0"/>
              <a:t>current situation in TF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5186-B848-468A-BE05-F140362473A9}" type="slidenum">
              <a:rPr lang="en-GB" smtClean="0"/>
              <a:t>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TF EMC l 8 April 2016</a:t>
            </a:r>
            <a:endParaRPr lang="en-GB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000" cy="778098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TF EMC Status Report - </a:t>
            </a:r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 of the report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60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000" cy="778098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TF EMC Status Report </a:t>
            </a:r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Trolley buses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As stated in Regulation No. 107, trolley buses are dual modes vehicles:</a:t>
            </a:r>
          </a:p>
          <a:p>
            <a:pPr marL="990600" lvl="1" indent="-457200">
              <a:buFont typeface="+mj-lt"/>
              <a:buAutoNum type="alphaLcPeriod"/>
            </a:pPr>
            <a:r>
              <a:rPr lang="en-US" sz="2100" b="1" dirty="0" smtClean="0"/>
              <a:t>Trolley mode: </a:t>
            </a:r>
            <a:r>
              <a:rPr lang="en-US" sz="2100" dirty="0" smtClean="0"/>
              <a:t>connected to the Overhead Contact Lines (OCL)</a:t>
            </a:r>
          </a:p>
          <a:p>
            <a:pPr marL="990600" lvl="1" indent="-457200">
              <a:buFont typeface="+mj-lt"/>
              <a:buAutoNum type="alphaLcPeriod"/>
            </a:pPr>
            <a:r>
              <a:rPr lang="en-US" sz="2100" b="1" dirty="0" smtClean="0"/>
              <a:t>Bus mode: </a:t>
            </a:r>
            <a:r>
              <a:rPr lang="en-US" sz="2100" dirty="0" smtClean="0"/>
              <a:t>not connected to the OCL (propelled by Battery or Diesel engine) or connected to the Power Grid when charging the battery (charging mode)</a:t>
            </a:r>
          </a:p>
          <a:p>
            <a:endParaRPr lang="en-US" sz="2400" dirty="0" smtClean="0"/>
          </a:p>
          <a:p>
            <a:r>
              <a:rPr lang="en-US" sz="2400" dirty="0" smtClean="0"/>
              <a:t>In mode a. IEC 62236-3-1 (Railway </a:t>
            </a:r>
            <a:r>
              <a:rPr lang="en-US" sz="2400" dirty="0"/>
              <a:t>S</a:t>
            </a:r>
            <a:r>
              <a:rPr lang="en-US" sz="2400" dirty="0" smtClean="0"/>
              <a:t>tandard) should apply, whereas in mode b. UN Regulation No.10 should apply</a:t>
            </a:r>
          </a:p>
          <a:p>
            <a:endParaRPr lang="en-US" sz="2400" dirty="0" smtClean="0"/>
          </a:p>
          <a:p>
            <a:r>
              <a:rPr lang="en-US" sz="2400" dirty="0" smtClean="0"/>
              <a:t>In order to illustrate these two operating conditions, TF EMC suggested a template flow diagram that </a:t>
            </a:r>
            <a:r>
              <a:rPr lang="en-US" sz="2400" b="1" dirty="0" smtClean="0"/>
              <a:t>could be inserted in Regulation No 10.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5186-B848-468A-BE05-F140362473A9}" type="slidenum">
              <a:rPr lang="en-GB" smtClean="0"/>
              <a:t>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TF EMC l 8 April 2016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5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5186-B848-468A-BE05-F140362473A9}" type="slidenum">
              <a:rPr lang="en-GB" smtClean="0"/>
              <a:t>5</a:t>
            </a:fld>
            <a:endParaRPr lang="en-GB"/>
          </a:p>
        </p:txBody>
      </p:sp>
      <p:grpSp>
        <p:nvGrpSpPr>
          <p:cNvPr id="38" name="Grouper 37"/>
          <p:cNvGrpSpPr/>
          <p:nvPr/>
        </p:nvGrpSpPr>
        <p:grpSpPr>
          <a:xfrm>
            <a:off x="2051720" y="108309"/>
            <a:ext cx="5364000" cy="6633059"/>
            <a:chOff x="2376352" y="108309"/>
            <a:chExt cx="5364000" cy="6633059"/>
          </a:xfrm>
        </p:grpSpPr>
        <p:grpSp>
          <p:nvGrpSpPr>
            <p:cNvPr id="25" name="Groupe 7"/>
            <p:cNvGrpSpPr>
              <a:grpSpLocks noChangeAspect="1"/>
            </p:cNvGrpSpPr>
            <p:nvPr/>
          </p:nvGrpSpPr>
          <p:grpSpPr>
            <a:xfrm>
              <a:off x="2376352" y="108309"/>
              <a:ext cx="5364000" cy="6633059"/>
              <a:chOff x="0" y="0"/>
              <a:chExt cx="5457139" cy="6748576"/>
            </a:xfrm>
            <a:solidFill>
              <a:schemeClr val="bg1"/>
            </a:solidFill>
          </p:grpSpPr>
          <p:sp>
            <p:nvSpPr>
              <p:cNvPr id="26" name="Flussdiagramm: Verzweigung 2"/>
              <p:cNvSpPr/>
              <p:nvPr/>
            </p:nvSpPr>
            <p:spPr>
              <a:xfrm>
                <a:off x="0" y="0"/>
                <a:ext cx="3047999" cy="2047875"/>
              </a:xfrm>
              <a:prstGeom prst="flowChartDecision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420"/>
                  </a:lnSpc>
                  <a:spcAft>
                    <a:spcPts val="0"/>
                  </a:spcAft>
                </a:pPr>
                <a:r>
                  <a:rPr lang="en-US" sz="1200" b="1">
                    <a:solidFill>
                      <a:srgbClr val="000000"/>
                    </a:solidFill>
                    <a:effectLst/>
                    <a:latin typeface="Times New Roman" charset="0"/>
                    <a:ea typeface="Times New Roman" charset="0"/>
                  </a:rPr>
                  <a:t>(a)</a:t>
                </a:r>
                <a:endParaRPr lang="fr-FR" sz="950">
                  <a:effectLst/>
                  <a:latin typeface="Arial" charset="0"/>
                  <a:ea typeface="Times New Roman" charset="0"/>
                </a:endParaRPr>
              </a:p>
              <a:p>
                <a:pPr algn="ctr">
                  <a:lnSpc>
                    <a:spcPts val="1420"/>
                  </a:lnSpc>
                  <a:spcAft>
                    <a:spcPts val="0"/>
                  </a:spcAft>
                </a:pPr>
                <a:r>
                  <a:rPr lang="en-US" sz="1200" b="1">
                    <a:solidFill>
                      <a:srgbClr val="000000"/>
                    </a:solidFill>
                    <a:effectLst/>
                    <a:latin typeface="Times New Roman" charset="0"/>
                    <a:ea typeface="Times New Roman" charset="0"/>
                  </a:rPr>
                  <a:t>Trolley bus operating while connected to the overhead contact line (OCL)</a:t>
                </a:r>
                <a:endParaRPr lang="fr-FR" sz="950">
                  <a:effectLst/>
                  <a:latin typeface="Arial" charset="0"/>
                  <a:ea typeface="Times New Roman" charset="0"/>
                </a:endParaRPr>
              </a:p>
            </p:txBody>
          </p:sp>
          <p:sp>
            <p:nvSpPr>
              <p:cNvPr id="27" name="Flussdiagramm: Verzweigung 3"/>
              <p:cNvSpPr/>
              <p:nvPr/>
            </p:nvSpPr>
            <p:spPr>
              <a:xfrm>
                <a:off x="0" y="2455574"/>
                <a:ext cx="3047999" cy="1898036"/>
              </a:xfrm>
              <a:prstGeom prst="flowChartDecision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420"/>
                  </a:lnSpc>
                  <a:spcAft>
                    <a:spcPts val="0"/>
                  </a:spcAft>
                </a:pPr>
                <a:r>
                  <a:rPr lang="en-US" sz="1200" b="1">
                    <a:solidFill>
                      <a:srgbClr val="000000"/>
                    </a:solidFill>
                    <a:effectLst/>
                    <a:latin typeface="Times New Roman" charset="0"/>
                    <a:ea typeface="Times New Roman" charset="0"/>
                  </a:rPr>
                  <a:t>(b)</a:t>
                </a:r>
                <a:endParaRPr lang="fr-FR" sz="1200">
                  <a:effectLst/>
                  <a:latin typeface="Times New Roman" charset="0"/>
                  <a:ea typeface="Times New Roman" charset="0"/>
                </a:endParaRPr>
              </a:p>
              <a:p>
                <a:pPr algn="ctr">
                  <a:lnSpc>
                    <a:spcPts val="1420"/>
                  </a:lnSpc>
                  <a:spcAft>
                    <a:spcPts val="0"/>
                  </a:spcAft>
                </a:pPr>
                <a:r>
                  <a:rPr lang="en-US" sz="1200" b="1">
                    <a:solidFill>
                      <a:srgbClr val="000000"/>
                    </a:solidFill>
                    <a:effectLst/>
                    <a:latin typeface="Times New Roman" charset="0"/>
                    <a:ea typeface="Times New Roman" charset="0"/>
                  </a:rPr>
                  <a:t>Trolley bus operating while not connected to the overhead contact lines (OCL)</a:t>
                </a:r>
                <a:endParaRPr lang="fr-FR" sz="1200">
                  <a:effectLst/>
                  <a:latin typeface="Times New Roman" charset="0"/>
                  <a:ea typeface="Times New Roman" charset="0"/>
                </a:endParaRPr>
              </a:p>
            </p:txBody>
          </p:sp>
          <p:sp>
            <p:nvSpPr>
              <p:cNvPr id="28" name="Flussdiagramm: Verzweigung 5"/>
              <p:cNvSpPr/>
              <p:nvPr/>
            </p:nvSpPr>
            <p:spPr>
              <a:xfrm>
                <a:off x="0" y="4762297"/>
                <a:ext cx="3048000" cy="1986279"/>
              </a:xfrm>
              <a:prstGeom prst="flowChartDecision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420"/>
                  </a:lnSpc>
                  <a:spcAft>
                    <a:spcPts val="0"/>
                  </a:spcAft>
                </a:pPr>
                <a:r>
                  <a:rPr lang="en-US" sz="1200" b="1">
                    <a:solidFill>
                      <a:srgbClr val="000000"/>
                    </a:solidFill>
                    <a:effectLst/>
                    <a:latin typeface="Times New Roman" charset="0"/>
                    <a:ea typeface="Times New Roman" charset="0"/>
                  </a:rPr>
                  <a:t>(c)</a:t>
                </a:r>
                <a:endParaRPr lang="fr-FR" sz="1200">
                  <a:effectLst/>
                  <a:latin typeface="Times New Roman" charset="0"/>
                  <a:ea typeface="Times New Roman" charset="0"/>
                </a:endParaRPr>
              </a:p>
              <a:p>
                <a:pPr algn="ctr">
                  <a:lnSpc>
                    <a:spcPts val="1420"/>
                  </a:lnSpc>
                  <a:spcAft>
                    <a:spcPts val="0"/>
                  </a:spcAft>
                </a:pPr>
                <a:r>
                  <a:rPr lang="en-US" sz="1200" b="1">
                    <a:solidFill>
                      <a:srgbClr val="000000"/>
                    </a:solidFill>
                    <a:effectLst/>
                    <a:latin typeface="Times New Roman" charset="0"/>
                    <a:ea typeface="Times New Roman" charset="0"/>
                  </a:rPr>
                  <a:t> Trolley bus in charging mode and connected to the power grid</a:t>
                </a:r>
                <a:endParaRPr lang="fr-FR" sz="1200">
                  <a:effectLst/>
                  <a:latin typeface="Times New Roman" charset="0"/>
                  <a:ea typeface="Times New Roman" charset="0"/>
                </a:endParaRPr>
              </a:p>
            </p:txBody>
          </p:sp>
          <p:cxnSp>
            <p:nvCxnSpPr>
              <p:cNvPr id="29" name="Gerade Verbindung mit Pfeil 6"/>
              <p:cNvCxnSpPr/>
              <p:nvPr/>
            </p:nvCxnSpPr>
            <p:spPr>
              <a:xfrm>
                <a:off x="1524000" y="2047875"/>
                <a:ext cx="0" cy="407699"/>
              </a:xfrm>
              <a:prstGeom prst="straightConnector1">
                <a:avLst/>
              </a:prstGeom>
              <a:grpFill/>
              <a:ln w="19050">
                <a:solidFill>
                  <a:srgbClr val="0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hteck 9"/>
              <p:cNvSpPr/>
              <p:nvPr/>
            </p:nvSpPr>
            <p:spPr>
              <a:xfrm>
                <a:off x="3467100" y="628577"/>
                <a:ext cx="1924050" cy="771557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420"/>
                  </a:lnSpc>
                  <a:spcAft>
                    <a:spcPts val="0"/>
                  </a:spcAft>
                </a:pPr>
                <a:r>
                  <a:rPr lang="en-US" sz="1200" b="1">
                    <a:solidFill>
                      <a:srgbClr val="000000"/>
                    </a:solidFill>
                    <a:effectLst/>
                    <a:latin typeface="Times New Roman" charset="0"/>
                    <a:ea typeface="Times New Roman" charset="0"/>
                  </a:rPr>
                  <a:t>IEC 62236-3-1</a:t>
                </a:r>
                <a:endParaRPr lang="fr-FR" sz="950">
                  <a:effectLst/>
                  <a:latin typeface="Arial" charset="0"/>
                  <a:ea typeface="Times New Roman" charset="0"/>
                </a:endParaRPr>
              </a:p>
            </p:txBody>
          </p:sp>
          <p:sp>
            <p:nvSpPr>
              <p:cNvPr id="31" name="Rechteck 10"/>
              <p:cNvSpPr/>
              <p:nvPr/>
            </p:nvSpPr>
            <p:spPr>
              <a:xfrm>
                <a:off x="3467100" y="3022140"/>
                <a:ext cx="1924050" cy="770890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420"/>
                  </a:lnSpc>
                  <a:spcAft>
                    <a:spcPts val="0"/>
                  </a:spcAft>
                </a:pPr>
                <a:r>
                  <a:rPr lang="fr-FR" sz="1200" b="1">
                    <a:solidFill>
                      <a:srgbClr val="000000"/>
                    </a:solidFill>
                    <a:effectLst/>
                    <a:latin typeface="Times New Roman" charset="0"/>
                    <a:ea typeface="Times New Roman" charset="0"/>
                  </a:rPr>
                  <a:t> </a:t>
                </a:r>
                <a:r>
                  <a:rPr lang="en-US" sz="1200" b="1">
                    <a:solidFill>
                      <a:srgbClr val="000000"/>
                    </a:solidFill>
                    <a:effectLst/>
                    <a:latin typeface="Times New Roman" charset="0"/>
                    <a:ea typeface="Times New Roman" charset="0"/>
                  </a:rPr>
                  <a:t>UN Regulation No. 10 </a:t>
                </a:r>
                <a:endParaRPr lang="fr-FR" sz="950">
                  <a:effectLst/>
                  <a:latin typeface="Arial" charset="0"/>
                  <a:ea typeface="Times New Roman" charset="0"/>
                </a:endParaRPr>
              </a:p>
            </p:txBody>
          </p:sp>
          <p:sp>
            <p:nvSpPr>
              <p:cNvPr id="32" name="Rechteck 11"/>
              <p:cNvSpPr/>
              <p:nvPr/>
            </p:nvSpPr>
            <p:spPr>
              <a:xfrm>
                <a:off x="3467099" y="5370058"/>
                <a:ext cx="1990040" cy="770255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420"/>
                  </a:lnSpc>
                  <a:spcAft>
                    <a:spcPts val="0"/>
                  </a:spcAft>
                </a:pPr>
                <a:r>
                  <a:rPr lang="fr-FR" sz="1200" b="1">
                    <a:solidFill>
                      <a:srgbClr val="000000"/>
                    </a:solidFill>
                    <a:effectLst/>
                    <a:latin typeface="Times New Roman" charset="0"/>
                    <a:ea typeface="Times New Roman" charset="0"/>
                  </a:rPr>
                  <a:t> </a:t>
                </a:r>
                <a:r>
                  <a:rPr lang="en-US" sz="1200" b="1">
                    <a:solidFill>
                      <a:srgbClr val="000000"/>
                    </a:solidFill>
                    <a:effectLst/>
                    <a:latin typeface="Times New Roman" charset="0"/>
                    <a:ea typeface="Times New Roman" charset="0"/>
                  </a:rPr>
                  <a:t>UN Regulation No. 10</a:t>
                </a:r>
                <a:endParaRPr lang="fr-FR" sz="1200">
                  <a:effectLst/>
                  <a:latin typeface="Times New Roman" charset="0"/>
                  <a:ea typeface="Times New Roman" charset="0"/>
                </a:endParaRPr>
              </a:p>
            </p:txBody>
          </p:sp>
          <p:cxnSp>
            <p:nvCxnSpPr>
              <p:cNvPr id="33" name="Gerade Verbindung mit Pfeil 4"/>
              <p:cNvCxnSpPr/>
              <p:nvPr/>
            </p:nvCxnSpPr>
            <p:spPr>
              <a:xfrm>
                <a:off x="3047999" y="3404592"/>
                <a:ext cx="419101" cy="0"/>
              </a:xfrm>
              <a:prstGeom prst="straightConnector1">
                <a:avLst/>
              </a:prstGeom>
              <a:grpFill/>
              <a:ln w="19050">
                <a:solidFill>
                  <a:srgbClr val="0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Gerade Verbindung mit Pfeil 12"/>
              <p:cNvCxnSpPr/>
              <p:nvPr/>
            </p:nvCxnSpPr>
            <p:spPr>
              <a:xfrm>
                <a:off x="3048000" y="1022701"/>
                <a:ext cx="419100" cy="0"/>
              </a:xfrm>
              <a:prstGeom prst="straightConnector1">
                <a:avLst/>
              </a:prstGeom>
              <a:grpFill/>
              <a:ln w="19050">
                <a:solidFill>
                  <a:srgbClr val="0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Gerade Verbindung mit Pfeil 13"/>
              <p:cNvCxnSpPr/>
              <p:nvPr/>
            </p:nvCxnSpPr>
            <p:spPr>
              <a:xfrm>
                <a:off x="3048000" y="5750017"/>
                <a:ext cx="419100" cy="0"/>
              </a:xfrm>
              <a:prstGeom prst="straightConnector1">
                <a:avLst/>
              </a:prstGeom>
              <a:grpFill/>
              <a:ln w="19050">
                <a:solidFill>
                  <a:srgbClr val="0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7" name="Gerade Verbindung mit Pfeil 6"/>
            <p:cNvCxnSpPr/>
            <p:nvPr/>
          </p:nvCxnSpPr>
          <p:spPr>
            <a:xfrm>
              <a:off x="3875929" y="4387397"/>
              <a:ext cx="0" cy="400720"/>
            </a:xfrm>
            <a:prstGeom prst="straightConnector1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008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000" cy="778098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TF EMC Status Report - </a:t>
            </a:r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Trolley buses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0000" lnSpcReduction="20000"/>
          </a:bodyPr>
          <a:lstStyle/>
          <a:p>
            <a:r>
              <a:rPr lang="en-US" sz="2400" dirty="0" smtClean="0"/>
              <a:t>The background for this clarification, the template flow diagram and has been included in informal document </a:t>
            </a:r>
            <a:r>
              <a:rPr lang="en-US" sz="2400" dirty="0" smtClean="0">
                <a:hlinkClick r:id="rId3"/>
              </a:rPr>
              <a:t>GRE-75-13e</a:t>
            </a:r>
            <a:r>
              <a:rPr lang="en-US" sz="2400" dirty="0" smtClean="0"/>
              <a:t>. From informal document, the following items need attention:</a:t>
            </a:r>
          </a:p>
          <a:p>
            <a:endParaRPr lang="en-US" sz="2400" dirty="0" smtClean="0"/>
          </a:p>
          <a:p>
            <a:r>
              <a:rPr lang="en-US" sz="2400" dirty="0" smtClean="0"/>
              <a:t>TF </a:t>
            </a:r>
            <a:r>
              <a:rPr lang="en-US" sz="2400" dirty="0"/>
              <a:t>has identified that </a:t>
            </a:r>
            <a:r>
              <a:rPr lang="en-US" sz="2400" b="1" dirty="0"/>
              <a:t>in </a:t>
            </a:r>
            <a:r>
              <a:rPr lang="en-US" sz="2400" b="1" dirty="0" smtClean="0"/>
              <a:t>some cases </a:t>
            </a:r>
            <a:r>
              <a:rPr lang="en-US" sz="2400" dirty="0" smtClean="0"/>
              <a:t>(</a:t>
            </a:r>
            <a:r>
              <a:rPr lang="en-US" sz="2400" smtClean="0"/>
              <a:t>when a </a:t>
            </a:r>
            <a:r>
              <a:rPr lang="en-US" sz="2400" dirty="0"/>
              <a:t>trolley bus equipped with a Diesel </a:t>
            </a:r>
            <a:r>
              <a:rPr lang="en-US" sz="2400" dirty="0" smtClean="0"/>
              <a:t>engine) then </a:t>
            </a:r>
            <a:r>
              <a:rPr lang="en-US" sz="2400" b="1" dirty="0" smtClean="0"/>
              <a:t>other Regulations then R10 will be impacted. </a:t>
            </a:r>
            <a:r>
              <a:rPr lang="en-US" sz="2400" dirty="0" smtClean="0"/>
              <a:t>For example:</a:t>
            </a:r>
          </a:p>
          <a:p>
            <a:pPr lvl="1"/>
            <a:r>
              <a:rPr lang="en-US" sz="2400" dirty="0" smtClean="0"/>
              <a:t>Regulations No. </a:t>
            </a:r>
            <a:r>
              <a:rPr lang="en-US" sz="2400" dirty="0"/>
              <a:t>100 (electrical </a:t>
            </a:r>
            <a:r>
              <a:rPr lang="en-US" sz="2400" dirty="0" smtClean="0"/>
              <a:t>safety) - GRSG</a:t>
            </a:r>
          </a:p>
          <a:p>
            <a:pPr lvl="1"/>
            <a:r>
              <a:rPr lang="en-US" sz="2400" dirty="0" smtClean="0"/>
              <a:t>Regulations No. 51 (</a:t>
            </a:r>
            <a:r>
              <a:rPr lang="en-US" sz="2400" dirty="0"/>
              <a:t>n</a:t>
            </a:r>
            <a:r>
              <a:rPr lang="en-US" sz="2400" dirty="0" smtClean="0"/>
              <a:t>oise) - GRB</a:t>
            </a:r>
          </a:p>
          <a:p>
            <a:pPr lvl="1"/>
            <a:r>
              <a:rPr lang="en-US" sz="2400" dirty="0" smtClean="0"/>
              <a:t>Regulations No. 89 </a:t>
            </a:r>
            <a:r>
              <a:rPr lang="en-US" sz="2400" dirty="0"/>
              <a:t>(speed limitation of </a:t>
            </a:r>
            <a:r>
              <a:rPr lang="en-US" sz="2400" dirty="0" smtClean="0"/>
              <a:t>devices) - GRRF</a:t>
            </a:r>
          </a:p>
          <a:p>
            <a:pPr lvl="1"/>
            <a:r>
              <a:rPr lang="en-US" sz="2400" dirty="0" smtClean="0"/>
              <a:t>Regulation No. 49 (emissions</a:t>
            </a:r>
            <a:r>
              <a:rPr lang="en-US" sz="2400" dirty="0"/>
              <a:t>) </a:t>
            </a:r>
            <a:r>
              <a:rPr lang="en-US" sz="2400" dirty="0" smtClean="0"/>
              <a:t>- GRPE</a:t>
            </a:r>
            <a:endParaRPr lang="en-US" sz="2400" dirty="0"/>
          </a:p>
          <a:p>
            <a:pPr lvl="1"/>
            <a:r>
              <a:rPr lang="en-US" sz="2400" dirty="0" smtClean="0"/>
              <a:t>Regulation No. 13 (brakes) - GRRF</a:t>
            </a:r>
          </a:p>
          <a:p>
            <a:endParaRPr lang="en-US" sz="2400" dirty="0" smtClean="0"/>
          </a:p>
          <a:p>
            <a:r>
              <a:rPr lang="en-US" sz="2400" dirty="0" smtClean="0"/>
              <a:t>Therefore, TF recommends </a:t>
            </a:r>
            <a:r>
              <a:rPr lang="en-US" sz="2400" b="1" dirty="0" smtClean="0"/>
              <a:t>to </a:t>
            </a:r>
            <a:r>
              <a:rPr lang="en-US" sz="2400" b="1" dirty="0"/>
              <a:t>seek advice </a:t>
            </a:r>
            <a:r>
              <a:rPr lang="en-US" sz="2400" b="1" dirty="0" smtClean="0"/>
              <a:t>from June WP.29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/>
              <a:t>in order to get guidance on how to proceed further with the treatment of trolley buses in the frame of UN </a:t>
            </a:r>
            <a:r>
              <a:rPr lang="en-US" sz="2400" dirty="0" smtClean="0"/>
              <a:t>Regulations</a:t>
            </a:r>
          </a:p>
          <a:p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dirty="0"/>
              <a:t>topic </a:t>
            </a:r>
            <a:r>
              <a:rPr lang="en-US" sz="2400" dirty="0" smtClean="0"/>
              <a:t>should </a:t>
            </a:r>
            <a:r>
              <a:rPr lang="en-US" sz="2400" dirty="0"/>
              <a:t>then be addressed, via an informal document, to June 2016 WP.29 </a:t>
            </a:r>
            <a:r>
              <a:rPr lang="en-US" sz="2400" dirty="0" smtClean="0"/>
              <a:t>session</a:t>
            </a:r>
            <a:endParaRPr lang="en-US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5186-B848-468A-BE05-F140362473A9}" type="slidenum">
              <a:rPr lang="en-GB" smtClean="0"/>
              <a:t>6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TF EMC l 8 April 2016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86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000" cy="778098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TF EMC Status Report - </a:t>
            </a:r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 from China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>
                <a:hlinkClick r:id="rId3"/>
              </a:rPr>
              <a:t>GRE/2015/36</a:t>
            </a:r>
            <a:r>
              <a:rPr lang="en-US" sz="2400" dirty="0" smtClean="0"/>
              <a:t> (China) contains several proposals for modification of provisions of Regulation No.10</a:t>
            </a:r>
          </a:p>
          <a:p>
            <a:endParaRPr lang="en-US" sz="2400" dirty="0" smtClean="0"/>
          </a:p>
          <a:p>
            <a:r>
              <a:rPr lang="en-US" sz="2400" dirty="0" smtClean="0"/>
              <a:t>During its 1st meeting, TF has aligned positions of France, Japan, OICA and IMMA on the Chinese proposal. A table containing all the provisions and the diverse position is available in the minutes on </a:t>
            </a:r>
            <a:r>
              <a:rPr lang="en-US" sz="2400" dirty="0"/>
              <a:t>TF workspace, as TF-EMC-01-02e Meeting </a:t>
            </a:r>
            <a:r>
              <a:rPr lang="en-US" sz="2400" dirty="0" smtClean="0"/>
              <a:t>Minutes</a:t>
            </a:r>
          </a:p>
          <a:p>
            <a:endParaRPr lang="en-US" sz="2400" dirty="0"/>
          </a:p>
          <a:p>
            <a:r>
              <a:rPr lang="en-US" sz="2400" dirty="0" smtClean="0"/>
              <a:t>IMMA needed further checks on some TF comments and came back before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meeting </a:t>
            </a:r>
            <a:r>
              <a:rPr lang="en-US" sz="2400" dirty="0"/>
              <a:t>with document </a:t>
            </a:r>
            <a:r>
              <a:rPr lang="en-US" sz="2400" dirty="0" smtClean="0">
                <a:hlinkClick r:id="rId4" action="ppaction://hlinkfile"/>
              </a:rPr>
              <a:t>TF-EMC-02-02e-IMMA_Comments_on_GRE-2015-36</a:t>
            </a:r>
            <a:r>
              <a:rPr lang="en-US" sz="2400" dirty="0" smtClean="0"/>
              <a:t>, which shows that all positions are now aligned, except for one technical item whose conformity with CISPR12 needs to be checked (figure 1 of annex 4, appendix 1)</a:t>
            </a:r>
          </a:p>
          <a:p>
            <a:endParaRPr lang="en-US" sz="2400" dirty="0"/>
          </a:p>
          <a:p>
            <a:r>
              <a:rPr lang="en-US" sz="2400" dirty="0" smtClean="0"/>
              <a:t>At this point, the work on the Chinese proposal is on hold until we get the complete set of answers from the expert from China</a:t>
            </a:r>
          </a:p>
          <a:p>
            <a:endParaRPr lang="en-US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5186-B848-468A-BE05-F140362473A9}" type="slidenum">
              <a:rPr lang="en-GB" smtClean="0"/>
              <a:t>7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TF EMC l 8 April 2016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42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000" cy="778098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TF EMC Status Report </a:t>
            </a:r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Further Actions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Get guidance from June WP.29 on trolley buses. Seemingly, a </a:t>
            </a:r>
            <a:r>
              <a:rPr lang="en-US" sz="2400" i="1" dirty="0" smtClean="0"/>
              <a:t>horizontal</a:t>
            </a:r>
            <a:r>
              <a:rPr lang="en-US" sz="2400" dirty="0" smtClean="0"/>
              <a:t> approach would have to be adopted, since </a:t>
            </a:r>
            <a:r>
              <a:rPr lang="en-US" sz="2400" b="1" dirty="0" smtClean="0"/>
              <a:t>multiple GR’s are impacted</a:t>
            </a:r>
          </a:p>
          <a:p>
            <a:endParaRPr lang="en-US" sz="2400" dirty="0" smtClean="0"/>
          </a:p>
          <a:p>
            <a:r>
              <a:rPr lang="en-US" sz="2400" dirty="0" smtClean="0"/>
              <a:t>Get comment from the Chinese representative on TF position, on </a:t>
            </a:r>
            <a:r>
              <a:rPr lang="en-US" sz="2400" dirty="0">
                <a:hlinkClick r:id="rId3"/>
              </a:rPr>
              <a:t>GRE/2015/36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Next meeting of TF will be just before GRE-76. Possibly, one intermediate meeting can be arranged before that, depending on feedbacks on comments and/or further potential proposals</a:t>
            </a:r>
          </a:p>
          <a:p>
            <a:endParaRPr lang="en-US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5186-B848-468A-BE05-F140362473A9}" type="slidenum">
              <a:rPr lang="en-GB" smtClean="0"/>
              <a:t>8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TF EMC l 8 April 2016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85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000" cy="778098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TF EMC Status Report </a:t>
            </a:r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Further Actions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5400" dirty="0" smtClean="0"/>
          </a:p>
          <a:p>
            <a:pPr marL="0" indent="0" algn="ctr">
              <a:buNone/>
            </a:pPr>
            <a:endParaRPr lang="de-DE" sz="5400" dirty="0"/>
          </a:p>
          <a:p>
            <a:pPr marL="0" indent="0" algn="ctr">
              <a:buNone/>
            </a:pPr>
            <a:r>
              <a:rPr lang="de-DE" sz="5400" b="1" dirty="0" smtClean="0"/>
              <a:t>BACK-UP</a:t>
            </a:r>
            <a:endParaRPr lang="en-US" sz="54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5186-B848-468A-BE05-F140362473A9}" type="slidenum">
              <a:rPr lang="en-GB" smtClean="0"/>
              <a:t>9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TF EMC l 8 April 2016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56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OICA</Template>
  <TotalTime>184</TotalTime>
  <Words>1087</Words>
  <Application>Microsoft Office PowerPoint</Application>
  <PresentationFormat>On-screen Show (4:3)</PresentationFormat>
  <Paragraphs>130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OICA</vt:lpstr>
      <vt:lpstr>Task Force  on Electro-magnetic Compatibility  (TF EMC)  Status report of TF to GRE-75 Friday, 8 April 2016</vt:lpstr>
      <vt:lpstr>PowerPoint Presentation</vt:lpstr>
      <vt:lpstr>TF EMC Status Report - Summary of the report</vt:lpstr>
      <vt:lpstr>TF EMC Status Report - Trolley buses</vt:lpstr>
      <vt:lpstr>PowerPoint Presentation</vt:lpstr>
      <vt:lpstr>TF EMC Status Report - Trolley buses</vt:lpstr>
      <vt:lpstr>TF EMC Status Report - Proposal from China</vt:lpstr>
      <vt:lpstr>TF EMC Status Report - Further Actions</vt:lpstr>
      <vt:lpstr>TF EMC Status Report - Further Actions</vt:lpstr>
      <vt:lpstr>TF EMC Status Report - Devices for indirect vision</vt:lpstr>
      <vt:lpstr>TF EMC Status Report - AECS</vt:lpstr>
      <vt:lpstr>TF EMC Status Report - Trolley buses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Yves VAN DER STRAATEN</dc:creator>
  <cp:lastModifiedBy>Konstantin Glukhenkiy</cp:lastModifiedBy>
  <cp:revision>376</cp:revision>
  <dcterms:created xsi:type="dcterms:W3CDTF">2014-12-16T16:50:07Z</dcterms:created>
  <dcterms:modified xsi:type="dcterms:W3CDTF">2016-04-07T12:22:35Z</dcterms:modified>
</cp:coreProperties>
</file>