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60" r:id="rId6"/>
    <p:sldId id="261" r:id="rId7"/>
    <p:sldId id="273" r:id="rId8"/>
    <p:sldId id="272" r:id="rId9"/>
    <p:sldId id="274" r:id="rId10"/>
    <p:sldId id="275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67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8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F3F1-BF06-4CDA-921D-0D06B2C9333E}" type="datetimeFigureOut">
              <a:rPr lang="it-IT" smtClean="0"/>
              <a:t>16/02/2015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10FD0-D13D-4636-A704-52E9BC4DCA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58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3FC-063C-417F-980F-EAA59819D055}" type="datetime1">
              <a:rPr lang="it-IT" smtClean="0"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F950-001D-46CE-809B-6807F71FBC02}" type="datetime1">
              <a:rPr lang="it-IT" smtClean="0"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27AF-1AAD-4108-ACFB-8500B22BB8A1}" type="datetime1">
              <a:rPr lang="it-IT" smtClean="0"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DEE6-E2AF-4515-9A52-2CF8DD29B01D}" type="datetime1">
              <a:rPr lang="it-IT" smtClean="0"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870-89A2-43CB-B264-8A8E9E0612C7}" type="datetime1">
              <a:rPr lang="it-IT" smtClean="0"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396F-E6E6-4C4E-B48A-FF242B9186F8}" type="datetime1">
              <a:rPr lang="it-IT" smtClean="0"/>
              <a:t>16/02/2015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A08-2CA8-4D1A-8129-732A857EA72E}" type="datetime1">
              <a:rPr lang="it-IT" smtClean="0"/>
              <a:t>16/02/2015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605-CF1D-4C94-9506-28EE010A69C7}" type="datetime1">
              <a:rPr lang="it-IT" smtClean="0"/>
              <a:t>16/02/2015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1AE3-775A-4BE3-B370-6198CE981EAA}" type="datetime1">
              <a:rPr lang="it-IT" smtClean="0"/>
              <a:t>16/02/2015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97C2-C80C-4BD5-8DA7-EF118881E042}" type="datetime1">
              <a:rPr lang="it-IT" smtClean="0"/>
              <a:t>16/02/2015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97AC-9ADB-4B51-B4E3-70B970C9439F}" type="datetime1">
              <a:rPr lang="it-IT" smtClean="0"/>
              <a:t>16/02/2015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1014-2012-4786-80B4-BD012BDD3A10}" type="datetime1">
              <a:rPr lang="it-IT" smtClean="0"/>
              <a:t>16/02/2015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899592" y="1554059"/>
            <a:ext cx="7056784" cy="2160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16141" y="1809084"/>
            <a:ext cx="658475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Proposal</a:t>
            </a:r>
            <a:r>
              <a:rPr lang="it-IT" sz="2400" b="1" dirty="0" smtClean="0"/>
              <a:t> </a:t>
            </a:r>
          </a:p>
          <a:p>
            <a:pPr algn="ctr"/>
            <a:r>
              <a:rPr lang="it-IT" sz="2400" b="1" dirty="0" smtClean="0"/>
              <a:t>to introduce </a:t>
            </a:r>
            <a:r>
              <a:rPr lang="en-US" sz="2400" b="1" dirty="0" smtClean="0"/>
              <a:t>requirements </a:t>
            </a:r>
            <a:r>
              <a:rPr lang="en-US" sz="2400" b="1" dirty="0"/>
              <a:t>for the approval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of </a:t>
            </a:r>
            <a:r>
              <a:rPr lang="en-US" sz="2400" b="1" dirty="0"/>
              <a:t>replacement brake discs for L-category vehicles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in </a:t>
            </a:r>
            <a:r>
              <a:rPr lang="en-US" sz="2400" b="1" dirty="0"/>
              <a:t>UN Regulation No. 90</a:t>
            </a:r>
            <a:r>
              <a:rPr lang="it-IT" sz="2400" b="1" dirty="0" smtClean="0"/>
              <a:t> </a:t>
            </a:r>
          </a:p>
          <a:p>
            <a:pPr algn="ctr"/>
            <a:endParaRPr lang="it-IT" sz="2000" b="1" dirty="0" smtClean="0"/>
          </a:p>
          <a:p>
            <a:pPr algn="ctr"/>
            <a:endParaRPr lang="it-IT" sz="2000" b="1" dirty="0"/>
          </a:p>
          <a:p>
            <a:pPr algn="ctr"/>
            <a:endParaRPr lang="it-IT" sz="2000" b="1" dirty="0"/>
          </a:p>
          <a:p>
            <a:pPr algn="ctr"/>
            <a:endParaRPr lang="it-IT" sz="2000" b="1" dirty="0" smtClean="0"/>
          </a:p>
          <a:p>
            <a:pPr algn="ctr"/>
            <a:endParaRPr lang="it-IT" sz="2000" b="1" dirty="0" smtClean="0"/>
          </a:p>
          <a:p>
            <a:pPr algn="ctr"/>
            <a:r>
              <a:rPr lang="it-IT" dirty="0" smtClean="0"/>
              <a:t>79° GRRF</a:t>
            </a:r>
          </a:p>
          <a:p>
            <a:pPr algn="ctr"/>
            <a:r>
              <a:rPr lang="it-IT" dirty="0" smtClean="0"/>
              <a:t>16 </a:t>
            </a:r>
            <a:r>
              <a:rPr lang="it-IT" dirty="0" err="1" smtClean="0"/>
              <a:t>February</a:t>
            </a:r>
            <a:r>
              <a:rPr lang="it-IT" dirty="0" smtClean="0"/>
              <a:t> 2015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  <p:sp>
        <p:nvSpPr>
          <p:cNvPr id="7" name="Underrubrik 2"/>
          <p:cNvSpPr txBox="1">
            <a:spLocks/>
          </p:cNvSpPr>
          <p:nvPr/>
        </p:nvSpPr>
        <p:spPr>
          <a:xfrm>
            <a:off x="5292080" y="271880"/>
            <a:ext cx="3456384" cy="924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algn="l">
              <a:lnSpc>
                <a:spcPts val="1200"/>
              </a:lnSpc>
              <a:spcAft>
                <a:spcPts val="0"/>
              </a:spcAft>
            </a:pPr>
            <a:r>
              <a:rPr lang="en-GB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GRRF-79-30</a:t>
            </a:r>
            <a:endParaRPr lang="en-GB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algn="l">
              <a:spcAft>
                <a:spcPts val="0"/>
              </a:spcAft>
            </a:pPr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14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GRRF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 – 20 February 2015,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algn="l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nderrubrik 2"/>
          <p:cNvSpPr txBox="1">
            <a:spLocks/>
          </p:cNvSpPr>
          <p:nvPr/>
        </p:nvSpPr>
        <p:spPr bwMode="auto">
          <a:xfrm>
            <a:off x="323528" y="304942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6200" algn="l">
              <a:lnSpc>
                <a:spcPts val="1200"/>
              </a:lnSpc>
              <a:spcAft>
                <a:spcPts val="0"/>
              </a:spcAft>
            </a:pPr>
            <a:r>
              <a:rPr lang="en-GB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expert from </a:t>
            </a:r>
            <a:r>
              <a:rPr lang="en-GB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sv-SE" sz="1400" kern="0" dirty="0"/>
          </a:p>
        </p:txBody>
      </p:sp>
    </p:spTree>
    <p:extLst>
      <p:ext uri="{BB962C8B-B14F-4D97-AF65-F5344CB8AC3E}">
        <p14:creationId xmlns:p14="http://schemas.microsoft.com/office/powerpoint/2010/main" val="6019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260648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908720"/>
            <a:ext cx="69486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Italy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proposal</a:t>
            </a:r>
            <a:r>
              <a:rPr lang="it-IT" sz="1600" b="1" dirty="0" smtClean="0"/>
              <a:t> (3): </a:t>
            </a:r>
            <a:endParaRPr lang="it-IT" sz="1600" dirty="0"/>
          </a:p>
          <a:p>
            <a:r>
              <a:rPr lang="it-IT" sz="1400" dirty="0" smtClean="0"/>
              <a:t>In </a:t>
            </a:r>
            <a:r>
              <a:rPr lang="it-IT" sz="1400" dirty="0" err="1" smtClean="0"/>
              <a:t>Annex</a:t>
            </a:r>
            <a:r>
              <a:rPr lang="it-IT" sz="1400" dirty="0" smtClean="0"/>
              <a:t> 14 (new), the </a:t>
            </a:r>
            <a:r>
              <a:rPr lang="it-IT" sz="1400" b="1" u="sng" dirty="0" err="1" smtClean="0"/>
              <a:t>thermal</a:t>
            </a:r>
            <a:r>
              <a:rPr lang="it-IT" sz="1400" b="1" u="sng" dirty="0" smtClean="0"/>
              <a:t> FATIGUE test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modified</a:t>
            </a:r>
            <a:r>
              <a:rPr lang="it-IT" sz="1400" dirty="0" smtClean="0"/>
              <a:t> for </a:t>
            </a:r>
            <a:r>
              <a:rPr lang="it-IT" sz="1400" dirty="0" err="1" smtClean="0"/>
              <a:t>both</a:t>
            </a:r>
            <a:r>
              <a:rPr lang="it-IT" sz="1400" dirty="0" smtClean="0"/>
              <a:t> front and </a:t>
            </a:r>
            <a:r>
              <a:rPr lang="it-IT" sz="1400" dirty="0" err="1" smtClean="0"/>
              <a:t>rear</a:t>
            </a:r>
            <a:r>
              <a:rPr lang="it-IT" sz="1400" dirty="0" smtClean="0"/>
              <a:t> </a:t>
            </a:r>
            <a:r>
              <a:rPr lang="it-IT" sz="1400" dirty="0" err="1" smtClean="0"/>
              <a:t>discs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9" y="2060848"/>
            <a:ext cx="547367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2543820" y="3335220"/>
            <a:ext cx="216024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522048" y="4520006"/>
            <a:ext cx="216024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208116" y="3498506"/>
            <a:ext cx="216024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694594" y="4098844"/>
            <a:ext cx="216024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3319100"/>
            <a:ext cx="899605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050" dirty="0" err="1" smtClean="0"/>
              <a:t>Instead</a:t>
            </a:r>
            <a:r>
              <a:rPr lang="it-IT" sz="1050" dirty="0" smtClean="0"/>
              <a:t> of 30</a:t>
            </a:r>
            <a:endParaRPr lang="it-IT" sz="105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952105" y="3284984"/>
            <a:ext cx="899605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050" dirty="0" err="1" smtClean="0"/>
              <a:t>Instead</a:t>
            </a:r>
            <a:r>
              <a:rPr lang="it-IT" sz="1050" dirty="0" smtClean="0"/>
              <a:t> of 20</a:t>
            </a:r>
            <a:endParaRPr lang="it-IT" sz="105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1150772" y="3346444"/>
            <a:ext cx="13712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5424140" y="3477072"/>
            <a:ext cx="1521000" cy="74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51520" y="5949280"/>
            <a:ext cx="5787162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050" dirty="0" smtClean="0"/>
              <a:t>The </a:t>
            </a:r>
            <a:r>
              <a:rPr lang="it-IT" sz="1050" dirty="0" err="1" smtClean="0"/>
              <a:t>number</a:t>
            </a:r>
            <a:r>
              <a:rPr lang="it-IT" sz="1050" dirty="0" smtClean="0"/>
              <a:t> of </a:t>
            </a:r>
            <a:r>
              <a:rPr lang="it-IT" sz="1050" dirty="0" err="1" smtClean="0"/>
              <a:t>cycles</a:t>
            </a:r>
            <a:r>
              <a:rPr lang="it-IT" sz="1050" dirty="0" smtClean="0"/>
              <a:t> </a:t>
            </a:r>
            <a:r>
              <a:rPr lang="it-IT" sz="1050" dirty="0" err="1" smtClean="0"/>
              <a:t>have</a:t>
            </a:r>
            <a:r>
              <a:rPr lang="it-IT" sz="1050" dirty="0" smtClean="0"/>
              <a:t> </a:t>
            </a:r>
            <a:r>
              <a:rPr lang="it-IT" sz="1050" dirty="0" err="1" smtClean="0"/>
              <a:t>been</a:t>
            </a:r>
            <a:r>
              <a:rPr lang="it-IT" sz="1050" dirty="0" smtClean="0"/>
              <a:t> </a:t>
            </a:r>
            <a:r>
              <a:rPr lang="it-IT" sz="1050" dirty="0" err="1" smtClean="0"/>
              <a:t>slightly</a:t>
            </a:r>
            <a:r>
              <a:rPr lang="it-IT" sz="1050" dirty="0" smtClean="0"/>
              <a:t> </a:t>
            </a:r>
            <a:r>
              <a:rPr lang="it-IT" sz="1050" dirty="0" err="1" smtClean="0"/>
              <a:t>reduced</a:t>
            </a:r>
            <a:r>
              <a:rPr lang="it-IT" sz="1050" dirty="0" smtClean="0"/>
              <a:t>, BUT the </a:t>
            </a:r>
            <a:r>
              <a:rPr lang="it-IT" sz="1050" dirty="0" err="1" smtClean="0"/>
              <a:t>severity</a:t>
            </a:r>
            <a:r>
              <a:rPr lang="it-IT" sz="1050" dirty="0" smtClean="0"/>
              <a:t> of </a:t>
            </a:r>
            <a:r>
              <a:rPr lang="it-IT" sz="1050" dirty="0" err="1" smtClean="0"/>
              <a:t>brakins</a:t>
            </a:r>
            <a:r>
              <a:rPr lang="it-IT" sz="1050" dirty="0" smtClean="0"/>
              <a:t> </a:t>
            </a:r>
            <a:r>
              <a:rPr lang="it-IT" sz="1050" dirty="0" err="1" smtClean="0"/>
              <a:t>have</a:t>
            </a:r>
            <a:r>
              <a:rPr lang="it-IT" sz="1050" dirty="0" smtClean="0"/>
              <a:t> </a:t>
            </a:r>
            <a:r>
              <a:rPr lang="it-IT" sz="1050" dirty="0" err="1" smtClean="0"/>
              <a:t>been</a:t>
            </a:r>
            <a:r>
              <a:rPr lang="it-IT" sz="1050" dirty="0" smtClean="0"/>
              <a:t> </a:t>
            </a:r>
            <a:r>
              <a:rPr lang="it-IT" sz="1050" dirty="0" err="1" smtClean="0"/>
              <a:t>also</a:t>
            </a:r>
            <a:r>
              <a:rPr lang="it-IT" sz="1050" dirty="0" smtClean="0"/>
              <a:t> </a:t>
            </a:r>
            <a:r>
              <a:rPr lang="it-IT" sz="1050" dirty="0" err="1" smtClean="0"/>
              <a:t>increased</a:t>
            </a:r>
            <a:r>
              <a:rPr lang="it-IT" sz="1050" dirty="0" smtClean="0"/>
              <a:t>.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4068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4689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GRRF-79-11e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148071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 </a:t>
            </a:r>
            <a:r>
              <a:rPr lang="en-US" sz="1400" dirty="0"/>
              <a:t>Annex 14, "Requirements for replacement brake discs for vehicles of categories L1, L2, L3, L4 and </a:t>
            </a:r>
            <a:r>
              <a:rPr lang="en-US" sz="1400" dirty="0" smtClean="0"/>
              <a:t>L5“</a:t>
            </a:r>
          </a:p>
          <a:p>
            <a:endParaRPr lang="en-US" sz="1400" dirty="0"/>
          </a:p>
          <a:p>
            <a:r>
              <a:rPr lang="en-US" sz="1400" dirty="0"/>
              <a:t>Paragraph 2.2.4. , correct to read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r>
              <a:rPr lang="en-US" sz="1400" dirty="0"/>
              <a:t>"2.2.4. Apply the force F, specified in Table </a:t>
            </a:r>
            <a:r>
              <a:rPr lang="en-US" sz="1400" strike="sngStrike" dirty="0"/>
              <a:t>2.1.2.5.</a:t>
            </a:r>
            <a:r>
              <a:rPr lang="en-US" sz="1400" dirty="0"/>
              <a:t> </a:t>
            </a:r>
            <a:r>
              <a:rPr lang="en-US" sz="1400" b="1" dirty="0"/>
              <a:t>A14/2.2.5</a:t>
            </a:r>
            <a:r>
              <a:rPr lang="en-US" sz="1400" dirty="0"/>
              <a:t>., as shown in </a:t>
            </a:r>
            <a:r>
              <a:rPr lang="en-US" sz="1400" dirty="0" smtClean="0"/>
              <a:t>Fig.1“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b="1" i="1" u="sng" dirty="0" smtClean="0">
                <a:solidFill>
                  <a:srgbClr val="C00000"/>
                </a:solidFill>
              </a:rPr>
              <a:t>Justification</a:t>
            </a:r>
            <a:r>
              <a:rPr lang="en-US" sz="1400" i="1" dirty="0" smtClean="0">
                <a:solidFill>
                  <a:srgbClr val="C00000"/>
                </a:solidFill>
              </a:rPr>
              <a:t>: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editorial</a:t>
            </a:r>
            <a:endParaRPr lang="it-IT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151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GRRF-79-13e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714092"/>
            <a:ext cx="831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400" i="1" dirty="0" smtClean="0">
                <a:solidFill>
                  <a:srgbClr val="C00000"/>
                </a:solidFill>
              </a:rPr>
              <a:t>: </a:t>
            </a:r>
            <a:r>
              <a:rPr lang="en-US" sz="1400" i="1" dirty="0" smtClean="0">
                <a:solidFill>
                  <a:srgbClr val="C00000"/>
                </a:solidFill>
              </a:rPr>
              <a:t>The </a:t>
            </a:r>
            <a:r>
              <a:rPr lang="en-US" sz="1400" i="1" dirty="0">
                <a:solidFill>
                  <a:srgbClr val="C00000"/>
                </a:solidFill>
              </a:rPr>
              <a:t>note has been introduced in order to allow the operator to </a:t>
            </a:r>
            <a:r>
              <a:rPr lang="en-US" sz="1400" i="1" dirty="0" smtClean="0">
                <a:solidFill>
                  <a:srgbClr val="C00000"/>
                </a:solidFill>
              </a:rPr>
              <a:t>carry out and conclude </a:t>
            </a:r>
            <a:r>
              <a:rPr lang="en-US" sz="1400" i="1" dirty="0">
                <a:solidFill>
                  <a:srgbClr val="C00000"/>
                </a:solidFill>
              </a:rPr>
              <a:t>the </a:t>
            </a:r>
            <a:r>
              <a:rPr lang="en-US" sz="1400" i="1" dirty="0" smtClean="0">
                <a:solidFill>
                  <a:srgbClr val="C00000"/>
                </a:solidFill>
              </a:rPr>
              <a:t>test 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                        in case of premature </a:t>
            </a:r>
            <a:r>
              <a:rPr lang="en-US" sz="1400" i="1" dirty="0">
                <a:solidFill>
                  <a:srgbClr val="C00000"/>
                </a:solidFill>
              </a:rPr>
              <a:t>wear of the friction material of the pads.</a:t>
            </a:r>
            <a:r>
              <a:rPr lang="it-IT" sz="1400" i="1" dirty="0" smtClean="0">
                <a:solidFill>
                  <a:srgbClr val="C00000"/>
                </a:solidFill>
              </a:rPr>
              <a:t> </a:t>
            </a:r>
            <a:endParaRPr lang="it-IT" sz="1400" i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8" y="1196752"/>
            <a:ext cx="7412362" cy="39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151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GRRF-79-13e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085184"/>
            <a:ext cx="771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400" i="1" dirty="0" smtClean="0">
                <a:solidFill>
                  <a:srgbClr val="C00000"/>
                </a:solidFill>
              </a:rPr>
              <a:t>: </a:t>
            </a:r>
            <a:r>
              <a:rPr lang="en-US" sz="1400" i="1" dirty="0" smtClean="0">
                <a:solidFill>
                  <a:srgbClr val="C00000"/>
                </a:solidFill>
              </a:rPr>
              <a:t>the </a:t>
            </a:r>
            <a:r>
              <a:rPr lang="en-US" sz="1400" i="1" dirty="0">
                <a:solidFill>
                  <a:srgbClr val="C00000"/>
                </a:solidFill>
              </a:rPr>
              <a:t>% of the “vehicle gross weight” has been reduced from 55% to 50% in conformity with 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                       what </a:t>
            </a:r>
            <a:r>
              <a:rPr lang="en-US" sz="1400" i="1" dirty="0">
                <a:solidFill>
                  <a:srgbClr val="C00000"/>
                </a:solidFill>
              </a:rPr>
              <a:t>is foreseen in par 5.1.4.1.3.</a:t>
            </a:r>
            <a:r>
              <a:rPr lang="it-IT" sz="1400" i="1" dirty="0" smtClean="0">
                <a:solidFill>
                  <a:srgbClr val="C00000"/>
                </a:solidFill>
              </a:rPr>
              <a:t> </a:t>
            </a:r>
            <a:endParaRPr lang="it-IT" sz="1400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1" y="1268760"/>
            <a:ext cx="82596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151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GRRF-79-13e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849415"/>
            <a:ext cx="81359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400" i="1" dirty="0" smtClean="0">
                <a:solidFill>
                  <a:srgbClr val="C00000"/>
                </a:solidFill>
              </a:rPr>
              <a:t>: </a:t>
            </a:r>
            <a:r>
              <a:rPr lang="en-US" sz="1400" i="1" dirty="0" smtClean="0">
                <a:solidFill>
                  <a:srgbClr val="C00000"/>
                </a:solidFill>
              </a:rPr>
              <a:t>the </a:t>
            </a:r>
            <a:r>
              <a:rPr lang="en-US" sz="1400" i="1" dirty="0">
                <a:solidFill>
                  <a:srgbClr val="C00000"/>
                </a:solidFill>
              </a:rPr>
              <a:t>proposed “Fade” test has the aim of </a:t>
            </a:r>
            <a:r>
              <a:rPr lang="en-US" sz="1400" i="1" dirty="0" err="1" smtClean="0">
                <a:solidFill>
                  <a:srgbClr val="C00000"/>
                </a:solidFill>
              </a:rPr>
              <a:t>stabilising</a:t>
            </a:r>
            <a:r>
              <a:rPr lang="en-US" sz="1400" i="1" dirty="0" smtClean="0">
                <a:solidFill>
                  <a:srgbClr val="C00000"/>
                </a:solidFill>
              </a:rPr>
              <a:t> the friction </a:t>
            </a:r>
            <a:r>
              <a:rPr lang="en-US" sz="1400" i="1" dirty="0">
                <a:solidFill>
                  <a:srgbClr val="C00000"/>
                </a:solidFill>
              </a:rPr>
              <a:t>coefficient of pads.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                       The </a:t>
            </a:r>
            <a:r>
              <a:rPr lang="en-US" sz="1400" i="1" dirty="0">
                <a:solidFill>
                  <a:srgbClr val="C00000"/>
                </a:solidFill>
              </a:rPr>
              <a:t>Fade test has the target of spilling the gas out from friction material, otherwise these </a:t>
            </a:r>
            <a:r>
              <a:rPr lang="en-US" sz="1400" i="1" dirty="0" smtClean="0">
                <a:solidFill>
                  <a:srgbClr val="C00000"/>
                </a:solidFill>
              </a:rPr>
              <a:t>gases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                       leak </a:t>
            </a:r>
            <a:r>
              <a:rPr lang="en-US" sz="1400" i="1" dirty="0">
                <a:solidFill>
                  <a:srgbClr val="C00000"/>
                </a:solidFill>
              </a:rPr>
              <a:t>during the “Fatigue” test causing a reduction of the friction coefficient.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                      This </a:t>
            </a:r>
            <a:r>
              <a:rPr lang="en-US" sz="1400" i="1" dirty="0">
                <a:solidFill>
                  <a:srgbClr val="C00000"/>
                </a:solidFill>
              </a:rPr>
              <a:t>could bring to the need of an increase of braking pressure up to excessive </a:t>
            </a:r>
            <a:r>
              <a:rPr lang="en-US" sz="1400" i="1" dirty="0" smtClean="0">
                <a:solidFill>
                  <a:srgbClr val="C00000"/>
                </a:solidFill>
              </a:rPr>
              <a:t>values, </a:t>
            </a:r>
            <a:r>
              <a:rPr lang="en-US" sz="1400" i="1" dirty="0">
                <a:solidFill>
                  <a:srgbClr val="C00000"/>
                </a:solidFill>
              </a:rPr>
              <a:t>so that 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                      a </a:t>
            </a:r>
            <a:r>
              <a:rPr lang="en-US" sz="1400" i="1" dirty="0">
                <a:solidFill>
                  <a:srgbClr val="C00000"/>
                </a:solidFill>
              </a:rPr>
              <a:t>sudden consumption of the friction material may happen.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                      This </a:t>
            </a:r>
            <a:r>
              <a:rPr lang="en-US" sz="1400" i="1" dirty="0">
                <a:solidFill>
                  <a:srgbClr val="C00000"/>
                </a:solidFill>
              </a:rPr>
              <a:t>phenomenon is typical for organic friction material, while pads with </a:t>
            </a:r>
            <a:r>
              <a:rPr lang="en-US" sz="1400" i="1" dirty="0" smtClean="0">
                <a:solidFill>
                  <a:srgbClr val="C00000"/>
                </a:solidFill>
              </a:rPr>
              <a:t>sintered </a:t>
            </a:r>
            <a:r>
              <a:rPr lang="en-US" sz="1400" i="1" dirty="0">
                <a:solidFill>
                  <a:srgbClr val="C00000"/>
                </a:solidFill>
              </a:rPr>
              <a:t>friction material 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r>
              <a:rPr lang="en-US" sz="1400" i="1" dirty="0" smtClean="0">
                <a:solidFill>
                  <a:srgbClr val="C00000"/>
                </a:solidFill>
              </a:rPr>
              <a:t>                      are less </a:t>
            </a:r>
            <a:r>
              <a:rPr lang="en-US" sz="1400" i="1" dirty="0">
                <a:solidFill>
                  <a:srgbClr val="C00000"/>
                </a:solidFill>
              </a:rPr>
              <a:t>subject to it.</a:t>
            </a:r>
          </a:p>
          <a:p>
            <a:r>
              <a:rPr lang="it-IT" sz="1400" i="1" dirty="0" smtClean="0">
                <a:solidFill>
                  <a:srgbClr val="C00000"/>
                </a:solidFill>
              </a:rPr>
              <a:t> </a:t>
            </a:r>
            <a:endParaRPr lang="it-IT" sz="1400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0" y="1268760"/>
            <a:ext cx="85045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151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GRRF-79-13e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44008" y="797803"/>
            <a:ext cx="413606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100" b="1" i="1" u="sng" dirty="0" smtClean="0">
                <a:solidFill>
                  <a:srgbClr val="C00000"/>
                </a:solidFill>
              </a:rPr>
              <a:t> 1</a:t>
            </a:r>
            <a:r>
              <a:rPr lang="it-IT" sz="1100" i="1" dirty="0" smtClean="0">
                <a:solidFill>
                  <a:srgbClr val="C00000"/>
                </a:solidFill>
              </a:rPr>
              <a:t>: </a:t>
            </a:r>
            <a:r>
              <a:rPr lang="en-US" sz="1100" i="1" dirty="0" smtClean="0">
                <a:solidFill>
                  <a:srgbClr val="C00000"/>
                </a:solidFill>
              </a:rPr>
              <a:t>the </a:t>
            </a:r>
            <a:r>
              <a:rPr lang="en-US" sz="1100" i="1" dirty="0">
                <a:solidFill>
                  <a:srgbClr val="C00000"/>
                </a:solidFill>
              </a:rPr>
              <a:t>% of “vehicle gross weight” has been reduced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from </a:t>
            </a:r>
            <a:r>
              <a:rPr lang="en-US" sz="1100" i="1" dirty="0">
                <a:solidFill>
                  <a:srgbClr val="C00000"/>
                </a:solidFill>
              </a:rPr>
              <a:t>55% to 50% (for step 1 and 2) and from 100 to 90% (for step 3),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in </a:t>
            </a:r>
            <a:r>
              <a:rPr lang="en-US" sz="1100" i="1" dirty="0">
                <a:solidFill>
                  <a:srgbClr val="C00000"/>
                </a:solidFill>
              </a:rPr>
              <a:t>order to optimize the mechanical stress on the brake disc,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so </a:t>
            </a:r>
            <a:r>
              <a:rPr lang="en-US" sz="1100" i="1" dirty="0">
                <a:solidFill>
                  <a:srgbClr val="C00000"/>
                </a:solidFill>
              </a:rPr>
              <a:t>as to reach a </a:t>
            </a:r>
            <a:r>
              <a:rPr lang="en-US" sz="1100" i="1" dirty="0" err="1">
                <a:solidFill>
                  <a:srgbClr val="C00000"/>
                </a:solidFill>
              </a:rPr>
              <a:t>Tmax</a:t>
            </a:r>
            <a:r>
              <a:rPr lang="en-US" sz="1100" i="1" dirty="0">
                <a:solidFill>
                  <a:srgbClr val="C00000"/>
                </a:solidFill>
              </a:rPr>
              <a:t> </a:t>
            </a:r>
            <a:r>
              <a:rPr lang="en-US" sz="1100" i="1" dirty="0" smtClean="0">
                <a:solidFill>
                  <a:srgbClr val="C00000"/>
                </a:solidFill>
              </a:rPr>
              <a:t>of around </a:t>
            </a:r>
            <a:r>
              <a:rPr lang="en-US" sz="1100" i="1" dirty="0">
                <a:solidFill>
                  <a:srgbClr val="C00000"/>
                </a:solidFill>
              </a:rPr>
              <a:t>500 °C</a:t>
            </a:r>
            <a:r>
              <a:rPr lang="it-IT" sz="1100" i="1" dirty="0" smtClean="0">
                <a:solidFill>
                  <a:srgbClr val="C00000"/>
                </a:solidFill>
              </a:rPr>
              <a:t> , </a:t>
            </a:r>
            <a:r>
              <a:rPr lang="it-IT" sz="1100" i="1" dirty="0" err="1" smtClean="0">
                <a:solidFill>
                  <a:srgbClr val="C00000"/>
                </a:solidFill>
              </a:rPr>
              <a:t>instead</a:t>
            </a:r>
            <a:r>
              <a:rPr lang="it-IT" sz="1100" i="1" dirty="0" smtClean="0">
                <a:solidFill>
                  <a:srgbClr val="C00000"/>
                </a:solidFill>
              </a:rPr>
              <a:t> of 660 °C</a:t>
            </a:r>
            <a:endParaRPr lang="it-IT" sz="1100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" y="1052737"/>
            <a:ext cx="6057081" cy="50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4819799"/>
            <a:ext cx="308610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100" b="1" i="1" u="sng" dirty="0" smtClean="0">
                <a:solidFill>
                  <a:srgbClr val="C00000"/>
                </a:solidFill>
              </a:rPr>
              <a:t> 2</a:t>
            </a:r>
            <a:r>
              <a:rPr lang="it-IT" sz="1100" i="1" dirty="0" smtClean="0">
                <a:solidFill>
                  <a:srgbClr val="C00000"/>
                </a:solidFill>
              </a:rPr>
              <a:t>: </a:t>
            </a:r>
            <a:r>
              <a:rPr lang="en-US" sz="1100" i="1" dirty="0" smtClean="0">
                <a:solidFill>
                  <a:srgbClr val="C00000"/>
                </a:solidFill>
              </a:rPr>
              <a:t>the </a:t>
            </a:r>
            <a:r>
              <a:rPr lang="en-US" sz="1100" i="1" dirty="0">
                <a:solidFill>
                  <a:srgbClr val="C00000"/>
                </a:solidFill>
              </a:rPr>
              <a:t>threshold for the diameter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of </a:t>
            </a:r>
            <a:r>
              <a:rPr lang="en-US" sz="1100" i="1" dirty="0">
                <a:solidFill>
                  <a:srgbClr val="C00000"/>
                </a:solidFill>
              </a:rPr>
              <a:t>the rear discs has been modified from 240mm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to </a:t>
            </a:r>
            <a:r>
              <a:rPr lang="en-US" sz="1100" i="1" dirty="0">
                <a:solidFill>
                  <a:srgbClr val="C00000"/>
                </a:solidFill>
              </a:rPr>
              <a:t>245mm in order to take into account a typology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of </a:t>
            </a:r>
            <a:r>
              <a:rPr lang="en-US" sz="1100" i="1" dirty="0">
                <a:solidFill>
                  <a:srgbClr val="C00000"/>
                </a:solidFill>
              </a:rPr>
              <a:t>rear discs typically used on sport motorcycles</a:t>
            </a:r>
            <a:endParaRPr lang="it-IT" sz="1100" i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52120" y="6069196"/>
            <a:ext cx="3336170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100" b="1" i="1" u="sng" dirty="0" smtClean="0">
                <a:solidFill>
                  <a:srgbClr val="C00000"/>
                </a:solidFill>
              </a:rPr>
              <a:t> 3</a:t>
            </a:r>
            <a:r>
              <a:rPr lang="it-IT" sz="1100" i="1" dirty="0" smtClean="0">
                <a:solidFill>
                  <a:srgbClr val="C00000"/>
                </a:solidFill>
              </a:rPr>
              <a:t>:</a:t>
            </a:r>
            <a:r>
              <a:rPr lang="en-US" sz="1100" i="1" dirty="0">
                <a:solidFill>
                  <a:srgbClr val="C00000"/>
                </a:solidFill>
              </a:rPr>
              <a:t> </a:t>
            </a:r>
            <a:r>
              <a:rPr lang="en-US" sz="1100" i="1" dirty="0" smtClean="0">
                <a:solidFill>
                  <a:srgbClr val="C00000"/>
                </a:solidFill>
              </a:rPr>
              <a:t>This note is added to </a:t>
            </a:r>
            <a:r>
              <a:rPr lang="en-US" sz="1100" i="1" dirty="0">
                <a:solidFill>
                  <a:srgbClr val="C00000"/>
                </a:solidFill>
              </a:rPr>
              <a:t>allow the operator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to </a:t>
            </a:r>
            <a:r>
              <a:rPr lang="en-US" sz="1100" i="1" dirty="0">
                <a:solidFill>
                  <a:srgbClr val="C00000"/>
                </a:solidFill>
              </a:rPr>
              <a:t>finalize the test in case of premature wear of the </a:t>
            </a:r>
            <a:endParaRPr lang="en-US" sz="1100" i="1" dirty="0" smtClean="0">
              <a:solidFill>
                <a:srgbClr val="C00000"/>
              </a:solidFill>
            </a:endParaRPr>
          </a:p>
          <a:p>
            <a:r>
              <a:rPr lang="en-US" sz="1100" i="1" dirty="0" smtClean="0">
                <a:solidFill>
                  <a:srgbClr val="C00000"/>
                </a:solidFill>
              </a:rPr>
              <a:t>friction </a:t>
            </a:r>
            <a:r>
              <a:rPr lang="en-US" sz="1100" i="1" dirty="0">
                <a:solidFill>
                  <a:srgbClr val="C00000"/>
                </a:solidFill>
              </a:rPr>
              <a:t>material of the pads</a:t>
            </a:r>
            <a:r>
              <a:rPr lang="it-IT" sz="1100" i="1" dirty="0" smtClean="0">
                <a:solidFill>
                  <a:srgbClr val="C00000"/>
                </a:solidFill>
              </a:rPr>
              <a:t> </a:t>
            </a:r>
            <a:endParaRPr lang="it-IT" sz="1100" i="1" dirty="0">
              <a:solidFill>
                <a:srgbClr val="C0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1187624" y="1340768"/>
            <a:ext cx="3456384" cy="20162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6" idx="1"/>
          </p:cNvCxnSpPr>
          <p:nvPr/>
        </p:nvCxnSpPr>
        <p:spPr>
          <a:xfrm flipH="1">
            <a:off x="2267829" y="5204520"/>
            <a:ext cx="3744331" cy="1686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3996021" y="6081009"/>
            <a:ext cx="1656100" cy="28826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733804" y="2953408"/>
            <a:ext cx="5040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331640" y="5050396"/>
            <a:ext cx="496282" cy="64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151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GRRF-79-13e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861048"/>
            <a:ext cx="665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400" i="1" dirty="0" smtClean="0">
                <a:solidFill>
                  <a:srgbClr val="C00000"/>
                </a:solidFill>
              </a:rPr>
              <a:t>: </a:t>
            </a:r>
            <a:r>
              <a:rPr lang="en-US" sz="1400" i="1" dirty="0" smtClean="0">
                <a:solidFill>
                  <a:srgbClr val="C00000"/>
                </a:solidFill>
              </a:rPr>
              <a:t>a </a:t>
            </a:r>
            <a:r>
              <a:rPr lang="en-US" sz="1400" i="1" dirty="0">
                <a:solidFill>
                  <a:srgbClr val="C00000"/>
                </a:solidFill>
              </a:rPr>
              <a:t>reference to UN-R78 is needed for braking system of vehicles of category L</a:t>
            </a:r>
            <a:endParaRPr lang="it-IT" sz="1400" i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5" y="1484784"/>
            <a:ext cx="8367599" cy="7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61515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GRRF-79-13e (</a:t>
            </a:r>
            <a:r>
              <a:rPr lang="it-IT" sz="2400" dirty="0" err="1" smtClean="0"/>
              <a:t>informal</a:t>
            </a:r>
            <a:r>
              <a:rPr lang="it-IT" sz="2400" dirty="0" smtClean="0"/>
              <a:t> doc)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509120"/>
            <a:ext cx="203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u="sng" dirty="0" err="1" smtClean="0">
                <a:solidFill>
                  <a:srgbClr val="C00000"/>
                </a:solidFill>
              </a:rPr>
              <a:t>Justification</a:t>
            </a:r>
            <a:r>
              <a:rPr lang="it-IT" sz="1400" i="1" dirty="0" smtClean="0">
                <a:solidFill>
                  <a:srgbClr val="C00000"/>
                </a:solidFill>
              </a:rPr>
              <a:t>: </a:t>
            </a:r>
            <a:r>
              <a:rPr lang="it-IT" sz="1400" i="1" dirty="0" err="1" smtClean="0">
                <a:solidFill>
                  <a:srgbClr val="C00000"/>
                </a:solidFill>
              </a:rPr>
              <a:t>all</a:t>
            </a:r>
            <a:r>
              <a:rPr lang="it-IT" sz="1400" i="1" dirty="0" smtClean="0">
                <a:solidFill>
                  <a:srgbClr val="C00000"/>
                </a:solidFill>
              </a:rPr>
              <a:t> </a:t>
            </a:r>
            <a:r>
              <a:rPr lang="it-IT" sz="1400" i="1" dirty="0" err="1" smtClean="0">
                <a:solidFill>
                  <a:srgbClr val="C00000"/>
                </a:solidFill>
              </a:rPr>
              <a:t>editorial</a:t>
            </a:r>
            <a:r>
              <a:rPr lang="it-IT" sz="1400" i="1" dirty="0" smtClean="0">
                <a:solidFill>
                  <a:srgbClr val="C00000"/>
                </a:solidFill>
              </a:rPr>
              <a:t> </a:t>
            </a:r>
            <a:endParaRPr lang="it-IT" sz="1400" i="1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1541691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[AMENDMENT 6 editorial]: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with R.E.3, modify L1, L2, L3, L4, L5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throughout the document.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[AMENDMENT 7 editorial]: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Table A14/2.2.5, change the heading “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spessore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disco” with: “disk thickness”.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[AMENDMENT 8 editorial]: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paragraph 3.4.2.1, change “part C” with capital “Part C”.</a:t>
            </a:r>
          </a:p>
        </p:txBody>
      </p:sp>
    </p:spTree>
    <p:extLst>
      <p:ext uri="{BB962C8B-B14F-4D97-AF65-F5344CB8AC3E}">
        <p14:creationId xmlns:p14="http://schemas.microsoft.com/office/powerpoint/2010/main" val="2130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815945" y="2060848"/>
            <a:ext cx="28148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 smtClean="0"/>
              <a:t>Thank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you</a:t>
            </a:r>
            <a:endParaRPr lang="it-IT" sz="3600" b="1" dirty="0" smtClean="0"/>
          </a:p>
          <a:p>
            <a:pPr algn="ctr"/>
            <a:r>
              <a:rPr lang="it-IT" sz="3600" b="1" dirty="0"/>
              <a:t>f</a:t>
            </a:r>
            <a:r>
              <a:rPr lang="it-IT" sz="3600" b="1" dirty="0" smtClean="0"/>
              <a:t>or</a:t>
            </a:r>
          </a:p>
          <a:p>
            <a:pPr algn="ctr"/>
            <a:r>
              <a:rPr lang="it-IT" sz="3600" b="1" dirty="0"/>
              <a:t>t</a:t>
            </a:r>
            <a:r>
              <a:rPr lang="it-IT" sz="3600" b="1" dirty="0" smtClean="0"/>
              <a:t>he </a:t>
            </a:r>
            <a:r>
              <a:rPr lang="it-IT" sz="3600" b="1" dirty="0" err="1" smtClean="0"/>
              <a:t>attention</a:t>
            </a:r>
            <a:r>
              <a:rPr lang="it-IT" sz="3600" b="1" dirty="0" smtClean="0"/>
              <a:t> </a:t>
            </a:r>
          </a:p>
          <a:p>
            <a:pPr algn="ctr"/>
            <a:r>
              <a:rPr lang="it-IT" sz="3600" b="1" dirty="0" smtClean="0"/>
              <a:t>!!!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7465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387009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Back up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– location bore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91540"/>
            <a:ext cx="3116101" cy="30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91541"/>
            <a:ext cx="2852511" cy="30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25" y="1601382"/>
            <a:ext cx="2461047" cy="29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4079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219974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At the 78° session of GRRF </a:t>
            </a:r>
            <a:r>
              <a:rPr lang="it-IT" sz="1600" dirty="0" err="1" smtClean="0"/>
              <a:t>held</a:t>
            </a:r>
            <a:r>
              <a:rPr lang="it-IT" sz="1600" dirty="0" smtClean="0"/>
              <a:t> on 16 </a:t>
            </a:r>
            <a:r>
              <a:rPr lang="it-IT" sz="1600" dirty="0" err="1" smtClean="0"/>
              <a:t>Sept</a:t>
            </a:r>
            <a:r>
              <a:rPr lang="it-IT" sz="1600" dirty="0" smtClean="0"/>
              <a:t> 2014, ITALY </a:t>
            </a:r>
            <a:r>
              <a:rPr lang="it-IT" sz="1600" dirty="0" err="1" smtClean="0"/>
              <a:t>had</a:t>
            </a:r>
            <a:r>
              <a:rPr lang="it-IT" sz="1600" dirty="0" smtClean="0"/>
              <a:t> </a:t>
            </a:r>
            <a:r>
              <a:rPr lang="it-IT" sz="1600" dirty="0" err="1" smtClean="0"/>
              <a:t>tabled</a:t>
            </a:r>
            <a:r>
              <a:rPr lang="it-IT" sz="1600" dirty="0" smtClean="0"/>
              <a:t> a </a:t>
            </a:r>
            <a:r>
              <a:rPr lang="it-IT" sz="1600" dirty="0" err="1" smtClean="0"/>
              <a:t>proposal</a:t>
            </a:r>
            <a:r>
              <a:rPr lang="it-IT" sz="1600" dirty="0"/>
              <a:t> </a:t>
            </a:r>
            <a:endParaRPr lang="it-IT" sz="1600" dirty="0" smtClean="0"/>
          </a:p>
          <a:p>
            <a:r>
              <a:rPr lang="it-IT" sz="1600" dirty="0" smtClean="0"/>
              <a:t>(doc 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ECE/TRANS/WP.29/GRRF/2014/23</a:t>
            </a:r>
            <a:r>
              <a:rPr lang="it-IT" sz="1600" dirty="0" smtClean="0"/>
              <a:t>)</a:t>
            </a:r>
          </a:p>
          <a:p>
            <a:endParaRPr lang="it-IT" sz="1600" dirty="0"/>
          </a:p>
          <a:p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was</a:t>
            </a:r>
            <a:r>
              <a:rPr lang="it-IT" sz="1600" dirty="0" smtClean="0"/>
              <a:t> </a:t>
            </a:r>
            <a:r>
              <a:rPr lang="it-IT" sz="1600" dirty="0" err="1" smtClean="0"/>
              <a:t>aimed</a:t>
            </a:r>
            <a:r>
              <a:rPr lang="it-IT" sz="1600" dirty="0" smtClean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</a:t>
            </a:r>
            <a:r>
              <a:rPr lang="it-IT" sz="1600" dirty="0" err="1" smtClean="0"/>
              <a:t>including</a:t>
            </a:r>
            <a:r>
              <a:rPr lang="it-IT" sz="1600" dirty="0" smtClean="0"/>
              <a:t> in UN-R 90 a set of new </a:t>
            </a:r>
            <a:r>
              <a:rPr lang="en-US" sz="1600" dirty="0" smtClean="0"/>
              <a:t>requirements </a:t>
            </a:r>
            <a:r>
              <a:rPr lang="en-US" sz="1600" dirty="0"/>
              <a:t>for the approval of </a:t>
            </a:r>
            <a:r>
              <a:rPr lang="en-US" sz="1600" dirty="0" smtClean="0"/>
              <a:t>replacement </a:t>
            </a:r>
            <a:r>
              <a:rPr lang="en-US" sz="1600" dirty="0"/>
              <a:t>brake discs for L-category vehicles, taking into consideration the latest technologies available in the market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GRRF agreed to </a:t>
            </a:r>
            <a:r>
              <a:rPr lang="en-US" sz="1600" dirty="0" smtClean="0"/>
              <a:t>ask ITALY to revise the proposal and submit at 79° GRRF session, taking </a:t>
            </a:r>
            <a:r>
              <a:rPr lang="en-US" sz="1600" dirty="0"/>
              <a:t>into account all the comments </a:t>
            </a:r>
            <a:r>
              <a:rPr lang="en-US" sz="1600" dirty="0" smtClean="0"/>
              <a:t>received.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it-IT" sz="1600" dirty="0" smtClean="0"/>
              <a:t>To </a:t>
            </a:r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extent</a:t>
            </a:r>
            <a:r>
              <a:rPr lang="it-IT" sz="1600" dirty="0" smtClean="0"/>
              <a:t>, ITALY </a:t>
            </a:r>
            <a:r>
              <a:rPr lang="it-IT" sz="1600" dirty="0" err="1" smtClean="0"/>
              <a:t>has</a:t>
            </a:r>
            <a:r>
              <a:rPr lang="it-IT" sz="1600" dirty="0" smtClean="0"/>
              <a:t> </a:t>
            </a:r>
            <a:r>
              <a:rPr lang="it-IT" sz="1600" dirty="0" err="1" smtClean="0"/>
              <a:t>forwarded</a:t>
            </a:r>
            <a:r>
              <a:rPr lang="it-IT" sz="1600" dirty="0" smtClean="0"/>
              <a:t> the </a:t>
            </a:r>
            <a:r>
              <a:rPr lang="it-IT" sz="1600" dirty="0" err="1" smtClean="0"/>
              <a:t>following</a:t>
            </a:r>
            <a:r>
              <a:rPr lang="it-IT" sz="1600" dirty="0" smtClean="0"/>
              <a:t> </a:t>
            </a:r>
            <a:r>
              <a:rPr lang="it-IT" sz="1600" dirty="0" err="1" smtClean="0"/>
              <a:t>documents</a:t>
            </a:r>
            <a:r>
              <a:rPr lang="it-IT" sz="1600" dirty="0" smtClean="0"/>
              <a:t> for </a:t>
            </a:r>
            <a:r>
              <a:rPr lang="it-IT" sz="1600" dirty="0" err="1" smtClean="0"/>
              <a:t>today’s</a:t>
            </a:r>
            <a:r>
              <a:rPr lang="it-IT" sz="1600" dirty="0" smtClean="0"/>
              <a:t> </a:t>
            </a:r>
            <a:r>
              <a:rPr lang="it-IT" sz="1600" dirty="0" err="1" smtClean="0"/>
              <a:t>discussion</a:t>
            </a:r>
            <a:r>
              <a:rPr lang="it-IT" sz="1600" dirty="0" smtClean="0"/>
              <a:t>:</a:t>
            </a:r>
          </a:p>
          <a:p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 smtClean="0"/>
              <a:t>Working</a:t>
            </a:r>
            <a:r>
              <a:rPr lang="it-IT" sz="1600" dirty="0" smtClean="0"/>
              <a:t> </a:t>
            </a:r>
            <a:r>
              <a:rPr lang="it-IT" sz="1600" dirty="0" err="1" smtClean="0"/>
              <a:t>document</a:t>
            </a:r>
            <a:r>
              <a:rPr lang="it-IT" sz="1600" dirty="0" smtClean="0"/>
              <a:t>  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ECE/TRANS/WP.29/GRRF/2014/23/Rev.1</a:t>
            </a:r>
          </a:p>
          <a:p>
            <a:pPr marL="285750" indent="-285750">
              <a:buFontTx/>
              <a:buChar char="-"/>
            </a:pPr>
            <a:r>
              <a:rPr lang="it-IT" sz="1600" dirty="0" err="1" smtClean="0"/>
              <a:t>Informal</a:t>
            </a:r>
            <a:r>
              <a:rPr lang="it-IT" sz="1600" dirty="0" smtClean="0"/>
              <a:t> </a:t>
            </a:r>
            <a:r>
              <a:rPr lang="it-IT" sz="1600" dirty="0" err="1" smtClean="0"/>
              <a:t>document</a:t>
            </a:r>
            <a:r>
              <a:rPr lang="it-IT" sz="1600" dirty="0" smtClean="0"/>
              <a:t>  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GRRF-79-11e</a:t>
            </a:r>
            <a:r>
              <a:rPr lang="it-IT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it-IT" sz="1600" dirty="0" err="1" smtClean="0"/>
              <a:t>Informal</a:t>
            </a:r>
            <a:r>
              <a:rPr lang="it-IT" sz="1600" dirty="0" smtClean="0"/>
              <a:t> </a:t>
            </a:r>
            <a:r>
              <a:rPr lang="it-IT" sz="1600" dirty="0" err="1" smtClean="0"/>
              <a:t>document</a:t>
            </a:r>
            <a:r>
              <a:rPr lang="it-IT" sz="1600" dirty="0" smtClean="0"/>
              <a:t>  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GRRF-79-13e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0864" y="384250"/>
            <a:ext cx="140750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Preamble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72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0864" y="384250"/>
            <a:ext cx="454868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Back up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– top </a:t>
            </a:r>
            <a:r>
              <a:rPr lang="it-IT" sz="2400" dirty="0" err="1" smtClean="0"/>
              <a:t>hat</a:t>
            </a:r>
            <a:r>
              <a:rPr lang="it-IT" sz="2400" dirty="0" smtClean="0"/>
              <a:t> </a:t>
            </a:r>
            <a:r>
              <a:rPr lang="it-IT" sz="2400" dirty="0" err="1" smtClean="0"/>
              <a:t>parallelism</a:t>
            </a:r>
            <a:endParaRPr lang="it-IT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2771"/>
            <a:ext cx="8773347" cy="380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1342762" y="4467555"/>
            <a:ext cx="252028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6667"/>
            <a:ext cx="6588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2718" y="3891491"/>
            <a:ext cx="7385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2379" y="3495352"/>
            <a:ext cx="6588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69" flipH="1">
            <a:off x="770571" y="4288316"/>
            <a:ext cx="4246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426495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Back up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– </a:t>
            </a:r>
            <a:r>
              <a:rPr lang="it-IT" sz="2400" dirty="0" err="1" smtClean="0"/>
              <a:t>peripherical</a:t>
            </a:r>
            <a:r>
              <a:rPr lang="it-IT" sz="2400" dirty="0" smtClean="0"/>
              <a:t> disc</a:t>
            </a:r>
          </a:p>
        </p:txBody>
      </p:sp>
      <p:pic>
        <p:nvPicPr>
          <p:cNvPr id="4098" name="Picture 2" descr="C:\Users\federico\AppData\Local\Microsoft\Windows\Temporary Internet Files\Content.IE5\1N7RK1S4\disco perifer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" r="48864" b="54805"/>
          <a:stretch/>
        </p:blipFill>
        <p:spPr bwMode="auto">
          <a:xfrm>
            <a:off x="539552" y="1457967"/>
            <a:ext cx="4123769" cy="36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ederico\AppData\Local\Microsoft\Windows\Temporary Internet Files\Content.IE5\U2MASW35\immagine disco periferi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5" b="59480"/>
          <a:stretch/>
        </p:blipFill>
        <p:spPr bwMode="auto">
          <a:xfrm>
            <a:off x="4788024" y="1700809"/>
            <a:ext cx="3884860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426238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Back up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– TUV </a:t>
            </a:r>
            <a:r>
              <a:rPr lang="it-IT" sz="2400" dirty="0" err="1" smtClean="0"/>
              <a:t>Fatigue</a:t>
            </a:r>
            <a:r>
              <a:rPr lang="it-IT" sz="2400" dirty="0" smtClean="0"/>
              <a:t> test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62680"/>
            <a:ext cx="8290693" cy="52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431060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Back up </a:t>
            </a:r>
            <a:r>
              <a:rPr lang="it-IT" sz="2400" dirty="0" err="1" smtClean="0"/>
              <a:t>slides</a:t>
            </a:r>
            <a:r>
              <a:rPr lang="it-IT" sz="2400" dirty="0" smtClean="0"/>
              <a:t> – New </a:t>
            </a:r>
            <a:r>
              <a:rPr lang="it-IT" sz="2400" dirty="0" err="1" smtClean="0"/>
              <a:t>Fatigue</a:t>
            </a:r>
            <a:r>
              <a:rPr lang="it-IT" sz="2400" dirty="0" smtClean="0"/>
              <a:t> test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4" y="1196752"/>
            <a:ext cx="8511616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58957" y="1412776"/>
            <a:ext cx="68901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Comment</a:t>
            </a:r>
            <a:r>
              <a:rPr lang="it-IT" sz="1600" b="1" dirty="0"/>
              <a:t> </a:t>
            </a:r>
            <a:r>
              <a:rPr lang="it-IT" sz="1600" b="1" dirty="0" err="1" smtClean="0"/>
              <a:t>raised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during</a:t>
            </a:r>
            <a:r>
              <a:rPr lang="it-IT" sz="1600" b="1" dirty="0" smtClean="0"/>
              <a:t> 78° GRRF:</a:t>
            </a:r>
            <a:endParaRPr lang="it-IT" sz="1600" dirty="0"/>
          </a:p>
          <a:p>
            <a:r>
              <a:rPr lang="it-IT" sz="1400" dirty="0" err="1" smtClean="0"/>
              <a:t>Need</a:t>
            </a:r>
            <a:r>
              <a:rPr lang="it-IT" sz="1400" dirty="0" smtClean="0"/>
              <a:t> to </a:t>
            </a:r>
            <a:r>
              <a:rPr lang="it-IT" sz="1400" dirty="0" err="1" smtClean="0"/>
              <a:t>exclude</a:t>
            </a:r>
            <a:r>
              <a:rPr lang="it-IT" sz="1400" dirty="0" smtClean="0"/>
              <a:t> L6 and L7 </a:t>
            </a:r>
            <a:r>
              <a:rPr lang="it-IT" sz="1400" dirty="0" err="1" smtClean="0"/>
              <a:t>categories</a:t>
            </a:r>
            <a:r>
              <a:rPr lang="it-IT" sz="1400" dirty="0" smtClean="0"/>
              <a:t>.</a:t>
            </a:r>
          </a:p>
          <a:p>
            <a:endParaRPr lang="it-IT" sz="1400" dirty="0" smtClean="0"/>
          </a:p>
          <a:p>
            <a:endParaRPr lang="it-IT" sz="1400" dirty="0"/>
          </a:p>
          <a:p>
            <a:r>
              <a:rPr lang="it-IT" sz="1600" b="1" dirty="0" err="1" smtClean="0"/>
              <a:t>Revision</a:t>
            </a:r>
            <a:r>
              <a:rPr lang="it-IT" sz="1600" b="1" dirty="0" smtClean="0"/>
              <a:t>:</a:t>
            </a:r>
          </a:p>
          <a:p>
            <a:r>
              <a:rPr lang="it-IT" sz="1400" dirty="0" err="1" smtClean="0"/>
              <a:t>We</a:t>
            </a:r>
            <a:r>
              <a:rPr lang="it-IT" sz="1400" dirty="0" smtClean="0"/>
              <a:t> </a:t>
            </a:r>
            <a:r>
              <a:rPr lang="it-IT" sz="1400" dirty="0" err="1" smtClean="0"/>
              <a:t>have</a:t>
            </a:r>
            <a:r>
              <a:rPr lang="it-IT" sz="1400" dirty="0" smtClean="0"/>
              <a:t> </a:t>
            </a:r>
            <a:r>
              <a:rPr lang="it-IT" sz="1400" dirty="0" err="1" smtClean="0"/>
              <a:t>included</a:t>
            </a:r>
            <a:r>
              <a:rPr lang="it-IT" sz="1400" dirty="0" smtClean="0"/>
              <a:t> </a:t>
            </a:r>
            <a:r>
              <a:rPr lang="it-IT" sz="1400" dirty="0" err="1" smtClean="0"/>
              <a:t>reference</a:t>
            </a:r>
            <a:r>
              <a:rPr lang="it-IT" sz="1400" dirty="0" smtClean="0"/>
              <a:t> </a:t>
            </a:r>
            <a:r>
              <a:rPr lang="it-IT" sz="1400" dirty="0"/>
              <a:t>to L</a:t>
            </a:r>
            <a:r>
              <a:rPr lang="it-IT" sz="1400" baseline="-25000" dirty="0"/>
              <a:t>1</a:t>
            </a:r>
            <a:r>
              <a:rPr lang="it-IT" sz="1400" dirty="0"/>
              <a:t>, L</a:t>
            </a:r>
            <a:r>
              <a:rPr lang="it-IT" sz="1400" baseline="-25000" dirty="0"/>
              <a:t>2</a:t>
            </a:r>
            <a:r>
              <a:rPr lang="it-IT" sz="1400" dirty="0"/>
              <a:t>, L</a:t>
            </a:r>
            <a:r>
              <a:rPr lang="it-IT" sz="1400" baseline="-25000" dirty="0"/>
              <a:t>3</a:t>
            </a:r>
            <a:r>
              <a:rPr lang="it-IT" sz="1400" dirty="0"/>
              <a:t>, L</a:t>
            </a:r>
            <a:r>
              <a:rPr lang="it-IT" sz="1400" baseline="-25000" dirty="0"/>
              <a:t>4</a:t>
            </a:r>
            <a:r>
              <a:rPr lang="it-IT" sz="1400" dirty="0"/>
              <a:t>, </a:t>
            </a:r>
            <a:r>
              <a:rPr lang="it-IT" sz="1400" dirty="0" smtClean="0"/>
              <a:t>L</a:t>
            </a:r>
            <a:r>
              <a:rPr lang="it-IT" sz="1400" baseline="-25000" dirty="0" smtClean="0"/>
              <a:t>5 </a:t>
            </a:r>
            <a:r>
              <a:rPr lang="it-IT" sz="1400" dirty="0"/>
              <a:t> </a:t>
            </a:r>
            <a:r>
              <a:rPr lang="it-IT" sz="1400" dirty="0" err="1" smtClean="0"/>
              <a:t>throughout</a:t>
            </a:r>
            <a:r>
              <a:rPr lang="it-IT" sz="1400" dirty="0" smtClean="0"/>
              <a:t> the </a:t>
            </a:r>
            <a:r>
              <a:rPr lang="it-IT" sz="1400" dirty="0" err="1" smtClean="0"/>
              <a:t>document</a:t>
            </a:r>
            <a:r>
              <a:rPr lang="it-IT" sz="1400" dirty="0" smtClean="0"/>
              <a:t>, </a:t>
            </a:r>
            <a:r>
              <a:rPr lang="it-IT" sz="1400" dirty="0" err="1" smtClean="0"/>
              <a:t>excluding</a:t>
            </a:r>
            <a:r>
              <a:rPr lang="it-IT" sz="1400" dirty="0" smtClean="0"/>
              <a:t> L</a:t>
            </a:r>
            <a:r>
              <a:rPr lang="it-IT" sz="1400" baseline="-25000" dirty="0" smtClean="0"/>
              <a:t>6</a:t>
            </a:r>
            <a:r>
              <a:rPr lang="it-IT" sz="1400" dirty="0" smtClean="0"/>
              <a:t> and L</a:t>
            </a:r>
            <a:r>
              <a:rPr lang="it-IT" sz="1400" baseline="-250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2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80864" y="1465620"/>
            <a:ext cx="77161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Comment</a:t>
            </a:r>
            <a:r>
              <a:rPr lang="it-IT" sz="1600" b="1" dirty="0"/>
              <a:t> </a:t>
            </a:r>
            <a:r>
              <a:rPr lang="it-IT" sz="1600" b="1" dirty="0" err="1"/>
              <a:t>raised</a:t>
            </a:r>
            <a:r>
              <a:rPr lang="it-IT" sz="1600" b="1" dirty="0"/>
              <a:t> </a:t>
            </a:r>
            <a:r>
              <a:rPr lang="it-IT" sz="1600" b="1" dirty="0" err="1"/>
              <a:t>during</a:t>
            </a:r>
            <a:r>
              <a:rPr lang="it-IT" sz="1600" b="1" dirty="0"/>
              <a:t> 78° GRRF:</a:t>
            </a:r>
            <a:endParaRPr lang="it-IT" sz="1600" dirty="0"/>
          </a:p>
          <a:p>
            <a:r>
              <a:rPr lang="it-IT" sz="1400" dirty="0" err="1" smtClean="0"/>
              <a:t>Need</a:t>
            </a:r>
            <a:r>
              <a:rPr lang="it-IT" sz="1400" dirty="0" smtClean="0"/>
              <a:t> to </a:t>
            </a:r>
            <a:r>
              <a:rPr lang="it-IT" sz="1400" dirty="0" err="1" smtClean="0"/>
              <a:t>modify</a:t>
            </a:r>
            <a:r>
              <a:rPr lang="it-IT" sz="1400" dirty="0" smtClean="0"/>
              <a:t> the </a:t>
            </a:r>
            <a:r>
              <a:rPr lang="it-IT" sz="1400" dirty="0" err="1" smtClean="0"/>
              <a:t>definition</a:t>
            </a:r>
            <a:r>
              <a:rPr lang="it-IT" sz="1400" dirty="0" smtClean="0"/>
              <a:t> of </a:t>
            </a:r>
            <a:r>
              <a:rPr lang="it-IT" sz="1400" dirty="0" err="1" smtClean="0"/>
              <a:t>both</a:t>
            </a:r>
            <a:r>
              <a:rPr lang="it-IT" sz="1400" dirty="0" smtClean="0"/>
              <a:t> </a:t>
            </a:r>
            <a:r>
              <a:rPr lang="it-IT" sz="1400" dirty="0" smtClean="0">
                <a:latin typeface="Times New Roman"/>
                <a:cs typeface="Times New Roman"/>
              </a:rPr>
              <a:t>″</a:t>
            </a:r>
            <a:r>
              <a:rPr lang="it-IT" sz="1400" dirty="0" err="1" smtClean="0">
                <a:cs typeface="Times New Roman"/>
              </a:rPr>
              <a:t>Original</a:t>
            </a:r>
            <a:r>
              <a:rPr lang="it-IT" sz="1400" dirty="0" smtClean="0">
                <a:cs typeface="Times New Roman"/>
              </a:rPr>
              <a:t> </a:t>
            </a:r>
            <a:r>
              <a:rPr lang="it-IT" sz="1400" dirty="0" err="1" smtClean="0">
                <a:cs typeface="Times New Roman"/>
              </a:rPr>
              <a:t>replacement</a:t>
            </a:r>
            <a:r>
              <a:rPr lang="it-IT" sz="1400" dirty="0" smtClean="0">
                <a:cs typeface="Times New Roman"/>
              </a:rPr>
              <a:t> </a:t>
            </a:r>
            <a:r>
              <a:rPr lang="it-IT" sz="1400" dirty="0" err="1" smtClean="0"/>
              <a:t>brake</a:t>
            </a:r>
            <a:r>
              <a:rPr lang="it-IT" sz="1400" dirty="0" smtClean="0"/>
              <a:t> </a:t>
            </a:r>
            <a:r>
              <a:rPr lang="it-IT" sz="1400" dirty="0" err="1"/>
              <a:t>discs</a:t>
            </a:r>
            <a:r>
              <a:rPr lang="it-IT" sz="1400" dirty="0"/>
              <a:t> for </a:t>
            </a:r>
            <a:r>
              <a:rPr lang="it-IT" sz="1400" dirty="0" err="1"/>
              <a:t>category</a:t>
            </a:r>
            <a:r>
              <a:rPr lang="it-IT" sz="1400" dirty="0"/>
              <a:t> L</a:t>
            </a:r>
            <a:r>
              <a:rPr lang="it-IT" sz="1400" dirty="0">
                <a:latin typeface="Times New Roman"/>
                <a:cs typeface="Times New Roman"/>
              </a:rPr>
              <a:t> </a:t>
            </a:r>
            <a:r>
              <a:rPr lang="it-IT" sz="1400" dirty="0" smtClean="0">
                <a:latin typeface="Times New Roman"/>
                <a:cs typeface="Times New Roman"/>
              </a:rPr>
              <a:t>″ </a:t>
            </a:r>
            <a:r>
              <a:rPr lang="it-IT" sz="1400" dirty="0" smtClean="0">
                <a:cs typeface="Times New Roman"/>
              </a:rPr>
              <a:t>(2.3.3.1.2) and</a:t>
            </a:r>
            <a:r>
              <a:rPr lang="it-IT" sz="1400" dirty="0" smtClean="0"/>
              <a:t> </a:t>
            </a:r>
          </a:p>
          <a:p>
            <a:r>
              <a:rPr lang="it-IT" sz="1400" dirty="0" smtClean="0">
                <a:latin typeface="Times New Roman"/>
                <a:cs typeface="Times New Roman"/>
              </a:rPr>
              <a:t>″</a:t>
            </a:r>
            <a:r>
              <a:rPr lang="it-IT" sz="1400" dirty="0" err="1" smtClean="0"/>
              <a:t>Identical</a:t>
            </a:r>
            <a:r>
              <a:rPr lang="it-IT" sz="1400" dirty="0" smtClean="0"/>
              <a:t> </a:t>
            </a:r>
            <a:r>
              <a:rPr lang="it-IT" sz="1400" dirty="0" err="1" smtClean="0"/>
              <a:t>brake</a:t>
            </a:r>
            <a:r>
              <a:rPr lang="it-IT" sz="1400" dirty="0" smtClean="0"/>
              <a:t> </a:t>
            </a:r>
            <a:r>
              <a:rPr lang="it-IT" sz="1400" dirty="0" err="1" smtClean="0"/>
              <a:t>discs</a:t>
            </a:r>
            <a:r>
              <a:rPr lang="it-IT" sz="1400" dirty="0" smtClean="0"/>
              <a:t> for </a:t>
            </a:r>
            <a:r>
              <a:rPr lang="it-IT" sz="1400" dirty="0" err="1" smtClean="0"/>
              <a:t>category</a:t>
            </a:r>
            <a:r>
              <a:rPr lang="it-IT" sz="1400" dirty="0" smtClean="0"/>
              <a:t> L</a:t>
            </a:r>
            <a:r>
              <a:rPr lang="it-IT" sz="1400" dirty="0">
                <a:latin typeface="Times New Roman"/>
                <a:cs typeface="Times New Roman"/>
              </a:rPr>
              <a:t> ″</a:t>
            </a:r>
            <a:r>
              <a:rPr lang="it-IT" sz="1400" dirty="0" smtClean="0"/>
              <a:t> (2.3.3.2.2), for competitive </a:t>
            </a:r>
            <a:r>
              <a:rPr lang="it-IT" sz="1400" dirty="0" err="1" smtClean="0"/>
              <a:t>reasons</a:t>
            </a:r>
            <a:r>
              <a:rPr lang="it-IT" sz="1400" dirty="0" smtClean="0"/>
              <a:t>.</a:t>
            </a:r>
          </a:p>
          <a:p>
            <a:endParaRPr lang="it-IT" sz="1400" dirty="0" smtClean="0"/>
          </a:p>
          <a:p>
            <a:endParaRPr lang="it-IT" sz="1400" dirty="0"/>
          </a:p>
          <a:p>
            <a:r>
              <a:rPr lang="it-IT" sz="1600" b="1" dirty="0" err="1" smtClean="0"/>
              <a:t>Revision</a:t>
            </a:r>
            <a:r>
              <a:rPr lang="it-IT" sz="1600" b="1" dirty="0" smtClean="0"/>
              <a:t>:</a:t>
            </a:r>
          </a:p>
          <a:p>
            <a:r>
              <a:rPr lang="it-IT" sz="1400" dirty="0" smtClean="0"/>
              <a:t>The </a:t>
            </a:r>
            <a:r>
              <a:rPr lang="it-IT" sz="1400" dirty="0" err="1" smtClean="0"/>
              <a:t>original</a:t>
            </a:r>
            <a:r>
              <a:rPr lang="it-IT" sz="1400" dirty="0" smtClean="0"/>
              <a:t> </a:t>
            </a:r>
            <a:r>
              <a:rPr lang="it-IT" sz="1400" dirty="0" err="1" smtClean="0"/>
              <a:t>definitions</a:t>
            </a:r>
            <a:r>
              <a:rPr lang="it-IT" sz="1400" dirty="0" smtClean="0"/>
              <a:t> are </a:t>
            </a:r>
            <a:r>
              <a:rPr lang="it-IT" sz="1400" dirty="0" err="1" smtClean="0"/>
              <a:t>restored</a:t>
            </a:r>
            <a:r>
              <a:rPr lang="it-IT" sz="1400" dirty="0" smtClean="0"/>
              <a:t>, </a:t>
            </a:r>
            <a:r>
              <a:rPr lang="it-IT" sz="1400" dirty="0" err="1" smtClean="0"/>
              <a:t>same</a:t>
            </a:r>
            <a:r>
              <a:rPr lang="it-IT" sz="1400" dirty="0" smtClean="0"/>
              <a:t> </a:t>
            </a:r>
            <a:r>
              <a:rPr lang="it-IT" sz="1400" dirty="0" err="1" smtClean="0"/>
              <a:t>as</a:t>
            </a:r>
            <a:r>
              <a:rPr lang="it-IT" sz="1400" dirty="0" smtClean="0"/>
              <a:t> for M, N and O </a:t>
            </a:r>
            <a:r>
              <a:rPr lang="it-IT" sz="1400" dirty="0" err="1" smtClean="0"/>
              <a:t>categories</a:t>
            </a:r>
            <a:r>
              <a:rPr lang="it-IT" sz="1400" dirty="0" smtClean="0"/>
              <a:t>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46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664275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290246"/>
            <a:ext cx="308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Comment</a:t>
            </a:r>
            <a:r>
              <a:rPr lang="it-IT" sz="1600" b="1" dirty="0"/>
              <a:t> </a:t>
            </a:r>
            <a:r>
              <a:rPr lang="it-IT" sz="1600" b="1" dirty="0" err="1"/>
              <a:t>raised</a:t>
            </a:r>
            <a:r>
              <a:rPr lang="it-IT" sz="1600" b="1" dirty="0"/>
              <a:t> </a:t>
            </a:r>
            <a:r>
              <a:rPr lang="it-IT" sz="1600" b="1" dirty="0" err="1"/>
              <a:t>during</a:t>
            </a:r>
            <a:r>
              <a:rPr lang="it-IT" sz="1600" b="1" dirty="0"/>
              <a:t> 78° GRRF:</a:t>
            </a:r>
            <a:endParaRPr lang="it-IT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8733"/>
            <a:ext cx="5976664" cy="393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1048" y="3462967"/>
            <a:ext cx="758541" cy="6001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dirty="0" err="1" smtClean="0"/>
              <a:t>Why</a:t>
            </a:r>
            <a:r>
              <a:rPr lang="it-IT" sz="1100" dirty="0" smtClean="0"/>
              <a:t> </a:t>
            </a:r>
          </a:p>
          <a:p>
            <a:r>
              <a:rPr lang="it-IT" sz="1100" dirty="0" smtClean="0"/>
              <a:t>no </a:t>
            </a:r>
            <a:r>
              <a:rPr lang="it-IT" sz="1100" dirty="0" err="1" smtClean="0"/>
              <a:t>values</a:t>
            </a:r>
            <a:r>
              <a:rPr lang="it-IT" sz="1100" dirty="0" smtClean="0"/>
              <a:t> </a:t>
            </a:r>
          </a:p>
          <a:p>
            <a:r>
              <a:rPr lang="it-IT" sz="1100" dirty="0" smtClean="0"/>
              <a:t>for L ??</a:t>
            </a:r>
            <a:endParaRPr lang="it-IT" sz="1100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918303" y="3232869"/>
            <a:ext cx="485345" cy="520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918303" y="3753474"/>
            <a:ext cx="485345" cy="127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918303" y="3753474"/>
            <a:ext cx="485345" cy="41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164288" y="2920737"/>
            <a:ext cx="1584176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Not</a:t>
            </a:r>
            <a:r>
              <a:rPr lang="it-IT" sz="1100" dirty="0" smtClean="0"/>
              <a:t> </a:t>
            </a:r>
            <a:r>
              <a:rPr lang="it-IT" sz="1100" dirty="0" err="1" smtClean="0"/>
              <a:t>applicable</a:t>
            </a:r>
            <a:r>
              <a:rPr lang="it-IT" sz="1100" dirty="0" smtClean="0"/>
              <a:t> to L, </a:t>
            </a:r>
            <a:r>
              <a:rPr lang="it-IT" sz="1100" dirty="0" err="1" smtClean="0"/>
              <a:t>since</a:t>
            </a:r>
            <a:r>
              <a:rPr lang="it-IT" sz="1100" dirty="0" smtClean="0"/>
              <a:t> no </a:t>
            </a:r>
            <a:r>
              <a:rPr lang="it-IT" sz="1100" dirty="0" err="1" smtClean="0"/>
              <a:t>application</a:t>
            </a:r>
            <a:r>
              <a:rPr lang="it-IT" sz="1100" dirty="0" smtClean="0"/>
              <a:t> with </a:t>
            </a:r>
            <a:r>
              <a:rPr lang="it-IT" sz="1100" dirty="0" err="1" smtClean="0"/>
              <a:t>vent</a:t>
            </a:r>
            <a:r>
              <a:rPr lang="it-IT" sz="1100" dirty="0" smtClean="0"/>
              <a:t> </a:t>
            </a:r>
            <a:r>
              <a:rPr lang="it-IT" sz="1100" dirty="0" err="1" smtClean="0"/>
              <a:t>discs</a:t>
            </a:r>
            <a:r>
              <a:rPr lang="it-IT" sz="1100" dirty="0" smtClean="0"/>
              <a:t> </a:t>
            </a:r>
            <a:r>
              <a:rPr lang="it-IT" sz="1100" dirty="0" err="1" smtClean="0"/>
              <a:t>exist</a:t>
            </a:r>
            <a:endParaRPr lang="it-IT" sz="1100" dirty="0" smtClean="0"/>
          </a:p>
        </p:txBody>
      </p:sp>
      <p:cxnSp>
        <p:nvCxnSpPr>
          <p:cNvPr id="16" name="Connettore 2 15"/>
          <p:cNvCxnSpPr>
            <a:stCxn id="18" idx="1"/>
          </p:cNvCxnSpPr>
          <p:nvPr/>
        </p:nvCxnSpPr>
        <p:spPr>
          <a:xfrm flipH="1">
            <a:off x="5868144" y="3220819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236296" y="3808933"/>
            <a:ext cx="1584176" cy="938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Both</a:t>
            </a:r>
            <a:r>
              <a:rPr lang="it-IT" sz="1100" dirty="0" smtClean="0"/>
              <a:t> D10 and H11 </a:t>
            </a:r>
            <a:r>
              <a:rPr lang="it-IT" sz="1100" dirty="0" err="1" smtClean="0"/>
              <a:t>tolerances</a:t>
            </a:r>
            <a:r>
              <a:rPr lang="it-IT" sz="1100" dirty="0" smtClean="0"/>
              <a:t> are </a:t>
            </a:r>
            <a:r>
              <a:rPr lang="it-IT" sz="1100" dirty="0" err="1" smtClean="0"/>
              <a:t>widely</a:t>
            </a:r>
            <a:endParaRPr lang="it-IT" sz="1100" dirty="0" smtClean="0"/>
          </a:p>
          <a:p>
            <a:r>
              <a:rPr lang="it-IT" sz="1100" dirty="0" err="1"/>
              <a:t>a</a:t>
            </a:r>
            <a:r>
              <a:rPr lang="it-IT" sz="1100" dirty="0" err="1" smtClean="0"/>
              <a:t>dopted</a:t>
            </a:r>
            <a:r>
              <a:rPr lang="it-IT" sz="1100" dirty="0" smtClean="0"/>
              <a:t> in OEM, </a:t>
            </a:r>
            <a:r>
              <a:rPr lang="it-IT" sz="1100" dirty="0" err="1" smtClean="0"/>
              <a:t>depending</a:t>
            </a:r>
            <a:r>
              <a:rPr lang="it-IT" sz="1100" dirty="0" smtClean="0"/>
              <a:t> from production </a:t>
            </a:r>
            <a:r>
              <a:rPr lang="it-IT" sz="1100" dirty="0" err="1" smtClean="0"/>
              <a:t>process</a:t>
            </a:r>
            <a:endParaRPr lang="it-IT" sz="1100" dirty="0" smtClean="0"/>
          </a:p>
        </p:txBody>
      </p:sp>
      <p:cxnSp>
        <p:nvCxnSpPr>
          <p:cNvPr id="22" name="Connettore 2 21"/>
          <p:cNvCxnSpPr>
            <a:endCxn id="8196" idx="3"/>
          </p:cNvCxnSpPr>
          <p:nvPr/>
        </p:nvCxnSpPr>
        <p:spPr>
          <a:xfrm flipH="1">
            <a:off x="6660232" y="3940899"/>
            <a:ext cx="576064" cy="37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7236296" y="5152985"/>
            <a:ext cx="1584176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Not</a:t>
            </a:r>
            <a:r>
              <a:rPr lang="it-IT" sz="1100" dirty="0" smtClean="0"/>
              <a:t> </a:t>
            </a:r>
            <a:r>
              <a:rPr lang="it-IT" sz="1100" dirty="0" err="1" smtClean="0"/>
              <a:t>applicable</a:t>
            </a:r>
            <a:r>
              <a:rPr lang="it-IT" sz="1100" dirty="0" smtClean="0"/>
              <a:t> to L, </a:t>
            </a:r>
            <a:r>
              <a:rPr lang="it-IT" sz="1100" dirty="0" err="1" smtClean="0"/>
              <a:t>since</a:t>
            </a:r>
            <a:r>
              <a:rPr lang="it-IT" sz="1100" dirty="0" smtClean="0"/>
              <a:t> the disk </a:t>
            </a:r>
            <a:r>
              <a:rPr lang="it-IT" sz="1100" dirty="0" err="1" smtClean="0"/>
              <a:t>is</a:t>
            </a:r>
            <a:r>
              <a:rPr lang="it-IT" sz="1100" dirty="0" smtClean="0"/>
              <a:t> </a:t>
            </a:r>
            <a:r>
              <a:rPr lang="it-IT" sz="1100" dirty="0" err="1" smtClean="0"/>
              <a:t>always</a:t>
            </a:r>
            <a:r>
              <a:rPr lang="it-IT" sz="1100" dirty="0" smtClean="0"/>
              <a:t> </a:t>
            </a:r>
            <a:r>
              <a:rPr lang="it-IT" sz="1100" dirty="0" err="1" smtClean="0"/>
              <a:t>mounted</a:t>
            </a:r>
            <a:r>
              <a:rPr lang="it-IT" sz="1100" dirty="0" smtClean="0"/>
              <a:t> </a:t>
            </a:r>
            <a:r>
              <a:rPr lang="it-IT" sz="1100" dirty="0" err="1" smtClean="0"/>
              <a:t>externally</a:t>
            </a:r>
            <a:r>
              <a:rPr lang="it-IT" sz="1100" dirty="0" smtClean="0"/>
              <a:t> on the </a:t>
            </a:r>
            <a:r>
              <a:rPr lang="it-IT" sz="1100" dirty="0" err="1" smtClean="0"/>
              <a:t>wheel</a:t>
            </a:r>
            <a:r>
              <a:rPr lang="it-IT" sz="1100" dirty="0" smtClean="0"/>
              <a:t> </a:t>
            </a:r>
            <a:r>
              <a:rPr lang="it-IT" sz="1100" dirty="0" err="1" smtClean="0"/>
              <a:t>rim</a:t>
            </a:r>
            <a:r>
              <a:rPr lang="it-IT" sz="1100" dirty="0" smtClean="0"/>
              <a:t>, and </a:t>
            </a:r>
            <a:r>
              <a:rPr lang="it-IT" sz="1100" dirty="0" err="1" smtClean="0"/>
              <a:t>not</a:t>
            </a:r>
            <a:r>
              <a:rPr lang="it-IT" sz="1100" dirty="0" smtClean="0"/>
              <a:t> </a:t>
            </a:r>
            <a:r>
              <a:rPr lang="it-IT" sz="1100" dirty="0" err="1" smtClean="0"/>
              <a:t>interposed</a:t>
            </a:r>
            <a:r>
              <a:rPr lang="it-IT" sz="1100" dirty="0" smtClean="0"/>
              <a:t> </a:t>
            </a:r>
            <a:r>
              <a:rPr lang="it-IT" sz="1100" dirty="0" err="1" smtClean="0"/>
              <a:t>between</a:t>
            </a:r>
            <a:r>
              <a:rPr lang="it-IT" sz="1100" dirty="0" smtClean="0"/>
              <a:t> the </a:t>
            </a:r>
            <a:r>
              <a:rPr lang="it-IT" sz="1100" dirty="0" err="1" smtClean="0"/>
              <a:t>wheel</a:t>
            </a:r>
            <a:r>
              <a:rPr lang="it-IT" sz="1100" dirty="0" smtClean="0"/>
              <a:t> </a:t>
            </a:r>
            <a:r>
              <a:rPr lang="it-IT" sz="1100" dirty="0" err="1" smtClean="0"/>
              <a:t>hub</a:t>
            </a:r>
            <a:r>
              <a:rPr lang="it-IT" sz="1100" dirty="0" smtClean="0"/>
              <a:t> and the </a:t>
            </a:r>
            <a:r>
              <a:rPr lang="it-IT" sz="1100" dirty="0" err="1" smtClean="0"/>
              <a:t>rim</a:t>
            </a:r>
            <a:endParaRPr lang="it-IT" sz="1100" dirty="0" smtClean="0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5724128" y="4168973"/>
            <a:ext cx="151216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976493" y="1360661"/>
            <a:ext cx="206000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u="sng" dirty="0" err="1" smtClean="0"/>
              <a:t>Italy</a:t>
            </a:r>
            <a:r>
              <a:rPr lang="it-IT" sz="1200" b="1" u="sng" dirty="0" smtClean="0"/>
              <a:t> </a:t>
            </a:r>
            <a:r>
              <a:rPr lang="it-IT" sz="1200" b="1" u="sng" dirty="0" err="1" smtClean="0"/>
              <a:t>proposal</a:t>
            </a:r>
            <a:r>
              <a:rPr lang="it-IT" sz="1200" b="1" u="sng" dirty="0" smtClean="0"/>
              <a:t> (1</a:t>
            </a:r>
            <a:r>
              <a:rPr lang="it-IT" sz="1200" b="1" dirty="0" smtClean="0"/>
              <a:t>): </a:t>
            </a:r>
            <a:r>
              <a:rPr lang="it-IT" sz="1100" dirty="0" smtClean="0"/>
              <a:t>the DTV </a:t>
            </a:r>
            <a:r>
              <a:rPr lang="it-IT" sz="1100" dirty="0" err="1" smtClean="0"/>
              <a:t>is</a:t>
            </a:r>
            <a:r>
              <a:rPr lang="it-IT" sz="1100" dirty="0" smtClean="0"/>
              <a:t> </a:t>
            </a:r>
            <a:r>
              <a:rPr lang="it-IT" sz="1100" dirty="0" err="1" smtClean="0"/>
              <a:t>modified</a:t>
            </a:r>
            <a:r>
              <a:rPr lang="it-IT" sz="1100" dirty="0" smtClean="0"/>
              <a:t> from 0,015 to 0,020 mm in </a:t>
            </a:r>
            <a:r>
              <a:rPr lang="it-IT" sz="1100" dirty="0" err="1" smtClean="0"/>
              <a:t>order</a:t>
            </a:r>
            <a:r>
              <a:rPr lang="it-IT" sz="1100" dirty="0" smtClean="0"/>
              <a:t> to </a:t>
            </a:r>
            <a:r>
              <a:rPr lang="it-IT" sz="1100" dirty="0" err="1" smtClean="0"/>
              <a:t>consider</a:t>
            </a:r>
            <a:r>
              <a:rPr lang="it-IT" sz="1100" dirty="0" smtClean="0"/>
              <a:t> the standard of production </a:t>
            </a:r>
            <a:r>
              <a:rPr lang="it-IT" sz="1100" dirty="0" err="1" smtClean="0"/>
              <a:t>adopted</a:t>
            </a:r>
            <a:r>
              <a:rPr lang="it-IT" sz="1100" dirty="0" smtClean="0"/>
              <a:t> </a:t>
            </a:r>
            <a:r>
              <a:rPr lang="it-IT" sz="1100" dirty="0" err="1" smtClean="0"/>
              <a:t>at</a:t>
            </a:r>
            <a:r>
              <a:rPr lang="it-IT" sz="1100" dirty="0" smtClean="0"/>
              <a:t> </a:t>
            </a:r>
            <a:r>
              <a:rPr lang="it-IT" sz="1100" dirty="0" err="1" smtClean="0"/>
              <a:t>international</a:t>
            </a:r>
            <a:r>
              <a:rPr lang="it-IT" sz="1100" dirty="0" smtClean="0"/>
              <a:t> </a:t>
            </a:r>
            <a:r>
              <a:rPr lang="it-IT" sz="1100" dirty="0" err="1" smtClean="0"/>
              <a:t>level</a:t>
            </a:r>
            <a:r>
              <a:rPr lang="it-IT" sz="1100" dirty="0" smtClean="0"/>
              <a:t>  </a:t>
            </a:r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6067688" y="1996683"/>
            <a:ext cx="936104" cy="804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96752"/>
            <a:ext cx="6731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Comment</a:t>
            </a:r>
            <a:r>
              <a:rPr lang="it-IT" sz="1600" b="1" dirty="0"/>
              <a:t> </a:t>
            </a:r>
            <a:r>
              <a:rPr lang="it-IT" sz="1600" b="1" dirty="0" err="1"/>
              <a:t>raised</a:t>
            </a:r>
            <a:r>
              <a:rPr lang="it-IT" sz="1600" b="1" dirty="0"/>
              <a:t> </a:t>
            </a:r>
            <a:r>
              <a:rPr lang="it-IT" sz="1600" b="1" dirty="0" err="1"/>
              <a:t>during</a:t>
            </a:r>
            <a:r>
              <a:rPr lang="it-IT" sz="1600" b="1" dirty="0"/>
              <a:t> 78° GRRF:</a:t>
            </a:r>
            <a:endParaRPr lang="it-IT" sz="1600" dirty="0"/>
          </a:p>
          <a:p>
            <a:r>
              <a:rPr lang="it-IT" sz="1400" dirty="0" err="1" smtClean="0"/>
              <a:t>May</a:t>
            </a:r>
            <a:r>
              <a:rPr lang="it-IT" sz="1400" dirty="0" smtClean="0"/>
              <a:t> the </a:t>
            </a:r>
            <a:r>
              <a:rPr lang="it-IT" sz="1400" dirty="0" err="1" smtClean="0"/>
              <a:t>definition</a:t>
            </a:r>
            <a:r>
              <a:rPr lang="it-IT" sz="1400" dirty="0" smtClean="0"/>
              <a:t> of a list of </a:t>
            </a:r>
            <a:r>
              <a:rPr lang="it-IT" sz="1400" dirty="0" err="1" smtClean="0"/>
              <a:t>stainless</a:t>
            </a:r>
            <a:r>
              <a:rPr lang="it-IT" sz="1400" dirty="0" smtClean="0"/>
              <a:t> </a:t>
            </a:r>
            <a:r>
              <a:rPr lang="it-IT" sz="1400" dirty="0" err="1" smtClean="0"/>
              <a:t>steel</a:t>
            </a:r>
            <a:r>
              <a:rPr lang="it-IT" sz="1400" dirty="0" smtClean="0"/>
              <a:t> </a:t>
            </a:r>
            <a:r>
              <a:rPr lang="it-IT" sz="1400" dirty="0" err="1" smtClean="0"/>
              <a:t>materials</a:t>
            </a:r>
            <a:r>
              <a:rPr lang="it-IT" sz="1400" dirty="0" smtClean="0"/>
              <a:t> pose </a:t>
            </a:r>
            <a:r>
              <a:rPr lang="it-IT" sz="1400" dirty="0" err="1" smtClean="0"/>
              <a:t>problem</a:t>
            </a:r>
            <a:r>
              <a:rPr lang="it-IT" sz="1400" dirty="0" smtClean="0"/>
              <a:t> of design </a:t>
            </a:r>
            <a:r>
              <a:rPr lang="it-IT" sz="1400" dirty="0" err="1"/>
              <a:t>restriction</a:t>
            </a:r>
            <a:r>
              <a:rPr lang="it-IT" sz="1400" dirty="0"/>
              <a:t>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638486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80312" y="1844824"/>
            <a:ext cx="1584176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We</a:t>
            </a:r>
            <a:r>
              <a:rPr lang="it-IT" sz="1100" dirty="0" smtClean="0"/>
              <a:t> </a:t>
            </a:r>
            <a:r>
              <a:rPr lang="it-IT" sz="1100" dirty="0" err="1" smtClean="0"/>
              <a:t>confirm</a:t>
            </a:r>
            <a:r>
              <a:rPr lang="it-IT" sz="1100" dirty="0" smtClean="0"/>
              <a:t> </a:t>
            </a:r>
            <a:r>
              <a:rPr lang="it-IT" sz="1100" dirty="0" err="1" smtClean="0"/>
              <a:t>that</a:t>
            </a:r>
            <a:r>
              <a:rPr lang="it-IT" sz="1100" dirty="0" smtClean="0"/>
              <a:t> the list can be </a:t>
            </a:r>
            <a:r>
              <a:rPr lang="it-IT" sz="1100" dirty="0" err="1" smtClean="0"/>
              <a:t>regarded</a:t>
            </a:r>
            <a:r>
              <a:rPr lang="it-IT" sz="1100" dirty="0" smtClean="0"/>
              <a:t> </a:t>
            </a:r>
            <a:r>
              <a:rPr lang="it-IT" sz="1100" dirty="0" err="1" smtClean="0"/>
              <a:t>as</a:t>
            </a:r>
            <a:r>
              <a:rPr lang="it-IT" sz="1100" dirty="0" smtClean="0"/>
              <a:t> </a:t>
            </a:r>
            <a:r>
              <a:rPr lang="it-IT" sz="1100" dirty="0" err="1" smtClean="0"/>
              <a:t>exhaustive</a:t>
            </a:r>
            <a:r>
              <a:rPr lang="it-IT" sz="1100" dirty="0" smtClean="0"/>
              <a:t> of the </a:t>
            </a:r>
            <a:r>
              <a:rPr lang="it-IT" sz="1100" dirty="0" err="1" smtClean="0"/>
              <a:t>materials</a:t>
            </a:r>
            <a:r>
              <a:rPr lang="it-IT" sz="1100" dirty="0" smtClean="0"/>
              <a:t> </a:t>
            </a:r>
            <a:r>
              <a:rPr lang="it-IT" sz="1100" dirty="0" err="1" smtClean="0"/>
              <a:t>used</a:t>
            </a:r>
            <a:r>
              <a:rPr lang="it-IT" sz="1100" dirty="0" smtClean="0"/>
              <a:t> in production</a:t>
            </a:r>
          </a:p>
          <a:p>
            <a:r>
              <a:rPr lang="it-IT" sz="1100" dirty="0" smtClean="0"/>
              <a:t>(</a:t>
            </a:r>
            <a:r>
              <a:rPr lang="it-IT" sz="1100" dirty="0" err="1" smtClean="0"/>
              <a:t>Example</a:t>
            </a:r>
            <a:r>
              <a:rPr lang="it-IT" sz="1100" dirty="0" smtClean="0"/>
              <a:t>: </a:t>
            </a:r>
            <a:r>
              <a:rPr lang="es-ES" sz="1100" dirty="0"/>
              <a:t>JIS SUS </a:t>
            </a:r>
            <a:r>
              <a:rPr lang="es-ES" sz="1100" b="1" dirty="0"/>
              <a:t>420</a:t>
            </a:r>
            <a:r>
              <a:rPr lang="es-ES" sz="1100" dirty="0"/>
              <a:t> </a:t>
            </a:r>
            <a:r>
              <a:rPr lang="es-ES" sz="1100" dirty="0" smtClean="0"/>
              <a:t>is included in X20Cr13)</a:t>
            </a:r>
            <a:endParaRPr lang="it-IT" sz="1100" dirty="0" smtClean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6012160" y="2317959"/>
            <a:ext cx="1366327" cy="967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020272" y="5715253"/>
            <a:ext cx="206000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u="sng" dirty="0" err="1" smtClean="0"/>
              <a:t>Italy</a:t>
            </a:r>
            <a:r>
              <a:rPr lang="it-IT" sz="1200" b="1" u="sng" dirty="0" smtClean="0"/>
              <a:t> </a:t>
            </a:r>
            <a:r>
              <a:rPr lang="it-IT" sz="1200" b="1" u="sng" dirty="0" err="1" smtClean="0"/>
              <a:t>proposal</a:t>
            </a:r>
            <a:r>
              <a:rPr lang="it-IT" sz="1200" b="1" u="sng" dirty="0" smtClean="0"/>
              <a:t> (2</a:t>
            </a:r>
            <a:r>
              <a:rPr lang="it-IT" sz="1200" b="1" dirty="0" smtClean="0"/>
              <a:t>): </a:t>
            </a:r>
            <a:r>
              <a:rPr lang="it-IT" sz="1100" dirty="0" smtClean="0"/>
              <a:t>HRC </a:t>
            </a:r>
            <a:r>
              <a:rPr lang="it-IT" sz="1100" dirty="0" err="1" smtClean="0"/>
              <a:t>is</a:t>
            </a:r>
            <a:r>
              <a:rPr lang="it-IT" sz="1100" dirty="0" smtClean="0"/>
              <a:t> </a:t>
            </a:r>
            <a:r>
              <a:rPr lang="it-IT" sz="1100" dirty="0" err="1" smtClean="0"/>
              <a:t>changed</a:t>
            </a:r>
            <a:r>
              <a:rPr lang="it-IT" sz="1100" dirty="0" smtClean="0"/>
              <a:t> from (32-38) to (30-40) in </a:t>
            </a:r>
            <a:r>
              <a:rPr lang="it-IT" sz="1100" dirty="0" err="1" smtClean="0"/>
              <a:t>order</a:t>
            </a:r>
            <a:r>
              <a:rPr lang="it-IT" sz="1100" dirty="0" smtClean="0"/>
              <a:t> to be </a:t>
            </a:r>
            <a:r>
              <a:rPr lang="it-IT" sz="1100" dirty="0" err="1" smtClean="0"/>
              <a:t>adapted</a:t>
            </a:r>
            <a:r>
              <a:rPr lang="it-IT" sz="1100" dirty="0" smtClean="0"/>
              <a:t> with the OEM standard and production </a:t>
            </a:r>
            <a:r>
              <a:rPr lang="it-IT" sz="1100" dirty="0" err="1" smtClean="0"/>
              <a:t>process</a:t>
            </a:r>
            <a:endParaRPr lang="it-IT" sz="1100" dirty="0" smtClean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6516216" y="5733256"/>
            <a:ext cx="5098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384250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96752"/>
            <a:ext cx="3038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Comment</a:t>
            </a:r>
            <a:r>
              <a:rPr lang="it-IT" sz="1600" b="1" dirty="0"/>
              <a:t> </a:t>
            </a:r>
            <a:r>
              <a:rPr lang="it-IT" sz="1600" b="1" dirty="0" err="1"/>
              <a:t>raised</a:t>
            </a:r>
            <a:r>
              <a:rPr lang="it-IT" sz="1600" b="1" dirty="0"/>
              <a:t> </a:t>
            </a:r>
            <a:r>
              <a:rPr lang="it-IT" sz="1600" b="1" dirty="0" err="1"/>
              <a:t>during</a:t>
            </a:r>
            <a:r>
              <a:rPr lang="it-IT" sz="1600" b="1" dirty="0"/>
              <a:t> 78° GRRF:</a:t>
            </a:r>
            <a:endParaRPr lang="it-IT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80911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5" y="3789041"/>
            <a:ext cx="642751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60684" y="2494057"/>
            <a:ext cx="2355132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dirty="0" err="1" smtClean="0"/>
              <a:t>Need</a:t>
            </a:r>
            <a:r>
              <a:rPr lang="it-IT" sz="1100" dirty="0" smtClean="0"/>
              <a:t> to </a:t>
            </a:r>
            <a:r>
              <a:rPr lang="it-IT" sz="1100" dirty="0" err="1" smtClean="0"/>
              <a:t>define</a:t>
            </a:r>
            <a:r>
              <a:rPr lang="it-IT" sz="1100" dirty="0" smtClean="0"/>
              <a:t> a </a:t>
            </a:r>
            <a:r>
              <a:rPr lang="it-IT" sz="1100" dirty="0" err="1" smtClean="0"/>
              <a:t>better</a:t>
            </a:r>
            <a:r>
              <a:rPr lang="it-IT" sz="1100" dirty="0" smtClean="0"/>
              <a:t> </a:t>
            </a:r>
            <a:r>
              <a:rPr lang="it-IT" sz="1100" dirty="0" err="1" smtClean="0"/>
              <a:t>classification</a:t>
            </a:r>
            <a:r>
              <a:rPr lang="it-IT" sz="1100" dirty="0" smtClean="0"/>
              <a:t>, </a:t>
            </a:r>
          </a:p>
          <a:p>
            <a:r>
              <a:rPr lang="it-IT" sz="1100" dirty="0" err="1"/>
              <a:t>n</a:t>
            </a:r>
            <a:r>
              <a:rPr lang="it-IT" sz="1100" dirty="0" err="1" smtClean="0"/>
              <a:t>ot</a:t>
            </a:r>
            <a:r>
              <a:rPr lang="it-IT" sz="1100" dirty="0" smtClean="0"/>
              <a:t> </a:t>
            </a:r>
            <a:r>
              <a:rPr lang="it-IT" sz="1100" dirty="0" err="1" smtClean="0"/>
              <a:t>based</a:t>
            </a:r>
            <a:r>
              <a:rPr lang="it-IT" sz="1100" dirty="0" smtClean="0"/>
              <a:t> on commercial </a:t>
            </a:r>
            <a:r>
              <a:rPr lang="it-IT" sz="1100" dirty="0" err="1" smtClean="0"/>
              <a:t>definition</a:t>
            </a:r>
            <a:endParaRPr lang="it-IT" sz="11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915816" y="27809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60684" y="4459759"/>
            <a:ext cx="158417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 new </a:t>
            </a:r>
            <a:r>
              <a:rPr lang="it-IT" sz="1100" dirty="0" err="1" smtClean="0"/>
              <a:t>classification</a:t>
            </a:r>
            <a:r>
              <a:rPr lang="it-IT" sz="1100" dirty="0" smtClean="0"/>
              <a:t> </a:t>
            </a:r>
            <a:r>
              <a:rPr lang="it-IT" sz="1100" dirty="0" err="1" smtClean="0"/>
              <a:t>is</a:t>
            </a:r>
            <a:r>
              <a:rPr lang="it-IT" sz="1100" dirty="0" smtClean="0"/>
              <a:t> </a:t>
            </a:r>
            <a:r>
              <a:rPr lang="it-IT" sz="1100" dirty="0" err="1" smtClean="0"/>
              <a:t>proposed</a:t>
            </a:r>
            <a:r>
              <a:rPr lang="it-IT" sz="1100" dirty="0" smtClean="0"/>
              <a:t>, </a:t>
            </a:r>
            <a:r>
              <a:rPr lang="it-IT" sz="1100" dirty="0" err="1" smtClean="0"/>
              <a:t>based</a:t>
            </a:r>
            <a:r>
              <a:rPr lang="it-IT" sz="1100" dirty="0" smtClean="0"/>
              <a:t> on disc DIAMETER and THICKNESS</a:t>
            </a:r>
          </a:p>
        </p:txBody>
      </p:sp>
      <p:cxnSp>
        <p:nvCxnSpPr>
          <p:cNvPr id="14" name="Connettore 2 13"/>
          <p:cNvCxnSpPr>
            <a:stCxn id="13" idx="3"/>
          </p:cNvCxnSpPr>
          <p:nvPr/>
        </p:nvCxnSpPr>
        <p:spPr>
          <a:xfrm flipV="1">
            <a:off x="2144860" y="4844479"/>
            <a:ext cx="199509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60682" y="5395863"/>
            <a:ext cx="3003206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Notes:</a:t>
            </a:r>
          </a:p>
          <a:p>
            <a:pPr marL="171450" indent="-171450">
              <a:buFontTx/>
              <a:buChar char="-"/>
            </a:pPr>
            <a:r>
              <a:rPr lang="it-IT" sz="1000" dirty="0" smtClean="0"/>
              <a:t>No </a:t>
            </a:r>
            <a:r>
              <a:rPr lang="it-IT" sz="1000" dirty="0" err="1" smtClean="0"/>
              <a:t>groups</a:t>
            </a:r>
            <a:r>
              <a:rPr lang="it-IT" sz="1000" dirty="0" smtClean="0"/>
              <a:t> </a:t>
            </a:r>
            <a:r>
              <a:rPr lang="it-IT" sz="1000" dirty="0" err="1" smtClean="0"/>
              <a:t>defined</a:t>
            </a:r>
            <a:r>
              <a:rPr lang="it-IT" sz="1000" dirty="0" smtClean="0"/>
              <a:t> for </a:t>
            </a:r>
            <a:r>
              <a:rPr lang="it-IT" sz="1000" dirty="0" err="1" smtClean="0"/>
              <a:t>peripherical</a:t>
            </a:r>
            <a:r>
              <a:rPr lang="it-IT" sz="1000" dirty="0" smtClean="0"/>
              <a:t> </a:t>
            </a:r>
            <a:r>
              <a:rPr lang="it-IT" sz="1000" dirty="0" err="1" smtClean="0"/>
              <a:t>discs</a:t>
            </a:r>
            <a:r>
              <a:rPr lang="it-IT" sz="1000" dirty="0" smtClean="0"/>
              <a:t> (&gt; 350)</a:t>
            </a:r>
          </a:p>
          <a:p>
            <a:pPr marL="171450" indent="-171450">
              <a:buFontTx/>
              <a:buChar char="-"/>
            </a:pPr>
            <a:r>
              <a:rPr lang="it-IT" sz="1000" dirty="0" err="1" smtClean="0"/>
              <a:t>Fixed</a:t>
            </a:r>
            <a:r>
              <a:rPr lang="it-IT" sz="1000" dirty="0" smtClean="0"/>
              <a:t>, </a:t>
            </a:r>
            <a:r>
              <a:rPr lang="it-IT" sz="1000" dirty="0" err="1" smtClean="0"/>
              <a:t>floating</a:t>
            </a:r>
            <a:r>
              <a:rPr lang="it-IT" sz="1000" dirty="0" smtClean="0"/>
              <a:t> and </a:t>
            </a:r>
            <a:r>
              <a:rPr lang="it-IT" sz="1000" dirty="0" err="1" smtClean="0"/>
              <a:t>composed</a:t>
            </a:r>
            <a:r>
              <a:rPr lang="it-IT" sz="1000" dirty="0" smtClean="0"/>
              <a:t> </a:t>
            </a:r>
            <a:r>
              <a:rPr lang="it-IT" sz="1000" dirty="0" err="1" smtClean="0"/>
              <a:t>discs</a:t>
            </a:r>
            <a:r>
              <a:rPr lang="it-IT" sz="1000" dirty="0" smtClean="0"/>
              <a:t> </a:t>
            </a:r>
            <a:r>
              <a:rPr lang="it-IT" sz="1000" dirty="0" err="1" smtClean="0"/>
              <a:t>have</a:t>
            </a:r>
            <a:r>
              <a:rPr lang="it-IT" sz="1000" dirty="0" smtClean="0"/>
              <a:t> </a:t>
            </a:r>
            <a:r>
              <a:rPr lang="it-IT" sz="1000" dirty="0" err="1" smtClean="0"/>
              <a:t>all</a:t>
            </a:r>
            <a:r>
              <a:rPr lang="it-IT" sz="1000" dirty="0" smtClean="0"/>
              <a:t> a </a:t>
            </a:r>
            <a:r>
              <a:rPr lang="it-IT" sz="1000" dirty="0" err="1" smtClean="0"/>
              <a:t>diameter</a:t>
            </a:r>
            <a:r>
              <a:rPr lang="it-IT" sz="1000" dirty="0" smtClean="0"/>
              <a:t> &lt; 3 50 mm</a:t>
            </a:r>
          </a:p>
          <a:p>
            <a:pPr marL="171450" indent="-171450">
              <a:buFontTx/>
              <a:buChar char="-"/>
            </a:pPr>
            <a:r>
              <a:rPr lang="it-IT" sz="1000" dirty="0" smtClean="0"/>
              <a:t>In </a:t>
            </a:r>
            <a:r>
              <a:rPr lang="it-IT" sz="1000" dirty="0" err="1" smtClean="0"/>
              <a:t>current</a:t>
            </a:r>
            <a:r>
              <a:rPr lang="it-IT" sz="1000" dirty="0" smtClean="0"/>
              <a:t> production , </a:t>
            </a:r>
            <a:r>
              <a:rPr lang="it-IT" sz="1000" dirty="0" err="1" smtClean="0"/>
              <a:t>max</a:t>
            </a:r>
            <a:r>
              <a:rPr lang="it-IT" sz="1000" dirty="0" smtClean="0"/>
              <a:t> of 330 mm </a:t>
            </a:r>
            <a:r>
              <a:rPr lang="it-IT" sz="1000" dirty="0" err="1" smtClean="0"/>
              <a:t>is</a:t>
            </a:r>
            <a:r>
              <a:rPr lang="it-IT" sz="1000" dirty="0" smtClean="0"/>
              <a:t> </a:t>
            </a:r>
            <a:r>
              <a:rPr lang="it-IT" sz="1000" dirty="0" err="1" smtClean="0"/>
              <a:t>reached</a:t>
            </a:r>
            <a:endParaRPr lang="it-IT" sz="1000" dirty="0" smtClean="0"/>
          </a:p>
        </p:txBody>
      </p:sp>
    </p:spTree>
    <p:extLst>
      <p:ext uri="{BB962C8B-B14F-4D97-AF65-F5344CB8AC3E}">
        <p14:creationId xmlns:p14="http://schemas.microsoft.com/office/powerpoint/2010/main" val="2146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260648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6712"/>
            <a:ext cx="69486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Italy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proposal</a:t>
            </a:r>
            <a:r>
              <a:rPr lang="it-IT" sz="1600" b="1" dirty="0" smtClean="0"/>
              <a:t> (3): </a:t>
            </a:r>
            <a:endParaRPr lang="it-IT" sz="1600" dirty="0"/>
          </a:p>
          <a:p>
            <a:r>
              <a:rPr lang="it-IT" sz="1400" dirty="0" smtClean="0"/>
              <a:t>In </a:t>
            </a:r>
            <a:r>
              <a:rPr lang="it-IT" sz="1400" dirty="0" err="1" smtClean="0"/>
              <a:t>Annex</a:t>
            </a:r>
            <a:r>
              <a:rPr lang="it-IT" sz="1400" dirty="0" smtClean="0"/>
              <a:t> 14 (new), the </a:t>
            </a:r>
            <a:r>
              <a:rPr lang="it-IT" sz="1400" b="1" u="sng" dirty="0" err="1" smtClean="0"/>
              <a:t>thermal</a:t>
            </a:r>
            <a:r>
              <a:rPr lang="it-IT" sz="1400" b="1" u="sng" dirty="0" smtClean="0"/>
              <a:t> FATIGUE test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modified</a:t>
            </a:r>
            <a:r>
              <a:rPr lang="it-IT" sz="1400" dirty="0" smtClean="0"/>
              <a:t> for </a:t>
            </a:r>
            <a:r>
              <a:rPr lang="it-IT" sz="1400" dirty="0" err="1" smtClean="0"/>
              <a:t>both</a:t>
            </a:r>
            <a:r>
              <a:rPr lang="it-IT" sz="1400" dirty="0" smtClean="0"/>
              <a:t> front and </a:t>
            </a:r>
            <a:r>
              <a:rPr lang="it-IT" sz="1400" dirty="0" err="1" smtClean="0"/>
              <a:t>rear</a:t>
            </a:r>
            <a:r>
              <a:rPr lang="it-IT" sz="1400" dirty="0" smtClean="0"/>
              <a:t> </a:t>
            </a:r>
            <a:r>
              <a:rPr lang="it-IT" sz="1400" dirty="0" err="1" smtClean="0"/>
              <a:t>discs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3248"/>
            <a:ext cx="2751981" cy="178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823989" cy="357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81" y="1628800"/>
            <a:ext cx="4518591" cy="425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3488190" y="3666796"/>
            <a:ext cx="575057" cy="12241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58278" y="1556792"/>
            <a:ext cx="888385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FRONT DISC</a:t>
            </a:r>
            <a:endParaRPr lang="it-IT" sz="11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91731" y="2103380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TUV Directive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30083" y="2060848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OEM procedure: </a:t>
            </a:r>
            <a:r>
              <a:rPr lang="it-IT" sz="1000" dirty="0" err="1" smtClean="0">
                <a:solidFill>
                  <a:srgbClr val="FF0000"/>
                </a:solidFill>
              </a:rPr>
              <a:t>longer</a:t>
            </a:r>
            <a:r>
              <a:rPr lang="it-IT" sz="1000" dirty="0" smtClean="0">
                <a:solidFill>
                  <a:srgbClr val="FF0000"/>
                </a:solidFill>
              </a:rPr>
              <a:t> test for a </a:t>
            </a:r>
          </a:p>
          <a:p>
            <a:r>
              <a:rPr lang="it-IT" sz="1000" dirty="0" err="1">
                <a:solidFill>
                  <a:srgbClr val="FF0000"/>
                </a:solidFill>
              </a:rPr>
              <a:t>b</a:t>
            </a:r>
            <a:r>
              <a:rPr lang="it-IT" sz="1000" dirty="0" err="1" smtClean="0">
                <a:solidFill>
                  <a:srgbClr val="FF0000"/>
                </a:solidFill>
              </a:rPr>
              <a:t>etter</a:t>
            </a:r>
            <a:r>
              <a:rPr lang="it-IT" sz="1000" dirty="0" smtClean="0">
                <a:solidFill>
                  <a:srgbClr val="FF0000"/>
                </a:solidFill>
              </a:rPr>
              <a:t> /</a:t>
            </a:r>
            <a:r>
              <a:rPr lang="it-IT" sz="1000" dirty="0" err="1" smtClean="0">
                <a:solidFill>
                  <a:srgbClr val="FF0000"/>
                </a:solidFill>
              </a:rPr>
              <a:t>pad</a:t>
            </a:r>
            <a:r>
              <a:rPr lang="it-IT" sz="1000" dirty="0" smtClean="0">
                <a:solidFill>
                  <a:srgbClr val="FF0000"/>
                </a:solidFill>
              </a:rPr>
              <a:t>/disc </a:t>
            </a:r>
            <a:r>
              <a:rPr lang="it-IT" sz="1000" dirty="0" err="1" smtClean="0">
                <a:solidFill>
                  <a:srgbClr val="FF0000"/>
                </a:solidFill>
              </a:rPr>
              <a:t>alignment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01881" y="5906748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000" b="1" dirty="0" smtClean="0">
                <a:solidFill>
                  <a:srgbClr val="FF0000"/>
                </a:solidFill>
              </a:rPr>
              <a:t>Emergency stop </a:t>
            </a:r>
            <a:r>
              <a:rPr lang="it-IT" sz="1000" b="1" dirty="0" err="1" smtClean="0">
                <a:solidFill>
                  <a:srgbClr val="FF0000"/>
                </a:solidFill>
              </a:rPr>
              <a:t>has</a:t>
            </a:r>
            <a:r>
              <a:rPr lang="it-IT" sz="1000" b="1" dirty="0" smtClean="0">
                <a:solidFill>
                  <a:srgbClr val="FF0000"/>
                </a:solidFill>
              </a:rPr>
              <a:t> </a:t>
            </a:r>
            <a:r>
              <a:rPr lang="it-IT" sz="1000" b="1" dirty="0" err="1" smtClean="0">
                <a:solidFill>
                  <a:srgbClr val="FF0000"/>
                </a:solidFill>
              </a:rPr>
              <a:t>been</a:t>
            </a:r>
            <a:r>
              <a:rPr lang="it-IT" sz="1000" b="1" dirty="0" smtClean="0">
                <a:solidFill>
                  <a:srgbClr val="FF0000"/>
                </a:solidFill>
              </a:rPr>
              <a:t> </a:t>
            </a:r>
            <a:r>
              <a:rPr lang="it-IT" sz="1000" b="1" dirty="0" err="1" smtClean="0">
                <a:solidFill>
                  <a:srgbClr val="FF0000"/>
                </a:solidFill>
              </a:rPr>
              <a:t>included</a:t>
            </a:r>
            <a:r>
              <a:rPr lang="it-IT" sz="1000" b="1" dirty="0" smtClean="0">
                <a:solidFill>
                  <a:srgbClr val="FF0000"/>
                </a:solidFill>
              </a:rPr>
              <a:t> </a:t>
            </a:r>
            <a:r>
              <a:rPr lang="it-IT" sz="1000" b="1" dirty="0" err="1" smtClean="0">
                <a:solidFill>
                  <a:srgbClr val="FF0000"/>
                </a:solidFill>
              </a:rPr>
              <a:t>into</a:t>
            </a:r>
            <a:r>
              <a:rPr lang="it-IT" sz="1000" b="1" dirty="0" smtClean="0">
                <a:solidFill>
                  <a:srgbClr val="FF0000"/>
                </a:solidFill>
              </a:rPr>
              <a:t> </a:t>
            </a:r>
            <a:r>
              <a:rPr lang="it-IT" sz="1000" b="1" dirty="0" err="1" smtClean="0">
                <a:solidFill>
                  <a:srgbClr val="FF0000"/>
                </a:solidFill>
              </a:rPr>
              <a:t>fatigue</a:t>
            </a:r>
            <a:r>
              <a:rPr lang="it-IT" sz="1000" b="1" dirty="0" smtClean="0">
                <a:solidFill>
                  <a:srgbClr val="FF0000"/>
                </a:solidFill>
              </a:rPr>
              <a:t> test and </a:t>
            </a:r>
            <a:r>
              <a:rPr lang="it-IT" sz="1000" b="1" dirty="0" err="1" smtClean="0">
                <a:solidFill>
                  <a:srgbClr val="FF0000"/>
                </a:solidFill>
              </a:rPr>
              <a:t>improved</a:t>
            </a:r>
            <a:r>
              <a:rPr lang="it-IT" sz="1000" b="1" dirty="0" smtClean="0">
                <a:solidFill>
                  <a:srgbClr val="FF0000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it-IT" sz="1000" b="1" dirty="0" smtClean="0">
                <a:solidFill>
                  <a:srgbClr val="FF0000"/>
                </a:solidFill>
              </a:rPr>
              <a:t>TUV </a:t>
            </a:r>
            <a:r>
              <a:rPr lang="it-IT" sz="1000" b="1" dirty="0" err="1" smtClean="0">
                <a:solidFill>
                  <a:srgbClr val="FF0000"/>
                </a:solidFill>
              </a:rPr>
              <a:t>fatigue</a:t>
            </a:r>
            <a:r>
              <a:rPr lang="it-IT" sz="1000" b="1" dirty="0" smtClean="0">
                <a:solidFill>
                  <a:srgbClr val="FF0000"/>
                </a:solidFill>
              </a:rPr>
              <a:t> test </a:t>
            </a:r>
            <a:r>
              <a:rPr lang="it-IT" sz="1000" b="1" dirty="0" err="1" smtClean="0">
                <a:solidFill>
                  <a:srgbClr val="FF0000"/>
                </a:solidFill>
              </a:rPr>
              <a:t>is</a:t>
            </a:r>
            <a:r>
              <a:rPr lang="it-IT" sz="1000" b="1" dirty="0" smtClean="0">
                <a:solidFill>
                  <a:srgbClr val="FF0000"/>
                </a:solidFill>
              </a:rPr>
              <a:t> </a:t>
            </a:r>
            <a:r>
              <a:rPr lang="it-IT" sz="1000" b="1" dirty="0" err="1" smtClean="0">
                <a:solidFill>
                  <a:srgbClr val="FF0000"/>
                </a:solidFill>
              </a:rPr>
              <a:t>too</a:t>
            </a:r>
            <a:r>
              <a:rPr lang="it-IT" sz="1000" b="1" dirty="0" smtClean="0">
                <a:solidFill>
                  <a:srgbClr val="FF0000"/>
                </a:solidFill>
              </a:rPr>
              <a:t> severe (</a:t>
            </a:r>
            <a:r>
              <a:rPr lang="it-IT" sz="1000" b="1" dirty="0" err="1" smtClean="0">
                <a:solidFill>
                  <a:srgbClr val="FF0000"/>
                </a:solidFill>
              </a:rPr>
              <a:t>at</a:t>
            </a:r>
            <a:r>
              <a:rPr lang="it-IT" sz="1000" b="1" dirty="0" smtClean="0">
                <a:solidFill>
                  <a:srgbClr val="FF0000"/>
                </a:solidFill>
              </a:rPr>
              <a:t> first </a:t>
            </a:r>
            <a:r>
              <a:rPr lang="it-IT" sz="1000" b="1" dirty="0" err="1" smtClean="0">
                <a:solidFill>
                  <a:srgbClr val="FF0000"/>
                </a:solidFill>
              </a:rPr>
              <a:t>cycle</a:t>
            </a:r>
            <a:r>
              <a:rPr lang="it-IT" sz="1000" b="1" dirty="0" smtClean="0">
                <a:solidFill>
                  <a:srgbClr val="FF0000"/>
                </a:solidFill>
              </a:rPr>
              <a:t>, T </a:t>
            </a:r>
            <a:r>
              <a:rPr lang="it-IT" sz="1000" b="1" dirty="0" err="1" smtClean="0">
                <a:solidFill>
                  <a:srgbClr val="FF0000"/>
                </a:solidFill>
              </a:rPr>
              <a:t>was</a:t>
            </a:r>
            <a:r>
              <a:rPr lang="it-IT" sz="1000" b="1" dirty="0" smtClean="0">
                <a:solidFill>
                  <a:srgbClr val="FF0000"/>
                </a:solidFill>
              </a:rPr>
              <a:t> &gt; 800 °C !!)</a:t>
            </a:r>
            <a:endParaRPr lang="it-IT" sz="10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411760" y="4829051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TUV Directive</a:t>
            </a:r>
            <a:endParaRPr lang="it-IT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0864" y="260648"/>
            <a:ext cx="52263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ECE/TRANS/WP.29/GRRF/2014/23/Rev.1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54290"/>
            <a:ext cx="69486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Italy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proposal</a:t>
            </a:r>
            <a:r>
              <a:rPr lang="it-IT" sz="1600" b="1" dirty="0" smtClean="0"/>
              <a:t> (3): </a:t>
            </a:r>
            <a:endParaRPr lang="it-IT" sz="1600" dirty="0"/>
          </a:p>
          <a:p>
            <a:r>
              <a:rPr lang="it-IT" sz="1400" dirty="0" smtClean="0"/>
              <a:t>In </a:t>
            </a:r>
            <a:r>
              <a:rPr lang="it-IT" sz="1400" dirty="0" err="1" smtClean="0"/>
              <a:t>Annex</a:t>
            </a:r>
            <a:r>
              <a:rPr lang="it-IT" sz="1400" dirty="0" smtClean="0"/>
              <a:t> 14 (new), the </a:t>
            </a:r>
            <a:r>
              <a:rPr lang="it-IT" sz="1400" b="1" u="sng" dirty="0" err="1" smtClean="0"/>
              <a:t>thermal</a:t>
            </a:r>
            <a:r>
              <a:rPr lang="it-IT" sz="1400" b="1" u="sng" dirty="0" smtClean="0"/>
              <a:t> FATIGUE test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modified</a:t>
            </a:r>
            <a:r>
              <a:rPr lang="it-IT" sz="1400" dirty="0" smtClean="0"/>
              <a:t> for </a:t>
            </a:r>
            <a:r>
              <a:rPr lang="it-IT" sz="1400" dirty="0" err="1" smtClean="0"/>
              <a:t>both</a:t>
            </a:r>
            <a:r>
              <a:rPr lang="it-IT" sz="1400" dirty="0" smtClean="0"/>
              <a:t> front and </a:t>
            </a:r>
            <a:r>
              <a:rPr lang="it-IT" sz="1400" dirty="0" err="1" smtClean="0"/>
              <a:t>rear</a:t>
            </a:r>
            <a:r>
              <a:rPr lang="it-IT" sz="1400" dirty="0" smtClean="0"/>
              <a:t> </a:t>
            </a:r>
            <a:r>
              <a:rPr lang="it-IT" sz="1400" dirty="0" err="1" smtClean="0"/>
              <a:t>discs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34505"/>
            <a:ext cx="1728192" cy="5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6" y="2244214"/>
            <a:ext cx="2931430" cy="45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39" y="1531099"/>
            <a:ext cx="4564732" cy="18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16" y="3365917"/>
            <a:ext cx="4406859" cy="345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3488190" y="3666796"/>
            <a:ext cx="575057" cy="122413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58278" y="1556792"/>
            <a:ext cx="798617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REAR DISC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38962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1200</Words>
  <Application>Microsoft Office PowerPoint</Application>
  <PresentationFormat>On-screen Show (4:3)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Vitale</dc:creator>
  <cp:lastModifiedBy>Francois E. Guichard</cp:lastModifiedBy>
  <cp:revision>128</cp:revision>
  <dcterms:created xsi:type="dcterms:W3CDTF">2015-02-10T10:19:18Z</dcterms:created>
  <dcterms:modified xsi:type="dcterms:W3CDTF">2015-02-16T17:57:27Z</dcterms:modified>
</cp:coreProperties>
</file>