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6" r:id="rId3"/>
    <p:sldId id="313" r:id="rId4"/>
    <p:sldId id="315" r:id="rId5"/>
    <p:sldId id="311" r:id="rId6"/>
    <p:sldId id="307" r:id="rId7"/>
    <p:sldId id="312" r:id="rId8"/>
    <p:sldId id="301" r:id="rId9"/>
    <p:sldId id="300" r:id="rId10"/>
    <p:sldId id="285" r:id="rId11"/>
    <p:sldId id="286" r:id="rId12"/>
    <p:sldId id="290" r:id="rId13"/>
    <p:sldId id="291" r:id="rId14"/>
    <p:sldId id="293" r:id="rId15"/>
    <p:sldId id="299" r:id="rId16"/>
    <p:sldId id="296" r:id="rId17"/>
    <p:sldId id="297" r:id="rId18"/>
    <p:sldId id="298" r:id="rId19"/>
    <p:sldId id="263" r:id="rId20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194"/>
    <a:srgbClr val="000090"/>
    <a:srgbClr val="33ACE3"/>
    <a:srgbClr val="3166CF"/>
    <a:srgbClr val="3E6FD2"/>
    <a:srgbClr val="2D5EC1"/>
    <a:srgbClr val="BDDEFF"/>
    <a:srgbClr val="99CCFF"/>
    <a:srgbClr val="808080"/>
    <a:srgbClr val="FF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2" autoAdjust="0"/>
    <p:restoredTop sz="94647" autoAdjust="0"/>
  </p:normalViewPr>
  <p:slideViewPr>
    <p:cSldViewPr showGuides="1">
      <p:cViewPr>
        <p:scale>
          <a:sx n="130" d="100"/>
          <a:sy n="130" d="100"/>
        </p:scale>
        <p:origin x="-1218" y="-72"/>
      </p:cViewPr>
      <p:guideLst>
        <p:guide orient="horz" pos="1388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FED45814-836F-4D02-9B3F-C8895E0452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6458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23170"/>
            <a:ext cx="5445126" cy="447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220961ED-B8B5-4C64-9727-6F12A830C9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2761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2A6EAC-C0B4-4B7D-B425-FC5EC31FB2C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77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>
              <a:defRPr sz="100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fld id="{F31B97FE-1212-42AA-B934-553E61FA2724}" type="slidenum">
              <a:rPr lang="el-GR" altLang="en-US" sz="1200" b="0" smtClean="0">
                <a:solidFill>
                  <a:schemeClr val="tx1"/>
                </a:solidFill>
                <a:latin typeface="Arial" charset="0"/>
              </a:rPr>
              <a:pPr/>
              <a:t>18</a:t>
            </a:fld>
            <a:endParaRPr lang="el-GR" altLang="en-US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>
              <a:defRPr sz="100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fld id="{F31B97FE-1212-42AA-B934-553E61FA2724}" type="slidenum">
              <a:rPr lang="el-GR" altLang="en-US" sz="1200" b="0" smtClean="0">
                <a:solidFill>
                  <a:schemeClr val="tx1"/>
                </a:solidFill>
                <a:latin typeface="Arial" charset="0"/>
              </a:rPr>
              <a:pPr/>
              <a:t>10</a:t>
            </a:fld>
            <a:endParaRPr lang="el-GR" altLang="en-US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>
              <a:defRPr sz="100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fld id="{F31B97FE-1212-42AA-B934-553E61FA2724}" type="slidenum">
              <a:rPr lang="el-GR" altLang="en-US" sz="1200" b="0" smtClean="0">
                <a:solidFill>
                  <a:schemeClr val="tx1"/>
                </a:solidFill>
                <a:latin typeface="Arial" charset="0"/>
              </a:rPr>
              <a:pPr/>
              <a:t>11</a:t>
            </a:fld>
            <a:endParaRPr lang="el-GR" altLang="en-US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>
              <a:defRPr sz="100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fld id="{F31B97FE-1212-42AA-B934-553E61FA2724}" type="slidenum">
              <a:rPr lang="el-GR" altLang="en-US" sz="1200" b="0" smtClean="0">
                <a:solidFill>
                  <a:schemeClr val="tx1"/>
                </a:solidFill>
                <a:latin typeface="Arial" charset="0"/>
              </a:rPr>
              <a:pPr/>
              <a:t>12</a:t>
            </a:fld>
            <a:endParaRPr lang="el-GR" altLang="en-US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>
              <a:defRPr sz="100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fld id="{F31B97FE-1212-42AA-B934-553E61FA2724}" type="slidenum">
              <a:rPr lang="el-GR" altLang="en-US" sz="1200" b="0" smtClean="0">
                <a:solidFill>
                  <a:schemeClr val="tx1"/>
                </a:solidFill>
                <a:latin typeface="Arial" charset="0"/>
              </a:rPr>
              <a:pPr/>
              <a:t>13</a:t>
            </a:fld>
            <a:endParaRPr lang="el-GR" altLang="en-US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>
              <a:defRPr sz="100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fld id="{F31B97FE-1212-42AA-B934-553E61FA2724}" type="slidenum">
              <a:rPr lang="el-GR" altLang="en-US" sz="1200" b="0" smtClean="0">
                <a:solidFill>
                  <a:schemeClr val="tx1"/>
                </a:solidFill>
                <a:latin typeface="Arial" charset="0"/>
              </a:rPr>
              <a:pPr/>
              <a:t>14</a:t>
            </a:fld>
            <a:endParaRPr lang="el-GR" altLang="en-US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>
              <a:defRPr sz="100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fld id="{F31B97FE-1212-42AA-B934-553E61FA2724}" type="slidenum">
              <a:rPr lang="el-GR" altLang="en-US" sz="1200" b="0" smtClean="0">
                <a:solidFill>
                  <a:schemeClr val="tx1"/>
                </a:solidFill>
                <a:latin typeface="Arial" charset="0"/>
              </a:rPr>
              <a:pPr/>
              <a:t>15</a:t>
            </a:fld>
            <a:endParaRPr lang="el-GR" altLang="en-US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0" b="1">
                <a:solidFill>
                  <a:srgbClr val="FFD624"/>
                </a:solidFill>
                <a:latin typeface="Verdana" pitchFamily="34" charset="0"/>
              </a:defRPr>
            </a:lvl1pPr>
            <a:lvl2pPr marL="744064" indent="-286179">
              <a:defRPr sz="10000" b="1">
                <a:solidFill>
                  <a:srgbClr val="FFD624"/>
                </a:solidFill>
                <a:latin typeface="Verdana" pitchFamily="34" charset="0"/>
              </a:defRPr>
            </a:lvl2pPr>
            <a:lvl3pPr marL="1144715" indent="-228943">
              <a:defRPr sz="10000" b="1">
                <a:solidFill>
                  <a:srgbClr val="FFD624"/>
                </a:solidFill>
                <a:latin typeface="Verdana" pitchFamily="34" charset="0"/>
              </a:defRPr>
            </a:lvl3pPr>
            <a:lvl4pPr marL="1602600" indent="-228943">
              <a:defRPr sz="10000" b="1">
                <a:solidFill>
                  <a:srgbClr val="FFD624"/>
                </a:solidFill>
                <a:latin typeface="Verdana" pitchFamily="34" charset="0"/>
              </a:defRPr>
            </a:lvl4pPr>
            <a:lvl5pPr marL="2060486" indent="-228943">
              <a:defRPr sz="10000" b="1">
                <a:solidFill>
                  <a:srgbClr val="FFD624"/>
                </a:solidFill>
                <a:latin typeface="Verdana" pitchFamily="34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fld id="{F31B97FE-1212-42AA-B934-553E61FA2724}" type="slidenum">
              <a:rPr lang="el-GR" altLang="en-US" sz="1200" b="0">
                <a:solidFill>
                  <a:schemeClr val="tx1"/>
                </a:solidFill>
                <a:latin typeface="Arial" charset="0"/>
              </a:rPr>
              <a:pPr/>
              <a:t>16</a:t>
            </a:fld>
            <a:endParaRPr lang="el-GR" alt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0" b="1">
                <a:solidFill>
                  <a:srgbClr val="FFD624"/>
                </a:solidFill>
                <a:latin typeface="Verdana" pitchFamily="34" charset="0"/>
              </a:defRPr>
            </a:lvl1pPr>
            <a:lvl2pPr marL="744064" indent="-286179">
              <a:defRPr sz="10000" b="1">
                <a:solidFill>
                  <a:srgbClr val="FFD624"/>
                </a:solidFill>
                <a:latin typeface="Verdana" pitchFamily="34" charset="0"/>
              </a:defRPr>
            </a:lvl2pPr>
            <a:lvl3pPr marL="1144715" indent="-228943">
              <a:defRPr sz="10000" b="1">
                <a:solidFill>
                  <a:srgbClr val="FFD624"/>
                </a:solidFill>
                <a:latin typeface="Verdana" pitchFamily="34" charset="0"/>
              </a:defRPr>
            </a:lvl3pPr>
            <a:lvl4pPr marL="1602600" indent="-228943">
              <a:defRPr sz="10000" b="1">
                <a:solidFill>
                  <a:srgbClr val="FFD624"/>
                </a:solidFill>
                <a:latin typeface="Verdana" pitchFamily="34" charset="0"/>
              </a:defRPr>
            </a:lvl4pPr>
            <a:lvl5pPr marL="2060486" indent="-228943">
              <a:defRPr sz="10000" b="1">
                <a:solidFill>
                  <a:srgbClr val="FFD624"/>
                </a:solidFill>
                <a:latin typeface="Verdana" pitchFamily="34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fld id="{F31B97FE-1212-42AA-B934-553E61FA2724}" type="slidenum">
              <a:rPr lang="el-GR" altLang="en-US" sz="1200" b="0">
                <a:solidFill>
                  <a:schemeClr val="tx1"/>
                </a:solidFill>
                <a:latin typeface="Arial" charset="0"/>
              </a:rPr>
              <a:pPr/>
              <a:t>17</a:t>
            </a:fld>
            <a:endParaRPr lang="el-GR" alt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8256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859824" y="1628800"/>
            <a:ext cx="3816631" cy="1944216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10000"/>
              </a:lnSpc>
              <a:defRPr sz="3400">
                <a:solidFill>
                  <a:schemeClr val="bg1"/>
                </a:solidFill>
              </a:defRPr>
            </a:lvl1pPr>
          </a:lstStyle>
          <a:p>
            <a:pPr lvl="0"/>
            <a:endParaRPr lang="en-GB" altLang="en-US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59338" y="3645024"/>
            <a:ext cx="3817118" cy="1368152"/>
          </a:xfrm>
          <a:prstGeom prst="rect">
            <a:avLst/>
          </a:prstGeom>
        </p:spPr>
        <p:txBody>
          <a:bodyPr lIns="0" t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2800" b="1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  <a:endParaRPr lang="en-GB" altLang="en-US" noProof="0" dirty="0" smtClean="0"/>
          </a:p>
        </p:txBody>
      </p:sp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3548"/>
            <a:ext cx="1440000" cy="99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4859338" y="5301208"/>
            <a:ext cx="3923929" cy="648072"/>
          </a:xfrm>
          <a:prstGeom prst="rect">
            <a:avLst/>
          </a:prstGeom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600" kern="0" dirty="0" smtClean="0">
                <a:solidFill>
                  <a:srgbClr val="FFFFFF"/>
                </a:solidFill>
              </a:rPr>
              <a:t>Joint Research</a:t>
            </a:r>
            <a:r>
              <a:rPr lang="en-US" sz="1600" kern="0" baseline="0" dirty="0" smtClean="0">
                <a:solidFill>
                  <a:srgbClr val="FFFFFF"/>
                </a:solidFill>
              </a:rPr>
              <a:t> Centre</a:t>
            </a:r>
          </a:p>
          <a:p>
            <a:pPr algn="l">
              <a:lnSpc>
                <a:spcPct val="110000"/>
              </a:lnSpc>
            </a:pPr>
            <a:r>
              <a:rPr lang="en-GB" sz="1200" b="0" kern="0" dirty="0" smtClean="0">
                <a:solidFill>
                  <a:srgbClr val="FFFFFF"/>
                </a:solidFill>
              </a:rPr>
              <a:t>the European Commission's </a:t>
            </a:r>
            <a:br>
              <a:rPr lang="en-GB" sz="1200" b="0" kern="0" dirty="0" smtClean="0">
                <a:solidFill>
                  <a:srgbClr val="FFFFFF"/>
                </a:solidFill>
              </a:rPr>
            </a:br>
            <a:r>
              <a:rPr lang="en-GB" sz="1200" b="0" kern="0" dirty="0" smtClean="0">
                <a:solidFill>
                  <a:srgbClr val="FFFFFF"/>
                </a:solidFill>
              </a:rPr>
              <a:t>in-house science service</a:t>
            </a:r>
          </a:p>
        </p:txBody>
      </p:sp>
      <p:pic>
        <p:nvPicPr>
          <p:cNvPr id="15" name="Picture 6" descr="H:\Desktop\NS_Visuals\Ppt\JRC ppt\2015 04 14 VS Expo\web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021288"/>
            <a:ext cx="284526" cy="28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5219378" y="6084004"/>
            <a:ext cx="3529086" cy="369332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FFFFFF"/>
                </a:solidFill>
              </a:rPr>
              <a:t>JRC Science Hub</a:t>
            </a:r>
            <a:r>
              <a:rPr lang="en-GB" sz="1200" b="0" dirty="0" smtClean="0">
                <a:solidFill>
                  <a:srgbClr val="FFFFFF"/>
                </a:solidFill>
              </a:rPr>
              <a:t>: </a:t>
            </a:r>
            <a:r>
              <a:rPr lang="en-GB" sz="1200" b="1" i="1" kern="0" dirty="0" err="1" smtClean="0">
                <a:solidFill>
                  <a:srgbClr val="FFFFFF"/>
                </a:solidFill>
              </a:rPr>
              <a:t>ec.europa.eu</a:t>
            </a:r>
            <a:r>
              <a:rPr lang="en-GB" sz="1200" b="1" i="1" kern="0" dirty="0" smtClean="0">
                <a:solidFill>
                  <a:srgbClr val="FFFFFF"/>
                </a:solidFill>
              </a:rPr>
              <a:t>/</a:t>
            </a:r>
            <a:r>
              <a:rPr lang="en-GB" sz="1200" b="1" i="1" kern="0" dirty="0" err="1" smtClean="0">
                <a:solidFill>
                  <a:srgbClr val="FFFFFF"/>
                </a:solidFill>
              </a:rPr>
              <a:t>jrc</a:t>
            </a:r>
            <a:endParaRPr lang="en-GB" sz="1200" b="1" i="1" kern="0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7828" y="980728"/>
            <a:ext cx="4229788" cy="58772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64194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27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39883"/>
            <a:ext cx="630000" cy="41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eader-0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9" b="16386"/>
          <a:stretch/>
        </p:blipFill>
        <p:spPr>
          <a:xfrm>
            <a:off x="0" y="4865920"/>
            <a:ext cx="9144000" cy="19920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6724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39883"/>
            <a:ext cx="630000" cy="41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70400" y="3225800"/>
            <a:ext cx="190500" cy="406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70400" y="3225800"/>
            <a:ext cx="1905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00188" y="1524000"/>
            <a:ext cx="3668712" cy="2281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500188" y="3957638"/>
            <a:ext cx="3668712" cy="2281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321300" y="1524000"/>
            <a:ext cx="3670300" cy="4714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45DFF-CA3E-44D8-BECB-6F29B4A8EE99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7624256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JRC corporate t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ster A4-landscape_JRC-tree_yellow-0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7"/>
          <a:stretch/>
        </p:blipFill>
        <p:spPr>
          <a:xfrm>
            <a:off x="0" y="981662"/>
            <a:ext cx="9144000" cy="5876338"/>
          </a:xfrm>
          <a:prstGeom prst="rect">
            <a:avLst/>
          </a:prstGeom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859824" y="1628800"/>
            <a:ext cx="3816631" cy="1944216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10000"/>
              </a:lnSpc>
              <a:defRPr sz="3400">
                <a:solidFill>
                  <a:srgbClr val="164194"/>
                </a:solidFill>
              </a:defRPr>
            </a:lvl1pPr>
          </a:lstStyle>
          <a:p>
            <a:pPr lvl="0"/>
            <a:endParaRPr lang="en-GB" altLang="en-US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59338" y="3645024"/>
            <a:ext cx="3817118" cy="1584176"/>
          </a:xfrm>
          <a:prstGeom prst="rect">
            <a:avLst/>
          </a:prstGeom>
        </p:spPr>
        <p:txBody>
          <a:bodyPr lIns="0" t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2800" b="1" i="0">
                <a:solidFill>
                  <a:srgbClr val="164194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  <a:endParaRPr lang="en-GB" altLang="en-US" noProof="0" dirty="0" smtClean="0"/>
          </a:p>
        </p:txBody>
      </p:sp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3548"/>
            <a:ext cx="1440000" cy="99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4859338" y="5589240"/>
            <a:ext cx="3923929" cy="648072"/>
          </a:xfrm>
          <a:prstGeom prst="rect">
            <a:avLst/>
          </a:prstGeom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600" kern="0" dirty="0" smtClean="0">
                <a:solidFill>
                  <a:srgbClr val="164194"/>
                </a:solidFill>
              </a:rPr>
              <a:t>Joint Research</a:t>
            </a:r>
            <a:r>
              <a:rPr lang="en-US" sz="1600" kern="0" baseline="0" dirty="0" smtClean="0">
                <a:solidFill>
                  <a:srgbClr val="164194"/>
                </a:solidFill>
              </a:rPr>
              <a:t> Centre</a:t>
            </a:r>
          </a:p>
          <a:p>
            <a:pPr algn="l">
              <a:lnSpc>
                <a:spcPct val="110000"/>
              </a:lnSpc>
            </a:pPr>
            <a:r>
              <a:rPr lang="en-GB" sz="1200" b="0" kern="0" dirty="0" smtClean="0">
                <a:solidFill>
                  <a:srgbClr val="164194"/>
                </a:solidFill>
              </a:rPr>
              <a:t>the European Commission's </a:t>
            </a:r>
            <a:br>
              <a:rPr lang="en-GB" sz="1200" b="0" kern="0" dirty="0" smtClean="0">
                <a:solidFill>
                  <a:srgbClr val="164194"/>
                </a:solidFill>
              </a:rPr>
            </a:br>
            <a:r>
              <a:rPr lang="en-GB" sz="1200" b="0" kern="0" dirty="0" smtClean="0">
                <a:solidFill>
                  <a:srgbClr val="164194"/>
                </a:solidFill>
              </a:rPr>
              <a:t>in-house science service</a:t>
            </a:r>
          </a:p>
        </p:txBody>
      </p:sp>
      <p:pic>
        <p:nvPicPr>
          <p:cNvPr id="27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39883"/>
            <a:ext cx="630000" cy="41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72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RC-introductory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:\Desktop\NS_Visuals\Ppt\JRC ppt\2015 04 14 VS Expo\role-01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0" b="1217"/>
          <a:stretch/>
        </p:blipFill>
        <p:spPr bwMode="auto">
          <a:xfrm>
            <a:off x="0" y="5154613"/>
            <a:ext cx="9144000" cy="170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6724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39883"/>
            <a:ext cx="630000" cy="41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70400" y="3225800"/>
            <a:ext cx="190500" cy="406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70400" y="3225800"/>
            <a:ext cx="190500" cy="4064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08144" cy="28083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029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4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3451"/>
            <a:ext cx="820814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78702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7544" y="2203450"/>
            <a:ext cx="3960440" cy="4105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1"/>
          </p:nvPr>
        </p:nvSpPr>
        <p:spPr>
          <a:xfrm>
            <a:off x="4643239" y="2203450"/>
            <a:ext cx="4032448" cy="4105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66724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566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67544" y="2564904"/>
            <a:ext cx="3959994" cy="3742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6725" y="1484784"/>
            <a:ext cx="4033268" cy="93610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860032" y="980728"/>
            <a:ext cx="4320480" cy="58772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64194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21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43239" y="2564904"/>
            <a:ext cx="4032448" cy="3742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44008" y="1484784"/>
            <a:ext cx="4033268" cy="93610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7828" y="980728"/>
            <a:ext cx="4229788" cy="58772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64194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61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6724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70400" y="3225800"/>
            <a:ext cx="190500" cy="406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70400" y="3225800"/>
            <a:ext cx="1905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8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13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33A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39883"/>
            <a:ext cx="630000" cy="41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3548"/>
            <a:ext cx="1440000" cy="100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6614864" y="6309320"/>
            <a:ext cx="2133600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defPPr>
              <a:defRPr lang="en-GB"/>
            </a:defPPr>
            <a:lvl1pPr marL="0" indent="0" algn="r" rtl="0" fontAlgn="base">
              <a:spcBef>
                <a:spcPct val="0"/>
              </a:spcBef>
              <a:spcAft>
                <a:spcPct val="0"/>
              </a:spcAft>
              <a:buClr>
                <a:srgbClr val="33ACE3"/>
              </a:buClr>
              <a:buFont typeface="Arial"/>
              <a:buNone/>
              <a:defRPr sz="1200" kern="1200">
                <a:solidFill>
                  <a:srgbClr val="1641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/>
            <a:fld id="{416CF0FB-56F5-7340-B552-B5CF2D5EAED5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0" r:id="rId4"/>
    <p:sldLayoutId id="2147483652" r:id="rId5"/>
    <p:sldLayoutId id="2147483655" r:id="rId6"/>
    <p:sldLayoutId id="2147483656" r:id="rId7"/>
    <p:sldLayoutId id="2147483654" r:id="rId8"/>
    <p:sldLayoutId id="2147483660" r:id="rId9"/>
    <p:sldLayoutId id="2147483657" r:id="rId10"/>
    <p:sldLayoutId id="2147483662" r:id="rId11"/>
  </p:sldLayoutIdLst>
  <p:hf hdr="0" ftr="0" dt="0"/>
  <p:txStyles>
    <p:titleStyle>
      <a:lvl1pPr marL="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72th UNECE GRPE session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PMP IWG Progress Report</a:t>
            </a:r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2420888"/>
            <a:ext cx="1818200" cy="1493763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99592" y="4077072"/>
            <a:ext cx="2304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b="1" dirty="0">
                <a:solidFill>
                  <a:schemeClr val="bg1"/>
                </a:solidFill>
              </a:rPr>
              <a:t>UNITED NATIONS</a:t>
            </a:r>
            <a:endParaRPr lang="en-IE" sz="1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7984" y="1235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7625" lvl="0" algn="r" latinLnBrk="0"/>
            <a:r>
              <a:rPr kumimoji="0" lang="pt-BR" altLang="ja-JP" dirty="0">
                <a:solidFill>
                  <a:schemeClr val="tx1"/>
                </a:solidFill>
                <a:latin typeface="Arial" charset="0"/>
                <a:ea typeface="ＭＳ 明朝" charset="-128"/>
                <a:cs typeface="Arial" charset="0"/>
              </a:rPr>
              <a:t>Informal document </a:t>
            </a:r>
            <a:r>
              <a:rPr kumimoji="0" lang="pt-BR" altLang="ja-JP" b="1" dirty="0" smtClean="0">
                <a:solidFill>
                  <a:schemeClr val="tx1"/>
                </a:solidFill>
                <a:latin typeface="Arial" charset="0"/>
                <a:ea typeface="ＭＳ 明朝" charset="-128"/>
                <a:cs typeface="Arial" charset="0"/>
              </a:rPr>
              <a:t>GRPE-72-22</a:t>
            </a:r>
            <a:endParaRPr kumimoji="0" lang="pt-BR" altLang="ja-JP" b="1" dirty="0">
              <a:solidFill>
                <a:srgbClr val="FF0000"/>
              </a:solidFill>
              <a:latin typeface="Arial" charset="0"/>
              <a:ea typeface="ＭＳ 明朝" charset="-128"/>
              <a:cs typeface="Arial" charset="0"/>
            </a:endParaRPr>
          </a:p>
          <a:p>
            <a:pPr marL="47625" lvl="0" algn="r" latinLnBrk="0"/>
            <a:r>
              <a:rPr kumimoji="0" lang="pt-BR" altLang="ja-JP" dirty="0">
                <a:solidFill>
                  <a:schemeClr val="tx1"/>
                </a:solidFill>
                <a:latin typeface="Arial" charset="0"/>
                <a:ea typeface="ＭＳ 明朝" charset="-128"/>
                <a:cs typeface="Arial" charset="0"/>
              </a:rPr>
              <a:t>72nd GRPE, 1</a:t>
            </a:r>
            <a:r>
              <a:rPr kumimoji="0" lang="en-US" altLang="ja-JP" dirty="0">
                <a:solidFill>
                  <a:schemeClr val="tx1"/>
                </a:solidFill>
                <a:latin typeface="Arial" charset="0"/>
                <a:ea typeface="ＭＳ 明朝" charset="-128"/>
                <a:cs typeface="Arial" charset="0"/>
              </a:rPr>
              <a:t>1</a:t>
            </a:r>
            <a:r>
              <a:rPr kumimoji="0" lang="pt-BR" altLang="ja-JP" dirty="0">
                <a:solidFill>
                  <a:schemeClr val="tx1"/>
                </a:solidFill>
                <a:latin typeface="Arial" charset="0"/>
                <a:ea typeface="ＭＳ 明朝" charset="-128"/>
                <a:cs typeface="Arial" charset="0"/>
              </a:rPr>
              <a:t>-1</a:t>
            </a:r>
            <a:r>
              <a:rPr kumimoji="0" lang="en-US" altLang="ja-JP" dirty="0">
                <a:solidFill>
                  <a:schemeClr val="tx1"/>
                </a:solidFill>
                <a:latin typeface="Arial" charset="0"/>
                <a:ea typeface="ＭＳ 明朝" charset="-128"/>
                <a:cs typeface="Arial" charset="0"/>
              </a:rPr>
              <a:t>5</a:t>
            </a:r>
            <a:r>
              <a:rPr kumimoji="0" lang="pt-BR" altLang="ja-JP" dirty="0">
                <a:solidFill>
                  <a:schemeClr val="tx1"/>
                </a:solidFill>
                <a:latin typeface="Arial" charset="0"/>
                <a:ea typeface="ＭＳ 明朝" charset="-128"/>
                <a:cs typeface="Arial" charset="0"/>
              </a:rPr>
              <a:t> January 2016,</a:t>
            </a:r>
            <a:br>
              <a:rPr kumimoji="0" lang="pt-BR" altLang="ja-JP" dirty="0">
                <a:solidFill>
                  <a:schemeClr val="tx1"/>
                </a:solidFill>
                <a:latin typeface="Arial" charset="0"/>
                <a:ea typeface="ＭＳ 明朝" charset="-128"/>
                <a:cs typeface="Arial" charset="0"/>
              </a:rPr>
            </a:br>
            <a:r>
              <a:rPr kumimoji="0" lang="pt-BR" altLang="ja-JP" dirty="0">
                <a:solidFill>
                  <a:schemeClr val="tx1"/>
                </a:solidFill>
                <a:latin typeface="Arial" charset="0"/>
                <a:ea typeface="ＭＳ 明朝" charset="-128"/>
                <a:cs typeface="Arial" charset="0"/>
              </a:rPr>
              <a:t>agenda </a:t>
            </a:r>
            <a:r>
              <a:rPr kumimoji="0" lang="pt-BR" altLang="ja-JP">
                <a:solidFill>
                  <a:schemeClr val="tx1"/>
                </a:solidFill>
                <a:latin typeface="Arial" charset="0"/>
                <a:ea typeface="ＭＳ 明朝" charset="-128"/>
                <a:cs typeface="Arial" charset="0"/>
              </a:rPr>
              <a:t>item </a:t>
            </a:r>
            <a:r>
              <a:rPr lang="pt-BR" altLang="ja-JP">
                <a:solidFill>
                  <a:schemeClr val="tx1"/>
                </a:solidFill>
                <a:latin typeface="Arial" charset="0"/>
                <a:ea typeface="ＭＳ 明朝" charset="-128"/>
                <a:cs typeface="Arial" charset="0"/>
              </a:rPr>
              <a:t>7</a:t>
            </a:r>
            <a:endParaRPr kumimoji="0" lang="pt-BR" altLang="ja-JP" dirty="0">
              <a:solidFill>
                <a:schemeClr val="tx1"/>
              </a:solidFill>
              <a:latin typeface="Arial" charset="0"/>
              <a:ea typeface="ＭＳ 明朝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04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2000" y="2133600"/>
            <a:ext cx="8640000" cy="8572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indent="0" algn="just">
              <a:lnSpc>
                <a:spcPct val="114000"/>
              </a:lnSpc>
            </a:pPr>
            <a:r>
              <a:rPr lang="en-US" altLang="en-US" sz="2000" b="0" kern="1200" dirty="0">
                <a:solidFill>
                  <a:srgbClr val="164194"/>
                </a:solidFill>
              </a:rPr>
              <a:t>Following the GRPE-69-23 Informal Document, </a:t>
            </a:r>
            <a:r>
              <a:rPr lang="en-IE" altLang="en-US" sz="2000" b="0" kern="1200" dirty="0">
                <a:solidFill>
                  <a:srgbClr val="164194"/>
                </a:solidFill>
              </a:rPr>
              <a:t>the PMP IWG has identified and focused its work regarding non-exhaust particle emissions on 4 WI:</a:t>
            </a:r>
            <a:endParaRPr lang="el-GR" altLang="en-US" sz="2000" b="0" kern="1200" dirty="0">
              <a:solidFill>
                <a:srgbClr val="164194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7366" y="1312863"/>
            <a:ext cx="8353425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eaLnBrk="1" hangingPunct="1">
              <a:lnSpc>
                <a:spcPct val="110000"/>
              </a:lnSpc>
            </a:pPr>
            <a:r>
              <a:rPr lang="en-US" altLang="en-US" sz="2400" dirty="0">
                <a:solidFill>
                  <a:srgbClr val="164194"/>
                </a:solidFill>
              </a:rPr>
              <a:t>Background - Objective</a:t>
            </a:r>
            <a:endParaRPr lang="el-GR" altLang="en-US" sz="2400" dirty="0">
              <a:solidFill>
                <a:srgbClr val="164194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80000" y="3389055"/>
            <a:ext cx="878400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7525" lvl="4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IE" altLang="en-US" sz="2000" dirty="0"/>
              <a:t>WI-1: Investigation of </a:t>
            </a:r>
            <a:r>
              <a:rPr lang="en-IE" altLang="en-US" sz="2000" dirty="0" smtClean="0"/>
              <a:t>“typical” </a:t>
            </a:r>
            <a:r>
              <a:rPr lang="en-IE" altLang="en-US" sz="2000" dirty="0"/>
              <a:t>driving patterns</a:t>
            </a:r>
          </a:p>
          <a:p>
            <a:pPr marL="517525" lvl="4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IE" altLang="en-US" sz="2000" dirty="0"/>
              <a:t>WI-2: Compilation and monitoring of on-going projects related to non-exhaust particle emissions</a:t>
            </a:r>
          </a:p>
          <a:p>
            <a:pPr marL="517525" lvl="4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WI-3: Networking and exchange of information with experts in the field</a:t>
            </a:r>
          </a:p>
          <a:p>
            <a:pPr marL="517525" lvl="4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IE" altLang="en-US" sz="2000" dirty="0"/>
              <a:t>WI-4: Development of a set of recommended measurement techniques and sampling procedures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38887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6000" y="1312862"/>
            <a:ext cx="88920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eaLnBrk="1" hangingPunct="1">
              <a:lnSpc>
                <a:spcPct val="110000"/>
              </a:lnSpc>
            </a:pPr>
            <a:r>
              <a:rPr lang="en-US" altLang="en-US" sz="2000" dirty="0">
                <a:solidFill>
                  <a:srgbClr val="164194"/>
                </a:solidFill>
              </a:rPr>
              <a:t>WI1 - </a:t>
            </a:r>
            <a:r>
              <a:rPr lang="en-IE" altLang="en-US" sz="2000" dirty="0">
                <a:solidFill>
                  <a:srgbClr val="164194"/>
                </a:solidFill>
              </a:rPr>
              <a:t>Investigation of </a:t>
            </a:r>
            <a:r>
              <a:rPr lang="en-IE" altLang="en-US" sz="2000" dirty="0" smtClean="0">
                <a:solidFill>
                  <a:srgbClr val="164194"/>
                </a:solidFill>
              </a:rPr>
              <a:t>“typical” </a:t>
            </a:r>
            <a:r>
              <a:rPr lang="en-IE" altLang="en-US" sz="2000" dirty="0">
                <a:solidFill>
                  <a:srgbClr val="164194"/>
                </a:solidFill>
              </a:rPr>
              <a:t>driving patterns – Status</a:t>
            </a:r>
            <a:endParaRPr lang="el-GR" altLang="en-US" sz="2000" dirty="0">
              <a:solidFill>
                <a:srgbClr val="164194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60000" y="2132856"/>
            <a:ext cx="842400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7525" lvl="4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IE" altLang="en-US" sz="2000" dirty="0"/>
              <a:t>An analysis based on activity data collected in the framework of the WLTP project has been conducted</a:t>
            </a:r>
          </a:p>
          <a:p>
            <a:pPr marL="517525" lvl="4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Parameters relevant for both brake and tyre/road wear have been calculated. </a:t>
            </a:r>
            <a:endParaRPr lang="en-US" altLang="en-US" sz="2000" dirty="0" smtClean="0"/>
          </a:p>
          <a:p>
            <a:pPr marL="517525" lvl="4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Among </a:t>
            </a:r>
            <a:r>
              <a:rPr lang="en-US" altLang="en-US" sz="2000" dirty="0"/>
              <a:t>others distributions of speed, acceleration, deceleration, number of braking events, etc. were </a:t>
            </a:r>
            <a:r>
              <a:rPr lang="en-US" altLang="en-US" sz="2000" dirty="0" smtClean="0"/>
              <a:t>calculated and presented in the last PMP meeting</a:t>
            </a:r>
          </a:p>
          <a:p>
            <a:pPr marL="517525" lvl="4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IE" altLang="en-US" sz="2000" dirty="0" smtClean="0"/>
              <a:t>One of the main results is that the differences in typical driving/braking patterns relevant for non-exhaust emissions are quite limited among the different regions </a:t>
            </a:r>
            <a:endParaRPr lang="en-IE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5729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6000" y="1312863"/>
            <a:ext cx="88920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eaLnBrk="1" hangingPunct="1">
              <a:lnSpc>
                <a:spcPct val="110000"/>
              </a:lnSpc>
            </a:pPr>
            <a:r>
              <a:rPr lang="en-US" altLang="en-US" sz="1800" dirty="0">
                <a:solidFill>
                  <a:srgbClr val="164194"/>
                </a:solidFill>
              </a:rPr>
              <a:t>WI1 - </a:t>
            </a:r>
            <a:r>
              <a:rPr lang="en-IE" altLang="en-US" sz="1800" dirty="0">
                <a:solidFill>
                  <a:srgbClr val="164194"/>
                </a:solidFill>
              </a:rPr>
              <a:t>Investigation of “normal” driving patterns – Next Steps</a:t>
            </a:r>
            <a:endParaRPr lang="el-GR" altLang="en-US" sz="1800" dirty="0">
              <a:solidFill>
                <a:srgbClr val="164194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60000" y="2209800"/>
            <a:ext cx="8424000" cy="378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7525" lvl="4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IE" altLang="en-US" sz="1800" dirty="0"/>
              <a:t>The final </a:t>
            </a:r>
            <a:r>
              <a:rPr lang="en-IE" altLang="en-US" sz="1800" dirty="0" smtClean="0"/>
              <a:t>complete report and </a:t>
            </a:r>
            <a:r>
              <a:rPr lang="en-IE" altLang="en-US" sz="1800" dirty="0"/>
              <a:t>a </a:t>
            </a:r>
            <a:r>
              <a:rPr lang="en-IE" altLang="en-US" sz="1800" dirty="0" smtClean="0"/>
              <a:t>summary with the main results will </a:t>
            </a:r>
            <a:r>
              <a:rPr lang="en-IE" altLang="en-US" sz="1800" dirty="0"/>
              <a:t>be released </a:t>
            </a:r>
            <a:r>
              <a:rPr lang="en-IE" altLang="en-US" sz="1800" dirty="0" smtClean="0"/>
              <a:t>in the next weeks and </a:t>
            </a:r>
            <a:r>
              <a:rPr lang="en-IE" altLang="en-US" sz="1800" dirty="0"/>
              <a:t>will be available </a:t>
            </a:r>
            <a:r>
              <a:rPr lang="en-IE" altLang="en-US" sz="1800" dirty="0" smtClean="0"/>
              <a:t>on </a:t>
            </a:r>
            <a:r>
              <a:rPr lang="en-IE" altLang="en-US" sz="1800" dirty="0"/>
              <a:t>the PMP IWG dedicated webpage</a:t>
            </a:r>
          </a:p>
          <a:p>
            <a:pPr marL="517525" lvl="4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IE" altLang="en-US" sz="1800" dirty="0" smtClean="0"/>
              <a:t>Currently real </a:t>
            </a:r>
            <a:r>
              <a:rPr lang="en-IE" altLang="en-US" sz="1800" dirty="0"/>
              <a:t>world data provided by industrial partners </a:t>
            </a:r>
            <a:r>
              <a:rPr lang="en-IE" altLang="en-US" sz="1800" dirty="0" smtClean="0"/>
              <a:t>as well as industrial cycles for brake testing are </a:t>
            </a:r>
            <a:r>
              <a:rPr lang="en-IE" altLang="en-US" sz="1800" dirty="0"/>
              <a:t>being processed with the aim of comparing them to the data derived from the WLTP </a:t>
            </a:r>
            <a:r>
              <a:rPr lang="en-IE" altLang="en-US" sz="1800" dirty="0" smtClean="0"/>
              <a:t>database – preliminary results will be presented in the next face to face meeting</a:t>
            </a:r>
            <a:endParaRPr lang="en-IE" altLang="en-US" sz="1800" dirty="0"/>
          </a:p>
          <a:p>
            <a:pPr marL="517525" lvl="4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IE" altLang="en-US" sz="1800" dirty="0"/>
              <a:t>Depending on the GRPE </a:t>
            </a:r>
            <a:r>
              <a:rPr lang="en-IE" altLang="en-US" sz="1800" dirty="0" smtClean="0"/>
              <a:t>decision, </a:t>
            </a:r>
            <a:r>
              <a:rPr lang="en-US" altLang="en-US" sz="1800" dirty="0" smtClean="0"/>
              <a:t>this set of data could represent a good basis for </a:t>
            </a:r>
            <a:r>
              <a:rPr lang="en-US" altLang="en-US" sz="1800" dirty="0"/>
              <a:t>the </a:t>
            </a:r>
            <a:r>
              <a:rPr lang="en-US" altLang="en-US" sz="1800" dirty="0" smtClean="0"/>
              <a:t>development of </a:t>
            </a:r>
            <a:r>
              <a:rPr lang="en-US" altLang="en-US" sz="1800" dirty="0"/>
              <a:t>a </a:t>
            </a:r>
            <a:r>
              <a:rPr lang="en-US" altLang="en-US" sz="1800" dirty="0" smtClean="0"/>
              <a:t>test cycle to assess particle emissions from brake wear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829553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6000" y="1295400"/>
            <a:ext cx="88920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eaLnBrk="1" hangingPunct="1">
              <a:lnSpc>
                <a:spcPct val="110000"/>
              </a:lnSpc>
            </a:pPr>
            <a:r>
              <a:rPr lang="en-US" altLang="en-US" sz="1800" dirty="0">
                <a:solidFill>
                  <a:srgbClr val="164194"/>
                </a:solidFill>
              </a:rPr>
              <a:t>WI2 &amp; WI3 - </a:t>
            </a:r>
            <a:r>
              <a:rPr lang="en-IE" altLang="en-US" sz="1800" dirty="0">
                <a:solidFill>
                  <a:srgbClr val="164194"/>
                </a:solidFill>
              </a:rPr>
              <a:t>Related research projects &amp; Networking - Status </a:t>
            </a:r>
            <a:endParaRPr lang="el-GR" altLang="en-US" sz="1800" dirty="0">
              <a:solidFill>
                <a:srgbClr val="164194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52000" y="2057400"/>
            <a:ext cx="8640000" cy="175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7525" lvl="4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IE" altLang="en-US" sz="1800" dirty="0"/>
              <a:t>So far, information on several research projects – mostly related to brake wear – have been presented to the F2F meetings. Also the results of the TIP project on tyre/road wear were discussed in detail </a:t>
            </a:r>
          </a:p>
          <a:p>
            <a:pPr marL="517525" lvl="4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IE" altLang="en-US" sz="1800" dirty="0"/>
              <a:t>A document that contains information related to the projects for keeping the group informed has been created and updated regularly</a:t>
            </a:r>
            <a:endParaRPr lang="en-US" altLang="en-US" sz="1800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52000" y="4343400"/>
            <a:ext cx="8640000" cy="20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7525" lvl="4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IE" altLang="en-US" sz="1800" dirty="0"/>
              <a:t>Several experts from different origins (industry, research institutes, universities) have already been following the activities and contribute with their knowledge to the work done </a:t>
            </a:r>
            <a:r>
              <a:rPr lang="en-IE" altLang="en-US" sz="1800" dirty="0" smtClean="0"/>
              <a:t>within </a:t>
            </a:r>
            <a:r>
              <a:rPr lang="en-IE" altLang="en-US" sz="1800" dirty="0"/>
              <a:t>the PMP IWG</a:t>
            </a:r>
          </a:p>
          <a:p>
            <a:pPr marL="517525" lvl="4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IE" altLang="en-US" sz="1800" dirty="0"/>
              <a:t>A list of experts who participate in the PMP IWG has been created and is available at the PMP website</a:t>
            </a:r>
            <a:endParaRPr lang="en-US" altLang="en-US" sz="1800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52000" y="4114800"/>
            <a:ext cx="864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43662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6000" y="1124744"/>
            <a:ext cx="87120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175" indent="-3175" algn="ctr"/>
            <a:r>
              <a:rPr lang="en-US" altLang="en-US" sz="1800" dirty="0">
                <a:solidFill>
                  <a:srgbClr val="164194"/>
                </a:solidFill>
              </a:rPr>
              <a:t>WI4 - </a:t>
            </a:r>
            <a:r>
              <a:rPr lang="en-IE" altLang="en-US" sz="1800" dirty="0">
                <a:solidFill>
                  <a:srgbClr val="164194"/>
                </a:solidFill>
              </a:rPr>
              <a:t>Sampling procedures and measurement techniques - Status</a:t>
            </a:r>
            <a:endParaRPr lang="el-GR" altLang="en-US" sz="1800" dirty="0">
              <a:solidFill>
                <a:srgbClr val="164194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52000" y="1844824"/>
            <a:ext cx="8640000" cy="416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4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IE" altLang="en-US" sz="1800" dirty="0" smtClean="0"/>
              <a:t>Two possible approaches: test rig based measurements and measurement of emissions from the whole vehicle (either in the lab or on the road)</a:t>
            </a:r>
          </a:p>
          <a:p>
            <a:pPr marL="342900" lvl="4" indent="-342900" algn="just">
              <a:lnSpc>
                <a:spcPts val="24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IE" altLang="en-US" sz="1800" dirty="0"/>
              <a:t>A</a:t>
            </a:r>
            <a:r>
              <a:rPr lang="en-IE" altLang="en-US" sz="1800" dirty="0" smtClean="0"/>
              <a:t>lthough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there are experimental setups capable of measuring particle emissions from brake/</a:t>
            </a:r>
            <a:r>
              <a:rPr lang="en-US" altLang="en-US" sz="1800" dirty="0" err="1"/>
              <a:t>tyre</a:t>
            </a:r>
            <a:r>
              <a:rPr lang="en-US" altLang="en-US" sz="1800" dirty="0"/>
              <a:t>/road wear under real world </a:t>
            </a:r>
            <a:r>
              <a:rPr lang="en-US" altLang="en-US" sz="1800" dirty="0" smtClean="0"/>
              <a:t>conditions (on-road), </a:t>
            </a:r>
            <a:r>
              <a:rPr lang="en-US" altLang="en-US" sz="1800" dirty="0"/>
              <a:t>the approach presents difficulties and high </a:t>
            </a:r>
            <a:r>
              <a:rPr lang="en-US" altLang="en-US" sz="1800" dirty="0" smtClean="0"/>
              <a:t>uncertainties</a:t>
            </a:r>
            <a:endParaRPr lang="en-IE" altLang="en-US" sz="1800" dirty="0"/>
          </a:p>
          <a:p>
            <a:pPr marL="358775" lvl="4" indent="-271463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IE" altLang="en-US" sz="1800" dirty="0" smtClean="0"/>
              <a:t>As </a:t>
            </a:r>
            <a:r>
              <a:rPr lang="en-IE" altLang="en-US" sz="1800" dirty="0"/>
              <a:t>far as brake wear emissions are </a:t>
            </a:r>
            <a:r>
              <a:rPr lang="en-IE" altLang="en-US" sz="1800" dirty="0" smtClean="0"/>
              <a:t>concerned and in view of a possible development of a standardized measurement procedure for particle </a:t>
            </a:r>
            <a:r>
              <a:rPr lang="en-IE" altLang="en-US" sz="1800" dirty="0"/>
              <a:t>emissions, </a:t>
            </a:r>
            <a:r>
              <a:rPr lang="en-IE" altLang="en-US" sz="1800" dirty="0" smtClean="0"/>
              <a:t>there </a:t>
            </a:r>
            <a:r>
              <a:rPr lang="en-IE" altLang="en-US" sz="1800" dirty="0"/>
              <a:t>is consensus among the PMP members </a:t>
            </a:r>
            <a:r>
              <a:rPr lang="en-IE" altLang="en-US" sz="1800" dirty="0" smtClean="0"/>
              <a:t>that  a test rig approach focusing on the </a:t>
            </a:r>
            <a:r>
              <a:rPr lang="en-IE" altLang="en-US" sz="1800" dirty="0"/>
              <a:t>brake system (disk + pad</a:t>
            </a:r>
            <a:r>
              <a:rPr lang="en-IE" altLang="en-US" sz="1800" dirty="0" smtClean="0"/>
              <a:t>) is much less technically challenging than measuring particle emissions from a whole vehicle</a:t>
            </a:r>
          </a:p>
        </p:txBody>
      </p:sp>
    </p:spTree>
    <p:extLst>
      <p:ext uri="{BB962C8B-B14F-4D97-AF65-F5344CB8AC3E}">
        <p14:creationId xmlns:p14="http://schemas.microsoft.com/office/powerpoint/2010/main" val="738757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6000" y="1465263"/>
            <a:ext cx="87120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175" indent="-3175" algn="ctr"/>
            <a:r>
              <a:rPr lang="en-US" altLang="en-US" sz="1800" dirty="0">
                <a:solidFill>
                  <a:srgbClr val="164194"/>
                </a:solidFill>
              </a:rPr>
              <a:t>WI4 - </a:t>
            </a:r>
            <a:r>
              <a:rPr lang="en-IE" altLang="en-US" sz="1800" dirty="0">
                <a:solidFill>
                  <a:srgbClr val="164194"/>
                </a:solidFill>
              </a:rPr>
              <a:t>Sampling procedures and measurement techniques - Status</a:t>
            </a:r>
            <a:endParaRPr lang="el-GR" altLang="en-US" sz="1800" dirty="0">
              <a:solidFill>
                <a:srgbClr val="164194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52000" y="2132856"/>
            <a:ext cx="8640000" cy="444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58775" lvl="4" indent="-271463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Several different test rigs configurations, based on a brake </a:t>
            </a:r>
            <a:r>
              <a:rPr lang="en-US" altLang="en-US" sz="1800" dirty="0" err="1"/>
              <a:t>dyno</a:t>
            </a:r>
            <a:r>
              <a:rPr lang="en-US" altLang="en-US" sz="1800" dirty="0"/>
              <a:t>, are currently used - some of them have already been presented to the PMP group and quite extensively investigated. </a:t>
            </a:r>
          </a:p>
          <a:p>
            <a:pPr marL="358775" lvl="4" indent="-271463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Two main issues to be addressed: comparison of different test rig configurations and correlation with real world </a:t>
            </a:r>
            <a:r>
              <a:rPr lang="en-US" altLang="en-US" sz="1800" dirty="0" smtClean="0"/>
              <a:t>emissions </a:t>
            </a:r>
            <a:r>
              <a:rPr lang="en-US" altLang="en-US" sz="1600" dirty="0" smtClean="0"/>
              <a:t>(e.g. a test rig approach does not cover technologies like regenerative braking ad vehicle to vehicle communication that could reduce anyway particle emissions)</a:t>
            </a:r>
            <a:endParaRPr lang="en-IE" altLang="en-US" sz="1600" dirty="0"/>
          </a:p>
          <a:p>
            <a:pPr marL="358775" lvl="4" indent="-271463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en-IE" altLang="en-US" sz="1800" dirty="0"/>
          </a:p>
          <a:p>
            <a:pPr marL="342900" indent="-342900" algn="just">
              <a:lnSpc>
                <a:spcPts val="24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IE" altLang="en-US" sz="1800" dirty="0" smtClean="0"/>
              <a:t>Regarding </a:t>
            </a:r>
            <a:r>
              <a:rPr lang="en-IE" altLang="en-US" sz="1800" dirty="0"/>
              <a:t>tyre/road wear </a:t>
            </a:r>
            <a:r>
              <a:rPr lang="en-IE" altLang="en-US" sz="1800" dirty="0" smtClean="0"/>
              <a:t>particles currently </a:t>
            </a:r>
            <a:r>
              <a:rPr lang="en-IE" altLang="en-US" sz="1800" dirty="0"/>
              <a:t>existing </a:t>
            </a:r>
            <a:r>
              <a:rPr lang="en-IE" altLang="en-US" sz="1800" dirty="0" smtClean="0"/>
              <a:t>sampling </a:t>
            </a:r>
            <a:r>
              <a:rPr lang="en-IE" altLang="en-US" sz="1800" dirty="0"/>
              <a:t>methods fail to distinguish particles coming from the tyre and the road surface </a:t>
            </a:r>
          </a:p>
          <a:p>
            <a:pPr marL="358775" lvl="4" indent="-271463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el-G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952069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6000" y="1268760"/>
            <a:ext cx="88920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175" indent="-3175" algn="ctr"/>
            <a:r>
              <a:rPr lang="en-US" altLang="en-US" sz="2400" dirty="0">
                <a:solidFill>
                  <a:srgbClr val="164194"/>
                </a:solidFill>
              </a:rPr>
              <a:t>Non-exhaust particle emissions – Key messages</a:t>
            </a:r>
            <a:endParaRPr lang="el-GR" altLang="en-US" sz="2400" dirty="0">
              <a:solidFill>
                <a:srgbClr val="164194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60229" y="1860897"/>
            <a:ext cx="8550456" cy="301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just" defTabSz="825500" eaLnBrk="0" hangingPunct="0">
              <a:lnSpc>
                <a:spcPts val="2400"/>
              </a:lnSpc>
              <a:spcAft>
                <a:spcPts val="1200"/>
              </a:spcAft>
              <a:buClr>
                <a:srgbClr val="002060"/>
              </a:buClr>
              <a:buSzPct val="145000"/>
              <a:defRPr/>
            </a:pPr>
            <a:r>
              <a:rPr lang="en-US" altLang="en-US" sz="2000" dirty="0" smtClean="0">
                <a:solidFill>
                  <a:srgbClr val="0F5494"/>
                </a:solidFill>
              </a:rPr>
              <a:t>Brake wear emissions: </a:t>
            </a:r>
          </a:p>
          <a:p>
            <a:pPr marL="285750" lvl="1" indent="-285750" algn="just" defTabSz="825500" eaLnBrk="0" hangingPunct="0">
              <a:lnSpc>
                <a:spcPts val="2400"/>
              </a:lnSpc>
              <a:spcBef>
                <a:spcPts val="800"/>
              </a:spcBef>
              <a:spcAft>
                <a:spcPts val="8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>
                <a:tab pos="363538" algn="l"/>
              </a:tabLst>
              <a:defRPr/>
            </a:pPr>
            <a:r>
              <a:rPr lang="en-US" altLang="en-US" sz="1800" dirty="0"/>
              <a:t>Industry (OEMs and instrument manufacturers) </a:t>
            </a:r>
            <a:r>
              <a:rPr lang="en-US" altLang="en-US" sz="1800" dirty="0" smtClean="0"/>
              <a:t>is actively </a:t>
            </a:r>
            <a:r>
              <a:rPr lang="en-US" altLang="en-US" sz="1800" dirty="0"/>
              <a:t>working on the development of brake dyno rigs to assess particle emissions from brake systems</a:t>
            </a:r>
            <a:endParaRPr lang="en-IE" altLang="en-US" sz="1800" dirty="0"/>
          </a:p>
          <a:p>
            <a:pPr marL="285750" lvl="1" indent="-285750" algn="just" defTabSz="825500" eaLnBrk="0" hangingPunct="0">
              <a:lnSpc>
                <a:spcPts val="2400"/>
              </a:lnSpc>
              <a:spcBef>
                <a:spcPts val="800"/>
              </a:spcBef>
              <a:spcAft>
                <a:spcPts val="8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>
                <a:tab pos="363538" algn="l"/>
              </a:tabLst>
              <a:defRPr/>
            </a:pPr>
            <a:r>
              <a:rPr lang="en-IE" altLang="en-US" sz="1800" dirty="0"/>
              <a:t>It is likely that in the near future data and experience acquired in these activities may represent a good basis for the development, in case this is considered necessary, of a standardised measurement procedure based on the brake dyno </a:t>
            </a:r>
            <a:r>
              <a:rPr lang="en-IE" altLang="en-US" sz="1800" dirty="0" smtClean="0"/>
              <a:t>concept </a:t>
            </a:r>
            <a:endParaRPr lang="en-IE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21161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6000" y="1196752"/>
            <a:ext cx="88920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175" indent="-3175" algn="ctr"/>
            <a:r>
              <a:rPr lang="en-US" altLang="en-US" sz="2400" dirty="0">
                <a:solidFill>
                  <a:srgbClr val="164194"/>
                </a:solidFill>
              </a:rPr>
              <a:t>Non-exhaust particle emissions – Key messages</a:t>
            </a:r>
            <a:endParaRPr lang="el-GR" altLang="en-US" sz="2400" dirty="0">
              <a:solidFill>
                <a:srgbClr val="164194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26000" y="1844824"/>
            <a:ext cx="8892000" cy="465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algn="just" defTabSz="825500" eaLnBrk="0" hangingPunct="0">
              <a:lnSpc>
                <a:spcPts val="2400"/>
              </a:lnSpc>
              <a:spcAft>
                <a:spcPts val="1200"/>
              </a:spcAft>
              <a:buClr>
                <a:srgbClr val="002060"/>
              </a:buClr>
              <a:buSzPct val="145000"/>
              <a:tabLst>
                <a:tab pos="363538" algn="l"/>
              </a:tabLst>
              <a:defRPr/>
            </a:pPr>
            <a:r>
              <a:rPr lang="en-US" altLang="en-US" sz="2000" dirty="0" err="1" smtClean="0">
                <a:solidFill>
                  <a:srgbClr val="0F5494"/>
                </a:solidFill>
              </a:rPr>
              <a:t>Tyre</a:t>
            </a:r>
            <a:r>
              <a:rPr lang="en-US" altLang="en-US" sz="2000" dirty="0" smtClean="0">
                <a:solidFill>
                  <a:srgbClr val="0F5494"/>
                </a:solidFill>
              </a:rPr>
              <a:t> and road wear particle emissions: </a:t>
            </a:r>
            <a:endParaRPr lang="en-US" altLang="en-US" sz="1800" b="0" dirty="0" smtClean="0">
              <a:solidFill>
                <a:srgbClr val="0F5494"/>
              </a:solidFill>
            </a:endParaRPr>
          </a:p>
          <a:p>
            <a:pPr marL="285750" lvl="1" indent="-285750" algn="just" defTabSz="825500" eaLnBrk="0" hangingPunct="0">
              <a:lnSpc>
                <a:spcPts val="2400"/>
              </a:lnSpc>
              <a:spcBef>
                <a:spcPts val="800"/>
              </a:spcBef>
              <a:spcAft>
                <a:spcPts val="8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>
                <a:tab pos="363538" algn="l"/>
              </a:tabLst>
              <a:defRPr/>
            </a:pPr>
            <a:r>
              <a:rPr lang="en-US" altLang="en-US" sz="1800" dirty="0"/>
              <a:t>Much more challenging situation </a:t>
            </a:r>
            <a:r>
              <a:rPr lang="en-US" altLang="en-US" sz="1800" dirty="0" smtClean="0"/>
              <a:t>– </a:t>
            </a:r>
            <a:r>
              <a:rPr lang="en-US" altLang="en-US" sz="1800" dirty="0"/>
              <a:t>difficult to separate </a:t>
            </a:r>
            <a:r>
              <a:rPr lang="en-US" altLang="en-US" sz="1800" dirty="0" err="1"/>
              <a:t>tyre</a:t>
            </a:r>
            <a:r>
              <a:rPr lang="en-US" altLang="en-US" sz="1800" dirty="0"/>
              <a:t> and road contribution.  </a:t>
            </a:r>
          </a:p>
          <a:p>
            <a:pPr marL="285750" lvl="1" indent="-285750" algn="just" defTabSz="825500" eaLnBrk="0" hangingPunct="0">
              <a:lnSpc>
                <a:spcPts val="2400"/>
              </a:lnSpc>
              <a:spcBef>
                <a:spcPts val="800"/>
              </a:spcBef>
              <a:spcAft>
                <a:spcPts val="8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>
                <a:tab pos="363538" algn="l"/>
              </a:tabLst>
              <a:defRPr/>
            </a:pPr>
            <a:r>
              <a:rPr lang="en-US" sz="1800" dirty="0"/>
              <a:t>A standardized methodology (ISO TS) for measuring the contribution of TRWP on air pollution for research purposes is under </a:t>
            </a:r>
            <a:r>
              <a:rPr lang="en-US" sz="1800" dirty="0" smtClean="0"/>
              <a:t>development – results presented by </a:t>
            </a:r>
            <a:r>
              <a:rPr lang="en-US" sz="1800" dirty="0" err="1" smtClean="0"/>
              <a:t>tyre</a:t>
            </a:r>
            <a:r>
              <a:rPr lang="en-US" sz="1800" dirty="0" smtClean="0"/>
              <a:t> industry based on such methodology suggest a limited contribution of </a:t>
            </a:r>
            <a:r>
              <a:rPr lang="en-US" sz="1800" dirty="0" err="1" smtClean="0"/>
              <a:t>tyres</a:t>
            </a:r>
            <a:r>
              <a:rPr lang="en-US" sz="1800" dirty="0" smtClean="0"/>
              <a:t> to PM10 and PM2.5 </a:t>
            </a:r>
            <a:endParaRPr lang="en-US" altLang="en-US" sz="1800" dirty="0"/>
          </a:p>
          <a:p>
            <a:pPr marL="285750" lvl="1" indent="-285750" algn="just" defTabSz="825500" eaLnBrk="0" hangingPunct="0">
              <a:lnSpc>
                <a:spcPts val="2400"/>
              </a:lnSpc>
              <a:spcBef>
                <a:spcPts val="800"/>
              </a:spcBef>
              <a:spcAft>
                <a:spcPts val="8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>
                <a:tab pos="363538" algn="l"/>
              </a:tabLst>
              <a:defRPr/>
            </a:pPr>
            <a:r>
              <a:rPr lang="en-IE" altLang="en-US" sz="1800" dirty="0"/>
              <a:t>No clear pathway for the development of a standardized methodology for the direct measurement of TRWP emissions (e.g. particle mass and/or particle number</a:t>
            </a:r>
            <a:r>
              <a:rPr lang="en-IE" altLang="en-US" sz="1800" dirty="0" smtClean="0"/>
              <a:t>)</a:t>
            </a:r>
          </a:p>
          <a:p>
            <a:pPr marL="285750" lvl="1" indent="-285750" algn="just" defTabSz="825500" eaLnBrk="0" hangingPunct="0">
              <a:lnSpc>
                <a:spcPts val="2400"/>
              </a:lnSpc>
              <a:spcBef>
                <a:spcPts val="800"/>
              </a:spcBef>
              <a:spcAft>
                <a:spcPts val="8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>
                <a:tab pos="363538" algn="l"/>
              </a:tabLst>
              <a:defRPr/>
            </a:pPr>
            <a:r>
              <a:rPr lang="en-IE" altLang="en-US" sz="1800" dirty="0" smtClean="0"/>
              <a:t>A large scale </a:t>
            </a:r>
            <a:r>
              <a:rPr lang="en-IE" altLang="en-US" sz="1800" dirty="0"/>
              <a:t>investigation on the open </a:t>
            </a:r>
            <a:r>
              <a:rPr lang="en-IE" altLang="en-US" sz="1800" dirty="0" smtClean="0"/>
              <a:t>issues, notably those </a:t>
            </a:r>
            <a:r>
              <a:rPr lang="en-IE" altLang="en-US" sz="1800" dirty="0"/>
              <a:t>related to the sampling and measurement techniques </a:t>
            </a:r>
            <a:r>
              <a:rPr lang="en-IE" altLang="en-US" sz="1800" dirty="0" smtClean="0"/>
              <a:t>would be needed.</a:t>
            </a:r>
            <a:endParaRPr lang="en-IE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448709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288" y="1196752"/>
            <a:ext cx="83534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eaLnBrk="1" hangingPunct="1">
              <a:lnSpc>
                <a:spcPct val="110000"/>
              </a:lnSpc>
            </a:pPr>
            <a:r>
              <a:rPr lang="en-US" altLang="en-US" sz="2400" dirty="0" smtClean="0">
                <a:solidFill>
                  <a:srgbClr val="164194"/>
                </a:solidFill>
              </a:rPr>
              <a:t>Next steps</a:t>
            </a:r>
            <a:endParaRPr lang="el-GR" altLang="en-US" sz="2400" dirty="0">
              <a:solidFill>
                <a:srgbClr val="164194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8000" y="2346920"/>
            <a:ext cx="8568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17525" lvl="4" indent="-342900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The Chairman of GRPE requested </a:t>
            </a:r>
            <a:r>
              <a:rPr lang="en-US" altLang="en-US" sz="1800" dirty="0" smtClean="0"/>
              <a:t>in June 2015 a </a:t>
            </a:r>
            <a:r>
              <a:rPr lang="en-US" altLang="en-US" sz="1800" dirty="0"/>
              <a:t>summary report as result of the information collection phase to be discussed within GRPE and </a:t>
            </a:r>
            <a:r>
              <a:rPr lang="en-US" altLang="en-US" sz="1800" dirty="0" smtClean="0"/>
              <a:t>WP29</a:t>
            </a:r>
            <a:endParaRPr lang="en-US" altLang="en-US" sz="1800" dirty="0"/>
          </a:p>
          <a:p>
            <a:pPr marL="517525" lvl="4" indent="-342900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/>
              <a:t>The PMP group will work on this document over the next months with the objective of submitting it to GRPE by June 2016</a:t>
            </a:r>
          </a:p>
          <a:p>
            <a:pPr marL="517525" lvl="4" indent="-342900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/>
              <a:t>On the basis of the information that will be made available</a:t>
            </a:r>
            <a:r>
              <a:rPr lang="en-US" altLang="en-US" sz="1800" dirty="0"/>
              <a:t>, </a:t>
            </a:r>
            <a:r>
              <a:rPr lang="en-US" altLang="en-US" sz="1800" dirty="0" smtClean="0"/>
              <a:t>a decision will have to be taken about the next steps (e.g. extend the mandate of the </a:t>
            </a:r>
            <a:r>
              <a:rPr lang="en-US" altLang="en-US" sz="1800" dirty="0"/>
              <a:t>PMP </a:t>
            </a:r>
            <a:r>
              <a:rPr lang="en-US" altLang="en-US" sz="1800" dirty="0" smtClean="0"/>
              <a:t>to </a:t>
            </a:r>
            <a:r>
              <a:rPr lang="en-US" altLang="en-US" sz="1800" dirty="0"/>
              <a:t>specific objectives </a:t>
            </a:r>
            <a:r>
              <a:rPr lang="en-US" altLang="en-US" sz="1800" dirty="0" smtClean="0"/>
              <a:t>like the development of harmonized test </a:t>
            </a:r>
            <a:r>
              <a:rPr lang="en-US" altLang="en-US" sz="1800" dirty="0"/>
              <a:t>cycles and measurement </a:t>
            </a:r>
            <a:r>
              <a:rPr lang="en-US" altLang="en-US" sz="1800" dirty="0" smtClean="0"/>
              <a:t>procedure)</a:t>
            </a:r>
          </a:p>
          <a:p>
            <a:pPr marL="517525" lvl="4" indent="-342900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PMP </a:t>
            </a:r>
            <a:r>
              <a:rPr lang="en-US" altLang="en-US" sz="1800" dirty="0" smtClean="0"/>
              <a:t>appreciates </a:t>
            </a:r>
            <a:r>
              <a:rPr lang="en-US" altLang="en-US" sz="1800" dirty="0"/>
              <a:t>guidance on priorities, indication of preferred timing and next steps from </a:t>
            </a:r>
            <a:r>
              <a:rPr lang="en-US" altLang="en-US" sz="1800" dirty="0" smtClean="0"/>
              <a:t>GRPE and </a:t>
            </a:r>
            <a:r>
              <a:rPr lang="en-US" altLang="en-US" sz="1800" dirty="0"/>
              <a:t>will present a request for an updated mandate at the 73rd GRPE –June 2016 and a proposed timeline for the further </a:t>
            </a:r>
            <a:r>
              <a:rPr lang="en-US" altLang="en-US" sz="1800" dirty="0" smtClean="0"/>
              <a:t>activities </a:t>
            </a:r>
            <a:endParaRPr lang="en-US" altLang="en-US" sz="1800" dirty="0"/>
          </a:p>
          <a:p>
            <a:pPr marL="517525" lvl="4" indent="-342900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559139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in touch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71600" y="2420939"/>
            <a:ext cx="4824536" cy="1656133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None/>
              <a:defRPr sz="1400" b="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0" indent="-28575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3ACE3"/>
              </a:buClr>
              <a:buChar char="•"/>
              <a:defRPr sz="1600" b="1">
                <a:solidFill>
                  <a:srgbClr val="0F5494"/>
                </a:solidFill>
                <a:latin typeface="+mn-lt"/>
              </a:defRPr>
            </a:lvl2pPr>
            <a:lvl3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+mn-lt"/>
              </a:defRPr>
            </a:lvl3pPr>
            <a:lvl4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164194"/>
                </a:solidFill>
              </a:rPr>
              <a:t>JRC Science Hub:</a:t>
            </a:r>
            <a:br>
              <a:rPr lang="en-US" dirty="0" smtClean="0">
                <a:solidFill>
                  <a:srgbClr val="164194"/>
                </a:solidFill>
              </a:rPr>
            </a:br>
            <a:r>
              <a:rPr lang="en-US" b="1" i="1" dirty="0" err="1" smtClean="0">
                <a:solidFill>
                  <a:srgbClr val="164194"/>
                </a:solidFill>
              </a:rPr>
              <a:t>ec.europa.eu</a:t>
            </a:r>
            <a:r>
              <a:rPr lang="en-US" b="1" i="1" dirty="0" smtClean="0">
                <a:solidFill>
                  <a:srgbClr val="164194"/>
                </a:solidFill>
              </a:rPr>
              <a:t>/</a:t>
            </a:r>
            <a:r>
              <a:rPr lang="en-US" b="1" i="1" dirty="0" err="1" smtClean="0">
                <a:solidFill>
                  <a:srgbClr val="164194"/>
                </a:solidFill>
              </a:rPr>
              <a:t>jrc</a:t>
            </a:r>
            <a:endParaRPr lang="en-US" b="1" i="1" dirty="0" smtClean="0">
              <a:solidFill>
                <a:srgbClr val="164194"/>
              </a:solidFill>
            </a:endParaRPr>
          </a:p>
          <a:p>
            <a:pPr>
              <a:lnSpc>
                <a:spcPct val="110000"/>
              </a:lnSpc>
            </a:pPr>
            <a:endParaRPr lang="en-US" dirty="0" smtClean="0">
              <a:solidFill>
                <a:srgbClr val="164194"/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164194"/>
                </a:solidFill>
              </a:rPr>
              <a:t>Twitter and Facebook: </a:t>
            </a:r>
          </a:p>
          <a:p>
            <a:pPr>
              <a:lnSpc>
                <a:spcPct val="110000"/>
              </a:lnSpc>
            </a:pPr>
            <a:r>
              <a:rPr lang="en-US" b="1" i="1" dirty="0" smtClean="0">
                <a:solidFill>
                  <a:srgbClr val="164194"/>
                </a:solidFill>
              </a:rPr>
              <a:t>@</a:t>
            </a:r>
            <a:r>
              <a:rPr lang="en-US" b="1" i="1" dirty="0" err="1" smtClean="0">
                <a:solidFill>
                  <a:srgbClr val="164194"/>
                </a:solidFill>
              </a:rPr>
              <a:t>EU_ScienceHub</a:t>
            </a:r>
            <a:r>
              <a:rPr lang="en-US" b="1" i="1" dirty="0" smtClean="0">
                <a:solidFill>
                  <a:srgbClr val="164194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endParaRPr lang="en-US" dirty="0" smtClean="0">
              <a:solidFill>
                <a:srgbClr val="164194"/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164194"/>
                </a:solidFill>
              </a:rPr>
              <a:t>LinkedIn: </a:t>
            </a:r>
          </a:p>
          <a:p>
            <a:pPr>
              <a:lnSpc>
                <a:spcPct val="110000"/>
              </a:lnSpc>
            </a:pPr>
            <a:r>
              <a:rPr lang="en-US" b="1" i="1" dirty="0" err="1" smtClean="0">
                <a:solidFill>
                  <a:srgbClr val="164194"/>
                </a:solidFill>
              </a:rPr>
              <a:t>european</a:t>
            </a:r>
            <a:r>
              <a:rPr lang="en-US" b="1" i="1" dirty="0" smtClean="0">
                <a:solidFill>
                  <a:srgbClr val="164194"/>
                </a:solidFill>
              </a:rPr>
              <a:t>-commission-joint-research-</a:t>
            </a:r>
            <a:r>
              <a:rPr lang="en-US" b="1" i="1" dirty="0" err="1" smtClean="0">
                <a:solidFill>
                  <a:srgbClr val="164194"/>
                </a:solidFill>
              </a:rPr>
              <a:t>centre</a:t>
            </a:r>
            <a:endParaRPr lang="en-US" b="1" i="1" dirty="0" smtClean="0">
              <a:solidFill>
                <a:srgbClr val="164194"/>
              </a:solidFill>
            </a:endParaRPr>
          </a:p>
        </p:txBody>
      </p:sp>
      <p:pic>
        <p:nvPicPr>
          <p:cNvPr id="4" name="Picture 3" descr="H:\Desktop\NS_Visuals\Ppt\JRC ppt\2015 04 14 VS Expo\linkedin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14" y="3933056"/>
            <a:ext cx="389785" cy="39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:\Desktop\NS_Visuals\Ppt\JRC ppt\2015 04 14 VS Expo\vimeo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822" y="3185797"/>
            <a:ext cx="384974" cy="38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:\Desktop\NS_Visuals\Ppt\JRC ppt\2015 04 14 VS Expo\youtub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906" y="2492896"/>
            <a:ext cx="382258" cy="38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:\Desktop\NS_Visuals\Ppt\JRC ppt\2015 04 14 VS Expo\web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68" y="2492896"/>
            <a:ext cx="344277" cy="34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300961" y="2420939"/>
            <a:ext cx="3239591" cy="1656133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None/>
              <a:defRPr sz="1400" b="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0" indent="-28575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3ACE3"/>
              </a:buClr>
              <a:buChar char="•"/>
              <a:defRPr sz="1600" b="1">
                <a:solidFill>
                  <a:srgbClr val="0F5494"/>
                </a:solidFill>
                <a:latin typeface="+mn-lt"/>
              </a:defRPr>
            </a:lvl2pPr>
            <a:lvl3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+mn-lt"/>
              </a:defRPr>
            </a:lvl3pPr>
            <a:lvl4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164194"/>
                </a:solidFill>
              </a:rPr>
              <a:t>YouTube: </a:t>
            </a:r>
          </a:p>
          <a:p>
            <a:pPr>
              <a:lnSpc>
                <a:spcPct val="110000"/>
              </a:lnSpc>
            </a:pPr>
            <a:r>
              <a:rPr lang="en-US" b="1" i="1" dirty="0" smtClean="0">
                <a:solidFill>
                  <a:srgbClr val="164194"/>
                </a:solidFill>
              </a:rPr>
              <a:t>JRC Audiovisuals</a:t>
            </a:r>
          </a:p>
          <a:p>
            <a:pPr>
              <a:lnSpc>
                <a:spcPct val="110000"/>
              </a:lnSpc>
            </a:pPr>
            <a:endParaRPr lang="en-US" dirty="0" smtClean="0">
              <a:solidFill>
                <a:srgbClr val="164194"/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 err="1" smtClean="0">
                <a:solidFill>
                  <a:srgbClr val="164194"/>
                </a:solidFill>
              </a:rPr>
              <a:t>Vimeo</a:t>
            </a:r>
            <a:r>
              <a:rPr lang="en-US" dirty="0" smtClean="0">
                <a:solidFill>
                  <a:srgbClr val="164194"/>
                </a:solidFill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en-US" b="1" i="1" dirty="0" err="1" smtClean="0">
                <a:solidFill>
                  <a:srgbClr val="164194"/>
                </a:solidFill>
              </a:rPr>
              <a:t>Science@EC</a:t>
            </a:r>
            <a:endParaRPr lang="en-US" b="1" i="1" dirty="0" smtClean="0">
              <a:solidFill>
                <a:srgbClr val="16419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006" y="3429040"/>
            <a:ext cx="360000" cy="360000"/>
          </a:xfrm>
          <a:prstGeom prst="rect">
            <a:avLst/>
          </a:prstGeom>
        </p:spPr>
      </p:pic>
      <p:pic>
        <p:nvPicPr>
          <p:cNvPr id="10" name="Picture 3" descr="H:\Desktop\NS_Visuals\Ppt\JRC ppt\2015 04 14 VS Expo\twitter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06" y="3029078"/>
            <a:ext cx="396000" cy="39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4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PMP meetings</a:t>
            </a:r>
            <a:endParaRPr lang="en-IE" alt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37200" y="2416175"/>
            <a:ext cx="7869600" cy="1600438"/>
          </a:xfrm>
        </p:spPr>
        <p:txBody>
          <a:bodyPr/>
          <a:lstStyle/>
          <a:p>
            <a:pPr defTabSz="825500">
              <a:spcAft>
                <a:spcPct val="40000"/>
              </a:spcAft>
              <a:buClr>
                <a:srgbClr val="002060"/>
              </a:buClr>
              <a:buSzPct val="115000"/>
            </a:pPr>
            <a:r>
              <a:rPr lang="en-IE" altLang="en-US" sz="2000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4</a:t>
            </a:r>
            <a:r>
              <a:rPr lang="en-IE" altLang="en-US" sz="2000" kern="1200" baseline="300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th</a:t>
            </a:r>
            <a:r>
              <a:rPr lang="en-IE" altLang="en-US" sz="2000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-5</a:t>
            </a:r>
            <a:r>
              <a:rPr lang="en-IE" altLang="en-US" sz="2000" kern="1200" baseline="300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th</a:t>
            </a:r>
            <a:r>
              <a:rPr lang="en-IE" altLang="en-US" sz="2000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 March 2015 (Brussels):      36</a:t>
            </a:r>
            <a:r>
              <a:rPr lang="en-IE" altLang="en-US" sz="2000" kern="1200" baseline="300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th</a:t>
            </a:r>
            <a:r>
              <a:rPr lang="en-IE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en-IE" altLang="en-US" sz="2000" kern="1200" dirty="0">
                <a:solidFill>
                  <a:srgbClr val="0F5494"/>
                </a:solidFill>
                <a:latin typeface="Verdana" pitchFamily="34" charset="0"/>
              </a:rPr>
              <a:t>PMP meeting</a:t>
            </a:r>
            <a:endParaRPr lang="en-IE" altLang="en-US" sz="2000" kern="1200" dirty="0">
              <a:solidFill>
                <a:srgbClr val="0F5494"/>
              </a:solidFill>
              <a:latin typeface="Verdana" pitchFamily="34" charset="0"/>
              <a:cs typeface="+mn-cs"/>
            </a:endParaRPr>
          </a:p>
          <a:p>
            <a:pPr defTabSz="825500">
              <a:spcAft>
                <a:spcPct val="40000"/>
              </a:spcAft>
              <a:buClr>
                <a:srgbClr val="002060"/>
              </a:buClr>
              <a:buSzPct val="115000"/>
            </a:pP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7</a:t>
            </a:r>
            <a:r>
              <a:rPr lang="en-US" altLang="en-US" sz="2000" kern="1200" baseline="300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th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– 8</a:t>
            </a:r>
            <a:r>
              <a:rPr lang="en-US" altLang="en-US" sz="2000" kern="1200" baseline="300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th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 October 2015 (Brussels)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:  37</a:t>
            </a:r>
            <a:r>
              <a:rPr lang="en-US" altLang="en-US" sz="2000" kern="1200" baseline="30000" dirty="0" smtClean="0">
                <a:solidFill>
                  <a:srgbClr val="0F5494"/>
                </a:solidFill>
                <a:latin typeface="Verdana" pitchFamily="34" charset="0"/>
              </a:rPr>
              <a:t>th 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PMP meeting</a:t>
            </a:r>
          </a:p>
          <a:p>
            <a:pPr defTabSz="825500">
              <a:spcAft>
                <a:spcPct val="40000"/>
              </a:spcAft>
              <a:buClr>
                <a:srgbClr val="002060"/>
              </a:buClr>
              <a:buSzPct val="115000"/>
            </a:pP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13</a:t>
            </a:r>
            <a:r>
              <a:rPr lang="en-US" altLang="en-US" sz="2000" kern="1200" baseline="30000" dirty="0" smtClean="0">
                <a:solidFill>
                  <a:srgbClr val="0F5494"/>
                </a:solidFill>
                <a:latin typeface="Verdana" pitchFamily="34" charset="0"/>
              </a:rPr>
              <a:t>th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 January 2016  (Geneva) :      38</a:t>
            </a:r>
            <a:r>
              <a:rPr lang="en-US" altLang="en-US" sz="2000" kern="1200" baseline="30000" dirty="0" smtClean="0">
                <a:solidFill>
                  <a:srgbClr val="0F5494"/>
                </a:solidFill>
                <a:latin typeface="Verdana" pitchFamily="34" charset="0"/>
              </a:rPr>
              <a:t>th </a:t>
            </a:r>
            <a:r>
              <a:rPr lang="en-US" altLang="en-US" sz="2000" kern="1200" dirty="0">
                <a:solidFill>
                  <a:srgbClr val="0F5494"/>
                </a:solidFill>
                <a:latin typeface="Verdana" pitchFamily="34" charset="0"/>
              </a:rPr>
              <a:t>PMP 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meeting</a:t>
            </a:r>
          </a:p>
          <a:p>
            <a:pPr defTabSz="825500">
              <a:spcAft>
                <a:spcPct val="40000"/>
              </a:spcAft>
              <a:buClr>
                <a:srgbClr val="002060"/>
              </a:buClr>
              <a:buSzPct val="115000"/>
            </a:pP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9</a:t>
            </a:r>
            <a:r>
              <a:rPr lang="en-US" altLang="en-US" sz="2000" kern="1200" baseline="30000" dirty="0" smtClean="0">
                <a:solidFill>
                  <a:srgbClr val="0F5494"/>
                </a:solidFill>
                <a:latin typeface="Verdana" pitchFamily="34" charset="0"/>
              </a:rPr>
              <a:t>th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-10</a:t>
            </a:r>
            <a:r>
              <a:rPr lang="en-US" altLang="en-US" sz="2000" kern="1200" baseline="30000" dirty="0" smtClean="0">
                <a:solidFill>
                  <a:srgbClr val="0F5494"/>
                </a:solidFill>
                <a:latin typeface="Verdana" pitchFamily="34" charset="0"/>
              </a:rPr>
              <a:t>th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 March 2016 (Brussels) :   39</a:t>
            </a:r>
            <a:r>
              <a:rPr lang="en-US" altLang="en-US" sz="2000" kern="1200" baseline="30000" dirty="0" smtClean="0">
                <a:solidFill>
                  <a:srgbClr val="0F5494"/>
                </a:solidFill>
                <a:latin typeface="Verdana" pitchFamily="34" charset="0"/>
              </a:rPr>
              <a:t>th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 PMP meeting</a:t>
            </a:r>
          </a:p>
          <a:p>
            <a:pPr defTabSz="825500">
              <a:spcAft>
                <a:spcPct val="40000"/>
              </a:spcAft>
              <a:buClr>
                <a:srgbClr val="002060"/>
              </a:buClr>
              <a:buSzPct val="115000"/>
            </a:pPr>
            <a:endParaRPr lang="en-IE" altLang="en-US" sz="2000" kern="1200" dirty="0">
              <a:solidFill>
                <a:srgbClr val="0F5494"/>
              </a:solidFill>
              <a:latin typeface="Verdana" pitchFamily="34" charset="0"/>
              <a:cs typeface="+mn-cs"/>
            </a:endParaRPr>
          </a:p>
          <a:p>
            <a:pPr defTabSz="825500">
              <a:spcAft>
                <a:spcPct val="40000"/>
              </a:spcAft>
              <a:buClr>
                <a:srgbClr val="002060"/>
              </a:buClr>
              <a:buSzPct val="115000"/>
            </a:pPr>
            <a:r>
              <a:rPr lang="en-IE" altLang="en-US" sz="2000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 </a:t>
            </a:r>
            <a:endParaRPr lang="en-IE" altLang="en-US" sz="2000" kern="1200" dirty="0">
              <a:solidFill>
                <a:srgbClr val="0F5494"/>
              </a:solidFill>
              <a:latin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68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08963" cy="648072"/>
          </a:xfrm>
        </p:spPr>
        <p:txBody>
          <a:bodyPr/>
          <a:lstStyle/>
          <a:p>
            <a:pPr algn="ctr"/>
            <a:r>
              <a:rPr lang="en-US" altLang="en-US" dirty="0"/>
              <a:t>E</a:t>
            </a:r>
            <a:r>
              <a:rPr lang="en-US" altLang="en-US" dirty="0" smtClean="0"/>
              <a:t>xhaust particle emissions</a:t>
            </a:r>
            <a:endParaRPr lang="en-IE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59750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08963" cy="648072"/>
          </a:xfrm>
        </p:spPr>
        <p:txBody>
          <a:bodyPr/>
          <a:lstStyle/>
          <a:p>
            <a:r>
              <a:rPr lang="en-US" altLang="en-US" dirty="0" smtClean="0"/>
              <a:t>Calibration of PN systems</a:t>
            </a:r>
            <a:endParaRPr lang="en-IE" alt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7544" y="2205633"/>
            <a:ext cx="8208144" cy="4103687"/>
          </a:xfrm>
        </p:spPr>
        <p:txBody>
          <a:bodyPr/>
          <a:lstStyle/>
          <a:p>
            <a:pPr marL="517525" lvl="4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Current procedure has been reviewed </a:t>
            </a:r>
          </a:p>
          <a:p>
            <a:pPr marL="517525" lvl="4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2400" kern="1200" dirty="0" smtClean="0">
              <a:solidFill>
                <a:srgbClr val="0F5494"/>
              </a:solidFill>
              <a:latin typeface="Verdana" pitchFamily="34" charset="0"/>
              <a:cs typeface="+mn-cs"/>
            </a:endParaRPr>
          </a:p>
          <a:p>
            <a:pPr marL="517525" lvl="4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Decision to minimize changes to the current procedure – in any case </a:t>
            </a:r>
            <a:r>
              <a:rPr lang="en-US" altLang="en-US" sz="2400" kern="1200" dirty="0">
                <a:solidFill>
                  <a:srgbClr val="0F5494"/>
                </a:solidFill>
                <a:latin typeface="Verdana" pitchFamily="34" charset="0"/>
              </a:rPr>
              <a:t>the accuracy of the measurement would be </a:t>
            </a:r>
            <a:r>
              <a:rPr lang="en-US" altLang="en-US" sz="2400" kern="1200" dirty="0" smtClean="0">
                <a:solidFill>
                  <a:srgbClr val="0F5494"/>
                </a:solidFill>
                <a:latin typeface="Verdana" pitchFamily="34" charset="0"/>
              </a:rPr>
              <a:t>only marginally improved</a:t>
            </a:r>
          </a:p>
          <a:p>
            <a:pPr marL="174625" lvl="4" indent="0">
              <a:spcBef>
                <a:spcPts val="600"/>
              </a:spcBef>
              <a:buNone/>
            </a:pPr>
            <a:r>
              <a:rPr lang="en-US" altLang="en-US" sz="2400" kern="1200" dirty="0" smtClean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en-US" altLang="en-US" sz="2400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 </a:t>
            </a:r>
            <a:endParaRPr lang="en-US" altLang="en-US" sz="2400" kern="1200" dirty="0">
              <a:solidFill>
                <a:srgbClr val="0F5494"/>
              </a:solidFill>
              <a:latin typeface="Verdana" pitchFamily="34" charset="0"/>
              <a:cs typeface="+mn-cs"/>
            </a:endParaRPr>
          </a:p>
          <a:p>
            <a:pPr marL="517525" lvl="4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Few remaining open issues: </a:t>
            </a:r>
          </a:p>
          <a:p>
            <a:pPr marL="900113" lvl="5" indent="-358775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altLang="en-US" sz="1800" i="1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Volatile removal efficiency (new test to be evaluated)</a:t>
            </a:r>
          </a:p>
          <a:p>
            <a:pPr marL="900113" lvl="5" indent="-358775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altLang="en-US" sz="1800" i="1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Calibration material for PNCs (Round Robin </a:t>
            </a:r>
            <a:r>
              <a:rPr lang="en-US" altLang="en-US" sz="1800" i="1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on going)</a:t>
            </a:r>
            <a:endParaRPr lang="en-US" altLang="en-US" sz="1800" i="1" kern="1200" dirty="0">
              <a:solidFill>
                <a:srgbClr val="0F5494"/>
              </a:solidFill>
              <a:latin typeface="Verdana" pitchFamily="34" charset="0"/>
              <a:cs typeface="+mn-cs"/>
            </a:endParaRPr>
          </a:p>
          <a:p>
            <a:pPr marL="900113" lvl="5" indent="-358775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altLang="en-US" sz="1800" i="1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Applicable also to 10nm and PN-</a:t>
            </a:r>
            <a:r>
              <a:rPr lang="en-US" altLang="en-US" sz="1800" i="1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PEMS ?? </a:t>
            </a:r>
            <a:endParaRPr lang="en-IE" altLang="en-US" sz="1800" i="1" kern="1200" dirty="0">
              <a:solidFill>
                <a:srgbClr val="0F5494"/>
              </a:solidFill>
              <a:latin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380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66724" y="1340768"/>
            <a:ext cx="8208963" cy="648072"/>
          </a:xfrm>
        </p:spPr>
        <p:txBody>
          <a:bodyPr/>
          <a:lstStyle/>
          <a:p>
            <a:r>
              <a:rPr lang="en-US" altLang="en-US" dirty="0"/>
              <a:t>Sub23nm </a:t>
            </a:r>
            <a:r>
              <a:rPr lang="en-US" altLang="en-US" dirty="0" smtClean="0"/>
              <a:t>measurements</a:t>
            </a:r>
            <a:endParaRPr lang="en-IE" altLang="en-US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08144" cy="4103687"/>
          </a:xfrm>
        </p:spPr>
        <p:txBody>
          <a:bodyPr/>
          <a:lstStyle/>
          <a:p>
            <a:r>
              <a:rPr lang="en-US" altLang="en-US" dirty="0" smtClean="0"/>
              <a:t>Need to lower the 23nm? </a:t>
            </a:r>
          </a:p>
          <a:p>
            <a:pPr marL="517525" lvl="4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Literature review and Experimental investigation at JRC </a:t>
            </a:r>
            <a:endParaRPr lang="en-US" altLang="en-US" sz="1800" i="1" kern="1200" dirty="0">
              <a:solidFill>
                <a:srgbClr val="0F5494"/>
              </a:solidFill>
              <a:latin typeface="Verdana" pitchFamily="34" charset="0"/>
            </a:endParaRPr>
          </a:p>
          <a:p>
            <a:pPr marL="914400" lvl="5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1800" i="1" kern="1200" dirty="0">
                <a:solidFill>
                  <a:srgbClr val="0F5494"/>
                </a:solidFill>
                <a:latin typeface="Verdana" pitchFamily="34" charset="0"/>
              </a:rPr>
              <a:t>There are particles &lt;</a:t>
            </a:r>
            <a:r>
              <a:rPr lang="en-US" altLang="en-US" sz="1800" i="1" kern="1200" dirty="0" smtClean="0">
                <a:solidFill>
                  <a:srgbClr val="0F5494"/>
                </a:solidFill>
                <a:latin typeface="Verdana" pitchFamily="34" charset="0"/>
              </a:rPr>
              <a:t>23nm -</a:t>
            </a:r>
            <a:r>
              <a:rPr lang="en-US" altLang="en-US" sz="1800" i="1" kern="1200" dirty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en-US" altLang="en-US" sz="1800" i="1" kern="1200" dirty="0" smtClean="0">
                <a:solidFill>
                  <a:srgbClr val="0F5494"/>
                </a:solidFill>
                <a:latin typeface="Verdana" pitchFamily="34" charset="0"/>
              </a:rPr>
              <a:t>Sometimes </a:t>
            </a:r>
            <a:r>
              <a:rPr lang="en-US" altLang="en-US" sz="1800" i="1" kern="1200" dirty="0">
                <a:solidFill>
                  <a:srgbClr val="0F5494"/>
                </a:solidFill>
                <a:latin typeface="Verdana" pitchFamily="34" charset="0"/>
              </a:rPr>
              <a:t>they are an </a:t>
            </a:r>
            <a:r>
              <a:rPr lang="en-US" altLang="en-US" sz="1800" i="1" kern="1200" dirty="0" smtClean="0">
                <a:solidFill>
                  <a:srgbClr val="0F5494"/>
                </a:solidFill>
                <a:latin typeface="Verdana" pitchFamily="34" charset="0"/>
              </a:rPr>
              <a:t>artifact</a:t>
            </a:r>
            <a:endParaRPr lang="en-US" altLang="en-US" kern="1200" dirty="0" smtClean="0">
              <a:solidFill>
                <a:srgbClr val="0F5494"/>
              </a:solidFill>
              <a:latin typeface="Verdana" pitchFamily="34" charset="0"/>
              <a:cs typeface="+mn-cs"/>
            </a:endParaRPr>
          </a:p>
          <a:p>
            <a:pPr marL="517525" lvl="4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For </a:t>
            </a: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GDIs 30-40% not counted (50% taking into account losses), higher in some cases e.g. higher </a:t>
            </a:r>
            <a:r>
              <a:rPr lang="en-US" altLang="en-US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ethanol concentration</a:t>
            </a:r>
            <a:endParaRPr lang="en-US" altLang="en-US" kern="1200" dirty="0">
              <a:solidFill>
                <a:srgbClr val="0F5494"/>
              </a:solidFill>
              <a:latin typeface="Verdana" pitchFamily="34" charset="0"/>
              <a:cs typeface="+mn-cs"/>
            </a:endParaRPr>
          </a:p>
          <a:p>
            <a:pPr marL="517525" lvl="4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For motorcycles </a:t>
            </a:r>
            <a:r>
              <a:rPr lang="en-US" altLang="en-US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(2-s engines)up to &gt;</a:t>
            </a: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200% particles are not counted</a:t>
            </a:r>
          </a:p>
          <a:p>
            <a:pPr marL="517525" lvl="4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For PFIs 50-100%</a:t>
            </a:r>
          </a:p>
          <a:p>
            <a:pPr marL="517525" lvl="4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For DPFs this percentage is 5%.</a:t>
            </a:r>
          </a:p>
          <a:p>
            <a:pPr marL="517525" lvl="4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High emitters are still detected by PMP23nm</a:t>
            </a:r>
          </a:p>
          <a:p>
            <a:pPr marL="517525" lvl="4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Thus not critical yet for current </a:t>
            </a:r>
            <a:r>
              <a:rPr lang="en-US" altLang="en-US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engine technologies to which the PN limit is applicable</a:t>
            </a:r>
            <a:endParaRPr lang="en-US" altLang="en-US" kern="1200" dirty="0">
              <a:solidFill>
                <a:srgbClr val="0F5494"/>
              </a:solidFill>
              <a:latin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07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08963" cy="648072"/>
          </a:xfrm>
        </p:spPr>
        <p:txBody>
          <a:bodyPr/>
          <a:lstStyle/>
          <a:p>
            <a:r>
              <a:rPr lang="en-US" altLang="en-US" dirty="0" smtClean="0"/>
              <a:t>Sub23nm measurements</a:t>
            </a:r>
            <a:endParaRPr lang="en-IE" alt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784976" cy="4103687"/>
          </a:xfrm>
        </p:spPr>
        <p:txBody>
          <a:bodyPr/>
          <a:lstStyle/>
          <a:p>
            <a:r>
              <a:rPr lang="en-US" altLang="en-US" dirty="0" smtClean="0"/>
              <a:t>Can we measure &lt;23nm?</a:t>
            </a:r>
          </a:p>
          <a:p>
            <a:endParaRPr lang="en-US" altLang="en-US" sz="900" kern="1200" dirty="0" smtClean="0">
              <a:solidFill>
                <a:srgbClr val="0F5494"/>
              </a:solidFill>
              <a:latin typeface="Verdana" pitchFamily="34" charset="0"/>
              <a:cs typeface="+mn-cs"/>
            </a:endParaRPr>
          </a:p>
          <a:p>
            <a:pPr marL="517525" lvl="4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Experimental investigation at JRC</a:t>
            </a:r>
          </a:p>
          <a:p>
            <a:pPr marL="914400" lvl="5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altLang="en-US" sz="1800" i="1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Artifacts were </a:t>
            </a:r>
            <a:r>
              <a:rPr lang="en-US" altLang="en-US" sz="1800" i="1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confirmed in specific conditions</a:t>
            </a:r>
            <a:endParaRPr lang="en-US" altLang="en-US" sz="1800" i="1" kern="1200" dirty="0">
              <a:solidFill>
                <a:srgbClr val="0F5494"/>
              </a:solidFill>
              <a:latin typeface="Verdana" pitchFamily="34" charset="0"/>
              <a:cs typeface="+mn-cs"/>
            </a:endParaRPr>
          </a:p>
          <a:p>
            <a:pPr marL="914400" lvl="5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altLang="en-US" sz="1800" i="1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Existing systems with small modification can measure below 23nm (from 10 nm</a:t>
            </a:r>
            <a:r>
              <a:rPr lang="en-US" altLang="en-US" sz="1800" i="1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) - </a:t>
            </a:r>
            <a:endParaRPr lang="en-US" altLang="en-US" sz="1800" i="1" kern="1200" dirty="0">
              <a:solidFill>
                <a:srgbClr val="0F5494"/>
              </a:solidFill>
              <a:latin typeface="Verdana" pitchFamily="34" charset="0"/>
              <a:cs typeface="+mn-cs"/>
            </a:endParaRPr>
          </a:p>
          <a:p>
            <a:pPr marL="914400" lvl="5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altLang="en-US" sz="1800" i="1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Below 10 nm the measurements will have high uncertainty</a:t>
            </a:r>
          </a:p>
          <a:p>
            <a:pPr marL="914400" lvl="5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altLang="en-US" sz="1600" i="1" kern="1200" dirty="0" smtClean="0">
              <a:solidFill>
                <a:srgbClr val="0F5494"/>
              </a:solidFill>
              <a:latin typeface="Verdana" pitchFamily="34" charset="0"/>
              <a:cs typeface="+mn-cs"/>
            </a:endParaRPr>
          </a:p>
          <a:p>
            <a:pPr marL="517525" lvl="4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From 10 nm some areas need investigation like:</a:t>
            </a:r>
          </a:p>
          <a:p>
            <a:pPr marL="914400" lvl="5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altLang="en-US" sz="1800" i="1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PCRF </a:t>
            </a:r>
            <a:r>
              <a:rPr lang="en-US" altLang="en-US" sz="1800" i="1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definition </a:t>
            </a:r>
            <a:r>
              <a:rPr lang="en-US" altLang="en-US" sz="1800" i="1" kern="1200" dirty="0">
                <a:solidFill>
                  <a:srgbClr val="0F5494"/>
                </a:solidFill>
                <a:latin typeface="Verdana" pitchFamily="34" charset="0"/>
                <a:cs typeface="+mn-cs"/>
                <a:sym typeface="Wingdings" pitchFamily="2" charset="2"/>
              </a:rPr>
              <a:t> same if down to 10nm (and controlled losses &lt;23nm)</a:t>
            </a:r>
            <a:endParaRPr lang="en-US" altLang="en-US" sz="1800" i="1" kern="1200" dirty="0">
              <a:solidFill>
                <a:srgbClr val="0F5494"/>
              </a:solidFill>
              <a:latin typeface="Verdana" pitchFamily="34" charset="0"/>
              <a:cs typeface="+mn-cs"/>
            </a:endParaRPr>
          </a:p>
          <a:p>
            <a:pPr marL="914400" lvl="5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altLang="en-US" sz="1800" i="1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Specification </a:t>
            </a:r>
            <a:r>
              <a:rPr lang="en-US" altLang="en-US" sz="1800" i="1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of &gt;10nm systems </a:t>
            </a:r>
            <a:r>
              <a:rPr lang="en-US" altLang="en-US" sz="1800" i="1" kern="1200" dirty="0">
                <a:solidFill>
                  <a:srgbClr val="0F5494"/>
                </a:solidFill>
                <a:latin typeface="Verdana" pitchFamily="34" charset="0"/>
                <a:cs typeface="+mn-cs"/>
                <a:sym typeface="Wingdings" pitchFamily="2" charset="2"/>
              </a:rPr>
              <a:t> ok (catalytic stripper highly recommended especially if all cases need to be covered e.g. 2-stroke engines)</a:t>
            </a:r>
            <a:endParaRPr lang="en-US" altLang="en-US" sz="1800" i="1" kern="1200" dirty="0">
              <a:solidFill>
                <a:srgbClr val="0F5494"/>
              </a:solidFill>
              <a:latin typeface="Verdana" pitchFamily="34" charset="0"/>
              <a:cs typeface="+mn-cs"/>
            </a:endParaRPr>
          </a:p>
          <a:p>
            <a:pPr marL="914400" lvl="5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altLang="en-US" sz="1800" i="1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Catalytic </a:t>
            </a:r>
            <a:r>
              <a:rPr lang="en-US" altLang="en-US" sz="1800" i="1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stripper </a:t>
            </a:r>
            <a:r>
              <a:rPr lang="en-US" altLang="en-US" sz="1800" i="1" kern="1200" dirty="0">
                <a:solidFill>
                  <a:srgbClr val="0F5494"/>
                </a:solidFill>
                <a:latin typeface="Verdana" pitchFamily="34" charset="0"/>
                <a:cs typeface="+mn-cs"/>
                <a:sym typeface="Wingdings" pitchFamily="2" charset="2"/>
              </a:rPr>
              <a:t> Draft specifications ready</a:t>
            </a:r>
            <a:endParaRPr lang="en-US" altLang="en-US" sz="1800" i="1" kern="1200" dirty="0">
              <a:solidFill>
                <a:srgbClr val="0F5494"/>
              </a:solidFill>
              <a:latin typeface="Verdana" pitchFamily="34" charset="0"/>
              <a:cs typeface="+mn-cs"/>
            </a:endParaRPr>
          </a:p>
          <a:p>
            <a:pPr marL="914400" lvl="5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altLang="en-US" sz="1800" i="1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New </a:t>
            </a:r>
            <a:r>
              <a:rPr lang="en-US" altLang="en-US" sz="1800" i="1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need of calibration procedures </a:t>
            </a:r>
            <a:r>
              <a:rPr lang="en-US" altLang="en-US" sz="1800" i="1" kern="1200" dirty="0">
                <a:solidFill>
                  <a:srgbClr val="0F5494"/>
                </a:solidFill>
                <a:latin typeface="Verdana" pitchFamily="34" charset="0"/>
                <a:cs typeface="+mn-cs"/>
                <a:sym typeface="Wingdings" pitchFamily="2" charset="2"/>
              </a:rPr>
              <a:t> under investigation if necessary</a:t>
            </a:r>
            <a:endParaRPr lang="en-US" altLang="en-US" sz="1800" i="1" kern="1200" dirty="0">
              <a:solidFill>
                <a:srgbClr val="0F5494"/>
              </a:solidFill>
              <a:latin typeface="Verdana" pitchFamily="34" charset="0"/>
              <a:cs typeface="+mn-cs"/>
            </a:endParaRPr>
          </a:p>
          <a:p>
            <a:endParaRPr lang="en-IE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35506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08963" cy="648072"/>
          </a:xfrm>
        </p:spPr>
        <p:txBody>
          <a:bodyPr/>
          <a:lstStyle/>
          <a:p>
            <a:r>
              <a:rPr lang="en-US" altLang="en-US" dirty="0" smtClean="0"/>
              <a:t>Key question:</a:t>
            </a:r>
            <a:endParaRPr lang="en-IE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08144" cy="4103687"/>
          </a:xfrm>
        </p:spPr>
        <p:txBody>
          <a:bodyPr/>
          <a:lstStyle/>
          <a:p>
            <a:endParaRPr lang="en-US" altLang="en-US" sz="2000" dirty="0" smtClean="0"/>
          </a:p>
          <a:p>
            <a:r>
              <a:rPr lang="en-US" altLang="en-US" sz="2000" dirty="0" smtClean="0"/>
              <a:t>Should the PMP develop a draft test procedure with a cut off size of 10 nm? </a:t>
            </a:r>
          </a:p>
          <a:p>
            <a:endParaRPr lang="en-US" altLang="en-US" sz="2000" dirty="0"/>
          </a:p>
          <a:p>
            <a:r>
              <a:rPr lang="en-US" altLang="en-US" sz="2000" dirty="0"/>
              <a:t>A change at this point </a:t>
            </a:r>
            <a:r>
              <a:rPr lang="en-US" altLang="en-US" sz="2000" dirty="0" smtClean="0"/>
              <a:t>would </a:t>
            </a:r>
            <a:r>
              <a:rPr lang="en-US" altLang="en-US" sz="2000" dirty="0"/>
              <a:t>make </a:t>
            </a:r>
            <a:r>
              <a:rPr lang="en-US" altLang="en-US" sz="2000" dirty="0" smtClean="0"/>
              <a:t>sense:</a:t>
            </a:r>
            <a:endParaRPr lang="en-US" altLang="en-US" sz="2000" dirty="0"/>
          </a:p>
          <a:p>
            <a:pPr marL="914400" lvl="5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altLang="en-US" sz="1800" i="1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If </a:t>
            </a:r>
            <a:r>
              <a:rPr lang="en-US" altLang="en-US" sz="1800" i="1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PN limit will be extended to other engine technologies </a:t>
            </a:r>
          </a:p>
          <a:p>
            <a:pPr marL="914400" lvl="5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altLang="en-US" sz="1800" i="1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PN</a:t>
            </a:r>
            <a:r>
              <a:rPr lang="en-US" altLang="en-US" sz="1800" i="1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-PEMS are being finalized, thus a change to 10nm could be considered</a:t>
            </a:r>
          </a:p>
          <a:p>
            <a:pPr marL="914400" lvl="5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altLang="en-US" sz="1800" i="1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Calibration procedures are being updated </a:t>
            </a:r>
            <a:r>
              <a:rPr lang="en-US" altLang="en-US" sz="1800" i="1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now</a:t>
            </a:r>
            <a:endParaRPr lang="en-US" altLang="en-US" kern="1200" dirty="0">
              <a:solidFill>
                <a:srgbClr val="0F5494"/>
              </a:solidFill>
              <a:latin typeface="Verdana" pitchFamily="34" charset="0"/>
              <a:cs typeface="+mn-cs"/>
            </a:endParaRPr>
          </a:p>
          <a:p>
            <a:r>
              <a:rPr lang="en-US" altLang="en-US" sz="2000" dirty="0" smtClean="0"/>
              <a:t>However:</a:t>
            </a:r>
            <a:endParaRPr lang="en-US" altLang="en-US" sz="2000" dirty="0"/>
          </a:p>
          <a:p>
            <a:pPr marL="914400" lvl="5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altLang="en-US" sz="1800" i="1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Sub23nm particles will be measured only partly due to losses in the PN systems (estimation 50%)</a:t>
            </a:r>
          </a:p>
          <a:p>
            <a:pPr marL="914400" lvl="5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altLang="en-US" sz="1800" i="1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A catalytic stripper is not necessary for current engine technologies but necessary if others will be covered in the future. </a:t>
            </a:r>
            <a:endParaRPr lang="en-US" altLang="en-US" sz="1800" i="1" kern="1200" dirty="0" smtClean="0">
              <a:solidFill>
                <a:srgbClr val="0F5494"/>
              </a:solidFill>
              <a:latin typeface="Verdana" pitchFamily="34" charset="0"/>
              <a:cs typeface="+mn-cs"/>
            </a:endParaRPr>
          </a:p>
          <a:p>
            <a:pPr marL="914400" lvl="5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altLang="en-US" sz="1800" i="1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Long </a:t>
            </a:r>
            <a:r>
              <a:rPr lang="en-US" altLang="en-US" sz="1800" i="1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term experience is lacking</a:t>
            </a:r>
          </a:p>
          <a:p>
            <a:pPr lvl="1"/>
            <a:endParaRPr lang="en-IE" altLang="en-US" b="0" dirty="0" smtClean="0"/>
          </a:p>
          <a:p>
            <a:endParaRPr lang="en-IE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0181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5" y="2459722"/>
            <a:ext cx="8563428" cy="4316566"/>
          </a:xfrm>
        </p:spPr>
        <p:txBody>
          <a:bodyPr/>
          <a:lstStyle/>
          <a:p>
            <a:pPr marL="517525" lvl="4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Interest in this approach confirmed by some engine manufacturers and some instrument manufacturers</a:t>
            </a:r>
          </a:p>
          <a:p>
            <a:pPr marL="449263" lvl="4" indent="-27463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kern="1200" dirty="0" smtClean="0">
              <a:solidFill>
                <a:srgbClr val="0F5494"/>
              </a:solidFill>
              <a:latin typeface="Verdana" pitchFamily="34" charset="0"/>
              <a:cs typeface="+mn-cs"/>
            </a:endParaRPr>
          </a:p>
          <a:p>
            <a:pPr marL="517525" lvl="4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01 </a:t>
            </a:r>
            <a:r>
              <a:rPr lang="en-US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Series of amendments to </a:t>
            </a:r>
            <a:r>
              <a:rPr lang="en-US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UNECE Reg</a:t>
            </a:r>
            <a:r>
              <a:rPr lang="en-US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. 132 already includes such possibility but the procedure is not </a:t>
            </a:r>
            <a:r>
              <a:rPr lang="en-US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defined</a:t>
            </a:r>
          </a:p>
          <a:p>
            <a:pPr marL="449263" lvl="4" indent="-27463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900" kern="1200" dirty="0">
              <a:solidFill>
                <a:srgbClr val="0F5494"/>
              </a:solidFill>
              <a:latin typeface="Verdana" pitchFamily="34" charset="0"/>
              <a:cs typeface="+mn-cs"/>
            </a:endParaRPr>
          </a:p>
          <a:p>
            <a:pPr marL="517525" lvl="4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First analysis of potential benefits/issues presented during the last meetings </a:t>
            </a:r>
          </a:p>
          <a:p>
            <a:pPr marL="517525" lvl="4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Correlation with other methods (CVS and partial flow system) and advantages/disadvantages to be checked – Additional data needed to answer specific </a:t>
            </a:r>
            <a:r>
              <a:rPr lang="en-US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questions </a:t>
            </a:r>
            <a:r>
              <a:rPr lang="en-US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(</a:t>
            </a:r>
            <a:r>
              <a:rPr lang="en-US" sz="1800" i="1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primary dilution, losses, volatile </a:t>
            </a:r>
            <a:r>
              <a:rPr lang="en-US" sz="1800" i="1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removal </a:t>
            </a:r>
            <a:r>
              <a:rPr lang="en-US" sz="1800" i="1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efficiency, pressure effects, </a:t>
            </a:r>
            <a:r>
              <a:rPr lang="en-US" sz="1800" i="1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t</a:t>
            </a:r>
            <a:r>
              <a:rPr lang="en-US" sz="1800" i="1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ime alignment</a:t>
            </a:r>
            <a:r>
              <a:rPr lang="is-IS" sz="1800" i="1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…</a:t>
            </a:r>
            <a:r>
              <a:rPr lang="en-US" sz="1800" i="1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)</a:t>
            </a:r>
            <a:endParaRPr lang="en-US" sz="1800" i="1" kern="1200" dirty="0">
              <a:solidFill>
                <a:srgbClr val="0F5494"/>
              </a:solidFill>
              <a:latin typeface="Verdana" pitchFamily="34" charset="0"/>
              <a:cs typeface="+mn-cs"/>
            </a:endParaRPr>
          </a:p>
          <a:p>
            <a:pPr marL="517525" lvl="4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kern="1200" dirty="0">
              <a:solidFill>
                <a:srgbClr val="0F5494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373813" y="6426200"/>
            <a:ext cx="2133600" cy="1539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F0CCFDD-3B4F-460D-BAFE-64D4EBC31C3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6588" y="1322622"/>
            <a:ext cx="7870825" cy="861774"/>
          </a:xfrm>
        </p:spPr>
        <p:txBody>
          <a:bodyPr/>
          <a:lstStyle/>
          <a:p>
            <a:r>
              <a:rPr lang="en-IE" altLang="en-US" sz="2400" dirty="0">
                <a:solidFill>
                  <a:srgbClr val="0F5480"/>
                </a:solidFill>
              </a:rPr>
              <a:t>PN </a:t>
            </a:r>
            <a:r>
              <a:rPr lang="en-IE" altLang="en-US" sz="2400" dirty="0" smtClean="0">
                <a:solidFill>
                  <a:srgbClr val="0F5480"/>
                </a:solidFill>
              </a:rPr>
              <a:t>Counting for HD engines </a:t>
            </a:r>
            <a:r>
              <a:rPr lang="en-IE" altLang="en-US" sz="2400" dirty="0">
                <a:solidFill>
                  <a:srgbClr val="0F5480"/>
                </a:solidFill>
              </a:rPr>
              <a:t>from Raw Exhaust via Fixed Dilution</a:t>
            </a:r>
          </a:p>
        </p:txBody>
      </p:sp>
    </p:spTree>
    <p:extLst>
      <p:ext uri="{BB962C8B-B14F-4D97-AF65-F5344CB8AC3E}">
        <p14:creationId xmlns:p14="http://schemas.microsoft.com/office/powerpoint/2010/main" val="4111410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08963" cy="648072"/>
          </a:xfrm>
        </p:spPr>
        <p:txBody>
          <a:bodyPr/>
          <a:lstStyle/>
          <a:p>
            <a:pPr algn="ctr"/>
            <a:r>
              <a:rPr lang="en-US" altLang="en-US" dirty="0" smtClean="0"/>
              <a:t>Non-exhaust particle emissions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(</a:t>
            </a:r>
            <a:r>
              <a:rPr lang="en-US" altLang="en-US" sz="2000" dirty="0" smtClean="0"/>
              <a:t>Particles generated from brake and </a:t>
            </a:r>
            <a:r>
              <a:rPr lang="en-US" altLang="en-US" sz="2000" dirty="0" err="1" smtClean="0"/>
              <a:t>tyre</a:t>
            </a:r>
            <a:r>
              <a:rPr lang="en-US" altLang="en-US" sz="2000" dirty="0" smtClean="0"/>
              <a:t>/road wear</a:t>
            </a:r>
            <a:r>
              <a:rPr lang="en-US" altLang="en-US" dirty="0" smtClean="0"/>
              <a:t>) </a:t>
            </a:r>
            <a:endParaRPr lang="en-IE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285914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33ACE3"/>
        </a:solidFill>
        <a:ln>
          <a:noFill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9525" cap="flat" cmpd="sng" algn="ctr">
          <a:solidFill>
            <a:srgbClr val="33ACE3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ct val="110000"/>
          </a:lnSpc>
          <a:buClr>
            <a:srgbClr val="33ACE3"/>
          </a:buClr>
          <a:defRPr sz="2400" dirty="0" err="1" smtClean="0">
            <a:solidFill>
              <a:srgbClr val="164194"/>
            </a:solidFill>
          </a:defRPr>
        </a:defPPr>
      </a:lstStyle>
    </a:tx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699</TotalTime>
  <Words>1513</Words>
  <Application>Microsoft Office PowerPoint</Application>
  <PresentationFormat>On-screen Show (4:3)</PresentationFormat>
  <Paragraphs>133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</vt:lpstr>
      <vt:lpstr>72th UNECE GRPE session</vt:lpstr>
      <vt:lpstr>PMP meetings</vt:lpstr>
      <vt:lpstr>Exhaust particle emissions</vt:lpstr>
      <vt:lpstr>Calibration of PN systems</vt:lpstr>
      <vt:lpstr>Sub23nm measurements</vt:lpstr>
      <vt:lpstr>Sub23nm measurements</vt:lpstr>
      <vt:lpstr>Key question:</vt:lpstr>
      <vt:lpstr>PN Counting for HD engines from Raw Exhaust via Fixed Dilution</vt:lpstr>
      <vt:lpstr>Non-exhaust particle emissions  (Particles generated from brake and tyre/road wear) </vt:lpstr>
      <vt:lpstr>Following the GRPE-69-23 Informal Document, the PMP IWG has identified and focused its work regarding non-exhaust particle emissions on 4 WI: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Stay in touch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JRC Visitors'Centre: May – Nov 2015</dc:title>
  <dc:creator>DURA Adelaide (JRC-ISPRA)</dc:creator>
  <cp:lastModifiedBy>United Nations</cp:lastModifiedBy>
  <cp:revision>80</cp:revision>
  <cp:lastPrinted>2015-11-04T12:43:10Z</cp:lastPrinted>
  <dcterms:created xsi:type="dcterms:W3CDTF">2015-11-03T14:12:48Z</dcterms:created>
  <dcterms:modified xsi:type="dcterms:W3CDTF">2016-01-14T12:47:15Z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niqueId">
    <vt:lpwstr>44390</vt:lpwstr>
  </property>
  <property fmtid="{D5CDD505-2E9C-101B-9397-08002B2CF9AE}" pid="3" name="Jive_VersionGuid">
    <vt:lpwstr>9b8fe8cb-11b3-4919-84a4-1136dd78888c</vt:lpwstr>
  </property>
  <property fmtid="{D5CDD505-2E9C-101B-9397-08002B2CF9AE}" pid="4" name="Offisync_UpdateToken">
    <vt:lpwstr>13</vt:lpwstr>
  </property>
  <property fmtid="{D5CDD505-2E9C-101B-9397-08002B2CF9AE}" pid="5" name="Offisync_ProviderInitializationData">
    <vt:lpwstr>https://connected.cnect.cec.eu.int</vt:lpwstr>
  </property>
  <property fmtid="{D5CDD505-2E9C-101B-9397-08002B2CF9AE}" pid="6" name="Offisync_ServerID">
    <vt:lpwstr>0d3b22a6-6203-4efc-8e8e-b5279256493b</vt:lpwstr>
  </property>
  <property fmtid="{D5CDD505-2E9C-101B-9397-08002B2CF9AE}" pid="7" name="Jive_LatestUserAccountName">
    <vt:lpwstr>martigb</vt:lpwstr>
  </property>
</Properties>
</file>