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9" r:id="rId1"/>
    <p:sldMasterId id="2147483820" r:id="rId2"/>
    <p:sldMasterId id="2147484323" r:id="rId3"/>
    <p:sldMasterId id="2147483796" r:id="rId4"/>
    <p:sldMasterId id="2147483817" r:id="rId5"/>
    <p:sldMasterId id="2147483818" r:id="rId6"/>
    <p:sldMasterId id="2147483819" r:id="rId7"/>
  </p:sldMasterIdLst>
  <p:notesMasterIdLst>
    <p:notesMasterId r:id="rId19"/>
  </p:notesMasterIdLst>
  <p:handoutMasterIdLst>
    <p:handoutMasterId r:id="rId20"/>
  </p:handoutMasterIdLst>
  <p:sldIdLst>
    <p:sldId id="447" r:id="rId8"/>
    <p:sldId id="630" r:id="rId9"/>
    <p:sldId id="619" r:id="rId10"/>
    <p:sldId id="624" r:id="rId11"/>
    <p:sldId id="626" r:id="rId12"/>
    <p:sldId id="627" r:id="rId13"/>
    <p:sldId id="628" r:id="rId14"/>
    <p:sldId id="629" r:id="rId15"/>
    <p:sldId id="634" r:id="rId16"/>
    <p:sldId id="612" r:id="rId17"/>
    <p:sldId id="621" r:id="rId18"/>
  </p:sldIdLst>
  <p:sldSz cx="9144000" cy="6858000" type="screen4x3"/>
  <p:notesSz cx="7102475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FF"/>
    <a:srgbClr val="99CCFF"/>
    <a:srgbClr val="0000CC"/>
    <a:srgbClr val="FF9900"/>
    <a:srgbClr val="9933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어두운 스타일 1 - 강조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어두운 스타일 1 - 강조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어두운 스타일 1 - 강조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21" autoAdjust="0"/>
    <p:restoredTop sz="63225" autoAdjust="0"/>
  </p:normalViewPr>
  <p:slideViewPr>
    <p:cSldViewPr>
      <p:cViewPr varScale="1">
        <p:scale>
          <a:sx n="117" d="100"/>
          <a:sy n="117" d="100"/>
        </p:scale>
        <p:origin x="-1746" y="-102"/>
      </p:cViewPr>
      <p:guideLst>
        <p:guide orient="horz" pos="2160"/>
        <p:guide pos="2880"/>
        <p:guide pos="340"/>
        <p:guide pos="975"/>
      </p:guideLst>
    </p:cSldViewPr>
  </p:slideViewPr>
  <p:outlineViewPr>
    <p:cViewPr>
      <p:scale>
        <a:sx n="33" d="100"/>
        <a:sy n="33" d="100"/>
      </p:scale>
      <p:origin x="252" y="114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214" y="-108"/>
      </p:cViewPr>
      <p:guideLst>
        <p:guide orient="horz" pos="3225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243" cy="51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7" tIns="47879" rIns="95757" bIns="47879" numCol="1" anchor="t" anchorCtr="0" compatLnSpc="1">
            <a:prstTxWarp prst="textNoShape">
              <a:avLst/>
            </a:prstTxWarp>
          </a:bodyPr>
          <a:lstStyle>
            <a:lvl1pPr defTabSz="955744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577" y="0"/>
            <a:ext cx="3077243" cy="51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7" tIns="47879" rIns="95757" bIns="47879" numCol="1" anchor="t" anchorCtr="0" compatLnSpc="1">
            <a:prstTxWarp prst="textNoShape">
              <a:avLst/>
            </a:prstTxWarp>
          </a:bodyPr>
          <a:lstStyle>
            <a:lvl1pPr algn="r" defTabSz="955744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3127"/>
            <a:ext cx="3077243" cy="509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7" tIns="47879" rIns="95757" bIns="47879" numCol="1" anchor="b" anchorCtr="0" compatLnSpc="1">
            <a:prstTxWarp prst="textNoShape">
              <a:avLst/>
            </a:prstTxWarp>
          </a:bodyPr>
          <a:lstStyle>
            <a:lvl1pPr defTabSz="955744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577" y="9723127"/>
            <a:ext cx="3077243" cy="509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7" tIns="47879" rIns="95757" bIns="47879" numCol="1" anchor="b" anchorCtr="0" compatLnSpc="1">
            <a:prstTxWarp prst="textNoShape">
              <a:avLst/>
            </a:prstTxWarp>
          </a:bodyPr>
          <a:lstStyle>
            <a:lvl1pPr algn="r" defTabSz="955744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7035CB0A-AD86-46BE-B176-F32B89C1B87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734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243" cy="51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7" tIns="47879" rIns="95757" bIns="47879" numCol="1" anchor="t" anchorCtr="0" compatLnSpc="1">
            <a:prstTxWarp prst="textNoShape">
              <a:avLst/>
            </a:prstTxWarp>
          </a:bodyPr>
          <a:lstStyle>
            <a:lvl1pPr defTabSz="955744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577" y="0"/>
            <a:ext cx="3077243" cy="51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7" tIns="47879" rIns="95757" bIns="47879" numCol="1" anchor="t" anchorCtr="0" compatLnSpc="1">
            <a:prstTxWarp prst="textNoShape">
              <a:avLst/>
            </a:prstTxWarp>
          </a:bodyPr>
          <a:lstStyle>
            <a:lvl1pPr algn="r" defTabSz="955744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69938"/>
            <a:ext cx="5113338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3061" y="4863198"/>
            <a:ext cx="5676354" cy="460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7" tIns="47879" rIns="95757" bIns="47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3127"/>
            <a:ext cx="3077243" cy="509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7" tIns="47879" rIns="95757" bIns="47879" numCol="1" anchor="b" anchorCtr="0" compatLnSpc="1">
            <a:prstTxWarp prst="textNoShape">
              <a:avLst/>
            </a:prstTxWarp>
          </a:bodyPr>
          <a:lstStyle>
            <a:lvl1pPr defTabSz="955744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577" y="9723127"/>
            <a:ext cx="3077243" cy="509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7" tIns="47879" rIns="95757" bIns="47879" numCol="1" anchor="b" anchorCtr="0" compatLnSpc="1">
            <a:prstTxWarp prst="textNoShape">
              <a:avLst/>
            </a:prstTxWarp>
          </a:bodyPr>
          <a:lstStyle>
            <a:lvl1pPr algn="r" defTabSz="955744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E4D9FA8D-708F-4649-9125-10F9B688C2E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560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102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68536" indent="-295591" defTabSz="954102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82364" indent="-236473" defTabSz="954102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55309" indent="-236473" defTabSz="954102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128255" indent="-236473" defTabSz="954102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601200" indent="-236473" defTabSz="954102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3074147" indent="-236473" defTabSz="954102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547093" indent="-236473" defTabSz="954102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4020037" indent="-236473" defTabSz="954102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eaLnBrk="1" hangingPunct="1"/>
            <a:fld id="{74709008-22A6-4203-9958-BEA34733006E}" type="slidenum">
              <a:rPr lang="en-US" altLang="ko-KR"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eaLnBrk="1" hangingPunct="1"/>
              <a:t>1</a:t>
            </a:fld>
            <a:endParaRPr lang="en-US" altLang="ko-KR" sz="13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4023577" y="9723127"/>
            <a:ext cx="3077243" cy="50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57" tIns="47879" rIns="95757" bIns="47879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10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4023577" y="9723127"/>
            <a:ext cx="3077243" cy="50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57" tIns="47879" rIns="95757" bIns="47879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11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4023577" y="9723127"/>
            <a:ext cx="3077243" cy="50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57" tIns="47879" rIns="95757" bIns="47879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2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4023577" y="9723127"/>
            <a:ext cx="3077243" cy="50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57" tIns="47879" rIns="95757" bIns="47879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3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baseline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4023577" y="9723127"/>
            <a:ext cx="3077243" cy="50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57" tIns="47879" rIns="95757" bIns="47879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4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4023577" y="9723127"/>
            <a:ext cx="3077243" cy="50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57" tIns="47879" rIns="95757" bIns="47879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5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4023577" y="9723127"/>
            <a:ext cx="3077243" cy="50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57" tIns="47879" rIns="95757" bIns="47879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6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4023577" y="9723127"/>
            <a:ext cx="3077243" cy="50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57" tIns="47879" rIns="95757" bIns="47879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7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47776" eaLnBrk="1" hangingPunct="1">
              <a:defRPr/>
            </a:pPr>
            <a:endParaRPr lang="en-US" altLang="ko-KR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4023577" y="9723127"/>
            <a:ext cx="3077243" cy="50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57" tIns="47879" rIns="95757" bIns="47879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8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4023577" y="9723127"/>
            <a:ext cx="3077243" cy="50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57" tIns="47879" rIns="95757" bIns="47879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9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19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0FEEB2-7344-4B39-B5B9-C85414A2390E}" type="datetimeFigureOut">
              <a:rPr lang="ko-KR" altLang="en-US"/>
              <a:pPr/>
              <a:t>2016-01-14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7103D-35F0-4964-AA83-12A70A0B50AA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00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5C08D0-E215-4F48-894B-1B4DD121C16D}" type="datetimeFigureOut">
              <a:rPr lang="ko-KR" altLang="en-US"/>
              <a:pPr/>
              <a:t>2016-01-14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4833A-A292-4973-B11C-14238349AA3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860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74F83-BB40-424F-A7AD-6A2FDE9CA6B6}" type="datetimeFigureOut">
              <a:rPr lang="ko-KR" altLang="en-US"/>
              <a:pPr/>
              <a:t>2016-01-14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C89D0-4A45-44AE-BCA2-05F68480261E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4726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E244E0-A234-4A7D-93C7-F655FA6516B9}" type="datetimeFigureOut">
              <a:rPr lang="ko-KR" altLang="en-US"/>
              <a:pPr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82FFE-A9D4-4630-B065-55FECD89B68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1521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13864A-A922-4E44-A838-49219B33DBB2}" type="datetimeFigureOut">
              <a:rPr lang="ko-KR" altLang="en-US"/>
              <a:pPr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84C8A-50C5-4F88-9256-9AAF96BD49AB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690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8696325" y="64722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ctr" eaLnBrk="1" latinLnBrk="0" hangingPunct="1"/>
            <a:fld id="{E9149F51-736E-4E04-9F08-CE2E58026A14}" type="slidenum">
              <a:rPr kumimoji="0" lang="en-US" altLang="ko-KR" sz="1400" b="1" i="1">
                <a:solidFill>
                  <a:schemeClr val="tx2"/>
                </a:solidFill>
                <a:latin typeface="Arial" charset="0"/>
                <a:ea typeface="HY견고딕" pitchFamily="18" charset="-127"/>
              </a:rPr>
              <a:pPr algn="ctr" eaLnBrk="1" latinLnBrk="0" hangingPunct="1"/>
              <a:t>‹#›</a:t>
            </a:fld>
            <a:endParaRPr kumimoji="0" lang="en-US" altLang="ko-KR" sz="1400" b="1" i="1">
              <a:solidFill>
                <a:schemeClr val="tx2"/>
              </a:solidFill>
              <a:latin typeface="Arial" charset="0"/>
              <a:ea typeface="HY견고딕" pitchFamily="18" charset="-127"/>
            </a:endParaRPr>
          </a:p>
        </p:txBody>
      </p:sp>
      <p:pic>
        <p:nvPicPr>
          <p:cNvPr id="4" name="Picture 14" descr="마크후광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-26988"/>
            <a:ext cx="885825" cy="57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ko-KR" altLang="en-US" smtClean="0"/>
              <a:t>마스터 부제목 스타일 편집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2306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4437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9009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5507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077B0-4A02-4B9C-8789-56491576DC9C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C9A8D-123F-44FC-9F1F-33C9396DD51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87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6500813" y="26988"/>
            <a:ext cx="1643062" cy="8302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eaLnBrk="1" hangingPunct="1"/>
            <a:r>
              <a:rPr lang="en-US" altLang="ko-KR" sz="1800" b="1">
                <a:latin typeface="맑은 고딕" pitchFamily="50" charset="-127"/>
                <a:ea typeface="맑은 고딕" pitchFamily="50" charset="-127"/>
              </a:rPr>
              <a:t>MOLIT</a:t>
            </a:r>
          </a:p>
          <a:p>
            <a:pPr eaLnBrk="1" hangingPunct="1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Ministry of Land, Infrastructure and Transport</a:t>
            </a:r>
            <a:endParaRPr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715250" y="26988"/>
            <a:ext cx="1428750" cy="8302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eaLnBrk="1" hangingPunct="1"/>
            <a:r>
              <a:rPr lang="en-US" altLang="ko-KR" sz="1800" b="1">
                <a:latin typeface="맑은 고딕" pitchFamily="50" charset="-127"/>
                <a:ea typeface="맑은 고딕" pitchFamily="50" charset="-127"/>
              </a:rPr>
              <a:t>KATRI</a:t>
            </a:r>
          </a:p>
          <a:p>
            <a:pPr eaLnBrk="1" hangingPunct="1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Korea Automobile testing &amp; research Institute</a:t>
            </a:r>
            <a:endParaRPr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A4B821-A2E1-4810-806E-E026A16F7597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568C1-0F67-47D4-BFCF-A9B28DCB588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8877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E5919-CBED-4986-9CB9-B59FC9B01BA3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158BD-158C-47A0-A02D-FAC3057A348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7604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8B5F1-AD43-4559-BFFB-1137E91A09B2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A1946-33AB-4782-A1C8-FA33B47A42C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7892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ED170-9A66-4821-92FD-D8C1D6C25432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35B16-5825-4379-B138-75397B5BD0C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49786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08E71-ABDF-49DC-9616-0E456DA42E3F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F1EE7-9270-4ACC-9C34-3762CEED167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5364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F42B0-8551-4980-B510-42025242CFB9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806D3-9664-4B1C-A52C-14F07D69290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1422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604FA-8FEE-4D63-B62D-6E4F3ADA3DA8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47784-292C-4BA8-ACFF-2ADD38E8F71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3388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225AD-4BD7-403D-A55E-493D1E25D860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B7B57-0EB5-4975-B256-C70074093FC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66962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31D2F-2D16-49B9-8BF5-05F2D9D4110E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09B8-20A7-4F5A-979B-4E9D899CF5A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83793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9C9E3-6357-4448-8F03-229B89E21DA9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DC6E9-2263-463D-ACC8-70302868EA3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3221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51A2D6-28FC-4F89-BD48-FF9D32D14578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9F255-0A63-49E5-A0F9-36879E2A6AE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514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빈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5"/>
          <p:cNvSpPr/>
          <p:nvPr userDrawn="1"/>
        </p:nvSpPr>
        <p:spPr>
          <a:xfrm>
            <a:off x="0" y="928670"/>
            <a:ext cx="9144000" cy="5929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6643702" y="98048"/>
            <a:ext cx="250029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eaLnBrk="1" hangingPunct="1"/>
            <a:r>
              <a:rPr lang="en-US" altLang="ko-K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VIAQ IWG</a:t>
            </a:r>
            <a:endParaRPr lang="en-US" altLang="ko-K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eaLnBrk="1" hangingPunct="1"/>
            <a:r>
              <a:rPr lang="en-US" altLang="ko-KR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Vehicle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Interior Air Quality</a:t>
            </a:r>
          </a:p>
          <a:p>
            <a:pPr eaLnBrk="1" hangingPunct="1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Informal Working Group</a:t>
            </a: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4238625" y="6553200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ADDD4C19-1730-4E07-9EB5-4D889BF255D2}" type="slidenum">
              <a:rPr lang="ko-KR" altLang="en-US" sz="1000" b="1" i="1">
                <a:solidFill>
                  <a:srgbClr val="000000"/>
                </a:solidFill>
                <a:latin typeface="Arial" charset="0"/>
                <a:ea typeface="맑은 고딕" pitchFamily="50" charset="-127"/>
                <a:cs typeface="Arial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‹#›</a:t>
            </a:fld>
            <a:r>
              <a:rPr lang="en-US" altLang="ko-KR" sz="1000" b="1" i="1">
                <a:solidFill>
                  <a:srgbClr val="000000"/>
                </a:solidFill>
                <a:latin typeface="Arial" charset="0"/>
                <a:ea typeface="맑은 고딕" pitchFamily="50" charset="-127"/>
                <a:cs typeface="Arial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485059753"/>
      </p:ext>
    </p:extLst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A064F5-1D27-47AD-8844-D54E64FDE047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72819-FC59-4AA4-845C-FE87575C17EE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5799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0CB2E3-2CD2-4E8E-B089-FF5F9655B262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BBB3-9270-41BD-877F-1ED5758CCCEA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8247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BE7331-DBB7-48CE-910B-A1424FC4317E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F6D67-AAFD-4D21-AB3E-C84606AC35B7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439092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69DFBB-4383-4F15-93A6-63D1540B7EB2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FAAF0-C9AF-46F9-B05D-B3128584699D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561421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351F8E-F2AB-427E-8D8E-0E77A6CF059C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7945F-F05D-4595-B7F7-0998E31548D3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88529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F5B19-4852-4E47-9AB1-78078D9BFBC1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57975-EDF5-4A53-AEAA-AEFC620EEF8C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18112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B08B6-9A5B-4FEC-94DB-6E1D8947B15B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BBA9A-E0B1-4D78-9DF0-714EB06722BC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31156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BDAA0C-2D1B-4B07-9C60-9ADB456F9358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36F1F-AD48-443E-A3E8-E333C574B675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66806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A079B-8737-42D7-8344-8A030D6E3B9F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35107-5C5D-4761-9F6E-726824AB1EC7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36668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784E4-0929-473E-A2D1-F587137F40CC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C0660-C841-49DB-B43B-3660A3617A26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459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F70251-B49F-435B-9048-7CBFF05217B9}" type="datetimeFigureOut">
              <a:rPr lang="ko-KR" altLang="en-US"/>
              <a:pPr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F0BD-5C04-4925-9834-84DEC84D310D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91160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F4ABB-262F-4DCC-AD9D-B1A6C18D12E2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41D6D-4243-48DA-AA91-08D60D3CBE2A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87719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44927"/>
      </p:ext>
    </p:extLst>
  </p:cSld>
  <p:clrMapOvr>
    <a:masterClrMapping/>
  </p:clrMapOvr>
  <p:transition>
    <p:zo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69848A-6907-47E9-8AF0-0F7A72AB5482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A5403-C513-4854-9AB5-DDCBC69438A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38595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383DF-0652-4853-89DC-BAB9ABAFCAF9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189C9-771F-4DF8-8415-EC209859D36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42778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EC50F-A7C2-49ED-AD4B-EECD7DB46A8C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A6E5A-71F5-47A6-A8A0-4EF3ACF1C82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200107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476F9D-0499-4045-A735-DD246FE57B73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6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6D2BCF-440C-4B41-9B10-DB5E23EDA14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8145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B7EB1-6133-4DEB-9A25-95E8BF77D902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8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F5B97-D424-48FE-92A1-EB4A2BDA496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37868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9EE3B-1E88-4A85-89B3-68F5564ACF7E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4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07D43-F4F9-49C4-B271-608B77D1890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38555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B938D-11CA-42BB-973D-0B79EACF942C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06C1C-3863-4A05-9EDB-B36608FE88E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04376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D82C7-8636-48D6-A009-59C9EA2DB51D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6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CB0D1-6EE5-43F2-82D2-4DDAD94B573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4369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C2C1F-3B84-4133-968D-09189F2B354C}" type="datetimeFigureOut">
              <a:rPr lang="ko-KR" altLang="en-US"/>
              <a:pPr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96D32-EBFB-4F6A-B85D-237C0596F59F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54577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AFFDE-67A4-485C-9A24-F33461F348FF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6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2D140-2470-4033-BEDB-0B46C9C1288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43594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9569B-74D5-4729-8581-934E2937356B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58F49-DBD6-4E15-B5EB-183FE4D7A23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28964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40F6E-A343-4FE9-B801-1280A13DD424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B9694-CC75-4F0B-9D6D-21125B0E361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982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3A2648-3633-4299-AB03-F2C1E7C32BA0}" type="datetimeFigureOut">
              <a:rPr lang="ko-KR" altLang="en-US"/>
              <a:pPr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1D790-1622-49A8-8C52-1D31F768DEA9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03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AEF4F-DEC5-47C9-ADD9-5A785AAD78E8}" type="datetimeFigureOut">
              <a:rPr lang="ko-KR" altLang="en-US"/>
              <a:pPr/>
              <a:t>2016-01-14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42150-5415-421E-8532-2F174B3C586D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167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BEECE1-C482-4AA7-83FC-9CDAF33FD975}" type="datetimeFigureOut">
              <a:rPr lang="ko-KR" altLang="en-US"/>
              <a:pPr/>
              <a:t>2016-01-14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875A2-EAD8-4923-8A1A-86E7C8E95E5F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10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729000-AD46-4622-8E06-E924C22BE4BE}" type="datetimeFigureOut">
              <a:rPr lang="ko-KR" altLang="en-US"/>
              <a:pPr/>
              <a:t>2016-01-14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397FE-33E8-45E7-AB5C-0FA14FFDC9C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74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5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1" descr="01_00000-copy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3"/>
          <a:stretch>
            <a:fillRect/>
          </a:stretch>
        </p:blipFill>
        <p:spPr bwMode="auto">
          <a:xfrm>
            <a:off x="0" y="0"/>
            <a:ext cx="91408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직사각형 13"/>
          <p:cNvSpPr/>
          <p:nvPr/>
        </p:nvSpPr>
        <p:spPr>
          <a:xfrm>
            <a:off x="0" y="654050"/>
            <a:ext cx="9144000" cy="133350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0" y="776288"/>
            <a:ext cx="9144000" cy="77787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4238625" y="6553200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618787B7-D4F0-474E-AA26-8DC8F0C29677}" type="slidenum">
              <a:rPr lang="ko-KR" altLang="en-US" sz="1000" b="1" i="1">
                <a:solidFill>
                  <a:srgbClr val="000000"/>
                </a:solidFill>
                <a:latin typeface="Tahoma" pitchFamily="34" charset="0"/>
                <a:ea typeface="맑은 고딕" pitchFamily="50" charset="-127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‹#›</a:t>
            </a:fld>
            <a:r>
              <a:rPr lang="en-US" altLang="ko-KR" sz="1000" b="1" i="1">
                <a:solidFill>
                  <a:srgbClr val="000000"/>
                </a:solidFill>
                <a:latin typeface="Tahoma" pitchFamily="34" charset="0"/>
                <a:ea typeface="맑은 고딕" pitchFamily="50" charset="-127"/>
              </a:rPr>
              <a:t>p</a:t>
            </a:r>
          </a:p>
        </p:txBody>
      </p:sp>
      <p:pic>
        <p:nvPicPr>
          <p:cNvPr id="1030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0" t="34286" r="51859" b="39795"/>
          <a:stretch>
            <a:fillRect/>
          </a:stretch>
        </p:blipFill>
        <p:spPr bwMode="auto">
          <a:xfrm>
            <a:off x="8340725" y="6551613"/>
            <a:ext cx="8032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4" descr="시그니처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6" t="21851" r="48897" b="68102"/>
          <a:stretch>
            <a:fillRect/>
          </a:stretch>
        </p:blipFill>
        <p:spPr bwMode="auto">
          <a:xfrm>
            <a:off x="7759700" y="6357938"/>
            <a:ext cx="13843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20" r:id="rId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9pPr>
    </p:titleStyle>
    <p:bodyStyle>
      <a:lvl1pPr marL="271463" indent="-271463" algn="l" rtl="0" eaLnBrk="0" fontAlgn="base" latinLnBrk="1" hangingPunct="0">
        <a:spcBef>
          <a:spcPct val="20000"/>
        </a:spcBef>
        <a:spcAft>
          <a:spcPct val="0"/>
        </a:spcAft>
        <a:buBlip>
          <a:blip r:embed="rId6"/>
        </a:buBlip>
        <a:defRPr kumimoji="1" sz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235075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43063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마스터수정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fld id="{6E83ED75-606A-4CB0-B24A-80C7FFFEDE44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endParaRPr lang="en-US" altLang="ko-KR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7050" y="6356350"/>
            <a:ext cx="1809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fld id="{1CA7B2F3-55DB-4686-A9A4-64D3BD935F6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68" r:id="rId1"/>
    <p:sldLayoutId id="2147485873" r:id="rId2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buFont typeface="Wingdings" pitchFamily="2" charset="2"/>
              <a:buNone/>
              <a:defRPr>
                <a:solidFill>
                  <a:srgbClr val="898989"/>
                </a:solidFill>
              </a:defRPr>
            </a:lvl1pPr>
          </a:lstStyle>
          <a:p>
            <a:fld id="{8B0CB17F-3778-4A3A-9C2A-37214E498280}" type="datetimeFigureOut">
              <a:rPr lang="ko-KR" altLang="en-US"/>
              <a:pPr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50000"/>
              </a:lnSpc>
              <a:buFont typeface="Wingdings" pitchFamily="2" charset="2"/>
              <a:buNone/>
              <a:defRPr>
                <a:solidFill>
                  <a:srgbClr val="898989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50000"/>
              </a:lnSpc>
              <a:buFont typeface="Wingdings" pitchFamily="2" charset="2"/>
              <a:buNone/>
              <a:defRPr>
                <a:solidFill>
                  <a:srgbClr val="898989"/>
                </a:solidFill>
              </a:defRPr>
            </a:lvl1pPr>
          </a:lstStyle>
          <a:p>
            <a:fld id="{47389E5E-9023-4D40-92A8-74F666752CC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1" r:id="rId1"/>
    <p:sldLayoutId id="2147485822" r:id="rId2"/>
    <p:sldLayoutId id="2147485823" r:id="rId3"/>
    <p:sldLayoutId id="2147485824" r:id="rId4"/>
    <p:sldLayoutId id="2147485825" r:id="rId5"/>
    <p:sldLayoutId id="2147485826" r:id="rId6"/>
    <p:sldLayoutId id="2147485827" r:id="rId7"/>
    <p:sldLayoutId id="2147485828" r:id="rId8"/>
    <p:sldLayoutId id="2147485829" r:id="rId9"/>
    <p:sldLayoutId id="2147485830" r:id="rId10"/>
    <p:sldLayoutId id="214748583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696325" y="64722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ctr" eaLnBrk="1" latinLnBrk="0" hangingPunct="1"/>
            <a:fld id="{B01B711C-B7B5-4DF2-8044-9E86649EE642}" type="slidenum">
              <a:rPr kumimoji="0" lang="en-US" altLang="ko-KR" sz="1400" b="1" i="1">
                <a:solidFill>
                  <a:schemeClr val="tx2"/>
                </a:solidFill>
                <a:latin typeface="Arial" charset="0"/>
                <a:ea typeface="HY견고딕" pitchFamily="18" charset="-127"/>
              </a:rPr>
              <a:pPr algn="ctr" eaLnBrk="1" latinLnBrk="0" hangingPunct="1"/>
              <a:t>‹#›</a:t>
            </a:fld>
            <a:endParaRPr kumimoji="0" lang="en-US" altLang="ko-KR" sz="1400" b="1" i="1">
              <a:solidFill>
                <a:schemeClr val="tx2"/>
              </a:solidFill>
              <a:latin typeface="Arial" charset="0"/>
              <a:ea typeface="HY견고딕" pitchFamily="18" charset="-127"/>
            </a:endParaRPr>
          </a:p>
        </p:txBody>
      </p:sp>
      <p:pic>
        <p:nvPicPr>
          <p:cNvPr id="4099" name="Picture 14" descr="마크후광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142875"/>
            <a:ext cx="1500187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70" r:id="rId1"/>
    <p:sldLayoutId id="2147485832" r:id="rId2"/>
    <p:sldLayoutId id="2147485833" r:id="rId3"/>
    <p:sldLayoutId id="2147485834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204D445A-509C-4D44-86B0-CF1930EF4133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B61D8FE9-24A4-404D-98C7-550D1087F4BC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5127" name="Picture 14" descr="master7-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696325" y="64722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ctr" eaLnBrk="1" latinLnBrk="0" hangingPunct="1"/>
            <a:fld id="{9462EF4C-E5E1-4CEF-B161-25BEFA8D2F45}" type="slidenum">
              <a:rPr kumimoji="0" lang="en-US" altLang="ko-KR" sz="1400" b="1" i="1">
                <a:solidFill>
                  <a:schemeClr val="tx2"/>
                </a:solidFill>
                <a:latin typeface="Arial" charset="0"/>
                <a:ea typeface="HY견고딕" pitchFamily="18" charset="-127"/>
              </a:rPr>
              <a:pPr algn="ctr" eaLnBrk="1" latinLnBrk="0" hangingPunct="1"/>
              <a:t>‹#›</a:t>
            </a:fld>
            <a:endParaRPr kumimoji="0" lang="en-US" altLang="ko-KR" sz="1400" b="1" i="1">
              <a:solidFill>
                <a:schemeClr val="tx2"/>
              </a:solidFill>
              <a:latin typeface="Arial" charset="0"/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5" r:id="rId1"/>
    <p:sldLayoutId id="2147485836" r:id="rId2"/>
    <p:sldLayoutId id="2147485837" r:id="rId3"/>
    <p:sldLayoutId id="2147485838" r:id="rId4"/>
    <p:sldLayoutId id="2147485839" r:id="rId5"/>
    <p:sldLayoutId id="2147485840" r:id="rId6"/>
    <p:sldLayoutId id="2147485841" r:id="rId7"/>
    <p:sldLayoutId id="2147485842" r:id="rId8"/>
    <p:sldLayoutId id="2147485843" r:id="rId9"/>
    <p:sldLayoutId id="2147485844" r:id="rId10"/>
    <p:sldLayoutId id="2147485845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fld id="{86E792A3-57D3-4B8B-9619-D892B8F384A6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fld id="{3DB86D98-684D-4D2F-BE9E-69DAB4927E06}" type="slidenum">
              <a:rPr lang="ko-KR" altLang="en-US"/>
              <a:pPr/>
              <a:t>‹#›</a:t>
            </a:fld>
            <a:endParaRPr lang="en-US" altLang="ko-KR"/>
          </a:p>
        </p:txBody>
      </p:sp>
      <p:pic>
        <p:nvPicPr>
          <p:cNvPr id="6151" name="Picture 7" descr="마스터수정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49" descr="artplus_season_summer14_c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0200"/>
            <a:ext cx="4800600" cy="47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27" descr="artplus_nature_naturalcity38_a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69"/>
          <a:stretch>
            <a:fillRect/>
          </a:stretch>
        </p:blipFill>
        <p:spPr bwMode="gray">
          <a:xfrm rot="-1779374">
            <a:off x="914400" y="2387600"/>
            <a:ext cx="3492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696325" y="64722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ctr" eaLnBrk="1" latinLnBrk="0" hangingPunct="1"/>
            <a:fld id="{1DB0167D-10D0-4CA9-8631-0071D54FD6D6}" type="slidenum">
              <a:rPr kumimoji="0" lang="en-US" altLang="ko-KR" sz="1400" b="1" i="1">
                <a:solidFill>
                  <a:schemeClr val="tx2"/>
                </a:solidFill>
                <a:latin typeface="Arial" charset="0"/>
                <a:ea typeface="HY견고딕" pitchFamily="18" charset="-127"/>
              </a:rPr>
              <a:pPr algn="ctr" eaLnBrk="1" latinLnBrk="0" hangingPunct="1"/>
              <a:t>‹#›</a:t>
            </a:fld>
            <a:endParaRPr kumimoji="0" lang="en-US" altLang="ko-KR" sz="1400" b="1" i="1">
              <a:solidFill>
                <a:schemeClr val="tx2"/>
              </a:solidFill>
              <a:latin typeface="Arial" charset="0"/>
              <a:ea typeface="HY견고딕" pitchFamily="18" charset="-127"/>
            </a:endParaRPr>
          </a:p>
        </p:txBody>
      </p:sp>
      <p:pic>
        <p:nvPicPr>
          <p:cNvPr id="6155" name="Picture 12" descr="Untitled-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15888"/>
            <a:ext cx="8636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46" r:id="rId1"/>
    <p:sldLayoutId id="2147485847" r:id="rId2"/>
    <p:sldLayoutId id="2147485848" r:id="rId3"/>
    <p:sldLayoutId id="2147485849" r:id="rId4"/>
    <p:sldLayoutId id="2147485850" r:id="rId5"/>
    <p:sldLayoutId id="2147485851" r:id="rId6"/>
    <p:sldLayoutId id="2147485852" r:id="rId7"/>
    <p:sldLayoutId id="2147485853" r:id="rId8"/>
    <p:sldLayoutId id="2147485854" r:id="rId9"/>
    <p:sldLayoutId id="2147485855" r:id="rId10"/>
    <p:sldLayoutId id="2147485856" r:id="rId11"/>
    <p:sldLayoutId id="2147485871" r:id="rId12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4" descr="master7-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14" descr="master7-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9" name="날짜 개체 틀 1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CF9316DB-2D3F-4361-B445-531CB83E1349}" type="datetimeFigureOut">
              <a:rPr lang="ko-KR" altLang="en-US"/>
              <a:pPr/>
              <a:t>2016-01-14</a:t>
            </a:fld>
            <a:endParaRPr lang="en-US" altLang="ko-KR"/>
          </a:p>
        </p:txBody>
      </p:sp>
      <p:sp>
        <p:nvSpPr>
          <p:cNvPr id="10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1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3825BDDE-FACB-4D6C-A307-633A507AE77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57" r:id="rId1"/>
    <p:sldLayoutId id="2147485858" r:id="rId2"/>
    <p:sldLayoutId id="2147485859" r:id="rId3"/>
    <p:sldLayoutId id="2147485860" r:id="rId4"/>
    <p:sldLayoutId id="2147485861" r:id="rId5"/>
    <p:sldLayoutId id="2147485862" r:id="rId6"/>
    <p:sldLayoutId id="2147485863" r:id="rId7"/>
    <p:sldLayoutId id="2147485864" r:id="rId8"/>
    <p:sldLayoutId id="2147485865" r:id="rId9"/>
    <p:sldLayoutId id="2147485866" r:id="rId10"/>
    <p:sldLayoutId id="2147485867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5720" y="1772816"/>
            <a:ext cx="8429684" cy="23574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50" charset="-127"/>
                <a:cs typeface="Arial" pitchFamily="34" charset="0"/>
              </a:rPr>
              <a:t>Progress </a:t>
            </a:r>
            <a:r>
              <a:rPr kumimoji="0" lang="en-US" altLang="ko-KR" sz="2800" b="1" kern="0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R</a:t>
            </a:r>
            <a:r>
              <a:rPr kumimoji="0" lang="en-US" altLang="ko-KR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50" charset="-127"/>
                <a:cs typeface="Arial" pitchFamily="34" charset="0"/>
              </a:rPr>
              <a:t>eport</a:t>
            </a: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50" charset="-127"/>
                <a:cs typeface="Arial" pitchFamily="34" charset="0"/>
              </a:rPr>
              <a:t> of the</a:t>
            </a:r>
          </a:p>
          <a:p>
            <a:pPr marL="0" marR="0" lvl="0" indent="0" algn="ctr" defTabSz="914400" rtl="0"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50" charset="-127"/>
                <a:cs typeface="Arial" pitchFamily="34" charset="0"/>
              </a:rPr>
              <a:t>VIAQ (Vehicle Interior Air Quality)</a:t>
            </a:r>
          </a:p>
          <a:p>
            <a:pPr marL="0" marR="0" lvl="0" indent="0" algn="ctr" defTabSz="914400" rtl="0"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kern="0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Informal Working Group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890526" y="5374957"/>
            <a:ext cx="522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altLang="ko-KR" sz="2400" b="1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Report to the 72nd GRPE session</a:t>
            </a: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000" dirty="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000" dirty="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000" dirty="0" smtClean="0">
                <a:latin typeface="Arial" charset="0"/>
                <a:ea typeface="HY헤드라인M" pitchFamily="18" charset="-127"/>
                <a:cs typeface="Arial" charset="0"/>
              </a:rPr>
              <a:t>Submitted by the VIAQ Chair and Secretary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907704" y="4366845"/>
            <a:ext cx="52200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altLang="ko-KR" sz="20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15 January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4355976" y="980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7625" lvl="0" algn="r" latinLnBrk="0"/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Informal document </a:t>
            </a:r>
            <a:r>
              <a:rPr kumimoji="0" lang="pt-BR" altLang="ja-JP" b="1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GRPE-72-21</a:t>
            </a:r>
            <a:endParaRPr kumimoji="0" lang="pt-BR" altLang="ja-JP" b="1" dirty="0">
              <a:solidFill>
                <a:srgbClr val="FF0000"/>
              </a:solidFill>
              <a:latin typeface="Arial" charset="0"/>
              <a:ea typeface="ＭＳ 明朝" charset="-128"/>
              <a:cs typeface="Arial" charset="0"/>
            </a:endParaRPr>
          </a:p>
          <a:p>
            <a:pPr marL="47625" lvl="0" algn="r" latinLnBrk="0"/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72nd GRPE, 1</a:t>
            </a:r>
            <a:r>
              <a:rPr kumimoji="0" lang="en-US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1</a:t>
            </a: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-1</a:t>
            </a:r>
            <a:r>
              <a:rPr kumimoji="0" lang="en-US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5</a:t>
            </a: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 January 2016,</a:t>
            </a:r>
            <a:b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</a:b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agenda </a:t>
            </a:r>
            <a:r>
              <a:rPr kumimoji="0" lang="pt-BR" altLang="ja-JP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item </a:t>
            </a:r>
            <a:r>
              <a:rPr kumimoji="0" lang="pt-BR" altLang="ja-JP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13</a:t>
            </a:r>
            <a:endParaRPr kumimoji="0" lang="pt-BR" altLang="ja-JP" dirty="0">
              <a:solidFill>
                <a:schemeClr val="tx1"/>
              </a:solidFill>
              <a:latin typeface="Arial" charset="0"/>
              <a:ea typeface="ＭＳ 明朝" charset="-128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 dirty="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 dirty="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dirty="0" smtClean="0">
                <a:latin typeface="Arial" charset="0"/>
                <a:ea typeface="HY헤드라인M" pitchFamily="18" charset="-127"/>
                <a:cs typeface="Arial" charset="0"/>
              </a:rPr>
              <a:t>Roadmap, Timeline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107504" y="5766355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January 2017	: Present a final draft report as an informal document to GRPE</a:t>
            </a:r>
            <a:endParaRPr lang="sv-SE" altLang="ko-KR" sz="16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November 2017	: Possible adoption of Recommendation(R.E.3, SR1 or mutual resolution)</a:t>
            </a:r>
          </a:p>
        </p:txBody>
      </p:sp>
      <p:cxnSp>
        <p:nvCxnSpPr>
          <p:cNvPr id="59" name="直線コネクタ 3"/>
          <p:cNvCxnSpPr/>
          <p:nvPr/>
        </p:nvCxnSpPr>
        <p:spPr>
          <a:xfrm>
            <a:off x="770684" y="2301863"/>
            <a:ext cx="7921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"/>
          <p:cNvCxnSpPr/>
          <p:nvPr/>
        </p:nvCxnSpPr>
        <p:spPr>
          <a:xfrm>
            <a:off x="943721" y="2058975"/>
            <a:ext cx="0" cy="2435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7"/>
          <p:cNvSpPr txBox="1">
            <a:spLocks noChangeArrowheads="1"/>
          </p:cNvSpPr>
          <p:nvPr/>
        </p:nvSpPr>
        <p:spPr bwMode="auto">
          <a:xfrm>
            <a:off x="986584" y="1714488"/>
            <a:ext cx="8007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2015                                2016                                 2017</a:t>
            </a:r>
            <a:endParaRPr lang="en-US" altLang="ja-JP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2  3  4  5  6  7  8  9  10 </a:t>
            </a:r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  </a:t>
            </a:r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2  3  4  5  6  7  8  9  10 11 12  </a:t>
            </a:r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2  3  4  5  6  7  8  9  10 11 12</a:t>
            </a:r>
            <a:endParaRPr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カギ線コネクタ 34"/>
          <p:cNvCxnSpPr>
            <a:cxnSpLocks noChangeShapeType="1"/>
            <a:stCxn id="71" idx="2"/>
            <a:endCxn id="69" idx="0"/>
          </p:cNvCxnSpPr>
          <p:nvPr/>
        </p:nvCxnSpPr>
        <p:spPr bwMode="auto">
          <a:xfrm flipV="1">
            <a:off x="7460951" y="2640794"/>
            <a:ext cx="611511" cy="767557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tx1"/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65" name="テキスト ボックス 2"/>
          <p:cNvSpPr txBox="1">
            <a:spLocks noChangeArrowheads="1"/>
          </p:cNvSpPr>
          <p:nvPr/>
        </p:nvSpPr>
        <p:spPr bwMode="auto">
          <a:xfrm>
            <a:off x="5929322" y="3651238"/>
            <a:ext cx="8579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Informal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document</a:t>
            </a:r>
            <a:endParaRPr lang="ja-JP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AutoShape 38"/>
          <p:cNvSpPr>
            <a:spLocks noChangeArrowheads="1"/>
          </p:cNvSpPr>
          <p:nvPr/>
        </p:nvSpPr>
        <p:spPr bwMode="auto">
          <a:xfrm rot="-5400000">
            <a:off x="6321438" y="245743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171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AutoShape 39"/>
          <p:cNvSpPr>
            <a:spLocks noChangeArrowheads="1"/>
          </p:cNvSpPr>
          <p:nvPr/>
        </p:nvSpPr>
        <p:spPr bwMode="auto">
          <a:xfrm rot="-5400000">
            <a:off x="6964380" y="2459025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172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AutoShape 40"/>
          <p:cNvSpPr>
            <a:spLocks noChangeArrowheads="1"/>
          </p:cNvSpPr>
          <p:nvPr/>
        </p:nvSpPr>
        <p:spPr bwMode="auto">
          <a:xfrm rot="-5400000">
            <a:off x="7964512" y="2460613"/>
            <a:ext cx="576262" cy="360362"/>
          </a:xfrm>
          <a:prstGeom prst="foldedCorner">
            <a:avLst>
              <a:gd name="adj" fmla="val 12500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173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AutoShape 42"/>
          <p:cNvSpPr>
            <a:spLocks noChangeArrowheads="1"/>
          </p:cNvSpPr>
          <p:nvPr/>
        </p:nvSpPr>
        <p:spPr bwMode="auto">
          <a:xfrm rot="-5400000">
            <a:off x="4605340" y="31924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73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AutoShape 44"/>
          <p:cNvSpPr>
            <a:spLocks noChangeArrowheads="1"/>
          </p:cNvSpPr>
          <p:nvPr/>
        </p:nvSpPr>
        <p:spPr bwMode="auto">
          <a:xfrm rot="-5400000">
            <a:off x="7035818" y="3192451"/>
            <a:ext cx="504825" cy="431800"/>
          </a:xfrm>
          <a:prstGeom prst="flowChartPunchedTap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75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2" name="直線コネクタ 6"/>
          <p:cNvCxnSpPr/>
          <p:nvPr/>
        </p:nvCxnSpPr>
        <p:spPr>
          <a:xfrm>
            <a:off x="3543293" y="1800213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6"/>
          <p:cNvCxnSpPr/>
          <p:nvPr/>
        </p:nvCxnSpPr>
        <p:spPr>
          <a:xfrm>
            <a:off x="6115061" y="1773225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AutoShape 41"/>
          <p:cNvSpPr>
            <a:spLocks noChangeArrowheads="1"/>
          </p:cNvSpPr>
          <p:nvPr/>
        </p:nvSpPr>
        <p:spPr bwMode="auto">
          <a:xfrm rot="-5400000">
            <a:off x="3532183" y="3192451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72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AutoShape 43"/>
          <p:cNvSpPr>
            <a:spLocks noChangeArrowheads="1"/>
          </p:cNvSpPr>
          <p:nvPr/>
        </p:nvSpPr>
        <p:spPr bwMode="auto">
          <a:xfrm rot="-5400000">
            <a:off x="6107124" y="3192451"/>
            <a:ext cx="504825" cy="431800"/>
          </a:xfrm>
          <a:prstGeom prst="flowChartPunchedTap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74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AutoShape 47"/>
          <p:cNvSpPr>
            <a:spLocks noChangeArrowheads="1"/>
          </p:cNvSpPr>
          <p:nvPr/>
        </p:nvSpPr>
        <p:spPr bwMode="auto">
          <a:xfrm rot="-5400000">
            <a:off x="1892282" y="31924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71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AutoShape 48"/>
          <p:cNvSpPr>
            <a:spLocks noChangeArrowheads="1"/>
          </p:cNvSpPr>
          <p:nvPr/>
        </p:nvSpPr>
        <p:spPr bwMode="auto">
          <a:xfrm rot="-5400000">
            <a:off x="951658" y="31924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70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テキスト ボックス 2"/>
          <p:cNvSpPr txBox="1">
            <a:spLocks noChangeArrowheads="1"/>
          </p:cNvSpPr>
          <p:nvPr/>
        </p:nvSpPr>
        <p:spPr bwMode="auto">
          <a:xfrm>
            <a:off x="7000221" y="3681715"/>
            <a:ext cx="8579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formal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document</a:t>
            </a:r>
            <a:endParaRPr lang="ja-JP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0" name="AutoShape 51"/>
          <p:cNvCxnSpPr>
            <a:cxnSpLocks noChangeShapeType="1"/>
            <a:stCxn id="76" idx="2"/>
            <a:endCxn id="71" idx="0"/>
          </p:cNvCxnSpPr>
          <p:nvPr/>
        </p:nvCxnSpPr>
        <p:spPr bwMode="auto">
          <a:xfrm>
            <a:off x="6532257" y="3408351"/>
            <a:ext cx="583254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Rechteck 12"/>
          <p:cNvSpPr>
            <a:spLocks noChangeArrowheads="1"/>
          </p:cNvSpPr>
          <p:nvPr/>
        </p:nvSpPr>
        <p:spPr bwMode="auto">
          <a:xfrm>
            <a:off x="216024" y="5024789"/>
            <a:ext cx="4427984" cy="4924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altLang="de-DE" sz="1300" smtClean="0"/>
              <a:t> Collect </a:t>
            </a:r>
            <a:r>
              <a:rPr lang="en-US" altLang="de-DE" sz="1300" dirty="0" smtClean="0"/>
              <a:t>information and review existing </a:t>
            </a:r>
            <a:r>
              <a:rPr lang="en-US" altLang="de-DE" sz="1300" smtClean="0"/>
              <a:t>test procedures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de-DE" sz="1300" smtClean="0"/>
              <a:t> Decide on test mode suitable for the interior air emission</a:t>
            </a:r>
            <a:endParaRPr lang="en-US" altLang="de-DE" sz="1300" dirty="0" smtClean="0"/>
          </a:p>
        </p:txBody>
      </p:sp>
      <p:sp>
        <p:nvSpPr>
          <p:cNvPr id="82" name="모서리가 둥근 직사각형 81"/>
          <p:cNvSpPr/>
          <p:nvPr/>
        </p:nvSpPr>
        <p:spPr>
          <a:xfrm>
            <a:off x="971600" y="4214818"/>
            <a:ext cx="785818" cy="30242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Kick-off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3" name="모서리가 둥근 직사각형 82"/>
          <p:cNvSpPr/>
          <p:nvPr/>
        </p:nvSpPr>
        <p:spPr>
          <a:xfrm>
            <a:off x="1930380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4" name="모서리가 둥근 직사각형 83"/>
          <p:cNvSpPr/>
          <p:nvPr/>
        </p:nvSpPr>
        <p:spPr>
          <a:xfrm>
            <a:off x="2714612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5" name="모서리가 둥근 직사각형 84"/>
          <p:cNvSpPr/>
          <p:nvPr/>
        </p:nvSpPr>
        <p:spPr>
          <a:xfrm>
            <a:off x="3571868" y="4214818"/>
            <a:ext cx="428628" cy="285752"/>
          </a:xfrm>
          <a:prstGeom prst="round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6" name="모서리가 둥근 직사각형 85"/>
          <p:cNvSpPr/>
          <p:nvPr/>
        </p:nvSpPr>
        <p:spPr>
          <a:xfrm>
            <a:off x="4071934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7" name="모서리가 둥근 직사각형 86"/>
          <p:cNvSpPr/>
          <p:nvPr/>
        </p:nvSpPr>
        <p:spPr>
          <a:xfrm>
            <a:off x="5357818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6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8" name="모서리가 둥근 직사각형 87"/>
          <p:cNvSpPr/>
          <p:nvPr/>
        </p:nvSpPr>
        <p:spPr>
          <a:xfrm>
            <a:off x="4643438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5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9" name="모서리가 둥근 직사각형 88"/>
          <p:cNvSpPr/>
          <p:nvPr/>
        </p:nvSpPr>
        <p:spPr>
          <a:xfrm>
            <a:off x="6143636" y="4214818"/>
            <a:ext cx="428628" cy="285752"/>
          </a:xfrm>
          <a:prstGeom prst="round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0" name="모서리가 둥근 직사각형 89"/>
          <p:cNvSpPr/>
          <p:nvPr/>
        </p:nvSpPr>
        <p:spPr>
          <a:xfrm>
            <a:off x="7072330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9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1" name="모서리가 둥근 직사각형 90"/>
          <p:cNvSpPr/>
          <p:nvPr/>
        </p:nvSpPr>
        <p:spPr>
          <a:xfrm>
            <a:off x="6612020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2" name="Rechteck 12"/>
          <p:cNvSpPr>
            <a:spLocks noChangeArrowheads="1"/>
          </p:cNvSpPr>
          <p:nvPr/>
        </p:nvSpPr>
        <p:spPr bwMode="auto">
          <a:xfrm>
            <a:off x="4788024" y="5024789"/>
            <a:ext cx="4212976" cy="4924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altLang="de-DE" sz="1300" smtClean="0"/>
              <a:t> Draft a new recommendation/Resolution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de-DE" sz="1300" smtClean="0"/>
              <a:t> Develop </a:t>
            </a:r>
            <a:r>
              <a:rPr lang="en-US" altLang="de-DE" sz="1300" dirty="0" smtClean="0"/>
              <a:t>provisions and harmonized test procedures.</a:t>
            </a:r>
          </a:p>
        </p:txBody>
      </p:sp>
      <p:cxnSp>
        <p:nvCxnSpPr>
          <p:cNvPr id="93" name="Gewinkelte Verbindung 16"/>
          <p:cNvCxnSpPr>
            <a:stCxn id="81" idx="0"/>
            <a:endCxn id="85" idx="2"/>
          </p:cNvCxnSpPr>
          <p:nvPr/>
        </p:nvCxnSpPr>
        <p:spPr>
          <a:xfrm rot="5400000" flipH="1" flipV="1">
            <a:off x="2845990" y="4084597"/>
            <a:ext cx="524219" cy="135616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winkelte Verbindung 16"/>
          <p:cNvCxnSpPr>
            <a:stCxn id="92" idx="0"/>
            <a:endCxn id="89" idx="2"/>
          </p:cNvCxnSpPr>
          <p:nvPr/>
        </p:nvCxnSpPr>
        <p:spPr>
          <a:xfrm rot="16200000" flipV="1">
            <a:off x="6364122" y="4494399"/>
            <a:ext cx="524219" cy="5365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4"/>
          <p:cNvSpPr txBox="1">
            <a:spLocks noChangeArrowheads="1"/>
          </p:cNvSpPr>
          <p:nvPr/>
        </p:nvSpPr>
        <p:spPr bwMode="auto">
          <a:xfrm>
            <a:off x="136525" y="2459078"/>
            <a:ext cx="84741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WP.29</a:t>
            </a: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 smtClean="0">
                <a:ea typeface="ＭＳ Ｐゴシック" pitchFamily="34" charset="-128"/>
              </a:rPr>
              <a:t>GRPE</a:t>
            </a: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smtClean="0">
                <a:ea typeface="ＭＳ Ｐゴシック" pitchFamily="34" charset="-128"/>
              </a:rPr>
              <a:t>VIAQ</a:t>
            </a:r>
            <a:endParaRPr kumimoji="1" lang="en-US" altLang="ja-JP" sz="1800" dirty="0">
              <a:ea typeface="ＭＳ Ｐゴシック" pitchFamily="34" charset="-128"/>
            </a:endParaRPr>
          </a:p>
        </p:txBody>
      </p:sp>
      <p:sp>
        <p:nvSpPr>
          <p:cNvPr id="96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Roadmap </a:t>
            </a:r>
          </a:p>
        </p:txBody>
      </p:sp>
      <p:cxnSp>
        <p:nvCxnSpPr>
          <p:cNvPr id="56" name="AutoShape 51"/>
          <p:cNvCxnSpPr>
            <a:cxnSpLocks noChangeShapeType="1"/>
            <a:stCxn id="89" idx="0"/>
            <a:endCxn id="76" idx="1"/>
          </p:cNvCxnSpPr>
          <p:nvPr/>
        </p:nvCxnSpPr>
        <p:spPr bwMode="auto">
          <a:xfrm flipV="1">
            <a:off x="6357950" y="3660764"/>
            <a:ext cx="1587" cy="55405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2060848"/>
            <a:ext cx="8858248" cy="407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altLang="ko-KR" sz="2000" b="1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VIAQ IWG Meeting</a:t>
            </a: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Beijing, China, March  2016(TBD)</a:t>
            </a:r>
            <a:endParaRPr lang="en-US" altLang="ko-KR" sz="2000" u="sng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endParaRPr lang="en-US" altLang="ko-KR" sz="2000" b="1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altLang="ko-KR" sz="2000" b="1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VIAQ IWG Meeting</a:t>
            </a: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Geneva, Switzerland, June, during 73</a:t>
            </a:r>
            <a:r>
              <a:rPr lang="en-US" altLang="ko-KR" sz="2000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GRPE</a:t>
            </a: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Half a day requested</a:t>
            </a:r>
          </a:p>
        </p:txBody>
      </p:sp>
      <p:sp>
        <p:nvSpPr>
          <p:cNvPr id="5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Next VIAQ IWG Meeting</a:t>
            </a:r>
            <a:endParaRPr kumimoji="0" lang="ko-KR" altLang="en-US" sz="2400" b="1" dirty="0">
              <a:solidFill>
                <a:schemeClr val="tx1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Next VIAQ IWG Meeting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1772816"/>
            <a:ext cx="885824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30000"/>
              </a:lnSpc>
              <a:buFont typeface="Wingdings" pitchFamily="2" charset="2"/>
              <a:buChar char="Ø"/>
              <a:defRPr/>
            </a:pPr>
            <a:endParaRPr lang="en-US" altLang="ko-KR" sz="800" b="1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WP.29 Mandate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(ECE/TRANS/WP.29/1112) </a:t>
            </a:r>
          </a:p>
          <a:p>
            <a:pPr marL="609600" indent="-609600" algn="just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AC.3 endorsed the proposed action plan to, in a first stage, collect information, review existing standards and develop recommendations.</a:t>
            </a:r>
          </a:p>
          <a:p>
            <a:pPr marL="609600" indent="-609600" algn="just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 of mandate : November 2017</a:t>
            </a:r>
          </a:p>
          <a:p>
            <a:pPr marL="609600" indent="-609600" algn="just">
              <a:lnSpc>
                <a:spcPct val="130000"/>
              </a:lnSpc>
              <a:buFont typeface="Arial" pitchFamily="34" charset="0"/>
              <a:buChar char="•"/>
              <a:defRPr/>
            </a:pPr>
            <a:endParaRPr lang="en-US" altLang="ko-KR" sz="1000" b="1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GRPE Adoption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(ECE/TRANS/WP.29/GRPE/70)</a:t>
            </a:r>
          </a:p>
          <a:p>
            <a:pPr marL="609600" indent="-609600" algn="just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GRPE adopted the proposals for terms of reference to the IWG on VIAQ as reproduced in Annex VI of this report.</a:t>
            </a:r>
          </a:p>
          <a:p>
            <a:pPr marL="609600" indent="-609600" algn="just">
              <a:lnSpc>
                <a:spcPct val="130000"/>
              </a:lnSpc>
              <a:buFont typeface="Arial" pitchFamily="34" charset="0"/>
              <a:buChar char="•"/>
              <a:defRPr/>
            </a:pPr>
            <a:endParaRPr lang="en-US" altLang="ko-KR" sz="1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Review of VIAQ Terms of Reference</a:t>
            </a:r>
            <a:endParaRPr lang="en-US" altLang="ko-KR" sz="1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scope of the work is to develop a recommendation to harmonize test procedures of interior air emissions emitted/generated from interior materials</a:t>
            </a:r>
            <a:endParaRPr lang="en-US" altLang="ko-KR" sz="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 dirty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VIAQ Background </a:t>
            </a:r>
            <a:r>
              <a:rPr kumimoji="0" lang="en-US" altLang="ko-KR" sz="2400" b="1" dirty="0" err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ToR</a:t>
            </a:r>
            <a:r>
              <a:rPr kumimoji="0" lang="en-US" altLang="ko-KR" sz="2400" b="1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and mandate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Background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 dirty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VIAQ </a:t>
            </a:r>
            <a:r>
              <a:rPr kumimoji="0" lang="en-US" altLang="ko-KR" sz="2400" b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IWG Meetings since last GRPE</a:t>
            </a:r>
            <a:endParaRPr kumimoji="0" lang="ko-KR" altLang="en-US" sz="2400" b="1" dirty="0">
              <a:solidFill>
                <a:schemeClr val="tx1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2060848"/>
            <a:ext cx="8429652" cy="407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altLang="ko-KR" sz="2000" b="1" spc="80" baseline="30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altLang="ko-KR" sz="2000" b="1" spc="8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VIAQ IWG Meeting</a:t>
            </a: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2000" spc="8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Paris, France, 03-04 November 2015</a:t>
            </a:r>
            <a:endParaRPr lang="en-US" altLang="ko-KR" sz="2000" u="sng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defRPr/>
            </a:pP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altLang="ko-KR" sz="2000" b="1" spc="80" baseline="30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altLang="ko-KR" sz="2000" b="1" spc="8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VIAQ IWG Meeting</a:t>
            </a: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2000" spc="8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Geneva, Switzerland, 13th January 2016 </a:t>
            </a:r>
            <a:endParaRPr lang="en-US" altLang="ko-KR" sz="2000" u="sng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IWG Meetings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1772816"/>
            <a:ext cx="885824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VIAQ Organization</a:t>
            </a:r>
            <a:endParaRPr lang="en-US" altLang="ko-KR" sz="1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Chair: </a:t>
            </a:r>
            <a:r>
              <a:rPr lang="en-US" altLang="ko-KR" sz="1800" spc="8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Jongsoon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Lim, Korea </a:t>
            </a: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Co-Chair : </a:t>
            </a:r>
            <a:r>
              <a:rPr lang="en-US" altLang="ko-KR" sz="1800" b="1" spc="8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Yunshan</a:t>
            </a: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GE, China</a:t>
            </a:r>
          </a:p>
          <a:p>
            <a:pPr marL="609600" indent="-609600">
              <a:lnSpc>
                <a:spcPct val="200000"/>
              </a:lnSpc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(Elected by the group at the 2</a:t>
            </a:r>
            <a:r>
              <a:rPr lang="en-US" altLang="ko-KR" sz="1800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meeting)</a:t>
            </a: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Secretary:  Andreas </a:t>
            </a:r>
            <a:r>
              <a:rPr lang="en-US" altLang="ko-KR" sz="1800" spc="8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Wehrmeier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OICA</a:t>
            </a: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Topics/Issues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Progress Report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1772816"/>
            <a:ext cx="8678736" cy="4870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Test Measurement Modes</a:t>
            </a:r>
          </a:p>
          <a:p>
            <a:pPr marL="609600" indent="-609600">
              <a:buFont typeface="Wingdings" pitchFamily="2" charset="2"/>
              <a:buChar char="Ø"/>
              <a:defRPr/>
            </a:pPr>
            <a:endParaRPr lang="en-US" altLang="ko-KR" sz="6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buFont typeface="Wingdings" pitchFamily="2" charset="2"/>
              <a:buChar char="ü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  <a:p>
            <a:pPr marL="609600" lvl="2" indent="-609600">
              <a:defRPr/>
            </a:pPr>
            <a:r>
              <a:rPr kumimoji="0" lang="en-US" altLang="ko-KR" sz="1800" dirty="0" smtClean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	Which test mode is the most suitable for the interior air emission.</a:t>
            </a:r>
          </a:p>
          <a:p>
            <a:pPr marL="609600" lvl="2" indent="-609600">
              <a:defRPr/>
            </a:pPr>
            <a:endParaRPr kumimoji="0" lang="en-US" altLang="ko-KR" sz="1800" dirty="0" smtClean="0">
              <a:solidFill>
                <a:schemeClr val="tx1"/>
              </a:solidFill>
              <a:latin typeface="Arial" charset="0"/>
              <a:ea typeface="HY헤드라인M" pitchFamily="18" charset="-127"/>
              <a:cs typeface="Arial" charset="0"/>
            </a:endParaRPr>
          </a:p>
          <a:p>
            <a:pPr marL="609600" lvl="2" indent="-609600">
              <a:defRPr/>
            </a:pPr>
            <a:endParaRPr kumimoji="0" lang="en-US" altLang="ko-KR" sz="1800" dirty="0" smtClean="0">
              <a:solidFill>
                <a:schemeClr val="tx1"/>
              </a:solidFill>
              <a:latin typeface="Arial" charset="0"/>
              <a:ea typeface="HY헤드라인M" pitchFamily="18" charset="-127"/>
              <a:cs typeface="Arial" charset="0"/>
            </a:endParaRPr>
          </a:p>
          <a:p>
            <a:pPr marL="609600" lvl="2" indent="-609600">
              <a:defRPr/>
            </a:pPr>
            <a:endParaRPr kumimoji="0" lang="en-US" altLang="ko-KR" sz="1800" dirty="0" smtClean="0">
              <a:solidFill>
                <a:schemeClr val="tx1"/>
              </a:solidFill>
              <a:latin typeface="Arial" charset="0"/>
              <a:ea typeface="HY헤드라인M" pitchFamily="18" charset="-127"/>
              <a:cs typeface="Arial" charset="0"/>
            </a:endParaRPr>
          </a:p>
          <a:p>
            <a:pPr marL="609600" lvl="2" indent="-609600">
              <a:defRPr/>
            </a:pPr>
            <a:endParaRPr kumimoji="0" lang="en-US" altLang="ko-KR" sz="1800" dirty="0" smtClean="0">
              <a:solidFill>
                <a:schemeClr val="tx1"/>
              </a:solidFill>
              <a:latin typeface="Arial" charset="0"/>
              <a:ea typeface="HY헤드라인M" pitchFamily="18" charset="-127"/>
              <a:cs typeface="Arial" charset="0"/>
            </a:endParaRPr>
          </a:p>
          <a:p>
            <a:pPr marL="609600" lvl="2" indent="-609600">
              <a:defRPr/>
            </a:pPr>
            <a:endParaRPr kumimoji="0" lang="en-US" altLang="ko-KR" sz="1800" dirty="0" smtClean="0">
              <a:solidFill>
                <a:schemeClr val="tx1"/>
              </a:solidFill>
              <a:latin typeface="Arial" charset="0"/>
              <a:ea typeface="HY헤드라인M" pitchFamily="18" charset="-127"/>
              <a:cs typeface="Arial" charset="0"/>
            </a:endParaRPr>
          </a:p>
          <a:p>
            <a:pPr marL="609600" lvl="2" indent="-609600">
              <a:buFont typeface="Wingdings" pitchFamily="2" charset="2"/>
              <a:buChar char="ü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Discussion</a:t>
            </a:r>
          </a:p>
          <a:p>
            <a:pPr marL="609600" lvl="2" indent="-609600"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Korea prefers only using Ambient mode. </a:t>
            </a:r>
          </a:p>
          <a:p>
            <a:pPr marL="609600" lvl="2" indent="-609600"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EC, China and OICA prefers using the three modes (Ambient, Parking, Driving) test procedure based on ISO 12219-1.</a:t>
            </a:r>
          </a:p>
          <a:p>
            <a:pPr marL="609600" lvl="2" indent="-609600">
              <a:buFont typeface="Arial" pitchFamily="34" charset="0"/>
              <a:buChar char="•"/>
              <a:defRPr/>
            </a:pPr>
            <a:endParaRPr lang="en-US" altLang="ko-KR" sz="6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buFont typeface="Wingdings" pitchFamily="2" charset="2"/>
              <a:buChar char="ü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Group’s Conclusion</a:t>
            </a:r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Adopting the Ambient, Parking and Driving mode based on the ISO-standards with discussions continuing on the detailed parameters. Each contracting party will have a choice of which test modes to adopt depending on their situation.</a:t>
            </a:r>
          </a:p>
        </p:txBody>
      </p:sp>
      <p:sp>
        <p:nvSpPr>
          <p:cNvPr id="6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 dirty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Work Items – close issues 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Progress Report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000100" y="2714620"/>
          <a:ext cx="7929618" cy="1143008"/>
        </p:xfrm>
        <a:graphic>
          <a:graphicData uri="http://schemas.openxmlformats.org/drawingml/2006/table">
            <a:tbl>
              <a:tblPr/>
              <a:tblGrid>
                <a:gridCol w="1754340"/>
                <a:gridCol w="6175278"/>
              </a:tblGrid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Test mode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Descriptions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Ambient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simulates cars parked in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garage overnight.(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ambient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temp)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Parking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simulates cars parked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outside in the sunlight(high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temp)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Driving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simulates air-conditioning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conditions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right after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parking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mode(Idling)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1772816"/>
            <a:ext cx="86787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Substances to be measured</a:t>
            </a:r>
            <a:endParaRPr lang="en-US" altLang="ko-KR" sz="1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  <a:p>
            <a:pPr marL="609600" lvl="2" indent="-609600">
              <a:lnSpc>
                <a:spcPct val="150000"/>
              </a:lnSpc>
              <a:defRPr/>
            </a:pPr>
            <a:r>
              <a:rPr kumimoji="0" lang="en-US" altLang="ko-KR" sz="1800" dirty="0" smtClean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	Many relevant substances(e.g. VOCs) with regard to Interior air quality</a:t>
            </a:r>
          </a:p>
          <a:p>
            <a:pPr marL="609600" lvl="2" indent="-609600">
              <a:lnSpc>
                <a:spcPct val="150000"/>
              </a:lnSpc>
              <a:defRPr/>
            </a:pPr>
            <a:r>
              <a:rPr kumimoji="0" lang="en-US" altLang="ko-KR" sz="1800" dirty="0" smtClean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	Target measurement substances are required  before setting the test parameters.</a:t>
            </a:r>
          </a:p>
          <a:p>
            <a:pPr marL="609600" lvl="2" indent="-609600">
              <a:lnSpc>
                <a:spcPct val="150000"/>
              </a:lnSpc>
              <a:defRPr/>
            </a:pPr>
            <a:endParaRPr kumimoji="0" lang="en-US" altLang="ko-KR" sz="1800" dirty="0" smtClean="0">
              <a:solidFill>
                <a:schemeClr val="tx1"/>
              </a:solidFill>
              <a:latin typeface="Arial" charset="0"/>
              <a:ea typeface="HY헤드라인M" pitchFamily="18" charset="-127"/>
              <a:cs typeface="Arial" charset="0"/>
            </a:endParaRP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Group’s Conclusion</a:t>
            </a:r>
            <a:endParaRPr lang="en-US" altLang="ko-KR" sz="1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According to the existing standards, - Substances to be measured: </a:t>
            </a: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Formaldehyde, Acetaldehyde, Benzene, Toluene, </a:t>
            </a:r>
            <a:r>
              <a:rPr lang="en-US" altLang="ko-KR" sz="1800" b="1" spc="8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Xylene</a:t>
            </a: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1800" b="1" spc="8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Ethylbenzene</a:t>
            </a: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Styrene, and </a:t>
            </a:r>
            <a:r>
              <a:rPr lang="en-US" altLang="ko-KR" sz="1800" b="1" spc="8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Acrolein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These are the most relevant substances. An odor test will not be a part of the method.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Progress Report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  <p:sp>
        <p:nvSpPr>
          <p:cNvPr id="5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 dirty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Work Items – close issues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1772816"/>
            <a:ext cx="885824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Test Procedure Parameters</a:t>
            </a:r>
            <a:endParaRPr lang="en-US" altLang="ko-KR" sz="1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Vehicle categories:</a:t>
            </a:r>
          </a:p>
          <a:p>
            <a:pPr marL="609600" lvl="2" indent="-609600">
              <a:lnSpc>
                <a:spcPct val="150000"/>
              </a:lnSpc>
              <a:defRPr/>
            </a:pPr>
            <a:r>
              <a:rPr kumimoji="0" lang="en-US" altLang="ko-KR" sz="1800" dirty="0" smtClean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	Passenger car, Category M1 or “Category 1-1 vehicle”, Category N1.</a:t>
            </a:r>
          </a:p>
          <a:p>
            <a:pPr marL="609600" lvl="2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kumimoji="0" lang="en-US" altLang="ko-KR" sz="1800" b="1" dirty="0" smtClean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Definition of new vehicle </a:t>
            </a:r>
            <a:r>
              <a:rPr kumimoji="0" lang="en-US" altLang="ko-KR" sz="1800" dirty="0" smtClean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: less than 50 km, 70 km, 80km 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Age of vehicle at measurement: </a:t>
            </a:r>
          </a:p>
          <a:p>
            <a:pPr marL="609600" indent="-609600">
              <a:lnSpc>
                <a:spcPct val="150000"/>
              </a:lnSpc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28d ± 5 days after production date, Definition of production date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 conditions: 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protection covers should stay in the vehicle and be taken off one day before the measurement.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Vehicle transportation conditions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to be determined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Vehicle storage conditions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to be determined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Progress Report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  <p:sp>
        <p:nvSpPr>
          <p:cNvPr id="5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 dirty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Work Items – open issues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1772816"/>
            <a:ext cx="885824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Test Procedure Parameters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Preconditioning time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(doors open)</a:t>
            </a: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30 min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Soak time:  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Stabilization is reached after approx 10 h. To facilitate the test procedure, it is recommended to have a 14h ± 2h soak time or 16 h.</a:t>
            </a:r>
            <a:endParaRPr lang="en-US" altLang="ko-KR" sz="1800" b="1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Temperature for ambient mode: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25°C or  23°C. 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Humidity for ambient mode: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50% ± 10% (relative humidity)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point for temperature and humidity: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one at driver seat (nose position) and one outside vehicle (1m from vehicle)</a:t>
            </a:r>
            <a:endParaRPr lang="en-US" altLang="ko-KR" sz="1800" b="1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 point: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Driver seat (nose position)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Analytics: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800" spc="8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Aldehydes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according to ISO 16000-3 and VOCs according to ISO 16000-6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Progress Report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  <p:sp>
        <p:nvSpPr>
          <p:cNvPr id="5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 dirty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Work Items – open issues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1772816"/>
            <a:ext cx="885824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Vehicle family concept(worst case within the model family)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Conformity of Production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Progress Report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  <p:sp>
        <p:nvSpPr>
          <p:cNvPr id="5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 dirty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Work Items </a:t>
            </a:r>
            <a:r>
              <a:rPr kumimoji="0" lang="en-US" altLang="ko-KR" sz="2000" b="1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– Need to check for work scope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857496"/>
            <a:ext cx="6929486" cy="37185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디자인 사용자 지정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2_디자인 사용자 지정">
      <a:majorFont>
        <a:latin typeface="HY수평선B"/>
        <a:ea typeface="HY수평선B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ADAEE"/>
        </a:solidFill>
        <a:ln>
          <a:noFill/>
          <a:headEnd type="none" w="med" len="med"/>
          <a:tailEnd type="none" w="med" len="lg"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a:spPr>
      <a:bodyPr lIns="90000" tIns="46800" rIns="90000" bIns="46800" anchor="ctr"/>
      <a:lstStyle>
        <a:defPPr algn="ctr">
          <a:defRPr sz="1400" dirty="0">
            <a:solidFill>
              <a:schemeClr val="tx2">
                <a:lumMod val="50000"/>
              </a:schemeClr>
            </a:solidFill>
            <a:latin typeface="HY수평선B" pitchFamily="18" charset="-127"/>
            <a:ea typeface="HY수평선B" pitchFamily="18" charset="-127"/>
          </a:defRPr>
        </a:defPPr>
      </a:lstStyle>
    </a:spDef>
  </a:objectDefaults>
  <a:extraClrSchemeLst>
    <a:extraClrScheme>
      <a:clrScheme name="2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테마">
  <a:themeElements>
    <a:clrScheme name="2_Office 테마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테마">
      <a:majorFont>
        <a:latin typeface="맑은 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테마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Office 테마">
  <a:themeElements>
    <a:clrScheme name="1_Office 테마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테마">
      <a:majorFont>
        <a:latin typeface="맑은 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테마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</TotalTime>
  <Words>579</Words>
  <Application>Microsoft Office PowerPoint</Application>
  <PresentationFormat>On-screen Show (4:3)</PresentationFormat>
  <Paragraphs>152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4_디자인 사용자 지정</vt:lpstr>
      <vt:lpstr>2_Office 테마</vt:lpstr>
      <vt:lpstr>디자인 사용자 지정</vt:lpstr>
      <vt:lpstr>5_기본 디자인</vt:lpstr>
      <vt:lpstr>기본 디자인</vt:lpstr>
      <vt:lpstr>1_Office 테마</vt:lpstr>
      <vt:lpstr>1_기본 디자인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P.P.TEMPLATE  KOREA</dc:title>
  <dc:creator>JSLIM</dc:creator>
  <cp:lastModifiedBy>United Nations</cp:lastModifiedBy>
  <cp:revision>1994</cp:revision>
  <dcterms:created xsi:type="dcterms:W3CDTF">2008-04-07T03:57:39Z</dcterms:created>
  <dcterms:modified xsi:type="dcterms:W3CDTF">2016-01-14T07:40:24Z</dcterms:modified>
</cp:coreProperties>
</file>