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2" r:id="rId3"/>
    <p:sldId id="278" r:id="rId4"/>
    <p:sldId id="291" r:id="rId5"/>
    <p:sldId id="288" r:id="rId6"/>
    <p:sldId id="292" r:id="rId7"/>
    <p:sldId id="296" r:id="rId8"/>
    <p:sldId id="312" r:id="rId9"/>
    <p:sldId id="304" r:id="rId10"/>
    <p:sldId id="306" r:id="rId11"/>
    <p:sldId id="307" r:id="rId12"/>
    <p:sldId id="310" r:id="rId13"/>
    <p:sldId id="311" r:id="rId14"/>
    <p:sldId id="294" r:id="rId15"/>
    <p:sldId id="286" r:id="rId1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0F5494"/>
    <a:srgbClr val="FFD624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trl.co.uk" TargetMode="External"/><Relationship Id="rId2" Type="http://schemas.openxmlformats.org/officeDocument/2006/relationships/hyperlink" Target="mailto:Nikolaus.Steininger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46407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2400" dirty="0"/>
              <a:t>Transposition </a:t>
            </a:r>
            <a:r>
              <a:rPr lang="en-GB" sz="2400" dirty="0" smtClean="0"/>
              <a:t>of WLTP </a:t>
            </a:r>
            <a:br>
              <a:rPr lang="en-GB" sz="2400" dirty="0" smtClean="0"/>
            </a:br>
            <a:r>
              <a:rPr lang="en-GB" sz="2400" dirty="0" smtClean="0"/>
              <a:t>into </a:t>
            </a:r>
            <a:br>
              <a:rPr lang="en-GB" sz="2400" dirty="0" smtClean="0"/>
            </a:br>
            <a:r>
              <a:rPr lang="en-GB" sz="2400" dirty="0" smtClean="0"/>
              <a:t>EU Regulations</a:t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UN/</a:t>
            </a:r>
            <a:r>
              <a:rPr lang="en-GB" sz="2400" dirty="0" err="1" smtClean="0"/>
              <a:t>ECE</a:t>
            </a:r>
            <a:r>
              <a:rPr lang="en-GB" sz="2400" dirty="0" smtClean="0"/>
              <a:t> Regulations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71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</a:t>
            </a:r>
            <a:r>
              <a:rPr lang="en-GB" sz="2400" dirty="0"/>
              <a:t>GRPE </a:t>
            </a:r>
            <a:r>
              <a:rPr lang="en-GB" sz="2400" dirty="0" smtClean="0"/>
              <a:t>June 2015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400" dirty="0" smtClean="0"/>
              <a:t>Submitted </a:t>
            </a:r>
            <a:r>
              <a:rPr lang="en-GB" sz="2400" dirty="0"/>
              <a:t>by the expert of the European </a:t>
            </a:r>
            <a:r>
              <a:rPr lang="en-GB" sz="2400" dirty="0" smtClean="0"/>
              <a:t>Commission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GRPE-71-19-Rev.1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71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st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8-12 June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2015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,</a:t>
            </a:r>
          </a:p>
          <a:p>
            <a:pPr algn="r"/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item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3(b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648072"/>
          </a:xfrm>
        </p:spPr>
        <p:txBody>
          <a:bodyPr/>
          <a:lstStyle/>
          <a:p>
            <a:r>
              <a:rPr lang="en-GB" sz="2400" dirty="0" smtClean="0"/>
              <a:t>One option to enable Japan to issue approvals against the 1958 Agreement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15618" y="2849675"/>
            <a:ext cx="2168861" cy="2235509"/>
            <a:chOff x="3779911" y="3349226"/>
            <a:chExt cx="2234035" cy="2368414"/>
          </a:xfrm>
        </p:grpSpPr>
        <p:sp>
          <p:nvSpPr>
            <p:cNvPr id="13" name="Oval 12"/>
            <p:cNvSpPr/>
            <p:nvPr/>
          </p:nvSpPr>
          <p:spPr>
            <a:xfrm>
              <a:off x="3779911" y="3349226"/>
              <a:ext cx="2234035" cy="2368414"/>
            </a:xfrm>
            <a:prstGeom prst="ellipse">
              <a:avLst/>
            </a:prstGeom>
            <a:pattFill prst="pct10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40844" y="4791194"/>
              <a:ext cx="1512168" cy="4237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0" dirty="0" smtClean="0">
                  <a:solidFill>
                    <a:srgbClr val="00B050"/>
                  </a:solidFill>
                </a:rPr>
                <a:t>GTR # 15</a:t>
              </a:r>
              <a:endParaRPr lang="en-GB" sz="1800" b="0" dirty="0">
                <a:solidFill>
                  <a:srgbClr val="00B05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5085" y="3689572"/>
              <a:ext cx="2097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B050"/>
                  </a:solidFill>
                </a:rPr>
                <a:t>Regulation WLTP #1 (core)</a:t>
              </a:r>
              <a:endParaRPr lang="en-GB" sz="1600" dirty="0" smtClean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4841" y="2415188"/>
            <a:ext cx="2880320" cy="4038148"/>
            <a:chOff x="228053" y="2415188"/>
            <a:chExt cx="2880320" cy="4038148"/>
          </a:xfrm>
        </p:grpSpPr>
        <p:sp>
          <p:nvSpPr>
            <p:cNvPr id="18" name="Rounded Rectangle 17"/>
            <p:cNvSpPr/>
            <p:nvPr/>
          </p:nvSpPr>
          <p:spPr>
            <a:xfrm>
              <a:off x="228053" y="2415188"/>
              <a:ext cx="2880320" cy="4038148"/>
            </a:xfrm>
            <a:prstGeom prst="roundRect">
              <a:avLst/>
            </a:prstGeom>
            <a:pattFill prst="pct5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8473" y="3614270"/>
              <a:ext cx="2091670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Regulation 83 - minus </a:t>
              </a:r>
              <a:r>
                <a:rPr lang="en-GB" sz="1400" b="0" dirty="0" err="1" smtClean="0">
                  <a:solidFill>
                    <a:srgbClr val="3166CF"/>
                  </a:solidFill>
                </a:rPr>
                <a:t>NEDC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8473" y="4434263"/>
              <a:ext cx="2091670" cy="5587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Regulation 101 - minus </a:t>
              </a:r>
              <a:r>
                <a:rPr lang="en-GB" sz="1400" b="0" dirty="0" err="1" smtClean="0">
                  <a:solidFill>
                    <a:srgbClr val="3166CF"/>
                  </a:solidFill>
                </a:rPr>
                <a:t>NEDC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5536" y="5157193"/>
              <a:ext cx="2520280" cy="10801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European amendments to GTR (e.g. </a:t>
              </a:r>
              <a:r>
                <a:rPr lang="en-GB" sz="1400" b="0" dirty="0" err="1" smtClean="0">
                  <a:solidFill>
                    <a:srgbClr val="3166CF"/>
                  </a:solidFill>
                </a:rPr>
                <a:t>ATCT</a:t>
              </a:r>
              <a:r>
                <a:rPr lang="en-GB" sz="1400" b="0" dirty="0" smtClean="0">
                  <a:solidFill>
                    <a:srgbClr val="3166CF"/>
                  </a:solidFill>
                </a:rPr>
                <a:t>, OVC-HEV </a:t>
              </a:r>
              <a:r>
                <a:rPr lang="en-GB" sz="1400" b="0" dirty="0" err="1" smtClean="0">
                  <a:solidFill>
                    <a:srgbClr val="3166CF"/>
                  </a:solidFill>
                </a:rPr>
                <a:t>UFs</a:t>
              </a:r>
              <a:r>
                <a:rPr lang="en-GB" sz="1400" b="0" dirty="0" smtClean="0">
                  <a:solidFill>
                    <a:srgbClr val="3166CF"/>
                  </a:solidFill>
                </a:rPr>
                <a:t>, Europe specific correction algorithms etc.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265" y="2425747"/>
              <a:ext cx="2097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3166CF"/>
                  </a:solidFill>
                </a:rPr>
                <a:t>Regulation WLTP #2 Europe</a:t>
              </a:r>
              <a:endParaRPr lang="en-GB" sz="1600" dirty="0" smtClean="0">
                <a:solidFill>
                  <a:srgbClr val="3166C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56176" y="2415189"/>
            <a:ext cx="2880320" cy="4038148"/>
            <a:chOff x="6012160" y="2415189"/>
            <a:chExt cx="2880320" cy="4038148"/>
          </a:xfrm>
        </p:grpSpPr>
        <p:sp>
          <p:nvSpPr>
            <p:cNvPr id="17" name="Rounded Rectangle 16"/>
            <p:cNvSpPr/>
            <p:nvPr/>
          </p:nvSpPr>
          <p:spPr>
            <a:xfrm>
              <a:off x="6012160" y="2415189"/>
              <a:ext cx="2880320" cy="4038148"/>
            </a:xfrm>
            <a:prstGeom prst="roundRect">
              <a:avLst/>
            </a:prstGeom>
            <a:pattFill prst="pct5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770" y="2425747"/>
              <a:ext cx="2097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Regulation WLTP #3 Japan</a:t>
              </a:r>
              <a:endParaRPr lang="en-GB" sz="16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94442" y="3781756"/>
              <a:ext cx="2310006" cy="13034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FF0000"/>
                  </a:solidFill>
                </a:rPr>
                <a:t>Japanese type approval administrative elements, emissions limits, etc.</a:t>
              </a:r>
              <a:endParaRPr lang="en-GB" sz="1400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33148" y="4017192"/>
            <a:ext cx="3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E6FD2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4479" y="4033882"/>
            <a:ext cx="36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73199" y="2433508"/>
            <a:ext cx="2116354" cy="338554"/>
          </a:xfrm>
          <a:prstGeom prst="rect">
            <a:avLst/>
          </a:prstGeom>
          <a:noFill/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solidFill>
                  <a:srgbClr val="2D5EC1"/>
                </a:solidFill>
              </a:rPr>
              <a:t>Europe =</a:t>
            </a:r>
            <a:r>
              <a:rPr lang="en-GB" sz="1600" b="0" dirty="0" smtClean="0">
                <a:solidFill>
                  <a:srgbClr val="0F5494"/>
                </a:solidFill>
              </a:rPr>
              <a:t> </a:t>
            </a:r>
            <a:r>
              <a:rPr lang="en-GB" sz="1600" b="0" dirty="0" smtClean="0">
                <a:solidFill>
                  <a:srgbClr val="00B050"/>
                </a:solidFill>
              </a:rPr>
              <a:t>#1</a:t>
            </a:r>
            <a:r>
              <a:rPr lang="en-GB" sz="1600" b="0" dirty="0" smtClean="0">
                <a:solidFill>
                  <a:srgbClr val="0F5494"/>
                </a:solidFill>
              </a:rPr>
              <a:t> + </a:t>
            </a:r>
            <a:r>
              <a:rPr lang="en-GB" sz="1600" b="0" dirty="0" smtClean="0">
                <a:solidFill>
                  <a:srgbClr val="2D5EC1"/>
                </a:solidFill>
              </a:rPr>
              <a:t>#2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9058" y="5196708"/>
            <a:ext cx="2116354" cy="338554"/>
          </a:xfrm>
          <a:prstGeom prst="rect">
            <a:avLst/>
          </a:prstGeom>
          <a:noFill/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dirty="0" smtClean="0">
                <a:solidFill>
                  <a:srgbClr val="FF0000"/>
                </a:solidFill>
              </a:rPr>
              <a:t>Japan =</a:t>
            </a:r>
            <a:r>
              <a:rPr lang="en-GB" sz="1600" b="0" dirty="0" smtClean="0">
                <a:solidFill>
                  <a:srgbClr val="0F5494"/>
                </a:solidFill>
              </a:rPr>
              <a:t> </a:t>
            </a:r>
            <a:r>
              <a:rPr lang="en-GB" sz="1600" b="0" dirty="0" smtClean="0">
                <a:solidFill>
                  <a:srgbClr val="00B050"/>
                </a:solidFill>
              </a:rPr>
              <a:t>#1</a:t>
            </a:r>
            <a:r>
              <a:rPr lang="en-GB" sz="1600" b="0" dirty="0" smtClean="0">
                <a:solidFill>
                  <a:srgbClr val="0F5494"/>
                </a:solidFill>
              </a:rPr>
              <a:t> + </a:t>
            </a:r>
            <a:r>
              <a:rPr lang="en-GB" sz="1600" b="0" dirty="0" smtClean="0">
                <a:solidFill>
                  <a:srgbClr val="FF0000"/>
                </a:solidFill>
              </a:rPr>
              <a:t>#3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72502" y="5686101"/>
            <a:ext cx="2872909" cy="954082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Problems: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3 regulations required;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Would not allow Japan to issue an EU type approval (and vice-versa)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132856"/>
            <a:ext cx="8712968" cy="324036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200" fontAlgn="auto">
              <a:spcBef>
                <a:spcPts val="12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B050"/>
                </a:solidFill>
              </a:rPr>
              <a:t>New UN/</a:t>
            </a:r>
            <a:r>
              <a:rPr lang="en-GB" sz="2000" dirty="0" err="1" smtClean="0">
                <a:solidFill>
                  <a:srgbClr val="00B050"/>
                </a:solidFill>
              </a:rPr>
              <a:t>ECE</a:t>
            </a:r>
            <a:r>
              <a:rPr lang="en-GB" sz="2000" dirty="0" smtClean="0">
                <a:solidFill>
                  <a:srgbClr val="00B050"/>
                </a:solidFill>
              </a:rPr>
              <a:t> ‘Regulation WLTP’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648072"/>
          </a:xfrm>
        </p:spPr>
        <p:txBody>
          <a:bodyPr/>
          <a:lstStyle/>
          <a:p>
            <a:r>
              <a:rPr lang="en-GB" sz="2400" dirty="0" smtClean="0"/>
              <a:t>Multi-level option to enable harmonisation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3789040"/>
            <a:ext cx="3706089" cy="1440160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Regulation WLTP </a:t>
            </a:r>
            <a:r>
              <a:rPr lang="en-GB" sz="1400" dirty="0" smtClean="0">
                <a:solidFill>
                  <a:srgbClr val="FF0000"/>
                </a:solidFill>
              </a:rPr>
              <a:t>– Level 1a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Contains</a:t>
            </a:r>
            <a:r>
              <a:rPr lang="en-GB" sz="1400" dirty="0" smtClean="0">
                <a:solidFill>
                  <a:srgbClr val="FF0000"/>
                </a:solidFill>
              </a:rPr>
              <a:t> current R.83 limits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Optional acceptance by other </a:t>
            </a:r>
            <a:r>
              <a:rPr lang="en-GB" sz="1400" dirty="0" err="1" smtClean="0">
                <a:solidFill>
                  <a:srgbClr val="FF0000"/>
                </a:solidFill>
              </a:rPr>
              <a:t>CPs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1960" y="3789040"/>
            <a:ext cx="3744416" cy="1440160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Regulation WLTP –</a:t>
            </a:r>
            <a:r>
              <a:rPr lang="en-GB" sz="1400" dirty="0" smtClean="0">
                <a:solidFill>
                  <a:srgbClr val="FF0000"/>
                </a:solidFill>
              </a:rPr>
              <a:t> Level 1b</a:t>
            </a:r>
          </a:p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rgbClr val="FF0000"/>
                </a:solidFill>
              </a:rPr>
              <a:t>Contains</a:t>
            </a:r>
            <a:r>
              <a:rPr lang="en-GB" sz="1400" dirty="0" smtClean="0">
                <a:solidFill>
                  <a:srgbClr val="FF0000"/>
                </a:solidFill>
              </a:rPr>
              <a:t> “other” </a:t>
            </a:r>
            <a:r>
              <a:rPr lang="en-GB" sz="1400" dirty="0">
                <a:solidFill>
                  <a:srgbClr val="FF0000"/>
                </a:solidFill>
              </a:rPr>
              <a:t>limits (e.g. </a:t>
            </a:r>
            <a:r>
              <a:rPr lang="en-GB" sz="1400" dirty="0" err="1" smtClean="0">
                <a:solidFill>
                  <a:srgbClr val="FF0000"/>
                </a:solidFill>
              </a:rPr>
              <a:t>Jpn</a:t>
            </a:r>
            <a:r>
              <a:rPr lang="en-GB" sz="1400" dirty="0" smtClean="0">
                <a:solidFill>
                  <a:srgbClr val="FF0000"/>
                </a:solidFill>
              </a:rPr>
              <a:t>)</a:t>
            </a:r>
            <a:endParaRPr lang="en-GB" sz="1400" dirty="0">
              <a:solidFill>
                <a:srgbClr val="FF0000"/>
              </a:solidFill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Optional acceptance by other </a:t>
            </a:r>
            <a:r>
              <a:rPr lang="en-GB" sz="1400" dirty="0" err="1" smtClean="0">
                <a:solidFill>
                  <a:srgbClr val="FF0000"/>
                </a:solidFill>
              </a:rPr>
              <a:t>CPs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00392" y="3933056"/>
            <a:ext cx="720080" cy="1085478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rgbClr val="FF0000"/>
                </a:solidFill>
              </a:rPr>
              <a:t>Etc.</a:t>
            </a:r>
            <a:endParaRPr lang="en-GB" sz="1400" dirty="0">
              <a:solidFill>
                <a:srgbClr val="FF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632735" y="2564904"/>
            <a:ext cx="7950538" cy="1085478"/>
          </a:xfrm>
          <a:prstGeom prst="roundRect">
            <a:avLst/>
          </a:prstGeom>
          <a:noFill/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2D5EC1"/>
                </a:solidFill>
              </a:rPr>
              <a:t>Regulation WLTP – top </a:t>
            </a:r>
            <a:r>
              <a:rPr lang="en-US" sz="1400" dirty="0" smtClean="0">
                <a:solidFill>
                  <a:srgbClr val="2D5EC1"/>
                </a:solidFill>
              </a:rPr>
              <a:t>level (Level 2)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2D5EC1"/>
                </a:solidFill>
              </a:rPr>
              <a:t>Contains </a:t>
            </a:r>
            <a:r>
              <a:rPr lang="en-US" sz="1400" dirty="0">
                <a:solidFill>
                  <a:srgbClr val="2D5EC1"/>
                </a:solidFill>
              </a:rPr>
              <a:t>most stringent limits from across all </a:t>
            </a:r>
            <a:r>
              <a:rPr lang="en-US" sz="1400" dirty="0" smtClean="0">
                <a:solidFill>
                  <a:srgbClr val="2D5EC1"/>
                </a:solidFill>
              </a:rPr>
              <a:t>regions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2D5EC1"/>
                </a:solidFill>
              </a:rPr>
              <a:t>Subject to full mutual recognition: TA shall </a:t>
            </a:r>
            <a:r>
              <a:rPr lang="en-US" sz="1400" dirty="0">
                <a:solidFill>
                  <a:srgbClr val="2D5EC1"/>
                </a:solidFill>
              </a:rPr>
              <a:t>be accepted by all </a:t>
            </a:r>
            <a:r>
              <a:rPr lang="en-US" sz="1400" dirty="0" err="1">
                <a:solidFill>
                  <a:srgbClr val="2D5EC1"/>
                </a:solidFill>
              </a:rPr>
              <a:t>CPs</a:t>
            </a:r>
            <a:endParaRPr lang="en-US" sz="1400" dirty="0">
              <a:solidFill>
                <a:srgbClr val="2D5EC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677" y="5334000"/>
            <a:ext cx="871296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0" dirty="0" smtClean="0">
                <a:solidFill>
                  <a:schemeClr val="tx1"/>
                </a:solidFill>
              </a:rPr>
              <a:t>First step towards full harmonisation</a:t>
            </a:r>
          </a:p>
          <a:p>
            <a:pPr>
              <a:spcAft>
                <a:spcPts val="600"/>
              </a:spcAft>
            </a:pPr>
            <a:r>
              <a:rPr lang="en-GB" sz="1600" b="0" dirty="0" smtClean="0">
                <a:solidFill>
                  <a:schemeClr val="tx1"/>
                </a:solidFill>
              </a:rPr>
              <a:t>Use different Approval Marks and Numbering to distinguish approval level</a:t>
            </a:r>
          </a:p>
          <a:p>
            <a:pPr>
              <a:spcAft>
                <a:spcPts val="600"/>
              </a:spcAft>
            </a:pPr>
            <a:r>
              <a:rPr lang="en-GB" sz="1600" b="0" dirty="0" smtClean="0">
                <a:solidFill>
                  <a:schemeClr val="tx1"/>
                </a:solidFill>
              </a:rPr>
              <a:t>Regulation 83 and Regulation 101 remain unchanged and ‘available’ for approvals</a:t>
            </a:r>
          </a:p>
          <a:p>
            <a:pPr>
              <a:spcAft>
                <a:spcPts val="600"/>
              </a:spcAft>
            </a:pPr>
            <a:r>
              <a:rPr lang="en-GB" sz="1600" b="0" dirty="0" smtClean="0">
                <a:solidFill>
                  <a:schemeClr val="tx1"/>
                </a:solidFill>
              </a:rPr>
              <a:t>But pragmatic solution addressing testing options of the GTR 15 for level 2 needed</a:t>
            </a:r>
          </a:p>
        </p:txBody>
      </p:sp>
    </p:spTree>
    <p:extLst>
      <p:ext uri="{BB962C8B-B14F-4D97-AF65-F5344CB8AC3E}">
        <p14:creationId xmlns:p14="http://schemas.microsoft.com/office/powerpoint/2010/main" val="12587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720080"/>
          </a:xfrm>
        </p:spPr>
        <p:txBody>
          <a:bodyPr/>
          <a:lstStyle/>
          <a:p>
            <a:r>
              <a:rPr lang="en-GB" sz="2400" dirty="0" smtClean="0"/>
              <a:t>Option #1 to enable Europe &amp; Japan to issue approvals against the 1958 Agreement</a:t>
            </a:r>
            <a:endParaRPr lang="en-GB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4292" y="2205817"/>
            <a:ext cx="4621818" cy="3687597"/>
            <a:chOff x="228053" y="2415188"/>
            <a:chExt cx="2880320" cy="4038148"/>
          </a:xfrm>
        </p:grpSpPr>
        <p:sp>
          <p:nvSpPr>
            <p:cNvPr id="18" name="Rounded Rectangle 17"/>
            <p:cNvSpPr/>
            <p:nvPr/>
          </p:nvSpPr>
          <p:spPr>
            <a:xfrm>
              <a:off x="228053" y="2415188"/>
              <a:ext cx="2880320" cy="4038148"/>
            </a:xfrm>
            <a:prstGeom prst="roundRect">
              <a:avLst/>
            </a:prstGeom>
            <a:pattFill prst="pct5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4924" y="3095702"/>
              <a:ext cx="1168207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Level 2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8316" y="4755176"/>
              <a:ext cx="1187074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>
                  <a:solidFill>
                    <a:srgbClr val="FF0000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FF0000"/>
                  </a:solidFill>
                </a:rPr>
                <a:t>Regional Level 1b</a:t>
              </a:r>
              <a:endParaRPr lang="en-GB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265" y="2425747"/>
              <a:ext cx="209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B050"/>
                  </a:solidFill>
                </a:rPr>
                <a:t>Regulation WLTP</a:t>
              </a:r>
              <a:endParaRPr lang="en-GB" sz="1600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63590" y="3590886"/>
            <a:ext cx="1904802" cy="680690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>
                <a:solidFill>
                  <a:srgbClr val="FF0000"/>
                </a:solidFill>
              </a:rPr>
              <a:t>Regulation WLTP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Regional Level 1a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1826" y="5047168"/>
            <a:ext cx="1904802" cy="425276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Etc.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5200" y="2875267"/>
            <a:ext cx="277133" cy="2802332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FC000"/>
                </a:solidFill>
              </a:rPr>
              <a:t>Type 1 test only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07712" y="2865373"/>
            <a:ext cx="1512168" cy="2915256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chemeClr val="tx1"/>
                </a:solidFill>
              </a:rPr>
              <a:t>For other current Regulation 83 requirements (e.g. Evap. </a:t>
            </a:r>
            <a:r>
              <a:rPr lang="en-GB" sz="1200" b="0" dirty="0">
                <a:solidFill>
                  <a:schemeClr val="tx1"/>
                </a:solidFill>
              </a:rPr>
              <a:t>e</a:t>
            </a:r>
            <a:r>
              <a:rPr lang="en-GB" sz="1200" b="0" dirty="0" smtClean="0">
                <a:solidFill>
                  <a:schemeClr val="tx1"/>
                </a:solidFill>
              </a:rPr>
              <a:t>missions) Regulation WLTP will be ‘empty’</a:t>
            </a:r>
            <a:r>
              <a:rPr lang="en-GB" sz="1200" dirty="0" smtClean="0">
                <a:solidFill>
                  <a:srgbClr val="FF0000"/>
                </a:solidFill>
              </a:rPr>
              <a:t>*</a:t>
            </a:r>
            <a:r>
              <a:rPr lang="en-GB" sz="1200" b="0" dirty="0" smtClean="0">
                <a:solidFill>
                  <a:schemeClr val="tx1"/>
                </a:solidFill>
              </a:rPr>
              <a:t> and will provide x-refs to relevant part of R.83 (as is currently the case in R.101)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19880" y="3653864"/>
            <a:ext cx="1020272" cy="491696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4" name="Rounded Rectangle 23"/>
          <p:cNvSpPr/>
          <p:nvPr/>
        </p:nvSpPr>
        <p:spPr>
          <a:xfrm>
            <a:off x="5533206" y="5893414"/>
            <a:ext cx="2999234" cy="788900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Problem – Japan have different requirements to those in R.83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40152" y="2437350"/>
            <a:ext cx="2736304" cy="3142718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Regulation 83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Type II </a:t>
            </a:r>
            <a:r>
              <a:rPr lang="en-US" sz="1050" dirty="0">
                <a:solidFill>
                  <a:schemeClr val="tx1"/>
                </a:solidFill>
              </a:rPr>
              <a:t>test 	(Carbon monoxide emission test at idling speed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Type III </a:t>
            </a:r>
            <a:r>
              <a:rPr lang="en-US" sz="1050" dirty="0">
                <a:solidFill>
                  <a:schemeClr val="tx1"/>
                </a:solidFill>
              </a:rPr>
              <a:t>test </a:t>
            </a:r>
            <a:r>
              <a:rPr lang="en-US" sz="1050" dirty="0" smtClean="0">
                <a:solidFill>
                  <a:schemeClr val="tx1"/>
                </a:solidFill>
              </a:rPr>
              <a:t>(</a:t>
            </a:r>
            <a:r>
              <a:rPr lang="en-US" sz="1050" dirty="0">
                <a:solidFill>
                  <a:schemeClr val="tx1"/>
                </a:solidFill>
              </a:rPr>
              <a:t>Verifying emissions of crankcase gases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Type IV </a:t>
            </a:r>
            <a:r>
              <a:rPr lang="en-US" sz="1050" dirty="0">
                <a:solidFill>
                  <a:schemeClr val="tx1"/>
                </a:solidFill>
              </a:rPr>
              <a:t>test 	</a:t>
            </a:r>
            <a:r>
              <a:rPr lang="en-US" sz="1050" dirty="0" smtClean="0">
                <a:solidFill>
                  <a:schemeClr val="tx1"/>
                </a:solidFill>
              </a:rPr>
              <a:t>(Evaporative emissions)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Type V </a:t>
            </a:r>
            <a:r>
              <a:rPr lang="en-US" sz="1050" dirty="0">
                <a:solidFill>
                  <a:schemeClr val="tx1"/>
                </a:solidFill>
              </a:rPr>
              <a:t>test </a:t>
            </a:r>
            <a:r>
              <a:rPr lang="en-US" sz="1050" dirty="0" smtClean="0">
                <a:solidFill>
                  <a:schemeClr val="tx1"/>
                </a:solidFill>
              </a:rPr>
              <a:t>(Durability </a:t>
            </a:r>
            <a:r>
              <a:rPr lang="en-US" sz="1050" dirty="0">
                <a:solidFill>
                  <a:schemeClr val="tx1"/>
                </a:solidFill>
              </a:rPr>
              <a:t>of pollution control devices</a:t>
            </a:r>
            <a:r>
              <a:rPr lang="en-US" sz="105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Type VI </a:t>
            </a:r>
            <a:r>
              <a:rPr lang="en-US" sz="1050" dirty="0">
                <a:solidFill>
                  <a:schemeClr val="tx1"/>
                </a:solidFill>
              </a:rPr>
              <a:t>test 	</a:t>
            </a:r>
            <a:r>
              <a:rPr lang="en-US" sz="1050" dirty="0" smtClean="0">
                <a:solidFill>
                  <a:schemeClr val="tx1"/>
                </a:solidFill>
              </a:rPr>
              <a:t>(Cold start)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Annex XI - OBD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08" y="603598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rgbClr val="FF0000"/>
                </a:solidFill>
              </a:rPr>
              <a:t>* Where other tests refer to the Type 1 test (</a:t>
            </a:r>
            <a:r>
              <a:rPr lang="en-GB" sz="1200" b="0" dirty="0" err="1" smtClean="0">
                <a:solidFill>
                  <a:srgbClr val="FF0000"/>
                </a:solidFill>
              </a:rPr>
              <a:t>NEDC</a:t>
            </a:r>
            <a:r>
              <a:rPr lang="en-GB" sz="1200" b="0" dirty="0" smtClean="0">
                <a:solidFill>
                  <a:srgbClr val="FF0000"/>
                </a:solidFill>
              </a:rPr>
              <a:t>) it will be necessary to say that this should be seen to be the WLTP Type 1 test  (over a certain transition period in some cases)</a:t>
            </a:r>
          </a:p>
        </p:txBody>
      </p:sp>
    </p:spTree>
    <p:extLst>
      <p:ext uri="{BB962C8B-B14F-4D97-AF65-F5344CB8AC3E}">
        <p14:creationId xmlns:p14="http://schemas.microsoft.com/office/powerpoint/2010/main" val="5407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720080"/>
          </a:xfrm>
        </p:spPr>
        <p:txBody>
          <a:bodyPr/>
          <a:lstStyle/>
          <a:p>
            <a:r>
              <a:rPr lang="en-GB" sz="2400" dirty="0" smtClean="0"/>
              <a:t>Option #2 to enable Europe &amp; Japan to issue approvals against the 1958 Agreement</a:t>
            </a:r>
            <a:endParaRPr lang="en-GB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3172" y="2211916"/>
            <a:ext cx="4621818" cy="3593348"/>
            <a:chOff x="228053" y="2415188"/>
            <a:chExt cx="2880320" cy="4038148"/>
          </a:xfrm>
        </p:grpSpPr>
        <p:sp>
          <p:nvSpPr>
            <p:cNvPr id="18" name="Rounded Rectangle 17"/>
            <p:cNvSpPr/>
            <p:nvPr/>
          </p:nvSpPr>
          <p:spPr>
            <a:xfrm>
              <a:off x="228053" y="2415188"/>
              <a:ext cx="2880320" cy="4038148"/>
            </a:xfrm>
            <a:prstGeom prst="roundRect">
              <a:avLst/>
            </a:prstGeom>
            <a:pattFill prst="pct5">
              <a:fgClr>
                <a:srgbClr val="133176"/>
              </a:fgClr>
              <a:bgClr>
                <a:schemeClr val="bg1"/>
              </a:bgClr>
            </a:patt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8047" y="3017524"/>
              <a:ext cx="1168207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3166CF"/>
                  </a:solidFill>
                </a:rPr>
                <a:t>Level 2</a:t>
              </a:r>
              <a:endParaRPr lang="en-GB" sz="1400" b="0" dirty="0">
                <a:solidFill>
                  <a:srgbClr val="3166C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8770" y="4753985"/>
              <a:ext cx="1187074" cy="6806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E6FD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>
                  <a:solidFill>
                    <a:srgbClr val="FF0000"/>
                  </a:solidFill>
                </a:rPr>
                <a:t>Regulation WLTP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0" dirty="0" smtClean="0">
                  <a:solidFill>
                    <a:srgbClr val="FF0000"/>
                  </a:solidFill>
                </a:rPr>
                <a:t>Regional Level 1b</a:t>
              </a:r>
              <a:endParaRPr lang="en-GB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722" y="2425747"/>
              <a:ext cx="2415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B050"/>
                  </a:solidFill>
                </a:rPr>
                <a:t>New ‘Regulation WLTP’</a:t>
              </a:r>
              <a:endParaRPr lang="en-GB" sz="1600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248263" y="3495871"/>
            <a:ext cx="1904802" cy="680690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>
                <a:solidFill>
                  <a:srgbClr val="FF0000"/>
                </a:solidFill>
              </a:rPr>
              <a:t>Regulation WLTP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Regional Level 1a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47103" y="5253812"/>
            <a:ext cx="1904802" cy="425276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rgbClr val="FF0000"/>
                </a:solidFill>
              </a:rPr>
              <a:t>Etc.</a:t>
            </a:r>
            <a:endParaRPr lang="en-GB" sz="1400" b="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09618" y="2747905"/>
            <a:ext cx="504056" cy="2857312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FC000"/>
                </a:solidFill>
              </a:rPr>
              <a:t>Type 1 test only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76056" y="5998556"/>
            <a:ext cx="3960440" cy="742812"/>
          </a:xfrm>
          <a:prstGeom prst="roundRect">
            <a:avLst/>
          </a:prstGeom>
          <a:solidFill>
            <a:srgbClr val="92D050">
              <a:alpha val="26000"/>
            </a:srgb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600"/>
              </a:spcBef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Solution: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Japan </a:t>
            </a:r>
            <a:r>
              <a:rPr lang="en-GB" sz="1200" dirty="0">
                <a:solidFill>
                  <a:schemeClr val="tx1"/>
                </a:solidFill>
              </a:rPr>
              <a:t>only need </a:t>
            </a:r>
            <a:r>
              <a:rPr lang="en-GB" sz="1200" dirty="0" smtClean="0">
                <a:solidFill>
                  <a:schemeClr val="tx1"/>
                </a:solidFill>
              </a:rPr>
              <a:t>to sign-up to Reg. WLTP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EU would sign-up to both regulations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36106" y="2250192"/>
            <a:ext cx="3256374" cy="3560802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Second New ‘Regulation 999’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400" b="0" dirty="0" smtClean="0">
                <a:solidFill>
                  <a:srgbClr val="7030A0"/>
                </a:solidFill>
              </a:rPr>
              <a:t>‘Empty’ regulation with x-refs to equivalent parts of R.83</a:t>
            </a:r>
            <a:r>
              <a:rPr lang="en-US" sz="1400" b="0" dirty="0" smtClean="0">
                <a:solidFill>
                  <a:srgbClr val="FF0000"/>
                </a:solidFill>
              </a:rPr>
              <a:t>*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Type II </a:t>
            </a:r>
            <a:r>
              <a:rPr lang="en-US" sz="1000" dirty="0">
                <a:solidFill>
                  <a:schemeClr val="tx1"/>
                </a:solidFill>
              </a:rPr>
              <a:t>test 	(Carbon monoxide emission test at idling speed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</a:rPr>
              <a:t>Type </a:t>
            </a:r>
            <a:r>
              <a:rPr lang="en-US" sz="1000" dirty="0" smtClean="0">
                <a:solidFill>
                  <a:schemeClr val="tx1"/>
                </a:solidFill>
              </a:rPr>
              <a:t>III </a:t>
            </a:r>
            <a:r>
              <a:rPr lang="en-US" sz="1000" dirty="0">
                <a:solidFill>
                  <a:schemeClr val="tx1"/>
                </a:solidFill>
              </a:rPr>
              <a:t>test </a:t>
            </a:r>
            <a:r>
              <a:rPr lang="en-US" sz="1000" dirty="0" smtClean="0">
                <a:solidFill>
                  <a:schemeClr val="tx1"/>
                </a:solidFill>
              </a:rPr>
              <a:t>(</a:t>
            </a:r>
            <a:r>
              <a:rPr lang="en-US" sz="1000" dirty="0">
                <a:solidFill>
                  <a:schemeClr val="tx1"/>
                </a:solidFill>
              </a:rPr>
              <a:t>Verifying emissions of crankcase gases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</a:rPr>
              <a:t>Type </a:t>
            </a:r>
            <a:r>
              <a:rPr lang="en-US" sz="1000" dirty="0" smtClean="0">
                <a:solidFill>
                  <a:schemeClr val="tx1"/>
                </a:solidFill>
              </a:rPr>
              <a:t>IV </a:t>
            </a:r>
            <a:r>
              <a:rPr lang="en-US" sz="1000" dirty="0">
                <a:solidFill>
                  <a:schemeClr val="tx1"/>
                </a:solidFill>
              </a:rPr>
              <a:t>test 	</a:t>
            </a:r>
            <a:r>
              <a:rPr lang="en-US" sz="1000" dirty="0" smtClean="0">
                <a:solidFill>
                  <a:schemeClr val="tx1"/>
                </a:solidFill>
              </a:rPr>
              <a:t>(Evaporative emissions)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</a:rPr>
              <a:t>Type </a:t>
            </a:r>
            <a:r>
              <a:rPr lang="en-US" sz="1000" dirty="0" smtClean="0">
                <a:solidFill>
                  <a:schemeClr val="tx1"/>
                </a:solidFill>
              </a:rPr>
              <a:t>V </a:t>
            </a:r>
            <a:r>
              <a:rPr lang="en-US" sz="1000" dirty="0">
                <a:solidFill>
                  <a:schemeClr val="tx1"/>
                </a:solidFill>
              </a:rPr>
              <a:t>test </a:t>
            </a:r>
            <a:r>
              <a:rPr lang="en-US" sz="1000" dirty="0" smtClean="0">
                <a:solidFill>
                  <a:schemeClr val="tx1"/>
                </a:solidFill>
              </a:rPr>
              <a:t>(Durability </a:t>
            </a:r>
            <a:r>
              <a:rPr lang="en-US" sz="1000" dirty="0">
                <a:solidFill>
                  <a:schemeClr val="tx1"/>
                </a:solidFill>
              </a:rPr>
              <a:t>of pollution control devices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1"/>
                </a:solidFill>
              </a:rPr>
              <a:t>Type </a:t>
            </a:r>
            <a:r>
              <a:rPr lang="en-US" sz="1000" dirty="0" smtClean="0">
                <a:solidFill>
                  <a:schemeClr val="tx1"/>
                </a:solidFill>
              </a:rPr>
              <a:t>VI </a:t>
            </a:r>
            <a:r>
              <a:rPr lang="en-US" sz="1000" dirty="0">
                <a:solidFill>
                  <a:schemeClr val="tx1"/>
                </a:solidFill>
              </a:rPr>
              <a:t>test 	</a:t>
            </a:r>
            <a:r>
              <a:rPr lang="en-US" sz="1000" dirty="0" smtClean="0">
                <a:solidFill>
                  <a:schemeClr val="tx1"/>
                </a:solidFill>
              </a:rPr>
              <a:t>(Cold </a:t>
            </a:r>
            <a:r>
              <a:rPr lang="en-US" sz="1000" dirty="0">
                <a:solidFill>
                  <a:schemeClr val="tx1"/>
                </a:solidFill>
              </a:rPr>
              <a:t>start at 		low ambient </a:t>
            </a:r>
            <a:r>
              <a:rPr lang="en-US" sz="1000" dirty="0" smtClean="0">
                <a:solidFill>
                  <a:schemeClr val="tx1"/>
                </a:solidFill>
              </a:rPr>
              <a:t>temperature)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Annex XI - OBD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22" y="59985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rgbClr val="FF0000"/>
                </a:solidFill>
              </a:rPr>
              <a:t>* Where other tests refer to the Type 1 test (</a:t>
            </a:r>
            <a:r>
              <a:rPr lang="en-GB" sz="1200" b="0" dirty="0" err="1" smtClean="0">
                <a:solidFill>
                  <a:srgbClr val="FF0000"/>
                </a:solidFill>
              </a:rPr>
              <a:t>NEDC</a:t>
            </a:r>
            <a:r>
              <a:rPr lang="en-GB" sz="1200" b="0" dirty="0" smtClean="0">
                <a:solidFill>
                  <a:srgbClr val="FF0000"/>
                </a:solidFill>
              </a:rPr>
              <a:t>) it will be necessary to say that this should be seen to be the WLTP Type 1 test  (over a certain transition period in some cases)</a:t>
            </a:r>
          </a:p>
        </p:txBody>
      </p:sp>
    </p:spTree>
    <p:extLst>
      <p:ext uri="{BB962C8B-B14F-4D97-AF65-F5344CB8AC3E}">
        <p14:creationId xmlns:p14="http://schemas.microsoft.com/office/powerpoint/2010/main" val="17563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Proposed timetable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424847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Discussions at 71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GRPE to agree a way forward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For </a:t>
            </a:r>
            <a:r>
              <a:rPr lang="en-GB" sz="2000" dirty="0"/>
              <a:t>WP.29 </a:t>
            </a:r>
            <a:r>
              <a:rPr lang="en-GB" sz="2000" dirty="0" smtClean="0"/>
              <a:t>(Nov 15) Develop a proposal on the fundamental approach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1800" b="0" dirty="0" smtClean="0"/>
              <a:t>Due to ‘novel’ approach information to WP.29 for endorsement before going further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Firm proposal </a:t>
            </a:r>
            <a:r>
              <a:rPr lang="en-GB" sz="2000" dirty="0" smtClean="0"/>
              <a:t>of way forward to </a:t>
            </a:r>
            <a:r>
              <a:rPr lang="en-GB" sz="2000" dirty="0"/>
              <a:t>be provided to 72nd GRPE in January </a:t>
            </a:r>
            <a:r>
              <a:rPr lang="en-GB" sz="2000" dirty="0" smtClean="0"/>
              <a:t>2016</a:t>
            </a: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50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u="sng" dirty="0"/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dirty="0" smtClean="0"/>
              <a:t>Klaus Steininger, </a:t>
            </a:r>
            <a:r>
              <a:rPr lang="sv-SE" dirty="0"/>
              <a:t>European Commission</a:t>
            </a:r>
          </a:p>
          <a:p>
            <a:pPr algn="ctr" eaLnBrk="1" hangingPunct="1">
              <a:buFontTx/>
              <a:buNone/>
            </a:pPr>
            <a:r>
              <a:rPr lang="sv-SE" dirty="0" smtClean="0">
                <a:hlinkClick r:id="rId2"/>
              </a:rPr>
              <a:t>Nikolaus.Steininger@ec.europa.eu</a:t>
            </a:r>
            <a:endParaRPr lang="sv-SE" dirty="0" smtClean="0"/>
          </a:p>
          <a:p>
            <a:pPr algn="ctr" eaLnBrk="1" hangingPunct="1">
              <a:buFontTx/>
              <a:buNone/>
            </a:pPr>
            <a:endParaRPr lang="sv-SE" sz="1600" dirty="0"/>
          </a:p>
          <a:p>
            <a:pPr algn="ctr" eaLnBrk="1" hangingPunct="1">
              <a:buFontTx/>
              <a:buNone/>
            </a:pPr>
            <a:r>
              <a:rPr lang="sv-SE" dirty="0"/>
              <a:t>Robert Gardner, TRL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3"/>
              </a:rPr>
              <a:t>rgardner@trl.co.uk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fr-BE" sz="2800" dirty="0" smtClean="0"/>
              <a:t>Background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4752528"/>
          </a:xfrm>
        </p:spPr>
        <p:txBody>
          <a:bodyPr/>
          <a:lstStyle/>
          <a:p>
            <a:pPr algn="just">
              <a:spcAft>
                <a:spcPts val="1200"/>
              </a:spcAft>
              <a:buFontTx/>
              <a:buChar char="•"/>
            </a:pPr>
            <a:r>
              <a:rPr lang="en-US" sz="2000" dirty="0"/>
              <a:t>It is </a:t>
            </a:r>
            <a:r>
              <a:rPr lang="en-US" sz="2000" dirty="0" smtClean="0"/>
              <a:t>the intention of the European Commission that </a:t>
            </a:r>
            <a:r>
              <a:rPr lang="en-US" sz="2000" dirty="0"/>
              <a:t>WLTP will replace </a:t>
            </a:r>
            <a:r>
              <a:rPr lang="en-US" sz="2000" dirty="0" err="1"/>
              <a:t>NEDC</a:t>
            </a:r>
            <a:r>
              <a:rPr lang="en-US" sz="2000" dirty="0"/>
              <a:t> in 2017. </a:t>
            </a:r>
            <a:r>
              <a:rPr lang="en-US" sz="2000" dirty="0" smtClean="0"/>
              <a:t>A new EU regulation is needed to enable implementation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In addition a new UN </a:t>
            </a:r>
            <a:r>
              <a:rPr lang="en-US" sz="2000" dirty="0"/>
              <a:t>R</a:t>
            </a:r>
            <a:r>
              <a:rPr lang="en-US" sz="2000" dirty="0" smtClean="0"/>
              <a:t>egulation </a:t>
            </a:r>
            <a:r>
              <a:rPr lang="en-US" sz="2000" dirty="0"/>
              <a:t>that includes WLTP (GTR 15) is required in order for it to remain possible to grant approvals against the 1958 Agreement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At </a:t>
            </a:r>
            <a:r>
              <a:rPr lang="en-US" sz="2000" dirty="0"/>
              <a:t>a European level </a:t>
            </a:r>
            <a:r>
              <a:rPr lang="en-US" sz="2000" dirty="0" smtClean="0"/>
              <a:t>the GTR needs to be complemented by additional technical elements, including: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1800" b="0" dirty="0" smtClean="0"/>
              <a:t>Additional Ambient Temperature Correction Test (14 </a:t>
            </a:r>
            <a:r>
              <a:rPr lang="en-US" sz="1800" b="0" baseline="30000" dirty="0" smtClean="0"/>
              <a:t>0</a:t>
            </a:r>
            <a:r>
              <a:rPr lang="en-US" sz="1800" b="0" dirty="0" smtClean="0"/>
              <a:t>C)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1800" b="0" dirty="0" smtClean="0"/>
              <a:t>Correction for test cycle flexibilities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1800" b="0" dirty="0" smtClean="0"/>
              <a:t>Utility Factors </a:t>
            </a:r>
            <a:r>
              <a:rPr lang="en-US" sz="1800" b="0" dirty="0"/>
              <a:t>for </a:t>
            </a:r>
            <a:r>
              <a:rPr lang="en-US" sz="1800" b="0" dirty="0" smtClean="0"/>
              <a:t>OVC-HEVs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EU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4248472"/>
          </a:xfrm>
        </p:spPr>
        <p:txBody>
          <a:bodyPr/>
          <a:lstStyle/>
          <a:p>
            <a:pPr algn="just" eaLnBrk="1" hangingPunct="1">
              <a:spcAft>
                <a:spcPts val="1800"/>
              </a:spcAft>
            </a:pPr>
            <a:r>
              <a:rPr lang="en-GB" sz="2000" dirty="0" smtClean="0"/>
              <a:t>EU WLTP is being prepared as a new implementing and amending regulation of co-decision EC No. 715/2007 that will eventually </a:t>
            </a:r>
            <a:r>
              <a:rPr lang="en-GB" sz="2000" dirty="0"/>
              <a:t>replace the current EC No. 692/2008 (</a:t>
            </a:r>
            <a:r>
              <a:rPr lang="en-GB" sz="2000" dirty="0" err="1"/>
              <a:t>NEDC</a:t>
            </a:r>
            <a:r>
              <a:rPr lang="en-GB" sz="2000" dirty="0" smtClean="0"/>
              <a:t>)</a:t>
            </a:r>
            <a:endParaRPr lang="en-GB" sz="2000" dirty="0"/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Proposed that new regulation will include all equivalent WLTP GTR requirements in a single new Annex XXI with the </a:t>
            </a:r>
            <a:r>
              <a:rPr lang="en-GB" sz="2000" dirty="0" err="1" smtClean="0"/>
              <a:t>NEDC</a:t>
            </a:r>
            <a:r>
              <a:rPr lang="en-GB" sz="2000" dirty="0" smtClean="0"/>
              <a:t> elements being deleted from the other annexes</a:t>
            </a:r>
          </a:p>
          <a:p>
            <a:pPr algn="just" eaLnBrk="1" hangingPunct="1">
              <a:spcAft>
                <a:spcPts val="1200"/>
              </a:spcAft>
            </a:pPr>
            <a:r>
              <a:rPr lang="en-US" sz="2000" dirty="0"/>
              <a:t>How to report WLTP </a:t>
            </a:r>
            <a:r>
              <a:rPr lang="en-US" sz="2000" dirty="0" smtClean="0"/>
              <a:t>results </a:t>
            </a:r>
            <a:r>
              <a:rPr lang="en-US" sz="2000" dirty="0"/>
              <a:t>in the Type Approval Process is </a:t>
            </a:r>
            <a:r>
              <a:rPr lang="en-US" sz="2000" dirty="0" smtClean="0"/>
              <a:t>an issue currently being worked out</a:t>
            </a:r>
            <a:endParaRPr lang="en-US" sz="2000" dirty="0"/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b="0" dirty="0"/>
              <a:t>Which values?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b="0" dirty="0"/>
              <a:t>Where reported?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b="0" dirty="0"/>
              <a:t>Where used?</a:t>
            </a:r>
          </a:p>
          <a:p>
            <a:pPr algn="just" eaLnBrk="1" hangingPunct="1">
              <a:spcAft>
                <a:spcPts val="1200"/>
              </a:spcAft>
            </a:pPr>
            <a:endParaRPr lang="en-GB" sz="2000" dirty="0" smtClean="0"/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6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EU Regulation WLTP Annex XXI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147248" cy="4464496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GB" sz="2000" dirty="0" smtClean="0"/>
              <a:t>WLTP Annex is now likely to use GTR Phase 1b as the ‘baseline’ (previously it used Phase 1a)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sz="1800" b="0" dirty="0" smtClean="0"/>
              <a:t>Significant changes have been made / continue to be made to the Phase 1a elements – with additional elements also being added.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2000" dirty="0"/>
              <a:t>New European specific text developed (e.g. </a:t>
            </a:r>
            <a:r>
              <a:rPr lang="en-US" sz="2000" dirty="0" err="1"/>
              <a:t>ATCT</a:t>
            </a:r>
            <a:r>
              <a:rPr lang="en-US" sz="2000" dirty="0"/>
              <a:t>)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2000" dirty="0"/>
              <a:t>Text not applicable at a European level removed (e.g. option to not require use of the Extra High cycle phase)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2000" dirty="0"/>
              <a:t>Some previously European specific issues have now been incorporated into the GTR (e.g. </a:t>
            </a:r>
            <a:r>
              <a:rPr lang="en-US" sz="2000" dirty="0" smtClean="0"/>
              <a:t>wheel alignment</a:t>
            </a:r>
            <a:r>
              <a:rPr lang="en-GB" b="0" dirty="0" smtClean="0"/>
              <a:t>)</a:t>
            </a:r>
            <a:endParaRPr lang="en-GB" b="0" dirty="0"/>
          </a:p>
          <a:p>
            <a:pPr marL="0" indent="0" eaLnBrk="1" hangingPunct="1">
              <a:spcAft>
                <a:spcPts val="0"/>
              </a:spcAft>
              <a:buNone/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54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464496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WLTP GTR: covers both criteria pollutant (R.83) and CO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emissions (R.101)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69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GRPE – 2 transposition options discussed: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+mj-lt"/>
              <a:buAutoNum type="alphaLcParenR"/>
            </a:pPr>
            <a:r>
              <a:rPr lang="en-GB" sz="1800" b="0" dirty="0" smtClean="0"/>
              <a:t>Incorporate GTR 15 into the relevant sections of R.83 and R.101; or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+mj-lt"/>
              <a:buAutoNum type="alphaLcParenR"/>
            </a:pPr>
            <a:r>
              <a:rPr lang="en-GB" sz="1800" b="0" dirty="0"/>
              <a:t>Introduce a new ‘Regulation WLTP</a:t>
            </a:r>
            <a:r>
              <a:rPr lang="en-GB" sz="1800" b="0" dirty="0" smtClean="0"/>
              <a:t>’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70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GRPE - Option b preferred – i.e. implement </a:t>
            </a:r>
            <a:r>
              <a:rPr lang="en-GB" sz="2000" dirty="0"/>
              <a:t>WLTP </a:t>
            </a:r>
            <a:r>
              <a:rPr lang="en-GB" sz="2000" dirty="0" smtClean="0"/>
              <a:t>via </a:t>
            </a:r>
            <a:r>
              <a:rPr lang="en-GB" sz="2000" dirty="0"/>
              <a:t>a new 1958 Agreement </a:t>
            </a:r>
            <a:r>
              <a:rPr lang="en-GB" sz="2000" dirty="0" smtClean="0"/>
              <a:t>Regulation, that will eventually </a:t>
            </a:r>
            <a:r>
              <a:rPr lang="en-GB" sz="2000" dirty="0"/>
              <a:t>replace </a:t>
            </a:r>
            <a:r>
              <a:rPr lang="en-GB" sz="2000" dirty="0" smtClean="0"/>
              <a:t>both R.83 &amp; R.101</a:t>
            </a: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70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24847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Original proposal was for Regulation WLTP to be a 1:1 transposition of new EC Regulation (xxx/2015) – with the exception of some non-UN/</a:t>
            </a:r>
            <a:r>
              <a:rPr lang="en-GB" sz="2000" dirty="0" err="1" smtClean="0"/>
              <a:t>ECE</a:t>
            </a:r>
            <a:r>
              <a:rPr lang="en-GB" sz="2000" dirty="0" smtClean="0"/>
              <a:t> requirements (e.g. access to Repair and Maintenance Information)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With Informal document to be submitted to 71</a:t>
            </a:r>
            <a:r>
              <a:rPr lang="en-GB" sz="1800" b="0" baseline="30000" dirty="0" smtClean="0"/>
              <a:t>st</a:t>
            </a:r>
            <a:r>
              <a:rPr lang="en-GB" sz="1800" b="0" dirty="0" smtClean="0"/>
              <a:t> GRP</a:t>
            </a:r>
            <a:r>
              <a:rPr lang="en-GB" sz="1600" b="0" dirty="0" smtClean="0"/>
              <a:t>E</a:t>
            </a:r>
            <a:endParaRPr lang="en-GB" sz="1600" b="0" dirty="0"/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70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GRPE – Japan registered interest in applying the new Regulation WLTP – other countries may follow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/>
              <a:t>Options for enabling Regulation WLTP to be globally harmonised, whilst at the same time enabling regional variations to remain (e.g. limit values for pollution emissions</a:t>
            </a:r>
            <a:r>
              <a:rPr lang="en-GB" sz="1800" b="0" dirty="0" smtClean="0"/>
              <a:t>) need to be discussed and agreed</a:t>
            </a:r>
            <a:endParaRPr lang="en-GB" sz="1800" b="0" dirty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1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24847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Areas for discussion and agreement: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The </a:t>
            </a:r>
            <a:r>
              <a:rPr lang="en-GB" sz="1800" b="0" dirty="0"/>
              <a:t>scope of the new ‘Regulation WLTP’ </a:t>
            </a:r>
            <a:endParaRPr lang="en-GB" sz="1800" b="0" dirty="0" smtClean="0"/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Potential ‘multi-level’ approach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Transitional provisions in </a:t>
            </a:r>
            <a:r>
              <a:rPr lang="en-GB" sz="1800" b="0" dirty="0"/>
              <a:t>Regulations</a:t>
            </a:r>
            <a:r>
              <a:rPr lang="en-GB" sz="1800" b="0" dirty="0" smtClean="0"/>
              <a:t> Nos. 83 </a:t>
            </a:r>
            <a:r>
              <a:rPr lang="en-GB" sz="1800" b="0" dirty="0"/>
              <a:t>and </a:t>
            </a:r>
            <a:r>
              <a:rPr lang="en-GB" sz="1800" b="0" dirty="0" smtClean="0"/>
              <a:t>101</a:t>
            </a:r>
          </a:p>
          <a:p>
            <a:pPr lvl="1" algn="just" eaLnBrk="1" hangingPunct="1">
              <a:spcAft>
                <a:spcPts val="1200"/>
              </a:spcAft>
            </a:pPr>
            <a:r>
              <a:rPr lang="en-GB" sz="1800" b="0" dirty="0" smtClean="0"/>
              <a:t>The </a:t>
            </a:r>
            <a:r>
              <a:rPr lang="en-GB" sz="1800" b="0" dirty="0"/>
              <a:t>future of Regulations 83 and </a:t>
            </a:r>
            <a:r>
              <a:rPr lang="en-GB" sz="1800" b="0" dirty="0" smtClean="0"/>
              <a:t>101</a:t>
            </a:r>
          </a:p>
          <a:p>
            <a:pPr algn="just" eaLnBrk="1" hangingPunct="1">
              <a:spcAft>
                <a:spcPts val="1200"/>
              </a:spcAft>
            </a:pPr>
            <a:r>
              <a:rPr lang="en-US" sz="2000" b="0" dirty="0" smtClean="0"/>
              <a:t>Introduction </a:t>
            </a:r>
            <a:r>
              <a:rPr lang="en-US" sz="2000" b="0" dirty="0"/>
              <a:t>of </a:t>
            </a:r>
            <a:r>
              <a:rPr lang="en-GB" sz="2000" b="0" dirty="0"/>
              <a:t>‘Regulation WLTP’</a:t>
            </a:r>
            <a:r>
              <a:rPr lang="en-US" sz="2000" b="0" dirty="0"/>
              <a:t> into UN Regulation No. 0 (</a:t>
            </a:r>
            <a:r>
              <a:rPr lang="en-US" sz="2000" b="0" dirty="0" err="1"/>
              <a:t>IWVTA</a:t>
            </a:r>
            <a:r>
              <a:rPr lang="en-US" sz="2000" b="0" dirty="0" smtClean="0"/>
              <a:t>) also needs to be consi</a:t>
            </a:r>
            <a:r>
              <a:rPr lang="en-US" sz="2200" b="0" dirty="0" smtClean="0"/>
              <a:t>dered</a:t>
            </a:r>
            <a:endParaRPr lang="en-GB" sz="2200" b="0" dirty="0"/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90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0650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With option </a:t>
            </a:r>
            <a:r>
              <a:rPr lang="en-US" dirty="0" err="1" smtClean="0"/>
              <a:t>b</a:t>
            </a:r>
            <a:r>
              <a:rPr lang="en-US" dirty="0" smtClean="0"/>
              <a:t> (chosen by GRPE at its 70</a:t>
            </a:r>
            <a:r>
              <a:rPr lang="en-US" baseline="30000" dirty="0" smtClean="0"/>
              <a:t>th</a:t>
            </a:r>
            <a:r>
              <a:rPr lang="en-US" dirty="0" smtClean="0"/>
              <a:t> session):</a:t>
            </a:r>
          </a:p>
          <a:p>
            <a:pPr>
              <a:buNone/>
            </a:pPr>
            <a:r>
              <a:rPr lang="en-US" dirty="0" smtClean="0"/>
              <a:t>Regulation WLTP shall not only cover CO</a:t>
            </a:r>
            <a:r>
              <a:rPr lang="en-US" baseline="-25000" dirty="0" smtClean="0"/>
              <a:t>2</a:t>
            </a:r>
            <a:r>
              <a:rPr lang="en-US" dirty="0" smtClean="0"/>
              <a:t> testing but also cover all other test types in R.83 and R.101 e.g. emission, OBD etc.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 solution is needed to address the following: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Limit values are not harmonized yet</a:t>
            </a:r>
          </a:p>
          <a:p>
            <a:pPr>
              <a:buNone/>
            </a:pPr>
            <a:r>
              <a:rPr lang="en-US" dirty="0" smtClean="0"/>
              <a:t>- The options in GTR No. 15 shall also be transposed.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90722" y="2276872"/>
            <a:ext cx="5961598" cy="3528392"/>
          </a:xfrm>
          <a:prstGeom prst="ellipse">
            <a:avLst/>
          </a:prstGeom>
          <a:pattFill prst="pct10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648072"/>
          </a:xfrm>
        </p:spPr>
        <p:txBody>
          <a:bodyPr/>
          <a:lstStyle/>
          <a:p>
            <a:r>
              <a:rPr lang="en-GB" sz="2400" dirty="0" smtClean="0"/>
              <a:t>Original proposal to </a:t>
            </a:r>
            <a:r>
              <a:rPr lang="en-GB" sz="2400" dirty="0"/>
              <a:t>70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 dirty="0" smtClean="0"/>
              <a:t>GRPE: single new regulation incorporation all European elements</a:t>
            </a: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542142" y="4196487"/>
            <a:ext cx="4104456" cy="1015597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srgbClr val="FF0000"/>
                </a:solidFill>
              </a:rPr>
              <a:t>GTR # 15 with European amendments (e.g. </a:t>
            </a:r>
            <a:r>
              <a:rPr lang="en-GB" sz="1600" b="0" dirty="0" err="1" smtClean="0">
                <a:solidFill>
                  <a:srgbClr val="FF0000"/>
                </a:solidFill>
              </a:rPr>
              <a:t>ATCT</a:t>
            </a:r>
            <a:r>
              <a:rPr lang="en-GB" sz="1600" b="0" dirty="0" smtClean="0">
                <a:solidFill>
                  <a:srgbClr val="FF0000"/>
                </a:solidFill>
              </a:rPr>
              <a:t>, OVC-HEV </a:t>
            </a:r>
            <a:r>
              <a:rPr lang="en-GB" sz="1600" b="0" dirty="0" err="1" smtClean="0">
                <a:solidFill>
                  <a:srgbClr val="FF0000"/>
                </a:solidFill>
              </a:rPr>
              <a:t>UFs</a:t>
            </a:r>
            <a:r>
              <a:rPr lang="en-GB" sz="1600" b="0" dirty="0" smtClean="0">
                <a:solidFill>
                  <a:srgbClr val="FF0000"/>
                </a:solidFill>
              </a:rPr>
              <a:t>, Europe specific correction algorithms etc.</a:t>
            </a:r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2991662"/>
            <a:ext cx="1728192" cy="839769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srgbClr val="FF0000"/>
                </a:solidFill>
              </a:rPr>
              <a:t>Regulation 83 - minus </a:t>
            </a:r>
            <a:r>
              <a:rPr lang="en-GB" sz="1600" b="0" dirty="0" err="1" smtClean="0">
                <a:solidFill>
                  <a:srgbClr val="FF0000"/>
                </a:solidFill>
              </a:rPr>
              <a:t>NEDC</a:t>
            </a:r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4370" y="2991662"/>
            <a:ext cx="2137870" cy="839769"/>
          </a:xfrm>
          <a:prstGeom prst="roundRect">
            <a:avLst/>
          </a:prstGeom>
          <a:solidFill>
            <a:schemeClr val="bg1"/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FF0000"/>
                </a:solidFill>
              </a:rPr>
              <a:t>Regulation 101 - minus </a:t>
            </a:r>
            <a:r>
              <a:rPr lang="en-GB" sz="1800" b="0" dirty="0" err="1" smtClean="0">
                <a:solidFill>
                  <a:srgbClr val="FF0000"/>
                </a:solidFill>
              </a:rPr>
              <a:t>NEDC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3" y="24928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F5494"/>
                </a:solidFill>
              </a:rPr>
              <a:t>Regulation WLTP</a:t>
            </a:r>
            <a:endParaRPr lang="en-GB" sz="1600" dirty="0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592" y="3725919"/>
            <a:ext cx="4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F5494"/>
                </a:solidFill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3353" y="5877272"/>
            <a:ext cx="7596336" cy="836712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3E6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Problems: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Some </a:t>
            </a:r>
            <a:r>
              <a:rPr lang="en-GB" sz="1200" dirty="0" err="1" smtClean="0">
                <a:solidFill>
                  <a:schemeClr val="tx1"/>
                </a:solidFill>
              </a:rPr>
              <a:t>CPs</a:t>
            </a:r>
            <a:r>
              <a:rPr lang="en-GB" sz="1200" dirty="0" smtClean="0">
                <a:solidFill>
                  <a:schemeClr val="tx1"/>
                </a:solidFill>
              </a:rPr>
              <a:t> may wish to continue with R101 and R83 with NEDC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Not addressing the needs of non EU </a:t>
            </a:r>
            <a:r>
              <a:rPr lang="en-GB" sz="1200" dirty="0" err="1" smtClean="0">
                <a:solidFill>
                  <a:schemeClr val="tx1"/>
                </a:solidFill>
              </a:rPr>
              <a:t>CPs</a:t>
            </a:r>
            <a:r>
              <a:rPr lang="en-GB" sz="1200" dirty="0" smtClean="0">
                <a:solidFill>
                  <a:schemeClr val="tx1"/>
                </a:solidFill>
              </a:rPr>
              <a:t> (e.g. </a:t>
            </a:r>
            <a:r>
              <a:rPr lang="en-GB" sz="1200" dirty="0" err="1" smtClean="0">
                <a:solidFill>
                  <a:schemeClr val="tx1"/>
                </a:solidFill>
              </a:rPr>
              <a:t>Jpn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14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8540</TotalTime>
  <Words>1213</Words>
  <Application>Microsoft Office PowerPoint</Application>
  <PresentationFormat>On-screen Show (4:3)</PresentationFormat>
  <Paragraphs>167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Transposition of WLTP  into  EU Regulations and  UN/ECE Regulations  71st GRPE June 2015    Submitted by the expert of the European Commission  </vt:lpstr>
      <vt:lpstr>Background</vt:lpstr>
      <vt:lpstr>Transposition into EU legislation</vt:lpstr>
      <vt:lpstr>EU Regulation WLTP Annex XXI</vt:lpstr>
      <vt:lpstr>Transposition into UNECE legislation</vt:lpstr>
      <vt:lpstr>Transposition into UNECE legislation</vt:lpstr>
      <vt:lpstr>Transposition into UNECE legislation</vt:lpstr>
      <vt:lpstr>Transposition into UNECE legislation</vt:lpstr>
      <vt:lpstr>Original proposal to 70th GRPE: single new regulation incorporation all European elements</vt:lpstr>
      <vt:lpstr>One option to enable Japan to issue approvals against the 1958 Agreement</vt:lpstr>
      <vt:lpstr>Multi-level option to enable harmonisation</vt:lpstr>
      <vt:lpstr>Option #1 to enable Europe &amp; Japan to issue approvals against the 1958 Agreement</vt:lpstr>
      <vt:lpstr>Option #2 to enable Europe &amp; Japan to issue approvals against the 1958 Agreement</vt:lpstr>
      <vt:lpstr>Proposed timetable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Miquel Gangonells</cp:lastModifiedBy>
  <cp:revision>359</cp:revision>
  <cp:lastPrinted>2013-05-23T07:55:34Z</cp:lastPrinted>
  <dcterms:created xsi:type="dcterms:W3CDTF">2015-06-10T19:00:54Z</dcterms:created>
  <dcterms:modified xsi:type="dcterms:W3CDTF">2015-06-11T17:30:01Z</dcterms:modified>
</cp:coreProperties>
</file>