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7" r:id="rId2"/>
    <p:sldId id="285" r:id="rId3"/>
    <p:sldId id="288" r:id="rId4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1805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WP.29-161-01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Lighting and Light-Signalling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906000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smtClean="0"/>
              <a:t>At </a:t>
            </a:r>
            <a:r>
              <a:rPr lang="en-GB" sz="1800" dirty="0"/>
              <a:t>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20-23 October 2015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24 July 2015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 smtClean="0">
                <a:hlinkClick r:id="rId2" tooltip="APPLICATION, WP.29-161-01e, WP.29-161-01e.pdf, 101 KB"/>
              </a:rPr>
              <a:t>Annex II to ECE/TRANS/WP.29/1112:</a:t>
            </a:r>
            <a:r>
              <a:rPr lang="en-US" sz="1800" dirty="0" smtClean="0">
                <a:hlinkClick r:id="rId2" tooltip="APPLICATION, WP.29-161-01e, WP.29-161-01e.pdf, 101 KB"/>
              </a:rPr>
              <a:t> Calendar </a:t>
            </a:r>
            <a:r>
              <a:rPr lang="en-US" sz="1800" dirty="0" smtClean="0">
                <a:hlinkClick r:id="rId2" tooltip="APPLICATION, WP.29-161-01e, WP.29-161-01e.pdf, 101 KB"/>
              </a:rPr>
              <a:t>of meetings of WP.29, GRs and Committees </a:t>
            </a:r>
            <a:r>
              <a:rPr lang="en-US" sz="1800" dirty="0" smtClean="0">
                <a:hlinkClick r:id="rId2" tooltip="APPLICATION, WP.29-161-01e, WP.29-161-01e.pdf, 101 KB"/>
              </a:rPr>
              <a:t>for 2015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GRE-73-08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73rd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14-17 April 2015,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</a:t>
            </a:r>
            <a:r>
              <a:rPr lang="en-GB" sz="3300" dirty="0" smtClean="0">
                <a:solidFill>
                  <a:schemeClr val="bg1"/>
                </a:solidFill>
              </a:rPr>
              <a:t>sessions </a:t>
            </a:r>
            <a:r>
              <a:rPr lang="en-GB" sz="3300" dirty="0" smtClean="0">
                <a:solidFill>
                  <a:schemeClr val="bg1"/>
                </a:solidFill>
              </a:rPr>
              <a:t>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November 2014 </a:t>
            </a:r>
            <a:r>
              <a:rPr lang="en-GB" sz="2200" dirty="0" smtClean="0">
                <a:solidFill>
                  <a:schemeClr val="tx1"/>
                </a:solidFill>
              </a:rPr>
              <a:t>(</a:t>
            </a:r>
            <a:r>
              <a:rPr lang="en-GB" sz="2200" dirty="0" smtClean="0">
                <a:solidFill>
                  <a:schemeClr val="tx1"/>
                </a:solidFill>
              </a:rPr>
              <a:t>164th </a:t>
            </a:r>
            <a:r>
              <a:rPr lang="en-GB" sz="2200" dirty="0" smtClean="0">
                <a:solidFill>
                  <a:schemeClr val="tx1"/>
                </a:solidFill>
              </a:rPr>
              <a:t>WP.29)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04056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endParaRPr lang="en-GB" sz="1200" b="1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Statements </a:t>
            </a:r>
            <a:r>
              <a:rPr lang="en-GB" sz="2000" dirty="0"/>
              <a:t>by </a:t>
            </a:r>
            <a:r>
              <a:rPr lang="en-US" sz="2000" b="1" dirty="0" smtClean="0"/>
              <a:t>Mr</a:t>
            </a:r>
            <a:r>
              <a:rPr lang="en-US" sz="2000" b="1" dirty="0"/>
              <a:t>. K. </a:t>
            </a:r>
            <a:r>
              <a:rPr lang="en-US" sz="2000" b="1" dirty="0" err="1"/>
              <a:t>Wani</a:t>
            </a:r>
            <a:r>
              <a:rPr lang="en-US" sz="2000" dirty="0"/>
              <a:t>, Director General for Engineering Affairs, Road Transport Bureau of the Ministry of Land, Infrastructure, Transport and Tourism of </a:t>
            </a:r>
            <a:r>
              <a:rPr lang="en-US" sz="2000" dirty="0" smtClean="0"/>
              <a:t>Japan; </a:t>
            </a:r>
            <a:r>
              <a:rPr lang="en-US" sz="2000" b="1" dirty="0" smtClean="0"/>
              <a:t>Mr. </a:t>
            </a:r>
            <a:r>
              <a:rPr lang="en-US" sz="2000" b="1" dirty="0"/>
              <a:t>I. Bin Ahmad</a:t>
            </a:r>
            <a:r>
              <a:rPr lang="en-US" sz="2000" dirty="0"/>
              <a:t>, Director General of the Road Transport Department of </a:t>
            </a:r>
            <a:r>
              <a:rPr lang="en-US" sz="2000" dirty="0" smtClean="0"/>
              <a:t>Malaysia and </a:t>
            </a:r>
            <a:r>
              <a:rPr lang="en-US" sz="2000" b="1" dirty="0" smtClean="0"/>
              <a:t>Mr</a:t>
            </a:r>
            <a:r>
              <a:rPr lang="en-US" sz="2000" b="1" dirty="0"/>
              <a:t>. S. Kwon</a:t>
            </a:r>
            <a:r>
              <a:rPr lang="en-US" sz="2000" dirty="0"/>
              <a:t>, Director General for the Motor Vehicle Policy Bureau at the Ministry of Land, Infrastructure and Transport of the Republic of Korea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WP.29/AC.2 requested </a:t>
            </a:r>
            <a:r>
              <a:rPr lang="en-GB" sz="2000" dirty="0" smtClean="0"/>
              <a:t>GRs to </a:t>
            </a:r>
            <a:r>
              <a:rPr lang="en-GB" sz="2000" dirty="0" smtClean="0"/>
              <a:t>produce lists of acronyms </a:t>
            </a:r>
            <a:r>
              <a:rPr lang="en-GB" sz="2000" dirty="0" smtClean="0"/>
              <a:t>used </a:t>
            </a:r>
            <a:r>
              <a:rPr lang="en-GB" sz="2000" dirty="0" smtClean="0"/>
              <a:t>in Regulations and GTR’s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Rev</a:t>
            </a:r>
            <a:r>
              <a:rPr lang="en-US" sz="2000" dirty="0"/>
              <a:t>. 3 of the 1958 </a:t>
            </a:r>
            <a:r>
              <a:rPr lang="en-US" sz="2000" dirty="0" smtClean="0"/>
              <a:t>Agreement: a couple of editorial modifications. The issue on 3/4 or 4/5 majority for taking decisions by vote is still under consideration    </a:t>
            </a:r>
            <a:endParaRPr lang="en-GB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Mr. B. </a:t>
            </a:r>
            <a:r>
              <a:rPr lang="en-GB" sz="2000" dirty="0" err="1" smtClean="0"/>
              <a:t>Kisulenko</a:t>
            </a:r>
            <a:r>
              <a:rPr lang="en-GB" sz="2000" dirty="0" smtClean="0"/>
              <a:t> (Russia) elected as Chair and Mr. A. </a:t>
            </a:r>
            <a:r>
              <a:rPr lang="en-GB" sz="2000" dirty="0" err="1" smtClean="0"/>
              <a:t>Erario</a:t>
            </a:r>
            <a:r>
              <a:rPr lang="en-GB" sz="2000" dirty="0" smtClean="0"/>
              <a:t> (Italy) as Vice-Chair for 2015  </a:t>
            </a:r>
            <a:endParaRPr lang="en-GB" sz="20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gave its consent to </a:t>
            </a:r>
            <a:r>
              <a:rPr lang="en-US" sz="2000" dirty="0" smtClean="0"/>
              <a:t>establishing IWG SLR and endorsed the approach proposed by IEC to </a:t>
            </a:r>
            <a:r>
              <a:rPr lang="en-US" sz="2000" dirty="0"/>
              <a:t>separate data sheets for </a:t>
            </a:r>
            <a:r>
              <a:rPr lang="en-US" sz="2000" dirty="0" smtClean="0"/>
              <a:t>light </a:t>
            </a:r>
            <a:r>
              <a:rPr lang="en-US" sz="2000" dirty="0"/>
              <a:t>sources from Annex 1 to </a:t>
            </a:r>
            <a:r>
              <a:rPr lang="en-US" sz="2000" dirty="0" smtClean="0"/>
              <a:t>Regulations </a:t>
            </a:r>
            <a:r>
              <a:rPr lang="en-US" sz="2000" dirty="0"/>
              <a:t>Nos. 37, 99 and 128 and to place them in a repository document administered by </a:t>
            </a:r>
            <a:r>
              <a:rPr lang="en-US" sz="2000" dirty="0" smtClean="0"/>
              <a:t>WP.29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urged GRE to find, in close cooperation with </a:t>
            </a:r>
            <a:r>
              <a:rPr lang="en-US" sz="2000" dirty="0" smtClean="0"/>
              <a:t>all stakeholders</a:t>
            </a:r>
            <a:r>
              <a:rPr lang="en-US" sz="2000" dirty="0"/>
              <a:t>, </a:t>
            </a:r>
            <a:r>
              <a:rPr lang="en-US" sz="2000" dirty="0" smtClean="0"/>
              <a:t>a solution for Daytime </a:t>
            </a:r>
            <a:r>
              <a:rPr lang="en-US" sz="2000" dirty="0"/>
              <a:t>Running Lamps (DRL) for the purpose of listing Regulation No. 48 in </a:t>
            </a:r>
            <a:r>
              <a:rPr lang="en-US" sz="2000" dirty="0" smtClean="0"/>
              <a:t>an annex </a:t>
            </a:r>
            <a:r>
              <a:rPr lang="en-US" sz="2000" dirty="0"/>
              <a:t>of UN Regulation No. </a:t>
            </a:r>
            <a:r>
              <a:rPr lang="en-US" sz="2000" dirty="0" smtClean="0"/>
              <a:t>0 (IVWTA)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WP.29 and AC.1 adopted amendment proposals submitted and re-submitted by GRE </a:t>
            </a:r>
            <a:endParaRPr lang="en-GB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ECE/TRANS/WP.29/1112</a:t>
            </a:r>
            <a:endParaRPr lang="en-GB" sz="2000" u="sng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</a:t>
            </a:r>
            <a:r>
              <a:rPr lang="en-GB" sz="3300" dirty="0" smtClean="0">
                <a:solidFill>
                  <a:schemeClr val="bg1"/>
                </a:solidFill>
              </a:rPr>
              <a:t>sessions </a:t>
            </a:r>
            <a:r>
              <a:rPr lang="en-GB" sz="3300" dirty="0" smtClean="0">
                <a:solidFill>
                  <a:schemeClr val="bg1"/>
                </a:solidFill>
              </a:rPr>
              <a:t>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March 2015 </a:t>
            </a:r>
            <a:r>
              <a:rPr lang="en-GB" sz="2200" dirty="0" smtClean="0">
                <a:solidFill>
                  <a:schemeClr val="tx1"/>
                </a:solidFill>
              </a:rPr>
              <a:t>(</a:t>
            </a:r>
            <a:r>
              <a:rPr lang="en-GB" sz="2200" dirty="0" smtClean="0">
                <a:solidFill>
                  <a:schemeClr val="tx1"/>
                </a:solidFill>
              </a:rPr>
              <a:t>165th </a:t>
            </a:r>
            <a:r>
              <a:rPr lang="en-GB" sz="2200" dirty="0" smtClean="0">
                <a:solidFill>
                  <a:schemeClr val="tx1"/>
                </a:solidFill>
              </a:rPr>
              <a:t>WP.29)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8464" y="1844824"/>
            <a:ext cx="9649072" cy="40324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GB" sz="1200" b="1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Opening statement by t</a:t>
            </a:r>
            <a:r>
              <a:rPr lang="en-US" sz="2000" dirty="0" smtClean="0"/>
              <a:t>he </a:t>
            </a:r>
            <a:r>
              <a:rPr lang="en-US" sz="2000" dirty="0"/>
              <a:t>Executive Secretary of </a:t>
            </a:r>
            <a:r>
              <a:rPr lang="en-US" sz="2000" dirty="0" smtClean="0"/>
              <a:t>UNECE </a:t>
            </a:r>
            <a:r>
              <a:rPr lang="en-US" sz="2000" b="1" dirty="0"/>
              <a:t>Mr. C. </a:t>
            </a:r>
            <a:r>
              <a:rPr lang="en-US" sz="2000" b="1" dirty="0" err="1"/>
              <a:t>Friis</a:t>
            </a:r>
            <a:r>
              <a:rPr lang="en-US" sz="2000" b="1" dirty="0"/>
              <a:t> </a:t>
            </a:r>
            <a:r>
              <a:rPr lang="en-US" sz="2000" b="1" dirty="0" smtClean="0"/>
              <a:t>Bach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WP.29/AC.2 </a:t>
            </a:r>
            <a:r>
              <a:rPr lang="en-GB" sz="2000" dirty="0" smtClean="0"/>
              <a:t>requested </a:t>
            </a:r>
            <a:r>
              <a:rPr lang="en-GB" sz="2000" dirty="0" smtClean="0"/>
              <a:t>GRs to </a:t>
            </a:r>
            <a:r>
              <a:rPr lang="en-GB" sz="2000" dirty="0" smtClean="0"/>
              <a:t>produce lists of acronyms </a:t>
            </a:r>
            <a:r>
              <a:rPr lang="en-GB" sz="2000" dirty="0" smtClean="0"/>
              <a:t>used </a:t>
            </a:r>
            <a:r>
              <a:rPr lang="en-GB" sz="2000" dirty="0" smtClean="0"/>
              <a:t>in Regulations and GTR’s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Rev</a:t>
            </a:r>
            <a:r>
              <a:rPr lang="en-US" sz="2000" dirty="0"/>
              <a:t>. 3 of the 1958 </a:t>
            </a:r>
            <a:r>
              <a:rPr lang="en-US" sz="2000" dirty="0" smtClean="0"/>
              <a:t>Agreement: </a:t>
            </a:r>
            <a:r>
              <a:rPr lang="en-US" sz="2000" dirty="0" smtClean="0"/>
              <a:t>discussion postponed to the June session</a:t>
            </a:r>
            <a:endParaRPr lang="en-GB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WP.29 </a:t>
            </a:r>
            <a:r>
              <a:rPr lang="en-US" sz="2000" dirty="0"/>
              <a:t>and AC.1 adopted amendment proposals submitted by GRE </a:t>
            </a:r>
            <a:endParaRPr lang="en-GB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EU </a:t>
            </a:r>
            <a:r>
              <a:rPr lang="en-US" sz="2000" dirty="0"/>
              <a:t>expressed concerns about the large number of supplements submitted by GRE </a:t>
            </a:r>
            <a:endParaRPr lang="en-US" sz="20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</a:t>
            </a:r>
            <a:r>
              <a:rPr lang="en-US" sz="2000" dirty="0" smtClean="0"/>
              <a:t>adopted </a:t>
            </a:r>
            <a:r>
              <a:rPr lang="en-US" sz="2000" dirty="0"/>
              <a:t>draft amendments to R.E.3 </a:t>
            </a:r>
            <a:r>
              <a:rPr lang="en-US" sz="2000" dirty="0" smtClean="0"/>
              <a:t>prepared by GRE, introducing new </a:t>
            </a:r>
            <a:r>
              <a:rPr lang="en-US" sz="2000" dirty="0"/>
              <a:t>categories of vehicles </a:t>
            </a:r>
            <a:r>
              <a:rPr lang="en-US" sz="2000" dirty="0" smtClean="0"/>
              <a:t>(agricultural </a:t>
            </a:r>
            <a:r>
              <a:rPr lang="en-US" sz="2000" dirty="0"/>
              <a:t>trailers and towed </a:t>
            </a:r>
            <a:r>
              <a:rPr lang="en-US" sz="2000" dirty="0" smtClean="0"/>
              <a:t>machinery)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 first list of acronyms/abbreviations produced. GRE input required.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GRSG requested comments </a:t>
            </a:r>
            <a:r>
              <a:rPr lang="en-US" sz="2000" dirty="0"/>
              <a:t>on </a:t>
            </a:r>
            <a:r>
              <a:rPr lang="en-US" sz="2000" dirty="0" smtClean="0"/>
              <a:t>ECE/TRANS/WP.29/2015/36 and </a:t>
            </a:r>
            <a:r>
              <a:rPr lang="en-US" sz="2000" dirty="0"/>
              <a:t>ECE/TRANS/WP.29/2015/37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ECE/TRANS/WP.29/1114</a:t>
            </a:r>
            <a:endParaRPr lang="en-GB" sz="2000" u="sng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9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12907</TotalTime>
  <Words>552</Words>
  <Application>Microsoft Office PowerPoint</Application>
  <PresentationFormat>A4 Paper (210x297 mm)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Working Party on Lighting and Light-Signalling General information and WP.29 highlights</vt:lpstr>
      <vt:lpstr>Highlights of the last sessions of WP.29 November 2014 (164th WP.29)</vt:lpstr>
      <vt:lpstr>Highlights of the last sessions of WP.29 March 2015 (165th WP.29)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143</cp:revision>
  <cp:lastPrinted>2014-10-16T12:37:31Z</cp:lastPrinted>
  <dcterms:created xsi:type="dcterms:W3CDTF">2014-03-30T12:17:15Z</dcterms:created>
  <dcterms:modified xsi:type="dcterms:W3CDTF">2015-03-27T10:53:42Z</dcterms:modified>
</cp:coreProperties>
</file>