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</p:sldMasterIdLst>
  <p:notesMasterIdLst>
    <p:notesMasterId r:id="rId9"/>
  </p:notesMasterIdLst>
  <p:sldIdLst>
    <p:sldId id="256" r:id="rId3"/>
    <p:sldId id="257" r:id="rId4"/>
    <p:sldId id="262" r:id="rId5"/>
    <p:sldId id="264" r:id="rId6"/>
    <p:sldId id="265" r:id="rId7"/>
    <p:sldId id="266" r:id="rId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4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2A079-55B0-48CE-AE08-B1B5EBCA7EE7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A2AA3-CD8C-4E1D-B129-2C9D06FD23A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41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5E57-04F5-42CB-A95F-B4689ED63105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987-B578-4157-B0FB-C1891DCC8FAA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A4DB-AD14-4929-97E2-105E77549E92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2BC-BC65-4D53-966C-60FD4DA91D93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87F-1DDE-4BAF-B0A5-8B013870D377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5579-BCEE-4218-B13B-D0AF483A45CC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9B00-BAEF-4F46-AB26-0E54B5DD9B78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20C-8A0C-412D-A044-F6FAD74FB9BA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D50C-C848-4A7F-80C2-610BD9B83989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C337-CEA7-482C-A22B-79A2EC3C5D13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2CBB-84B5-4601-87D7-6091073DF3E0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7CE-887C-451F-8619-0C91D448926A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D227-5864-4237-9D33-6E574E5C8487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469D-E88A-4BE0-BD52-4D046D3A444F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13FE-ACF3-4084-9D91-546480974FDA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7F47-B95D-4B59-9D69-CEC10ABE1264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D1D1-5797-4CF9-8856-74545F0D8EC1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8392-EFBA-4F74-AAC0-4DF1B766BB0E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F1A-FCC1-420F-A3D2-6FFBCD937539}" type="datetime1">
              <a:rPr lang="fr-FR" smtClean="0"/>
              <a:pPr/>
              <a:t>23/06/2015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799B-37FD-411C-A1B0-901CA5AF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358D-71B9-45D6-8B7C-2AE7B6F86A9F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36F3-A998-4B5B-A83B-3216A496C73F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F3E-569A-4AC6-96C0-784FC473B248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C6DA-3BD8-42FF-A9E6-79184BCE519F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57879-4B2B-4ABD-BD53-BB90599838E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36F1-413C-46CC-B71B-9F57DE99E6C4}" type="datetime1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FDFE-DD14-46A7-AF75-D6D4EBA3CE5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060849"/>
            <a:ext cx="8136904" cy="172819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LED HEADLAMPS</a:t>
            </a:r>
            <a:br>
              <a:rPr lang="en-US" b="1" dirty="0" smtClean="0"/>
            </a:br>
            <a:r>
              <a:rPr lang="en-US" b="1" dirty="0" smtClean="0"/>
              <a:t>DESIGN RESTRICTIVE REQUIREMENT </a:t>
            </a:r>
            <a:r>
              <a:rPr lang="en-US" sz="3600" dirty="0" smtClean="0"/>
              <a:t>Regulation ECE R48</a:t>
            </a:r>
            <a:endParaRPr lang="en-US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5373216"/>
            <a:ext cx="6944816" cy="69492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dirty="0" smtClean="0"/>
              <a:t>Document ECE/TRANS/WP.29/GRE/2015/21.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96525" y="221150"/>
            <a:ext cx="38273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Transmitted by </a:t>
            </a:r>
            <a:r>
              <a:rPr lang="en-US" sz="1600" dirty="0" smtClean="0"/>
              <a:t>the representative of France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247075" y="128817"/>
            <a:ext cx="37619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latin typeface="Calibri" panose="020F0502020204030204" pitchFamily="34" charset="0"/>
              </a:rPr>
              <a:t>Informal document </a:t>
            </a:r>
            <a:r>
              <a:rPr lang="en-US" b="1" dirty="0" smtClean="0">
                <a:latin typeface="Calibri" panose="020F0502020204030204" pitchFamily="34" charset="0"/>
              </a:rPr>
              <a:t>WP.29-166-23</a:t>
            </a:r>
            <a:endParaRPr lang="en-US" b="1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</a:rPr>
              <a:t>166th</a:t>
            </a:r>
            <a:r>
              <a:rPr lang="en-US" sz="800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WP.29, </a:t>
            </a:r>
            <a:r>
              <a:rPr lang="en-US" dirty="0" smtClean="0">
                <a:latin typeface="Calibri" panose="020F0502020204030204" pitchFamily="34" charset="0"/>
              </a:rPr>
              <a:t>23 - 26 June  </a:t>
            </a:r>
            <a:r>
              <a:rPr lang="en-US" dirty="0">
                <a:latin typeface="Calibri" panose="020F0502020204030204" pitchFamily="34" charset="0"/>
              </a:rPr>
              <a:t>2015,</a:t>
            </a:r>
          </a:p>
          <a:p>
            <a:r>
              <a:rPr lang="en-US" dirty="0">
                <a:latin typeface="Calibri" panose="020F0502020204030204" pitchFamily="34" charset="0"/>
              </a:rPr>
              <a:t>agenda item </a:t>
            </a:r>
            <a:r>
              <a:rPr lang="en-US" dirty="0" smtClean="0">
                <a:latin typeface="Calibri" panose="020F0502020204030204" pitchFamily="34" charset="0"/>
              </a:rPr>
              <a:t>4.2.3)</a:t>
            </a:r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Context of the current regulation.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800" dirty="0" smtClean="0"/>
              <a:t>Installation regulation: R48</a:t>
            </a:r>
          </a:p>
          <a:p>
            <a:pPr marL="914400" lvl="2" indent="0" algn="just">
              <a:buNone/>
            </a:pPr>
            <a:endParaRPr lang="en-US" sz="5100" dirty="0"/>
          </a:p>
          <a:p>
            <a:pPr lvl="2" algn="just"/>
            <a:endParaRPr lang="en-US" dirty="0" smtClean="0"/>
          </a:p>
          <a:p>
            <a:pPr lvl="2" algn="just"/>
            <a:endParaRPr lang="en-US" dirty="0"/>
          </a:p>
          <a:p>
            <a:pPr marL="914400" lvl="2" indent="0" algn="just">
              <a:buNone/>
            </a:pPr>
            <a:r>
              <a:rPr lang="en-US" dirty="0" smtClean="0"/>
              <a:t>  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5100" dirty="0" smtClean="0"/>
          </a:p>
          <a:p>
            <a:pPr marL="0" indent="0" algn="just">
              <a:buNone/>
            </a:pPr>
            <a:endParaRPr lang="en-US" sz="5100" dirty="0"/>
          </a:p>
          <a:p>
            <a:pPr marL="0" indent="0" algn="just">
              <a:buNone/>
            </a:pPr>
            <a:endParaRPr lang="en-US" sz="7000" dirty="0" smtClean="0"/>
          </a:p>
          <a:p>
            <a:pPr marL="0" indent="0" algn="just">
              <a:buNone/>
            </a:pPr>
            <a:endParaRPr lang="en-US" sz="7000" dirty="0" smtClean="0"/>
          </a:p>
          <a:p>
            <a:pPr marL="0" indent="0" algn="just">
              <a:buNone/>
            </a:pPr>
            <a:endParaRPr lang="en-US" sz="7000" dirty="0"/>
          </a:p>
          <a:p>
            <a:pPr marL="0" indent="0" algn="just">
              <a:buNone/>
            </a:pPr>
            <a:r>
              <a:rPr lang="en-US" sz="9600" dirty="0" smtClean="0"/>
              <a:t>A practical study done on different types of vehicles (halogen, xenon, led headlamps) shows that the </a:t>
            </a:r>
            <a:r>
              <a:rPr lang="en-US" sz="9600" dirty="0"/>
              <a:t>light </a:t>
            </a:r>
            <a:r>
              <a:rPr lang="en-US" sz="9600" dirty="0" smtClean="0"/>
              <a:t>source has no influence </a:t>
            </a:r>
            <a:r>
              <a:rPr lang="en-US" sz="9600" dirty="0"/>
              <a:t>on the dazzle of the oncoming </a:t>
            </a:r>
            <a:r>
              <a:rPr lang="en-US" sz="9600" dirty="0" smtClean="0"/>
              <a:t>drivers. Such study was presented during 71st session of GRE.</a:t>
            </a:r>
          </a:p>
          <a:p>
            <a:pPr marL="0" indent="0" algn="just">
              <a:buNone/>
            </a:pPr>
            <a:r>
              <a:rPr lang="en-US" sz="9600" dirty="0" smtClean="0"/>
              <a:t>The existing requirement of ECE R48 is based on product and not on lighting performance which would encourage the development of LED light sources new technology.</a:t>
            </a:r>
          </a:p>
          <a:p>
            <a:pPr marL="0" indent="0" algn="just">
              <a:buNone/>
            </a:pPr>
            <a:endParaRPr lang="en-US" sz="9600" dirty="0" smtClean="0"/>
          </a:p>
          <a:p>
            <a:pPr marL="0" indent="0" algn="just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716117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Proposal 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Document GRE/2015/21 presented by France at 72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and 73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session of GRE without final conclusion.</a:t>
            </a:r>
          </a:p>
          <a:p>
            <a:pPr algn="just"/>
            <a:r>
              <a:rPr lang="en-US" sz="2800" dirty="0"/>
              <a:t>M</a:t>
            </a:r>
            <a:r>
              <a:rPr lang="en-US" sz="2800" dirty="0" smtClean="0"/>
              <a:t>odify ECE R48 series 04, 05 &amp; 06 so that prescriptions </a:t>
            </a:r>
            <a:r>
              <a:rPr lang="en-US" sz="2800" smtClean="0"/>
              <a:t>for auto-levelling </a:t>
            </a:r>
            <a:r>
              <a:rPr lang="en-US" sz="2800" dirty="0" smtClean="0"/>
              <a:t>devices are the same for LED headlamps as for headlamps of other types (halogen and xenon). </a:t>
            </a:r>
          </a:p>
          <a:p>
            <a:pPr algn="just"/>
            <a:r>
              <a:rPr lang="en-US" sz="2800" dirty="0" smtClean="0"/>
              <a:t>Benefits of such modification will be important in terms of CO2 savings.  </a:t>
            </a:r>
          </a:p>
          <a:p>
            <a:pPr algn="just"/>
            <a:r>
              <a:rPr lang="en-US" sz="2800" dirty="0"/>
              <a:t>Such proposal </a:t>
            </a:r>
            <a:r>
              <a:rPr lang="en-US" sz="2800" dirty="0" smtClean="0"/>
              <a:t>does </a:t>
            </a:r>
            <a:r>
              <a:rPr lang="en-US" sz="2800" dirty="0"/>
              <a:t>not interfere with other subjects under examination at GRE.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Marketing study.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187220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Removing the auto-levelling requirement for LED headlamps whose luminous flux of the source is less than 2,000 Lm has a significant impact on the equipment rate of the vehicles.  </a:t>
            </a:r>
          </a:p>
          <a:p>
            <a:pPr marL="0" indent="0" algn="just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/>
              <a:t> in 2020, between 2.6 and 5.2M vehicles more with LED due to the proposed modification.  </a:t>
            </a:r>
          </a:p>
          <a:p>
            <a:pPr algn="just"/>
            <a:endParaRPr lang="en-US" dirty="0"/>
          </a:p>
        </p:txBody>
      </p:sp>
      <p:grpSp>
        <p:nvGrpSpPr>
          <p:cNvPr id="6" name="Groupe 5"/>
          <p:cNvGrpSpPr/>
          <p:nvPr/>
        </p:nvGrpSpPr>
        <p:grpSpPr>
          <a:xfrm>
            <a:off x="1043608" y="2780928"/>
            <a:ext cx="6933949" cy="3609692"/>
            <a:chOff x="1043608" y="2780928"/>
            <a:chExt cx="6933949" cy="360969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7624" y="2780928"/>
              <a:ext cx="6631724" cy="3096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1043608" y="6021288"/>
              <a:ext cx="6933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Impact of the proposal on the LED equipped vehicles: (Europe + Turkey)</a:t>
              </a:r>
              <a:endParaRPr lang="en-US" dirty="0"/>
            </a:p>
          </p:txBody>
        </p:sp>
      </p:grp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emissions impact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1080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Hypothesis: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LED headlamps save 1g CO</a:t>
            </a:r>
            <a:r>
              <a:rPr lang="en-US" baseline="-25000" dirty="0" smtClean="0"/>
              <a:t>2</a:t>
            </a:r>
            <a:r>
              <a:rPr lang="en-US" sz="2000" dirty="0" smtClean="0"/>
              <a:t> /km.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Average mileage : 15000km/year. </a:t>
            </a:r>
            <a:endParaRPr lang="en-US" sz="2000" dirty="0"/>
          </a:p>
        </p:txBody>
      </p:sp>
      <p:grpSp>
        <p:nvGrpSpPr>
          <p:cNvPr id="9" name="Groupe 8"/>
          <p:cNvGrpSpPr/>
          <p:nvPr/>
        </p:nvGrpSpPr>
        <p:grpSpPr>
          <a:xfrm>
            <a:off x="2411760" y="1916832"/>
            <a:ext cx="5616624" cy="3816424"/>
            <a:chOff x="2411760" y="1916832"/>
            <a:chExt cx="5616624" cy="381642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81918" y="1916832"/>
              <a:ext cx="5246466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ZoneTexte 6"/>
            <p:cNvSpPr txBox="1"/>
            <p:nvPr/>
          </p:nvSpPr>
          <p:spPr>
            <a:xfrm rot="16200000">
              <a:off x="1516306" y="3532365"/>
              <a:ext cx="2160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CO2 savings in tons</a:t>
              </a:r>
              <a:endParaRPr lang="en-US" dirty="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755575" y="6093296"/>
            <a:ext cx="726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Between  110,000 and 220,000 tons CO2 saved per year in 2020 in Europe.</a:t>
            </a:r>
          </a:p>
          <a:p>
            <a:r>
              <a:rPr lang="en-US" sz="1400" b="1" dirty="0" smtClean="0"/>
              <a:t>   </a:t>
            </a:r>
            <a:endParaRPr lang="en-US" sz="1400" b="1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Conclusions.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No influence of the light source type on the dazzle of other road users.</a:t>
            </a:r>
          </a:p>
          <a:p>
            <a:pPr algn="just"/>
            <a:r>
              <a:rPr lang="en-US" sz="2800" dirty="0" smtClean="0"/>
              <a:t>Proposal: Same requirement upon the auto levelling for LED as for other light source types in the current R48. </a:t>
            </a:r>
          </a:p>
          <a:p>
            <a:pPr algn="just"/>
            <a:r>
              <a:rPr lang="en-US" sz="2800" dirty="0" smtClean="0"/>
              <a:t>Consequences:</a:t>
            </a:r>
          </a:p>
          <a:p>
            <a:pPr lvl="1" algn="just"/>
            <a:r>
              <a:rPr lang="en-US" dirty="0" smtClean="0"/>
              <a:t>More LED headlamps fitted on new vehicles.</a:t>
            </a:r>
          </a:p>
          <a:p>
            <a:pPr marL="914400" lvl="2" indent="0" algn="just">
              <a:buNone/>
            </a:pP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reduction of CO2 emissions.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7879-4B2B-4ABD-BD53-BB90599838E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348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Thème Office</vt:lpstr>
      <vt:lpstr>Conception personnalisée</vt:lpstr>
      <vt:lpstr>LED HEADLAMPS DESIGN RESTRICTIVE REQUIREMENT Regulation ECE R48</vt:lpstr>
      <vt:lpstr>Context of the current regulation. </vt:lpstr>
      <vt:lpstr>Proposal </vt:lpstr>
      <vt:lpstr>Marketing study. </vt:lpstr>
      <vt:lpstr>CO2 emissions impact</vt:lpstr>
      <vt:lpstr>Conclusions. </vt:lpstr>
    </vt:vector>
  </TitlesOfParts>
  <Company>Valeo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EBLUSSEAU</dc:creator>
  <cp:lastModifiedBy>Luciolle</cp:lastModifiedBy>
  <cp:revision>67</cp:revision>
  <dcterms:created xsi:type="dcterms:W3CDTF">2014-10-22T08:07:37Z</dcterms:created>
  <dcterms:modified xsi:type="dcterms:W3CDTF">2015-06-23T16:30:21Z</dcterms:modified>
</cp:coreProperties>
</file>