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530" r:id="rId3"/>
    <p:sldId id="462" r:id="rId4"/>
    <p:sldId id="518" r:id="rId5"/>
    <p:sldId id="521" r:id="rId6"/>
    <p:sldId id="534" r:id="rId7"/>
    <p:sldId id="535" r:id="rId8"/>
    <p:sldId id="538" r:id="rId9"/>
    <p:sldId id="536" r:id="rId10"/>
    <p:sldId id="540" r:id="rId11"/>
    <p:sldId id="537" r:id="rId12"/>
    <p:sldId id="541" r:id="rId13"/>
    <p:sldId id="539" r:id="rId14"/>
    <p:sldId id="483" r:id="rId15"/>
    <p:sldId id="457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  <a:srgbClr val="00E266"/>
    <a:srgbClr val="FF00FF"/>
    <a:srgbClr val="FFFF00"/>
    <a:srgbClr val="D9D9D9"/>
    <a:srgbClr val="FFC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45" autoAdjust="0"/>
  </p:normalViewPr>
  <p:slideViewPr>
    <p:cSldViewPr>
      <p:cViewPr varScale="1">
        <p:scale>
          <a:sx n="100" d="100"/>
          <a:sy n="100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EFAC6-C069-43B7-BB50-97BE0C52940F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46376-3B34-49DC-937B-CF0F10BA8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7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14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35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57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810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3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 userDrawn="1"/>
        </p:nvCxnSpPr>
        <p:spPr>
          <a:xfrm>
            <a:off x="197637" y="1223755"/>
            <a:ext cx="87836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206515" y="6444335"/>
            <a:ext cx="87836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lang="en-GB" sz="1100" b="1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 Page </a:t>
            </a:r>
            <a:fld id="{A0CE1AFD-A3DE-4EF2-A65E-A9E70D72D309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197637" y="998730"/>
            <a:ext cx="87836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206515" y="6444335"/>
            <a:ext cx="87836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28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110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96525" y="2348880"/>
            <a:ext cx="8551863" cy="18018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Simplification of lighting and light </a:t>
            </a:r>
            <a:r>
              <a:rPr lang="en-US" sz="36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signalling</a:t>
            </a:r>
            <a:r>
              <a:rPr 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Regulations (SLR): </a:t>
            </a:r>
            <a:br>
              <a:rPr 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and issues </a:t>
            </a:r>
            <a:endParaRPr lang="en-GB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525" y="221150"/>
            <a:ext cx="2925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Transmitted by </a:t>
            </a:r>
            <a:r>
              <a:rPr lang="en-US" dirty="0" smtClean="0"/>
              <a:t>the GRE Chair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47075" y="128817"/>
            <a:ext cx="37619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latin typeface="Calibri" panose="020F0502020204030204" pitchFamily="34" charset="0"/>
              </a:rPr>
              <a:t>Informal </a:t>
            </a:r>
            <a:r>
              <a:rPr lang="en-US" u="sng">
                <a:latin typeface="Calibri" panose="020F0502020204030204" pitchFamily="34" charset="0"/>
              </a:rPr>
              <a:t>document </a:t>
            </a:r>
            <a:r>
              <a:rPr lang="en-US" b="1" smtClean="0">
                <a:latin typeface="Calibri" panose="020F0502020204030204" pitchFamily="34" charset="0"/>
              </a:rPr>
              <a:t>WP.29-166-22</a:t>
            </a:r>
            <a:endParaRPr lang="en-US" b="1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smtClean="0">
                <a:latin typeface="Calibri" panose="020F0502020204030204" pitchFamily="34" charset="0"/>
              </a:rPr>
              <a:t>166th</a:t>
            </a:r>
            <a:r>
              <a:rPr lang="en-US" sz="800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WP.29, </a:t>
            </a:r>
            <a:r>
              <a:rPr lang="en-US" dirty="0" smtClean="0">
                <a:latin typeface="Calibri" panose="020F0502020204030204" pitchFamily="34" charset="0"/>
              </a:rPr>
              <a:t>23 - 26 June  </a:t>
            </a:r>
            <a:r>
              <a:rPr lang="en-US" dirty="0">
                <a:latin typeface="Calibri" panose="020F0502020204030204" pitchFamily="34" charset="0"/>
              </a:rPr>
              <a:t>2015,</a:t>
            </a:r>
          </a:p>
          <a:p>
            <a:r>
              <a:rPr lang="en-US" dirty="0">
                <a:latin typeface="Calibri" panose="020F0502020204030204" pitchFamily="34" charset="0"/>
              </a:rPr>
              <a:t>agenda item </a:t>
            </a:r>
            <a:r>
              <a:rPr lang="en-US" dirty="0" smtClean="0">
                <a:latin typeface="Calibri" panose="020F0502020204030204" pitchFamily="34" charset="0"/>
              </a:rPr>
              <a:t>4.2.2)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B of Regulation No. 48 as HRD: issues and questions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</p:spPr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393" y="1133745"/>
            <a:ext cx="8946215" cy="49955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1958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be amended with 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clause that would grant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which are not applying a certain Regulation, the right to vote on and object to amendments to this Regulation as far as these amendments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referred to in other Regulations that these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applying?</a:t>
            </a:r>
          </a:p>
          <a:p>
            <a:pPr marL="0" indent="0">
              <a:spcBef>
                <a:spcPts val="1800"/>
              </a:spcBef>
              <a:buNone/>
              <a:tabLst>
                <a:tab pos="7807325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 view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amendments are feasible but might have very far-reaching implications going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 the specific area of lighting and light-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signalling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implications should be studied in detail before amending the 1958 Agreement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B of Regulation No. 48 as HRD: issues and questions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</p:spPr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393" y="1133745"/>
            <a:ext cx="8946215" cy="535559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Would type approval according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device Regulation also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cover the compliance with the common requirements in Part B of R48? Or shall a parallel TA according to Part B of R48 be issued?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issued according to R48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should continue to cover only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installation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requirements. If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new Part B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common requirements is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introduced in R48, how could it be ensured that TA according to R48 does not cover the compliance with Part B?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OLA: these questions pertain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implementation of the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and do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fall under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OLA’s purview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7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Resolution under WP.29 as HRD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</p:spPr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393" y="1133745"/>
            <a:ext cx="8946215" cy="535559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Precedents available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WP.29 already agreed to establish a new Resolution on light sources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Legal issues for R48 above not relevant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other hand, when establishing a Resolution and its future amendments, not only CPs applying device Regulations, but all CP and even countries which are not members of the 1958 Agreement will be part of decision-making process         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a CP applying a device Regulation does not agree with the Resolution or its amendments in the future, it will not have the right to object to NY  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SLR: general comment by OLA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</p:spPr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392" y="1583795"/>
            <a:ext cx="8946215" cy="39154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solutions on how to simplify the mechanism of Regulations and their amendment is one that arises not only with respect to lighting and light-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signalling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but in more general terms in the context of the entire 1958 Agreement. It would seem preferable not to adopt a piecemeal approach to such problems, in order to provide legal certainty and clarity with regard to the 1958 Agreement as a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whole. Revision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may provide an opportunity to address matters of this kind in a comprehensive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Comparative table and question to WP.29 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808"/>
              </p:ext>
            </p:extLst>
          </p:nvPr>
        </p:nvGraphicFramePr>
        <p:xfrm>
          <a:off x="71500" y="1133745"/>
          <a:ext cx="90010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90"/>
                <a:gridCol w="3105345"/>
                <a:gridCol w="418546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Regulation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One Regulation more…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No type approval foreseen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R48, new part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No new document</a:t>
                      </a:r>
                      <a:r>
                        <a:rPr lang="en-US" baseline="0" dirty="0" smtClean="0"/>
                        <a:t> needed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Main installation Regulation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Some definitions are already contained in R48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Too long document (200+ pages)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Rights of CPs not</a:t>
                      </a:r>
                      <a:r>
                        <a:rPr lang="en-US" baseline="0" dirty="0" smtClean="0"/>
                        <a:t> applying R48 to vote and object will not be respected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Provisions of new part B of R48 will not be legally binding on CPs not applying R48  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Resolution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Precedents available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All CPs will be on equal footing, whether</a:t>
                      </a:r>
                      <a:r>
                        <a:rPr lang="en-US" baseline="0" dirty="0" smtClean="0"/>
                        <a:t> or not applying R48 and/or device Regulations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WP.29 delegations, even those not applying R48 and/or device Regulations, will be part of the decision making process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CPs will not be able to object to New York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hteck 7"/>
          <p:cNvSpPr/>
          <p:nvPr/>
        </p:nvSpPr>
        <p:spPr>
          <a:xfrm>
            <a:off x="184012" y="5814265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option to choose?  </a:t>
            </a:r>
            <a:endParaRPr 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2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sz="1100" b="1" i="1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GB" sz="1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540" y="2213865"/>
            <a:ext cx="8229600" cy="24479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GB" sz="5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09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8866188" cy="409575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tabLst>
                <a:tab pos="7807325" algn="l"/>
              </a:tabLst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burden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Governments, UNECE and OLA</a:t>
            </a:r>
          </a:p>
          <a:p>
            <a:pPr lvl="1">
              <a:lnSpc>
                <a:spcPct val="150000"/>
              </a:lnSpc>
              <a:tabLst>
                <a:tab pos="7807325" algn="l"/>
              </a:tabLs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Reduction of “Collective Amendments”</a:t>
            </a:r>
            <a:endParaRPr lang="en-GB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tabLst>
                <a:tab pos="78073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Significantly less complex amendments 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tabLst>
                <a:tab pos="7807325" algn="l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Option for a reduction of Regulations (in future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7807325" algn="l"/>
              </a:tabLst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regulatory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burden for industry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tabLst>
                <a:tab pos="7978775" algn="r"/>
              </a:tabLs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Simple handling in application of the Regulation</a:t>
            </a:r>
          </a:p>
          <a:p>
            <a:pPr lvl="1">
              <a:lnSpc>
                <a:spcPct val="150000"/>
              </a:lnSpc>
              <a:tabLst>
                <a:tab pos="7978775" algn="r"/>
              </a:tabLst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tabLst>
                <a:tab pos="7978775" algn="r"/>
              </a:tabLst>
            </a:pPr>
            <a:endParaRPr lang="en-GB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SLR - Terms of reference (Goals)</a:t>
            </a:r>
            <a:endParaRPr lang="de-DE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9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7785" y="1763815"/>
            <a:ext cx="8946215" cy="36993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2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Move common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provisions of individual device Regulations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single repository, Horizontal Reference Document (HRD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Replace these provisions with references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HRD, thus making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 legally binding </a:t>
            </a:r>
          </a:p>
          <a:p>
            <a:pPr>
              <a:spcBef>
                <a:spcPts val="12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Amend these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common provisions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one single step by amending HRD, rather than by having all the individual device Regulations amended separately and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simultaneously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concept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64626" y="180768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R4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264626" y="216772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R6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264626" y="252776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R7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264626" y="288780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R23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161510" y="1053236"/>
            <a:ext cx="3878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spcBef>
                <a:spcPct val="0"/>
              </a:spcBef>
            </a:pPr>
            <a:r>
              <a:rPr lang="en-US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Device </a:t>
            </a:r>
            <a:r>
              <a:rPr lang="en-US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regulations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64626" y="324784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R38</a:t>
            </a:r>
            <a:endParaRPr lang="en-US" dirty="0"/>
          </a:p>
        </p:txBody>
      </p:sp>
      <p:sp>
        <p:nvSpPr>
          <p:cNvPr id="27" name="Textfeld 26"/>
          <p:cNvSpPr txBox="1"/>
          <p:nvPr/>
        </p:nvSpPr>
        <p:spPr>
          <a:xfrm>
            <a:off x="264626" y="360788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R50</a:t>
            </a:r>
            <a:endParaRPr lang="en-US" dirty="0"/>
          </a:p>
        </p:txBody>
      </p:sp>
      <p:sp>
        <p:nvSpPr>
          <p:cNvPr id="29" name="Textfeld 28"/>
          <p:cNvSpPr txBox="1"/>
          <p:nvPr/>
        </p:nvSpPr>
        <p:spPr>
          <a:xfrm>
            <a:off x="264626" y="396792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R65</a:t>
            </a:r>
            <a:endParaRPr lang="en-US" dirty="0"/>
          </a:p>
        </p:txBody>
      </p:sp>
      <p:sp>
        <p:nvSpPr>
          <p:cNvPr id="31" name="Textfeld 30"/>
          <p:cNvSpPr txBox="1"/>
          <p:nvPr/>
        </p:nvSpPr>
        <p:spPr>
          <a:xfrm>
            <a:off x="264626" y="432796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R77</a:t>
            </a:r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264626" y="468800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R87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264626" y="504804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R91</a:t>
            </a:r>
            <a:endParaRPr lang="en-US" dirty="0"/>
          </a:p>
        </p:txBody>
      </p:sp>
      <p:sp>
        <p:nvSpPr>
          <p:cNvPr id="36" name="Textfeld 35"/>
          <p:cNvSpPr txBox="1"/>
          <p:nvPr/>
        </p:nvSpPr>
        <p:spPr>
          <a:xfrm>
            <a:off x="264626" y="540808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Rxx</a:t>
            </a:r>
            <a:endParaRPr lang="en-US" dirty="0"/>
          </a:p>
        </p:txBody>
      </p:sp>
      <p:sp>
        <p:nvSpPr>
          <p:cNvPr id="42" name="Textfeld 41"/>
          <p:cNvSpPr txBox="1"/>
          <p:nvPr/>
        </p:nvSpPr>
        <p:spPr>
          <a:xfrm>
            <a:off x="264626" y="5768128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Rxx</a:t>
            </a:r>
            <a:endParaRPr lang="en-US" dirty="0"/>
          </a:p>
        </p:txBody>
      </p:sp>
      <p:sp>
        <p:nvSpPr>
          <p:cNvPr id="37" name="Textfeld 36"/>
          <p:cNvSpPr txBox="1"/>
          <p:nvPr/>
        </p:nvSpPr>
        <p:spPr>
          <a:xfrm>
            <a:off x="264626" y="1456940"/>
            <a:ext cx="652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39" name="Rechteck 3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concept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917198" y="5770601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5" name="Textfeld 54"/>
          <p:cNvSpPr txBox="1"/>
          <p:nvPr/>
        </p:nvSpPr>
        <p:spPr>
          <a:xfrm>
            <a:off x="917198" y="5411034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feld 55"/>
          <p:cNvSpPr txBox="1"/>
          <p:nvPr/>
        </p:nvSpPr>
        <p:spPr>
          <a:xfrm>
            <a:off x="917198" y="5051468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7" name="Textfeld 56"/>
          <p:cNvSpPr txBox="1"/>
          <p:nvPr/>
        </p:nvSpPr>
        <p:spPr>
          <a:xfrm>
            <a:off x="917198" y="4691902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8" name="Textfeld 57"/>
          <p:cNvSpPr txBox="1"/>
          <p:nvPr/>
        </p:nvSpPr>
        <p:spPr>
          <a:xfrm>
            <a:off x="917198" y="4332336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feld 58"/>
          <p:cNvSpPr txBox="1"/>
          <p:nvPr/>
        </p:nvSpPr>
        <p:spPr>
          <a:xfrm>
            <a:off x="917198" y="3972770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0" name="Textfeld 59"/>
          <p:cNvSpPr txBox="1"/>
          <p:nvPr/>
        </p:nvSpPr>
        <p:spPr>
          <a:xfrm>
            <a:off x="917198" y="3613204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1" name="Textfeld 60"/>
          <p:cNvSpPr txBox="1"/>
          <p:nvPr/>
        </p:nvSpPr>
        <p:spPr>
          <a:xfrm>
            <a:off x="917198" y="3253638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2" name="Textfeld 61"/>
          <p:cNvSpPr txBox="1"/>
          <p:nvPr/>
        </p:nvSpPr>
        <p:spPr>
          <a:xfrm>
            <a:off x="917198" y="2894072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feld 62"/>
          <p:cNvSpPr txBox="1"/>
          <p:nvPr/>
        </p:nvSpPr>
        <p:spPr>
          <a:xfrm>
            <a:off x="917198" y="2534506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4" name="Textfeld 63"/>
          <p:cNvSpPr txBox="1"/>
          <p:nvPr/>
        </p:nvSpPr>
        <p:spPr>
          <a:xfrm>
            <a:off x="917198" y="2174940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5" name="Textfeld 64"/>
          <p:cNvSpPr txBox="1"/>
          <p:nvPr/>
        </p:nvSpPr>
        <p:spPr>
          <a:xfrm>
            <a:off x="917198" y="1815374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6" name="Textfeld 65"/>
          <p:cNvSpPr txBox="1"/>
          <p:nvPr/>
        </p:nvSpPr>
        <p:spPr>
          <a:xfrm>
            <a:off x="917198" y="1455808"/>
            <a:ext cx="6525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7" name="Textfeld 66"/>
          <p:cNvSpPr txBox="1"/>
          <p:nvPr/>
        </p:nvSpPr>
        <p:spPr>
          <a:xfrm>
            <a:off x="1929812" y="5761100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8" name="Textfeld 67"/>
          <p:cNvSpPr txBox="1"/>
          <p:nvPr/>
        </p:nvSpPr>
        <p:spPr>
          <a:xfrm>
            <a:off x="1929812" y="5422799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9" name="Textfeld 68"/>
          <p:cNvSpPr txBox="1"/>
          <p:nvPr/>
        </p:nvSpPr>
        <p:spPr>
          <a:xfrm>
            <a:off x="1929812" y="5063233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0" name="Textfeld 69"/>
          <p:cNvSpPr txBox="1"/>
          <p:nvPr/>
        </p:nvSpPr>
        <p:spPr>
          <a:xfrm>
            <a:off x="1929812" y="4703667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1" name="Textfeld 70"/>
          <p:cNvSpPr txBox="1"/>
          <p:nvPr/>
        </p:nvSpPr>
        <p:spPr>
          <a:xfrm>
            <a:off x="1929812" y="4344101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2" name="Textfeld 71"/>
          <p:cNvSpPr txBox="1"/>
          <p:nvPr/>
        </p:nvSpPr>
        <p:spPr>
          <a:xfrm>
            <a:off x="1929812" y="3984535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3" name="Textfeld 72"/>
          <p:cNvSpPr txBox="1"/>
          <p:nvPr/>
        </p:nvSpPr>
        <p:spPr>
          <a:xfrm>
            <a:off x="1929812" y="3624969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4" name="Textfeld 73"/>
          <p:cNvSpPr txBox="1"/>
          <p:nvPr/>
        </p:nvSpPr>
        <p:spPr>
          <a:xfrm>
            <a:off x="1929812" y="3265403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5" name="Textfeld 74"/>
          <p:cNvSpPr txBox="1"/>
          <p:nvPr/>
        </p:nvSpPr>
        <p:spPr>
          <a:xfrm>
            <a:off x="1929812" y="2905837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6" name="Textfeld 75"/>
          <p:cNvSpPr txBox="1"/>
          <p:nvPr/>
        </p:nvSpPr>
        <p:spPr>
          <a:xfrm>
            <a:off x="1929812" y="2546271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7" name="Textfeld 76"/>
          <p:cNvSpPr txBox="1"/>
          <p:nvPr/>
        </p:nvSpPr>
        <p:spPr>
          <a:xfrm>
            <a:off x="1929812" y="2186705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8" name="Textfeld 77"/>
          <p:cNvSpPr txBox="1"/>
          <p:nvPr/>
        </p:nvSpPr>
        <p:spPr>
          <a:xfrm>
            <a:off x="1929812" y="1827139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9" name="Textfeld 78"/>
          <p:cNvSpPr txBox="1"/>
          <p:nvPr/>
        </p:nvSpPr>
        <p:spPr>
          <a:xfrm>
            <a:off x="1929812" y="1456940"/>
            <a:ext cx="65257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8" name="Textfeld 17"/>
          <p:cNvSpPr txBox="1"/>
          <p:nvPr/>
        </p:nvSpPr>
        <p:spPr>
          <a:xfrm rot="16200000">
            <a:off x="163365" y="3705836"/>
            <a:ext cx="418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Common </a:t>
            </a:r>
            <a:r>
              <a:rPr lang="de-DE" dirty="0" err="1" smtClean="0"/>
              <a:t>clauses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 rot="16200000">
            <a:off x="-849249" y="3678730"/>
            <a:ext cx="418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clauses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3482484" y="3229264"/>
            <a:ext cx="162957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clauses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Gewinkelte Verbindung 29"/>
          <p:cNvCxnSpPr>
            <a:stCxn id="79" idx="3"/>
            <a:endCxn id="22" idx="1"/>
          </p:cNvCxnSpPr>
          <p:nvPr/>
        </p:nvCxnSpPr>
        <p:spPr>
          <a:xfrm>
            <a:off x="2582384" y="1641606"/>
            <a:ext cx="900100" cy="2187823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winkelte Verbindung 82"/>
          <p:cNvCxnSpPr>
            <a:stCxn id="78" idx="3"/>
            <a:endCxn id="22" idx="1"/>
          </p:cNvCxnSpPr>
          <p:nvPr/>
        </p:nvCxnSpPr>
        <p:spPr>
          <a:xfrm>
            <a:off x="2582384" y="2011805"/>
            <a:ext cx="900100" cy="1817624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winkelte Verbindung 85"/>
          <p:cNvCxnSpPr>
            <a:stCxn id="77" idx="3"/>
            <a:endCxn id="22" idx="1"/>
          </p:cNvCxnSpPr>
          <p:nvPr/>
        </p:nvCxnSpPr>
        <p:spPr>
          <a:xfrm>
            <a:off x="2582384" y="2371371"/>
            <a:ext cx="900100" cy="1458058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winkelte Verbindung 87"/>
          <p:cNvCxnSpPr>
            <a:stCxn id="76" idx="3"/>
            <a:endCxn id="22" idx="1"/>
          </p:cNvCxnSpPr>
          <p:nvPr/>
        </p:nvCxnSpPr>
        <p:spPr>
          <a:xfrm>
            <a:off x="2582384" y="2730937"/>
            <a:ext cx="900100" cy="1098492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winkelte Verbindung 89"/>
          <p:cNvCxnSpPr>
            <a:stCxn id="75" idx="3"/>
            <a:endCxn id="22" idx="1"/>
          </p:cNvCxnSpPr>
          <p:nvPr/>
        </p:nvCxnSpPr>
        <p:spPr>
          <a:xfrm>
            <a:off x="2582384" y="3090503"/>
            <a:ext cx="900100" cy="738926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winkelte Verbindung 91"/>
          <p:cNvCxnSpPr>
            <a:stCxn id="74" idx="3"/>
            <a:endCxn id="22" idx="1"/>
          </p:cNvCxnSpPr>
          <p:nvPr/>
        </p:nvCxnSpPr>
        <p:spPr>
          <a:xfrm>
            <a:off x="2582384" y="3450069"/>
            <a:ext cx="900100" cy="379360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winkelte Verbindung 93"/>
          <p:cNvCxnSpPr>
            <a:stCxn id="73" idx="3"/>
            <a:endCxn id="22" idx="1"/>
          </p:cNvCxnSpPr>
          <p:nvPr/>
        </p:nvCxnSpPr>
        <p:spPr>
          <a:xfrm>
            <a:off x="2582384" y="3809635"/>
            <a:ext cx="900100" cy="19794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winkelte Verbindung 95"/>
          <p:cNvCxnSpPr>
            <a:stCxn id="72" idx="3"/>
            <a:endCxn id="22" idx="1"/>
          </p:cNvCxnSpPr>
          <p:nvPr/>
        </p:nvCxnSpPr>
        <p:spPr>
          <a:xfrm flipV="1">
            <a:off x="2582384" y="3829429"/>
            <a:ext cx="900100" cy="339772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winkelte Verbindung 97"/>
          <p:cNvCxnSpPr>
            <a:stCxn id="71" idx="3"/>
            <a:endCxn id="22" idx="1"/>
          </p:cNvCxnSpPr>
          <p:nvPr/>
        </p:nvCxnSpPr>
        <p:spPr>
          <a:xfrm flipV="1">
            <a:off x="2582384" y="3829429"/>
            <a:ext cx="900100" cy="699338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winkelte Verbindung 99"/>
          <p:cNvCxnSpPr>
            <a:stCxn id="70" idx="3"/>
            <a:endCxn id="22" idx="1"/>
          </p:cNvCxnSpPr>
          <p:nvPr/>
        </p:nvCxnSpPr>
        <p:spPr>
          <a:xfrm flipV="1">
            <a:off x="2582384" y="3829429"/>
            <a:ext cx="900100" cy="1058904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winkelte Verbindung 101"/>
          <p:cNvCxnSpPr>
            <a:stCxn id="69" idx="3"/>
            <a:endCxn id="22" idx="1"/>
          </p:cNvCxnSpPr>
          <p:nvPr/>
        </p:nvCxnSpPr>
        <p:spPr>
          <a:xfrm flipV="1">
            <a:off x="2582384" y="3829429"/>
            <a:ext cx="900100" cy="1418470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winkelte Verbindung 103"/>
          <p:cNvCxnSpPr>
            <a:stCxn id="68" idx="3"/>
            <a:endCxn id="22" idx="1"/>
          </p:cNvCxnSpPr>
          <p:nvPr/>
        </p:nvCxnSpPr>
        <p:spPr>
          <a:xfrm flipV="1">
            <a:off x="2582384" y="3829429"/>
            <a:ext cx="900100" cy="1778036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winkelte Verbindung 105"/>
          <p:cNvCxnSpPr>
            <a:stCxn id="67" idx="3"/>
            <a:endCxn id="22" idx="1"/>
          </p:cNvCxnSpPr>
          <p:nvPr/>
        </p:nvCxnSpPr>
        <p:spPr>
          <a:xfrm flipV="1">
            <a:off x="2582384" y="3829429"/>
            <a:ext cx="900100" cy="2116337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Gefaltete Ecke 107"/>
          <p:cNvSpPr/>
          <p:nvPr/>
        </p:nvSpPr>
        <p:spPr>
          <a:xfrm>
            <a:off x="5697124" y="1493785"/>
            <a:ext cx="2655295" cy="4267315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(HRD)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5" name="Gewinkelte Verbindung 144"/>
          <p:cNvCxnSpPr>
            <a:stCxn id="22" idx="3"/>
          </p:cNvCxnSpPr>
          <p:nvPr/>
        </p:nvCxnSpPr>
        <p:spPr>
          <a:xfrm>
            <a:off x="5112060" y="3829429"/>
            <a:ext cx="675075" cy="697952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hteck 145"/>
          <p:cNvSpPr/>
          <p:nvPr/>
        </p:nvSpPr>
        <p:spPr>
          <a:xfrm>
            <a:off x="170156" y="2490200"/>
            <a:ext cx="2475276" cy="457944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5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HRD: possible options considered by IWG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</p:spPr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7785" y="1763815"/>
            <a:ext cx="8946215" cy="36993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new Regulation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existing Regulation 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new Resolution under WP.29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Regulation as HRD: issues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</p:spPr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7785" y="1763815"/>
            <a:ext cx="8946215" cy="36993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the purposes of simplification, the number of Regulations should go down, not up. A new Regulation and, in particular, its entry into force may become a new administrative burden   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Every Regulation must be used for type approvals (TA). However, HRD is only a repository and not designed for type approvals, because TAs should be granted only on the basis of individual device Regulations   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existing Regulation as HRD: R48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</p:spPr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7785" y="1763815"/>
            <a:ext cx="8946215" cy="36993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Several Regulations considered, included frozen ones. R48 was deemed to be the best option, as the main Regulation for installation     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new Part B could be introduced in R48 and used as HRD. The current text of R48 will remain unchanged and become Part A of a revised R48   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6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B of Regulation No. 48 as HRD: issues and questions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</p:spPr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8892" y="1538790"/>
            <a:ext cx="8946215" cy="33753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applying a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device Regulation, but not R48, will have no rights to vote 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and to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 to amendments to Part B with the common provisions.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applying R48, but not device Regulations, will nevertheless be able to vote on or object to amendments to the common provisions of these Regulations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contained in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 B of R48. 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06514" y="188640"/>
            <a:ext cx="8775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B of Regulation No. 48 as HRD: issues and questions</a:t>
            </a:r>
            <a:endParaRPr lang="de-DE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8884" y="6471584"/>
            <a:ext cx="2133600" cy="261610"/>
          </a:xfrm>
        </p:spPr>
        <p:txBody>
          <a:bodyPr/>
          <a:lstStyle/>
          <a:p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Page </a:t>
            </a:r>
            <a:fld id="{A0CE1AFD-A3DE-4EF2-A65E-A9E70D72D309}" type="slidenum">
              <a:rPr lang="en-GB" b="1" i="1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393" y="1133745"/>
            <a:ext cx="8946215" cy="49955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Can CPs applying a specific device Regulation, but not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R48, be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obliged to apply Part B of R48 with the common provisions of device Regulations without having signed up to R48? </a:t>
            </a:r>
          </a:p>
          <a:p>
            <a:pPr marL="0" indent="0">
              <a:spcBef>
                <a:spcPts val="1800"/>
              </a:spcBef>
              <a:buNone/>
              <a:tabLst>
                <a:tab pos="7807325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 position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 12.2 of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1958 Agreement explicitly indicates that an amendment to a Regulation can only be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binding “upon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Contracting Parties applying the Regulation”. It follows that such an option would contradict the terms of the 1958 Agreement.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800"/>
              </a:spcBef>
              <a:tabLst>
                <a:tab pos="7807325" algn="l"/>
              </a:tabLst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1083</Words>
  <Application>Microsoft Office PowerPoint</Application>
  <PresentationFormat>On-screen Show (4:3)</PresentationFormat>
  <Paragraphs>110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Simplification of lighting and light signalling Regulations (SLR):  options and issues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 YOU</vt:lpstr>
    </vt:vector>
  </TitlesOfParts>
  <Company>Philips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Simplification of Regulations</dc:title>
  <dc:creator>Ad de Visser</dc:creator>
  <cp:lastModifiedBy>Luciolle</cp:lastModifiedBy>
  <cp:revision>569</cp:revision>
  <cp:lastPrinted>2014-11-05T16:14:11Z</cp:lastPrinted>
  <dcterms:created xsi:type="dcterms:W3CDTF">2014-08-04T07:56:45Z</dcterms:created>
  <dcterms:modified xsi:type="dcterms:W3CDTF">2015-06-23T16:26:24Z</dcterms:modified>
</cp:coreProperties>
</file>