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5" r:id="rId2"/>
    <p:sldId id="310" r:id="rId3"/>
    <p:sldId id="318" r:id="rId4"/>
    <p:sldId id="357" r:id="rId5"/>
    <p:sldId id="351" r:id="rId6"/>
    <p:sldId id="352" r:id="rId7"/>
    <p:sldId id="314" r:id="rId8"/>
    <p:sldId id="349" r:id="rId9"/>
    <p:sldId id="345" r:id="rId10"/>
    <p:sldId id="350" r:id="rId11"/>
    <p:sldId id="353" r:id="rId12"/>
    <p:sldId id="354" r:id="rId13"/>
    <p:sldId id="355" r:id="rId14"/>
    <p:sldId id="356" r:id="rId15"/>
    <p:sldId id="358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9FC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434" autoAdjust="0"/>
  </p:normalViewPr>
  <p:slideViewPr>
    <p:cSldViewPr>
      <p:cViewPr varScale="1">
        <p:scale>
          <a:sx n="73" d="100"/>
          <a:sy n="7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C853-FD91-4A0D-AF51-E2E085B4E646}" type="datetimeFigureOut">
              <a:rPr lang="tr-TR" smtClean="0"/>
              <a:pPr/>
              <a:t>30.11.2015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27BD7-9927-410E-B635-9132D32677E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951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E4BC-3456-4FE7-B8ED-54D8FE2DFC9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279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E4BC-3456-4FE7-B8ED-54D8FE2DFC9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490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7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089536" cy="352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tr-TR" dirty="0"/>
          </a:p>
        </p:txBody>
      </p:sp>
      <p:cxnSp>
        <p:nvCxnSpPr>
          <p:cNvPr id="7" name="Düz Bağlayıcı 6"/>
          <p:cNvCxnSpPr/>
          <p:nvPr/>
        </p:nvCxnSpPr>
        <p:spPr>
          <a:xfrm>
            <a:off x="514912" y="5949280"/>
            <a:ext cx="8089536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C:\Users\tugba\Desktop\uçak.jpg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116295"/>
            <a:ext cx="504000" cy="4896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ugba\Desktop\kamyon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5288"/>
            <a:ext cx="504000" cy="4896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tugba\Desktop\tren.jpg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16295"/>
            <a:ext cx="504000" cy="4896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tugba\Desktop\gem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107253"/>
            <a:ext cx="504825" cy="49053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" descr="data:image/jpeg;base64,/9j/4AAQSkZJRgABAQAAAQABAAD/2wCEAAkGBxMSEBUUERQWFRQWFBkbGRYYGBgaFxUeFRkXHBUfFxccHCggGhslGxoVIjEtJSksLi8uGR81ODMsNygtLisBCgoKDg0OGxAQGy8kICQsLCwrLSwsLCwsLDQvLCwsLCwsLCwsLCwsLCwsLCwsLCwsLCwsLC0sLCwsLCwsLCwsLP/AABEIAOEA4QMBEQACEQEDEQH/xAAcAAEAAgMBAQEAAAAAAAAAAAAABgcDBAUIAgH/xABAEAABAwIDBAYHBgYCAgMAAAABAAIDBBEFEiEGMUFRBxMiYXGBFDJCUpGhsSNicoKSwTNDc6LR8LLCY+EVFlP/xAAaAQEAAgMBAAAAAAAAAAAAAAAABAUBAwYC/8QANREAAgIBAQUFBgYDAAMAAAAAAAECAwQRBRIhMUETUWFxgSIykbHR8BQzUqHB4SNC8RVDkv/aAAwDAQACEQMRAD8AvFAEAQBAEAQBAEAQBAEAQBAEAQBAEAQBAEAQBAEAQBAEAQBAEAQBAEAQBAEAQBAEAQBAEAQBAEAQBAEAQBAEAQBAEAQBAEAQBAEAQBAEAQBAEAQBAEAQBAEAQBAEAQBAEAQBAEAQBAEAQBAEAQBAEAQBAEAQBAEAQBAEAQBAEAQBAEAQHPxfGoKVuaeQN5De53g0albK6p2PSKNVt9dS1m9CB4t0nuJIpYgB70mp8mg6fEqwr2ev938Cpt2s+Va+JGanbSuebmdze5oa0D4C6kxxKl0IMs++T943sB2+qYHjrnGeMnUO9Yfhdz8dPBeLcKuS9ngzbRtK2D9vii18IxWKqiEkLszTv5tPEOHAqosrlXLdkX9V0LY70Gbq8G0IAgCAIAgCAIAgCAIAgCAIAgCAIAgCAIAgCAEoCv8Aa3pBEZMVHZztxl3tb+Ae0e/d4qwx8Jy9qz4FRl7SUfZq4vvKzqql8ry+Rxe473ONyVaRiorRFJOcpvWT1ZiWTyFkBDB1Nncdlo5hJGbjc9h9V45HkeR4LTdTG2OjJGPkTolvR9V3l34NikdVC2WI3a7hxaeIPeFR2VuuW6zqKbo2wU4m8tZtCAIAgCAIAgCAIDSxfE46aJ0sps0fFx4ADiStldcrJbsTVddGmDnIp/G9vKyWR2SQws4MZbTxda5Kto4dcODWpQz2hdZxT0XccN+O1RNzUTE/1H/5WxVQXRfA0O+1/wCz+LPuDaKrZ6tTMPzuPyJWHTW+cUZjkWx5SfxO1QdIldGe09so5PaPq2xWqWHU+XAkQ2jdHm9SX4N0nwSWFQx0J94dtnyFx8ColmFNe69SfVtKuXCa0JvSVTJWB8T2vadzmkEHzChuLi9GWEZKS1i9T8qa2OO2d4aTuBOp8BvPksHo034wLgMikdc2Fw2O57hK5rj5AoD7FRUHdAwfimsflGfqgPrr6jjDH5Sm/wA4wgOLiG3NNTTCGrEkD3C7czMzXjm1zM1xu8L62WUm+CMNpLVkL2322dUEw05LYNznagy/uG93HjyVvjYih7U+fyOfzc92exXy+ZClOKsIZCA6uBbPVFW60LLtG950Y3xPHwFytNt8K17TJFGLZc/ZXr0MO0uG+iVDoM4eWhuYgWF3AGw15ELFVvaR3tNDN+Oqp7mupycxXvVmrRE/6Hqx3pMsV+y6LNbvY5o+jj8FBz1rBPxLTZctJuPgWyqsvAgCAIAgCAIAgPxzrC50AQFMba7QmrnOU/YsJDBz5uPj9Ff4mP2UOPN8zlM/Ld9nD3Vy+pEqgdorbLmaIe6Y15PYQBAfhOoGpJNgBqXE7gBxK8TnGC1ke66p2S3YrUnezFIygaJ62s9HDxdsEb7ukB4uABJHe0ab8yq8jJ7Tgl9S9xMN08XLj+xuRbU0NaJ2NPokcZsKp074nSX9rsva5+6/ace8KITzm7DyUUUrrVFPU1hflp5PtZHG4Bs4OytL9D2mEaE7uIHek22fSzObVyDK7Xt3jEThbsMeyI5ge1q4A3a7UBAcLEOmUxyFtPG2oYPaecjibnQZcweLWGYWvqbblkGHbDbD09sQbF1bWjMQ8NMgcRqA4bgN2m/irfExdz25c/kc9n53aPs4e78/6IwpxVhAFgyTjYvYUz2mqgWxb2s3Ok7z7rfmVBycxQ9mHMtcPZ7s9uzl3d5aTGRwx2aGsjY06AWDQNSqptyfHmXqUYR0XBI884zXGeolmP8AMeXeAJ7I8hYK9rjuRUTlrrO0m5d5pr2ayfdDtOTVTP4Nhy+b3tI/4lQc5+wl4lnsuP8Akb8C21Vl4EAQBAEAQBAEBEuknFTDSZGmzpjl8GjV/wCw81Nwat+zV9Ct2pe66d1c5cPTqVGrw5c7Oy2zjK6VzHSmNwbdtmg5tdeI3XCiZdrqSklqWGBRG6Ti3p1JLN0Ti3YqTfvj/wAOUFZ/fEs3spdJfscXEOjSsjBMZjlHJpyu+DrD5rdHNrfPgR57Ntj7ujIXjUclKcksb2yHcwtIJ7/w9+5bLMmEY6p6mqnCssnutad5wm4xJGXFrw15Fs7Rdzb7+rdfs8rjXwVTZZKx6yOgpphVHdiiTdHsuHOqWR18Ms0kr7dbK/NEzsnI1zd7tbDtXFyOS8G0u07F4Y43FJT+qBoxoFgTbduN767/AILBg0NpqWhw7D5Zo4KdhZ9pGCA3PMztRAEdouzNFrfLUoDz5tVtJNiFR104Y0huVrGAhrG3JsLkm9zcnismTJgGHX+0eNPZHPv/AMKxwsfX/JL0+pTbSzNP8MPX6fUkCtCiCAIDnVuMGJ4MQBcxwcSQHN7J3EHQ8Lg8FXZeVp7EOfUuNn4O9/lsXDou/wAfIvbYHbeHEodLMmaO3H+7OJb9PgTVF6afSpjnU03UMP2k2/mGD1vidP1KZh1b0958kV20b9yvcXN/Ip5WxQhAXH0T4Z1VGZXCzpn3H4W6N+eY+aqc2e9PTuL/AGdVu1bz6k2UMsAgCAIAgCAIAgK86W2G1OeF3j/irTZr4yXkUm2Vwg/MrlWpQG7g2Iup52Ss3sde3MbnDzF1rtrVkHFm6i51WKa6F60VW2WNskZu17QQfH91zk4uMnF9Dsa5qcVKPJmjtPj0VDTPnlOjRo3i9x9Vo/3cCV5PZ5j2hx2WtnkqJ3HtGzRyBvYNF9wF+7z35MnKp9XANbxFydTv+AQHVNbS+gmMxvfWOmBMt+wGC5DWX3Ek62Gtt6A1BXykZDI8AtDQ0OcbBvqA62AB4DmdEB9y00IpM7qhxqM5AgDSWtAtq9xIsTd1socNLeAGPD8N6x9rtLRYuLTzANv28it+PT2s9OnUiZmSqK9er5Era2wsNAFepacEcq229WfqyYCA38NwsTFrZJPR2yl0cczm3YZQ3M1hN9CRfXu7woeXkdnHdXNljgYfbS3pe6v38CIY7gE9DVGGT+INf6jTftMPttNj377gKmOkNfCcUkpalssTurkjdo4btLjtN5HUHuJQySnE8dfWzOnlsHk2LRuZbcG91te+9+KuMVxda3Tm86M1c9/08jWUkhnQwHC3VVRHCz2nan3WjVx8hda7ZqEXJm2ip2zUUehKWnbHG2Ngs1jQ1o5BosFRNtvVnUxiopJdDKsGQgCAIAgCAIAgIl0m0Rkosw3xPDvI3afqD5KbgT3bdO8rdq179Gq6PUqNXhy4QE46ONpOqf6NKfs3nsE+y48PB318VXZ2PvLtI81zLjZeZuPsp8ny8/7IT0xbU+lVZiYbwwOLGjg57f4rzzANmD8LuZVQdGQBw7ALuJOnE6C3gEBKMS2bggpIqiSok+0jzMYITGHucLtyOcSS1gtmOU6loG+4A7eDdEdXUQMm62KBsnayvBLwwi4Jymw/Dy3nghgktD0N0ckJayskfKx2V8keTLmsDly2dl0LeJWAVI7DntqDTzBsbmzCEl98sZzWJLhrlG/vuFlceQbSWrJQ6khic5tOCIwdC43c62mY8r77DdeyvsensoadepyuZkO+xy6dAt5ECA38Cwp9VOyGPe46ng1o9YnwC1W2KuLkzdRTK6agjo9NOzz43UDKdpdEWuhbGBe8l81yOLnC+v3SqGc3OTkzrKq41xUY8kVtjDKlpbBUdaHRXyxS3uwHf1ZO9mg3aaaLybDVqJg5zg/XU2dxFtwPvD5/RAbuGzljmg7nC1+By3+gt81Ixrezn4Mh5uP2tfDmuR3lcnNlydGezXo0PXSi00o0B3sZoQPE7z5clU5d2/LdXJF/gY3Zw35c38iaqGWAQBAEAQBAEAQBAYa2mbLG+N/qvaWnwIsvUJOMlJdDxZBTi4vkyhMQo3Qyvif6zHFp8uPgRr5rpITU4qS6nGW1uubg+hrr2awgOHiOz8kk8Yhbd0j2MDToA6R3ZJPu3IVPmYu69+HLr4HSbOz99dlZz6eP9/Msah6HRHU0udwmha0uqS7QPfqGtYzeGm7d/BnfZVxbEoxro2p6ksfNJNM6FhbE2R4yAC5a11m3c2+W5JJIGpQHJpMIr6gtpH0kVLh8T2mRjnh5qSCXuF2FoEZdYEZeIFrXAAsilZlY0ZWs0F2t9UcwNBp5BAVz0ix09LCIYowZZXue577vkAc67jnfd2rgANdA2w3Kdg1b0t99Cr2nkbkOzXN/IrlXBzwWAFkFxdHGAej0/WvH2swB72t9kee8+I5KlzLt+e6uSOk2djdlXvPmyXFoNrjdu7vBQyxKu6Y8NjL6R03ZgknyGTUuge4gtcwXAIcA7MDpoHbwbgUli1J1dRLFr2JXta5wsXtDiGk3A1Isd2t1kyYWPs1oOnacQfdPZ+VwboC3OifZsVR9ImH2cLrBvvvABAPcAWnv071Nll/4lFc+pVQwF27k/d5r78C6VBLQIAgCAIAgCAIAgCAICu+lDA72qmDdZsn/AEd+x8labPv/APW/Qo9rY2ul0fJ/UrpWpQna2RwQ1dS1h/ht7Uh+6OF+Z3fHko+Td2UNevQmYWN29qj06lkbVbJMqWB0No5owAxw0BDfVabcuB4Kpx8p1vSXFPmX2ZgxujrDhJcivztJisVdGySos0Pax0T4mn1nNbe7Whx0Oa5cbanXctmRirTtKuKNWJnPXsb+Eu/v+/3LZwev6+LrMuXtyNte/wDDkcz55b911ALU3kB8veACSbAC5PIDeiWphvTiUHtLixqqqSU7ibNHJo0b8tfEldBRX2cFE5PJu7a1y+BzFuI4QEi2FwT0qraHC8cfbf329UeZ+QKjZVvZ18Ob5E3Bx+2tWvJcWXcqI6g/UBWXT/OW4bEOzkfUta4EansSOblPDVvzQFW7R07X4Th9Q9xdPmmhuR68UTiY7njkuGj8VuCyZIxPrpxaLHv5n438kBcXQFiJzTwncY2SDndhLHn9Ji+BWDBciAIAgCAIAgCAIAgCAIDHUQNexzHgOa4EEHcQd6zGTi9UeZRUk4vkyktqcCdRzlhuWHVjj7Q7+8bj/wC10OPerYa9epyWXivHs3enRlo7GYIKSlANs7xme7xGgvyA/dU2Vc7bPBcjosHGVFXi+LOVtbJWU1QKuE9ZAGhro9bNA1OYd+/Nw8N+/GVNkOzlwff9/IjZjyKbO2hxj1X38zBjtZQ19E6dzskkbe7rGk7mke00n/RqvVML6LVBcU/geMizGyqHY3o18fLxI9sptoaOF0To87QHuZY2OZxLiHHkXHfwvxW7JwVL2q+fcRsPabh7FvFd/VGXZXpCqnVccNa0wmqmzRuez7Hqw0AMicHAhxcDq7Nq4DS6qZRcXozoIyjJb0XqiWdJWK9TRFjT25jkH4d7z8NPzKThV79mvcQdo3dnToub4fUppXZzQQBAXT0d4P6PRtc4Wkl7buYB9Qfp18SVR5lu/ZouSOn2fR2VKb5vj9CUKKTggKV2y2lrMPq2NriyognEuemy5o+r6yXqrPdoXkO100DG3usgrvFsZE8FHHYjqKfqwDawdmJLgd+UjLv3FDJwWOsf2QFldCkuTFywbnQOb8AD9QgPQSwYCAIAgCAIAgCAIAgCAIDmbQ4LHVwmN+h3tdxYeBH7rdRdKqW8iPk48b4bsvTwKwxDGKulhkoZe4B2twzk08WH5C48LeFVVsldH7Zz1mRfRB48/tfQ3dlduXQgRVN5Itwdvewcj7zfn47lryMJT9qHBm7D2m6/Yt4r90RjGqmOWokfEwRxl3ZaOXO3AnfpzUyqMowSk9WV2ROM7HKC0RNthdkY5ad0tSzN1oswbi1o9oHgSd3cO9V+ZlyjNRg+XMt9n4EZ1Odi58vqRfF4o6Ss6tuWoZDI1zRI0ENcLHTk4G2otuUhVxya1Ka0ZEd0sO5wqlqvE/Ns9oTWyRuyljWMtlvezibvN+W74LOPj9imuZ5y8z8RJPTTREdUgiBAdbZXC/SauKI+qXXd+Furvju81pvs7OtyJOJT2tqj06l9ALnzrD9QBAcLbbDYp6CobOwPaIXuFxctc1pLXN4ggjggPKEjXA2eCHDeCLEHw4LJkzff/wBzD/QUBPehJt8TjP8A45R5Bt/q4fFAeiVgwEAQBAEAQBAEAQBAEAQBAVZ0uZY6ykklJbFJHJG9/uFpa5rrcQMzie4FSMe+VMtVy6oi5WJDIho+fRkVxXDJKeQxyix3gjVrhwLTxBV7VbGyO9E5W6idMt2aNvZbBjV1LY9cg7TzyaN/md3mvGRcqoOXXobMPHd9qj06lrbU4s2ipCW2DrZIm99tNOQGvkqXHqd1mj82dLl3rHp1XPkik3OJJJNyTck7zffddByORb1erO5s5stPWG7Rkj4yOGn5R7R/26j35UKufF9xMxcGzI4rgu8Y/sbU013FueMa9YzUAfeG9v071irKrt4a6PuPV+DdTx01XeiOFhW/QiJosnojw2wlqCN5EbfLV/8A1+Cq9oWcVD1L3ZNXCVj8l/JYyrS5CAICvemLa9lJRup2G9RUsc0AGxjY4Wc88eYHM+BQFH4tQyyxsrXua4VD5Aco7TTCI2uLgBbUnh+6yZOTmu1w4CxHdrY/VAWv0EYU/wBKdM5pDWwPDXEaOMj2A2PG3VkeRQwXisAIAgCAIAgCAIAgNWtqHsGZsZkA9ZrSM472g6O8Lg8r7l6ik+b0PE5NcUtTWw/H6eY5WSjON8brskB5FjrH5L1KqceLR5hfXPgnx7uT+B01rNoQEG6YsJ6/DS8C7oHiT8pBZJ5ZHuP5UBj2HhGJ4NCKsZi0OY140cOrJa11+DrAX4Gy21XSqlrE05GPC+O7Nf0csQVWDTOeGiWnfYF1rXte1zvY4X8Dfjws96vLjpykvv1KPcu2fNyS1i/v0f7HI2pxt2IVDera7KBljZa7rnVxsOJPyAW/HpVEHvPzZGy8mWVat1cOiJPsx0fAWkrNTvEQOg/GRv8AAaeKh5Gfr7Nfx+hYYmykvau+H1O3tdtIKGNrY47vcLM7JEbPE7j4D5KPjY/bS1b4fuS83MWNHSK49O778DdZIajDru1dLSm55l8eug7ytbSrv4dH/JuTduNq+sfmio9mMKFVUsic7K03JNwDYDhfjeyvMi11QckcziUK61Qb0RNBsrX0dzQ1Gdu/IbC/5XXZfv0Vf+Kot/Nj6/fEtfwWTR+RPVd3/eB9t21qqfStpCPvtu363afisfg6p/lTPS2jdVwur9V9/wAnXotvKKS13mMng9p+ouPmtM8G6PTUk17Tx5c3p5nXOJRyxu9HmjLy05TmBAdbskjleyjSrnHmmTIXVz92SfqeaNvKGogqWx1wHWtiH2jXl5qAXvPWF7t1ySLezlsBZeTabmyGOCFscc8xZSvkc5waX3iAGjgGavLyxzcpB1IdwBAGDZ/A4Zqp0j3Np6LMXMEjzmkjMrow2P2i4Brxc+733QF/bHsv18uUMjMnVQttYMip7saLd7+td+ZYMESxHbmWOvkdGc8AIZkO5wZvLTwN82vgriGFGVKUuD56nPW7TnDIbjxjy0JZhm3FHMBeTqncWvFv7vVPxUKzCtj018iyq2lRYuL0fj96HW/+aprX6+K39Rv+Vo7Gz9L+BJ/EVfqXxR8UmPU8snVxSCR9r2YC4ADiXAWHmVmVFkY70lojEMmqct2D1fgdJajeEAQBAEBy8dY0NzuMjLfzYvWj73AXzM53BHPmtleuun7M03JaavVeK6f0QrHWSyMzT08WIQ+zUQHLM0fey3+WimVtJ6Rbi+58iBcpNayiprvXP9v+EVOItZrSVtRDb+VLn0/NGSD5tCk7jfvxT8V/ZCdij+XNrwf9fQwf/cq8aekvP6T8yF6/DVfpPH429f7GOp2trZGOY+oeWuaQR2bEOFiDYck/DVfpH42/9RIugzFCx1RROOgPXR687NlAHK+R35yqi2twk4nQUWq2tTRbUkYcCHAEEWIIuD4heE2uKNjSa0ZBsf2ABd1tE7q3g3yXIF/uO3tPy8FY053Ddt4oqMjZa136Ho+76dxHq/arEoMsUpLHsN8xYMzxwBO5w8N6kwxceeso8UQbM7Lr0hPg14czu4Vt9DM3qq6MC4sXWzRu8W72/NR7MGcHvVP6kynaldi3L1/KJphrYepaIC0xAWblNxbldV9m9vNy5ltVubiUORQ9bFkle33XuH6SQukg9YpnG2R3ZtdzLM6L3TPikfLI90eYNY1xJtbVxF/Fo+KqNoKCklFcep0GyXZKDlJ6rodDaPbGKknEL43PBZdxaR2bnQZTv571roxJWw3k9DdlbQhRYoSWvAge22K0s7ozSxhuji85Awkm1gbb7WPxVjiVWQT7R+XEps++m1rsl58NDY2N2NNV9rNmZDwto557r+yOa85WYqvZjzPeDs93e1PhH5ndxLo0gdG4ske5wacgfkcL20Hq7rqJHObaU4osJbMSi3XOWvTiVa6gjFwY2DmMo4cxZWnY1v8A1XwRR/iL1w338WfQp2AghrbjcbDTw5J2Nf6V8DH4m79b+LNl9Q8ixc4jkSeO9e1GK5I1yslLm2Y16PAQG/guDy1Uojibc8Xeywc3Farbo1R3pG/Hx53y3Yf8Lk2cwGOjiyR6uPrvO95/YDgFQ33ytlqzqsXFhjw3Y8+r7zrLSSQgCAIAgOTjc2QtLZupedGl4vC88Gv5E9xB5X3LbWtemvzNFr05PR+PLyIJjTGxSF8jZcPmP8+C76WU83BtiCfC/O6mV6yWi0ku580V9qUZatOD71xizi4lNVSC7201aP8A9GNa5/nkyyDzC3QUFy1j4ffAjzdrXHSfj/ziRSb1j2cuvq66fEk/FSlyID5nwsmDd2fxM0lbDUjcw2kA1Lo3aPsOJAOYeCiZdO/HeXNFhgZPZy3Jcn+zPRFPM17GvYQ5rgC1w1BBFwQeVlUF+ZEBXHTBLb0Zv9Q/DIP3Vns7/Z+RS7YfCC8/4K5EnNWmpROJKtktsnUbDH1YfG5+Y6kPBIANjuIsBw81FycVXPe10ZPw86WMt1x1WupxcYqWy1EsjAQ173OANrjMb62UiqLjBRfQh3zjOyUo8m9S59nKRtPRxsuLNZdxB0udXm/jdUF83ZY2dXjVqqlR7l/0prHMQNRUySn23G3gNG/2gK+pr7OCj3HK5Fva2yn3v/hI9idjzUETTgiAbhuMtv8Ar9VFy8tV+zHn8ifgbPdr35+78/6J9tFT1Jg6qiyMuLFxJbkbyYAN/wBPpWUSrU96ziXWTC1w3KdF/HkfGx1BPT0wiqMpLXHKWuJ7J1sbgbjdZypwnPegYwqrKqtyzpyK86RMJ6irL2izJu2Pxe2PjY/mVrg279ej5ootp0dndvLlLj9SLKYVoQBASfZnYyaqs994ofeI7TvwD9zp4qHkZkKuC4sscTZ1l3tS4R+fkWrhOFxU0YjhaGt483Hm48Sqay2Vkt6TOkpohTHdgtDdWs2hAEAQBAEBjqIGyNLHtDmuFi1wuCO8FZTaeqMOKktGRKv2TnjB9AqC1h3083bhPc3MDlHkpUb4v8xeq5kKeLOP5UvR8UQDHcEqWXMlCGO9+DNk8coLgPKym12wfKfxKy6mxcXXp4r7ZF3gg63B71JILPm6yDLDA55sxrnHk0En4BYbS5mYxcuCLJ6PK+rpWGOpglFILlsjmkdRffcHXq766Ds35bqnKhXrvQfoX+DO3d3bE/BllNcCLtNwRoRqNdxHNRCeeb6yCpiraqKsldLKyQAvcScwcMzC0bmgtINhoFabP5S9Cj2xzh6/wfqsimCA0cZq3RxgtcWnMNwB4HgVFy7ZVwTi+pP2fRC61xmtVp9DXpNrJY2aOdZ2YENJbcWG+zrHeoSzpf7xTLOWyoaaVycfUyUu1TGuBdETYg2Ni024EXFwpH/kYNaNNeWhD/8AD2ResZJ+epNZumBz4Mga2IkZQ5jXAtAtfKLkDQqPD8Lvbzb9UTLPx25uqMfNP6nHh24kOjaub9cil9riPu+H9Fd2G0F3/wD1/Z29l9tqh1YyNkr6h5zDqnONjYEklx0FrXv3LXZ+ElHRNL0N1Kz6570k2u5tfUk2LOqsUpxlpWta15LZetFja4dl07TTzGhtotdEqaZaqevobcqvIyYbsq0tOupX08eVxbcGxIu03BtyPEK2T1WpQSjuvQ6mC7NVNVbqmWb77uyz48fK6025NdXvP0JNGFdd7q4d75FjbP7CQU9nS/bSD3h2G+DePn8lVXZs58I8EXuNsyqrjLi/2+BLAoRZBAEAQBAEAQBAEAQBAfEkLXes0HxAKzqzDSZjFJH7jP0j/CbzG6u4zNaBuFvBYMn6gI5iOFzwteaAhzXA3pnOLG3N9YJBrC7jbVp+6blAUQ11V6RKK4ydcMt+t/iWFwLn2hbiLjkVZ7PfvLyKbbC4Qfn/AAbKsyjCwDk7SNvG3UDt8b8ioOf+WvMtdkfnPy/lHA6oZPWbo7v4jXh90KpOhMeVvvX8B/myAyPc0NaA2+86nmbbh4IDLTQPe4Cx1IAYBq4k6ANHM23rKTfIw2lxZdfRz0YOgvNXHtSNsYAQdCbkSvG8Gwu1vZNtS5eQTrHsOnqG9TG9sEJFnOAu9w91oFg1vnr9ZFNkK3vNav8AYiZNVty3IvdXV9Wa+EbE0kFjk6149qTX4N9X5L3bmWz66LwNdOzqKuOmr8SRgKITz9QBAEAQBAEAQBAEAQBAEAQBAEAQBAQrpWo81G2S2scjdeNnXafmWqbgS0s070Vu1Ia069zKjVyc4EBpYvSOljysY97swIaxpc4772AGuhUPOWtXqiy2XLTI070/qc6DZerc0htHVk3H8p44HiW2VMdIajsIla4tdEWuaSCHu3EaEG1lvhjWS4pESzNog9G+PgbseFE+s6wsBlYLbuZ3qVDB/U/gQbdq9K4/E7uzFC0VUDGNAvNGO83e3eVJdcK63uroQo3WXWx33rxR6QVIdKEAQBAEAQBAEAQBAEAQBAEAQBAEAQBAEAQHN2joPSKSaLi5ht+Iat/uAW2me5NSNORX2lUod6KAXQHIhZMHT2YreorIZDoGyC/g7su+RK03w362iRi2dndGT7y+KyoEcb5HeqxpcfBouVQRWr0R1cpKMXJ9DzhUTF73Pdvc4uPi43K6BLRaHKSlvSbMayeST9G1H1uIxcow55/KLD+4tUbLlpU/EmYEN69eHEvJUx0YQBAEAQBAEAQBAEAQBAEAQBAEAQBAEAQBAEBSG3mEejVrwBZkhzs/N6w8nX8rK9xbN+td64HL59PZXPufFEdUghBAT/H9rhJg8bA77aT7N44gR2zk/iGX9RVbDG3b2+i4ou7cxTxUteL4P0K4U8qggLT6H8Lyxy1Dh65yN8G6uI7ibD8qrM6erUS62XVpFzfXgWMoBahAEAQBAEAQBAEAQBAEAQBAEAQBAEAQBAEAQEZ2+wD0umuwXliu5nN3vN8x8wFKxLuznx5Mg5+N21fDmuX0KUV4cwEB8vbdYaPSehhXg2G5hGGvqZ2Qxi7nm3cBxJ7gNV4nNQi5M2VVuyaij0HhdCyCFkUY7LGgDvtvJ7ydfNUU5OUnJnUVwUIqK6G0vJ7CAIAgCAIAgCAIAgCAIAgCAIAgCAIAgCAIAgCArDpA2OeJDUUrC5rtZGNFy13FwA3g8bbj46WmJlLTcm/Io8/BlvdpWufNEDfRyN9aN48WkfsrBTi+pUuua5pn42ledzHHwaf8JvLvCrk+hu0uzFXMfs4JPEtLW/qdYLVO6uPOSN9eNdLgostbYbZFtCwueQ6d47ThuaPdb3czx8lU5GQ7XouRf4mIqVq+bJSoxMCAIAgCAIAgCAIAgCAIAgCAIAgCAIAgCAIAgCAIAgCAIAgCAIAgCAIAgCAIAgCAIAgCAIAgCAIAgCAIAgCAIAgCAIAgCAIAgCAIAgCAIAgCAIAgCAIAgCAIAgCAIAgCAIAgCAIAgCAIAgCAIAgCAIAgCAIAgCAIAgCAIAgCAIAgCAIAgCAIAgCAIAgCAIAg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AutoShape 4" descr="data:image/jpeg;base64,/9j/4AAQSkZJRgABAQAAAQABAAD/2wCEAAkGBxMSEBUUERQWFRQWFBkbGRYYGBgaFxUeFRkXHBUfFxccHCggGhslGxoVIjEtJSksLi8uGR81ODMsNygtLisBCgoKDg0OGxAQGy8kICQsLCwrLSwsLCwsLDQvLCwsLCwsLCwsLCwsLCwsLCwsLCwsLCwsLC0sLCwsLCwsLCwsLP/AABEIAOEA4QMBEQACEQEDEQH/xAAcAAEAAgMBAQEAAAAAAAAAAAAABgcDBAUIAgH/xABAEAABAwIDBAYHBgYCAgMAAAABAAIDBBEFEiEGMUFRBxMiYXGBFDJCUpGhsSNicoKSwTNDc6LR8LLCY+EVFlP/xAAaAQEAAgMBAAAAAAAAAAAAAAAABAUBAwYC/8QANREAAgIBAQUFBgYDAAMAAAAAAAECAwQRBRIhMUETUWFxgSIykbHR8BQzUqHB4SNC8RVDkv/aAAwDAQACEQMRAD8AvFAEAQBAEAQBAEAQBAEAQBAEAQBAEAQBAEAQBAEAQBAEAQBAEAQBAEAQBAEAQBAEAQBAEAQBAEAQBAEAQBAEAQBAEAQBAEAQBAEAQBAEAQBAEAQBAEAQBAEAQBAEAQBAEAQBAEAQBAEAQBAEAQBAEAQBAEAQBAEAQBAEAQBAEAQBAEAQHPxfGoKVuaeQN5De53g0albK6p2PSKNVt9dS1m9CB4t0nuJIpYgB70mp8mg6fEqwr2ev938Cpt2s+Va+JGanbSuebmdze5oa0D4C6kxxKl0IMs++T943sB2+qYHjrnGeMnUO9Yfhdz8dPBeLcKuS9ngzbRtK2D9vii18IxWKqiEkLszTv5tPEOHAqosrlXLdkX9V0LY70Gbq8G0IAgCAIAgCAIAgCAIAgCAIAgCAIAgCAIAgCAEoCv8Aa3pBEZMVHZztxl3tb+Ae0e/d4qwx8Jy9qz4FRl7SUfZq4vvKzqql8ry+Rxe473ONyVaRiorRFJOcpvWT1ZiWTyFkBDB1Nncdlo5hJGbjc9h9V45HkeR4LTdTG2OjJGPkTolvR9V3l34NikdVC2WI3a7hxaeIPeFR2VuuW6zqKbo2wU4m8tZtCAIAgCAIAgCAIDSxfE46aJ0sps0fFx4ADiStldcrJbsTVddGmDnIp/G9vKyWR2SQws4MZbTxda5Kto4dcODWpQz2hdZxT0XccN+O1RNzUTE/1H/5WxVQXRfA0O+1/wCz+LPuDaKrZ6tTMPzuPyJWHTW+cUZjkWx5SfxO1QdIldGe09so5PaPq2xWqWHU+XAkQ2jdHm9SX4N0nwSWFQx0J94dtnyFx8ColmFNe69SfVtKuXCa0JvSVTJWB8T2vadzmkEHzChuLi9GWEZKS1i9T8qa2OO2d4aTuBOp8BvPksHo034wLgMikdc2Fw2O57hK5rj5AoD7FRUHdAwfimsflGfqgPrr6jjDH5Sm/wA4wgOLiG3NNTTCGrEkD3C7czMzXjm1zM1xu8L62WUm+CMNpLVkL2322dUEw05LYNznagy/uG93HjyVvjYih7U+fyOfzc92exXy+ZClOKsIZCA6uBbPVFW60LLtG950Y3xPHwFytNt8K17TJFGLZc/ZXr0MO0uG+iVDoM4eWhuYgWF3AGw15ELFVvaR3tNDN+Oqp7mupycxXvVmrRE/6Hqx3pMsV+y6LNbvY5o+jj8FBz1rBPxLTZctJuPgWyqsvAgCAIAgCAIAgPxzrC50AQFMba7QmrnOU/YsJDBz5uPj9Ff4mP2UOPN8zlM/Ld9nD3Vy+pEqgdorbLmaIe6Y15PYQBAfhOoGpJNgBqXE7gBxK8TnGC1ke66p2S3YrUnezFIygaJ62s9HDxdsEb7ukB4uABJHe0ab8yq8jJ7Tgl9S9xMN08XLj+xuRbU0NaJ2NPokcZsKp074nSX9rsva5+6/ace8KITzm7DyUUUrrVFPU1hflp5PtZHG4Bs4OytL9D2mEaE7uIHek22fSzObVyDK7Xt3jEThbsMeyI5ge1q4A3a7UBAcLEOmUxyFtPG2oYPaecjibnQZcweLWGYWvqbblkGHbDbD09sQbF1bWjMQ8NMgcRqA4bgN2m/irfExdz25c/kc9n53aPs4e78/6IwpxVhAFgyTjYvYUz2mqgWxb2s3Ok7z7rfmVBycxQ9mHMtcPZ7s9uzl3d5aTGRwx2aGsjY06AWDQNSqptyfHmXqUYR0XBI884zXGeolmP8AMeXeAJ7I8hYK9rjuRUTlrrO0m5d5pr2ayfdDtOTVTP4Nhy+b3tI/4lQc5+wl4lnsuP8Akb8C21Vl4EAQBAEAQBAEBEuknFTDSZGmzpjl8GjV/wCw81Nwat+zV9Ct2pe66d1c5cPTqVGrw5c7Oy2zjK6VzHSmNwbdtmg5tdeI3XCiZdrqSklqWGBRG6Ti3p1JLN0Ti3YqTfvj/wAOUFZ/fEs3spdJfscXEOjSsjBMZjlHJpyu+DrD5rdHNrfPgR57Ntj7ujIXjUclKcksb2yHcwtIJ7/w9+5bLMmEY6p6mqnCssnutad5wm4xJGXFrw15Fs7Rdzb7+rdfs8rjXwVTZZKx6yOgpphVHdiiTdHsuHOqWR18Ms0kr7dbK/NEzsnI1zd7tbDtXFyOS8G0u07F4Y43FJT+qBoxoFgTbduN767/AILBg0NpqWhw7D5Zo4KdhZ9pGCA3PMztRAEdouzNFrfLUoDz5tVtJNiFR104Y0huVrGAhrG3JsLkm9zcnismTJgGHX+0eNPZHPv/AMKxwsfX/JL0+pTbSzNP8MPX6fUkCtCiCAIDnVuMGJ4MQBcxwcSQHN7J3EHQ8Lg8FXZeVp7EOfUuNn4O9/lsXDou/wAfIvbYHbeHEodLMmaO3H+7OJb9PgTVF6afSpjnU03UMP2k2/mGD1vidP1KZh1b0958kV20b9yvcXN/Ip5WxQhAXH0T4Z1VGZXCzpn3H4W6N+eY+aqc2e9PTuL/AGdVu1bz6k2UMsAgCAIAgCAIAgK86W2G1OeF3j/irTZr4yXkUm2Vwg/MrlWpQG7g2Iup52Ss3sde3MbnDzF1rtrVkHFm6i51WKa6F60VW2WNskZu17QQfH91zk4uMnF9Dsa5qcVKPJmjtPj0VDTPnlOjRo3i9x9Vo/3cCV5PZ5j2hx2WtnkqJ3HtGzRyBvYNF9wF+7z35MnKp9XANbxFydTv+AQHVNbS+gmMxvfWOmBMt+wGC5DWX3Ek62Gtt6A1BXykZDI8AtDQ0OcbBvqA62AB4DmdEB9y00IpM7qhxqM5AgDSWtAtq9xIsTd1socNLeAGPD8N6x9rtLRYuLTzANv28it+PT2s9OnUiZmSqK9er5Era2wsNAFepacEcq229WfqyYCA38NwsTFrZJPR2yl0cczm3YZQ3M1hN9CRfXu7woeXkdnHdXNljgYfbS3pe6v38CIY7gE9DVGGT+INf6jTftMPttNj377gKmOkNfCcUkpalssTurkjdo4btLjtN5HUHuJQySnE8dfWzOnlsHk2LRuZbcG91te+9+KuMVxda3Tm86M1c9/08jWUkhnQwHC3VVRHCz2nan3WjVx8hda7ZqEXJm2ip2zUUehKWnbHG2Ngs1jQ1o5BosFRNtvVnUxiopJdDKsGQgCAIAgCAIAgIl0m0Rkosw3xPDvI3afqD5KbgT3bdO8rdq179Gq6PUqNXhy4QE46ONpOqf6NKfs3nsE+y48PB318VXZ2PvLtI81zLjZeZuPsp8ny8/7IT0xbU+lVZiYbwwOLGjg57f4rzzANmD8LuZVQdGQBw7ALuJOnE6C3gEBKMS2bggpIqiSok+0jzMYITGHucLtyOcSS1gtmOU6loG+4A7eDdEdXUQMm62KBsnayvBLwwi4Jymw/Dy3nghgktD0N0ckJayskfKx2V8keTLmsDly2dl0LeJWAVI7DntqDTzBsbmzCEl98sZzWJLhrlG/vuFlceQbSWrJQ6khic5tOCIwdC43c62mY8r77DdeyvsensoadepyuZkO+xy6dAt5ECA38Cwp9VOyGPe46ng1o9YnwC1W2KuLkzdRTK6agjo9NOzz43UDKdpdEWuhbGBe8l81yOLnC+v3SqGc3OTkzrKq41xUY8kVtjDKlpbBUdaHRXyxS3uwHf1ZO9mg3aaaLybDVqJg5zg/XU2dxFtwPvD5/RAbuGzljmg7nC1+By3+gt81Ixrezn4Mh5uP2tfDmuR3lcnNlydGezXo0PXSi00o0B3sZoQPE7z5clU5d2/LdXJF/gY3Zw35c38iaqGWAQBAEAQBAEAQBAYa2mbLG+N/qvaWnwIsvUJOMlJdDxZBTi4vkyhMQo3Qyvif6zHFp8uPgRr5rpITU4qS6nGW1uubg+hrr2awgOHiOz8kk8Yhbd0j2MDToA6R3ZJPu3IVPmYu69+HLr4HSbOz99dlZz6eP9/Msah6HRHU0udwmha0uqS7QPfqGtYzeGm7d/BnfZVxbEoxro2p6ksfNJNM6FhbE2R4yAC5a11m3c2+W5JJIGpQHJpMIr6gtpH0kVLh8T2mRjnh5qSCXuF2FoEZdYEZeIFrXAAsilZlY0ZWs0F2t9UcwNBp5BAVz0ix09LCIYowZZXue577vkAc67jnfd2rgANdA2w3Kdg1b0t99Cr2nkbkOzXN/IrlXBzwWAFkFxdHGAej0/WvH2swB72t9kee8+I5KlzLt+e6uSOk2djdlXvPmyXFoNrjdu7vBQyxKu6Y8NjL6R03ZgknyGTUuge4gtcwXAIcA7MDpoHbwbgUli1J1dRLFr2JXta5wsXtDiGk3A1Isd2t1kyYWPs1oOnacQfdPZ+VwboC3OifZsVR9ImH2cLrBvvvABAPcAWnv071Nll/4lFc+pVQwF27k/d5r78C6VBLQIAgCAIAgCAIAgCAICu+lDA72qmDdZsn/AEd+x8labPv/APW/Qo9rY2ul0fJ/UrpWpQna2RwQ1dS1h/ht7Uh+6OF+Z3fHko+Td2UNevQmYWN29qj06lkbVbJMqWB0No5owAxw0BDfVabcuB4Kpx8p1vSXFPmX2ZgxujrDhJcivztJisVdGySos0Pax0T4mn1nNbe7Whx0Oa5cbanXctmRirTtKuKNWJnPXsb+Eu/v+/3LZwev6+LrMuXtyNte/wDDkcz55b911ALU3kB8veACSbAC5PIDeiWphvTiUHtLixqqqSU7ibNHJo0b8tfEldBRX2cFE5PJu7a1y+BzFuI4QEi2FwT0qraHC8cfbf329UeZ+QKjZVvZ18Ob5E3Bx+2tWvJcWXcqI6g/UBWXT/OW4bEOzkfUta4EansSOblPDVvzQFW7R07X4Th9Q9xdPmmhuR68UTiY7njkuGj8VuCyZIxPrpxaLHv5n438kBcXQFiJzTwncY2SDndhLHn9Ji+BWDBciAIAgCAIAgCAIAgCAIDHUQNexzHgOa4EEHcQd6zGTi9UeZRUk4vkyktqcCdRzlhuWHVjj7Q7+8bj/wC10OPerYa9epyWXivHs3enRlo7GYIKSlANs7xme7xGgvyA/dU2Vc7bPBcjosHGVFXi+LOVtbJWU1QKuE9ZAGhro9bNA1OYd+/Nw8N+/GVNkOzlwff9/IjZjyKbO2hxj1X38zBjtZQ19E6dzskkbe7rGk7mke00n/RqvVML6LVBcU/geMizGyqHY3o18fLxI9sptoaOF0To87QHuZY2OZxLiHHkXHfwvxW7JwVL2q+fcRsPabh7FvFd/VGXZXpCqnVccNa0wmqmzRuez7Hqw0AMicHAhxcDq7Nq4DS6qZRcXozoIyjJb0XqiWdJWK9TRFjT25jkH4d7z8NPzKThV79mvcQdo3dnToub4fUppXZzQQBAXT0d4P6PRtc4Wkl7buYB9Qfp18SVR5lu/ZouSOn2fR2VKb5vj9CUKKTggKV2y2lrMPq2NriyognEuemy5o+r6yXqrPdoXkO100DG3usgrvFsZE8FHHYjqKfqwDawdmJLgd+UjLv3FDJwWOsf2QFldCkuTFywbnQOb8AD9QgPQSwYCAIAgCAIAgCAIAgCAIDmbQ4LHVwmN+h3tdxYeBH7rdRdKqW8iPk48b4bsvTwKwxDGKulhkoZe4B2twzk08WH5C48LeFVVsldH7Zz1mRfRB48/tfQ3dlduXQgRVN5Itwdvewcj7zfn47lryMJT9qHBm7D2m6/Yt4r90RjGqmOWokfEwRxl3ZaOXO3AnfpzUyqMowSk9WV2ROM7HKC0RNthdkY5ad0tSzN1oswbi1o9oHgSd3cO9V+ZlyjNRg+XMt9n4EZ1Odi58vqRfF4o6Ss6tuWoZDI1zRI0ENcLHTk4G2otuUhVxya1Ka0ZEd0sO5wqlqvE/Ns9oTWyRuyljWMtlvezibvN+W74LOPj9imuZ5y8z8RJPTTREdUgiBAdbZXC/SauKI+qXXd+Furvju81pvs7OtyJOJT2tqj06l9ALnzrD9QBAcLbbDYp6CobOwPaIXuFxctc1pLXN4ggjggPKEjXA2eCHDeCLEHw4LJkzff/wBzD/QUBPehJt8TjP8A45R5Bt/q4fFAeiVgwEAQBAEAQBAEAQBAEAQBAVZ0uZY6ykklJbFJHJG9/uFpa5rrcQMzie4FSMe+VMtVy6oi5WJDIho+fRkVxXDJKeQxyix3gjVrhwLTxBV7VbGyO9E5W6idMt2aNvZbBjV1LY9cg7TzyaN/md3mvGRcqoOXXobMPHd9qj06lrbU4s2ipCW2DrZIm99tNOQGvkqXHqd1mj82dLl3rHp1XPkik3OJJJNyTck7zffddByORb1erO5s5stPWG7Rkj4yOGn5R7R/26j35UKufF9xMxcGzI4rgu8Y/sbU013FueMa9YzUAfeG9v071irKrt4a6PuPV+DdTx01XeiOFhW/QiJosnojw2wlqCN5EbfLV/8A1+Cq9oWcVD1L3ZNXCVj8l/JYyrS5CAICvemLa9lJRup2G9RUsc0AGxjY4Wc88eYHM+BQFH4tQyyxsrXua4VD5Aco7TTCI2uLgBbUnh+6yZOTmu1w4CxHdrY/VAWv0EYU/wBKdM5pDWwPDXEaOMj2A2PG3VkeRQwXisAIAgCAIAgCAIAgNWtqHsGZsZkA9ZrSM472g6O8Lg8r7l6ik+b0PE5NcUtTWw/H6eY5WSjON8brskB5FjrH5L1KqceLR5hfXPgnx7uT+B01rNoQEG6YsJ6/DS8C7oHiT8pBZJ5ZHuP5UBj2HhGJ4NCKsZi0OY140cOrJa11+DrAX4Gy21XSqlrE05GPC+O7Nf0csQVWDTOeGiWnfYF1rXte1zvY4X8Dfjws96vLjpykvv1KPcu2fNyS1i/v0f7HI2pxt2IVDera7KBljZa7rnVxsOJPyAW/HpVEHvPzZGy8mWVat1cOiJPsx0fAWkrNTvEQOg/GRv8AAaeKh5Gfr7Nfx+hYYmykvau+H1O3tdtIKGNrY47vcLM7JEbPE7j4D5KPjY/bS1b4fuS83MWNHSK49O778DdZIajDru1dLSm55l8eug7ytbSrv4dH/JuTduNq+sfmio9mMKFVUsic7K03JNwDYDhfjeyvMi11QckcziUK61Qb0RNBsrX0dzQ1Gdu/IbC/5XXZfv0Vf+Kot/Nj6/fEtfwWTR+RPVd3/eB9t21qqfStpCPvtu363afisfg6p/lTPS2jdVwur9V9/wAnXotvKKS13mMng9p+ouPmtM8G6PTUk17Tx5c3p5nXOJRyxu9HmjLy05TmBAdbskjleyjSrnHmmTIXVz92SfqeaNvKGogqWx1wHWtiH2jXl5qAXvPWF7t1ySLezlsBZeTabmyGOCFscc8xZSvkc5waX3iAGjgGavLyxzcpB1IdwBAGDZ/A4Zqp0j3Np6LMXMEjzmkjMrow2P2i4Brxc+733QF/bHsv18uUMjMnVQttYMip7saLd7+td+ZYMESxHbmWOvkdGc8AIZkO5wZvLTwN82vgriGFGVKUuD56nPW7TnDIbjxjy0JZhm3FHMBeTqncWvFv7vVPxUKzCtj018iyq2lRYuL0fj96HW/+aprX6+K39Rv+Vo7Gz9L+BJ/EVfqXxR8UmPU8snVxSCR9r2YC4ADiXAWHmVmVFkY70lojEMmqct2D1fgdJajeEAQBAEBy8dY0NzuMjLfzYvWj73AXzM53BHPmtleuun7M03JaavVeK6f0QrHWSyMzT08WIQ+zUQHLM0fey3+WimVtJ6Rbi+58iBcpNayiprvXP9v+EVOItZrSVtRDb+VLn0/NGSD5tCk7jfvxT8V/ZCdij+XNrwf9fQwf/cq8aekvP6T8yF6/DVfpPH429f7GOp2trZGOY+oeWuaQR2bEOFiDYck/DVfpH42/9RIugzFCx1RROOgPXR687NlAHK+R35yqi2twk4nQUWq2tTRbUkYcCHAEEWIIuD4heE2uKNjSa0ZBsf2ABd1tE7q3g3yXIF/uO3tPy8FY053Ddt4oqMjZa136Ho+76dxHq/arEoMsUpLHsN8xYMzxwBO5w8N6kwxceeso8UQbM7Lr0hPg14czu4Vt9DM3qq6MC4sXWzRu8W72/NR7MGcHvVP6kynaldi3L1/KJphrYepaIC0xAWblNxbldV9m9vNy5ltVubiUORQ9bFkle33XuH6SQukg9YpnG2R3ZtdzLM6L3TPikfLI90eYNY1xJtbVxF/Fo+KqNoKCklFcep0GyXZKDlJ6rodDaPbGKknEL43PBZdxaR2bnQZTv571roxJWw3k9DdlbQhRYoSWvAge22K0s7ozSxhuji85Awkm1gbb7WPxVjiVWQT7R+XEps++m1rsl58NDY2N2NNV9rNmZDwto557r+yOa85WYqvZjzPeDs93e1PhH5ndxLo0gdG4ske5wacgfkcL20Hq7rqJHObaU4osJbMSi3XOWvTiVa6gjFwY2DmMo4cxZWnY1v8A1XwRR/iL1w338WfQp2AghrbjcbDTw5J2Nf6V8DH4m79b+LNl9Q8ixc4jkSeO9e1GK5I1yslLm2Y16PAQG/guDy1Uojibc8Xeywc3Farbo1R3pG/Hx53y3Yf8Lk2cwGOjiyR6uPrvO95/YDgFQ33ytlqzqsXFhjw3Y8+r7zrLSSQgCAIAgOTjc2QtLZupedGl4vC88Gv5E9xB5X3LbWtemvzNFr05PR+PLyIJjTGxSF8jZcPmP8+C76WU83BtiCfC/O6mV6yWi0ku580V9qUZatOD71xizi4lNVSC7201aP8A9GNa5/nkyyDzC3QUFy1j4ffAjzdrXHSfj/ziRSb1j2cuvq66fEk/FSlyID5nwsmDd2fxM0lbDUjcw2kA1Lo3aPsOJAOYeCiZdO/HeXNFhgZPZy3Jcn+zPRFPM17GvYQ5rgC1w1BBFwQeVlUF+ZEBXHTBLb0Zv9Q/DIP3Vns7/Z+RS7YfCC8/4K5EnNWmpROJKtktsnUbDH1YfG5+Y6kPBIANjuIsBw81FycVXPe10ZPw86WMt1x1WupxcYqWy1EsjAQ173OANrjMb62UiqLjBRfQh3zjOyUo8m9S59nKRtPRxsuLNZdxB0udXm/jdUF83ZY2dXjVqqlR7l/0prHMQNRUySn23G3gNG/2gK+pr7OCj3HK5Fva2yn3v/hI9idjzUETTgiAbhuMtv8Ar9VFy8tV+zHn8ifgbPdr35+78/6J9tFT1Jg6qiyMuLFxJbkbyYAN/wBPpWUSrU96ziXWTC1w3KdF/HkfGx1BPT0wiqMpLXHKWuJ7J1sbgbjdZypwnPegYwqrKqtyzpyK86RMJ6irL2izJu2Pxe2PjY/mVrg279ej5ootp0dndvLlLj9SLKYVoQBASfZnYyaqs994ofeI7TvwD9zp4qHkZkKuC4sscTZ1l3tS4R+fkWrhOFxU0YjhaGt483Hm48Sqay2Vkt6TOkpohTHdgtDdWs2hAEAQBAEBjqIGyNLHtDmuFi1wuCO8FZTaeqMOKktGRKv2TnjB9AqC1h3083bhPc3MDlHkpUb4v8xeq5kKeLOP5UvR8UQDHcEqWXMlCGO9+DNk8coLgPKym12wfKfxKy6mxcXXp4r7ZF3gg63B71JILPm6yDLDA55sxrnHk0En4BYbS5mYxcuCLJ6PK+rpWGOpglFILlsjmkdRffcHXq766Ds35bqnKhXrvQfoX+DO3d3bE/BllNcCLtNwRoRqNdxHNRCeeb6yCpiraqKsldLKyQAvcScwcMzC0bmgtINhoFabP5S9Cj2xzh6/wfqsimCA0cZq3RxgtcWnMNwB4HgVFy7ZVwTi+pP2fRC61xmtVp9DXpNrJY2aOdZ2YENJbcWG+zrHeoSzpf7xTLOWyoaaVycfUyUu1TGuBdETYg2Ni024EXFwpH/kYNaNNeWhD/8AD2ResZJ+epNZumBz4Mga2IkZQ5jXAtAtfKLkDQqPD8Lvbzb9UTLPx25uqMfNP6nHh24kOjaub9cil9riPu+H9Fd2G0F3/wD1/Z29l9tqh1YyNkr6h5zDqnONjYEklx0FrXv3LXZ+ElHRNL0N1Kz6570k2u5tfUk2LOqsUpxlpWta15LZetFja4dl07TTzGhtotdEqaZaqevobcqvIyYbsq0tOupX08eVxbcGxIu03BtyPEK2T1WpQSjuvQ6mC7NVNVbqmWb77uyz48fK6025NdXvP0JNGFdd7q4d75FjbP7CQU9nS/bSD3h2G+DePn8lVXZs58I8EXuNsyqrjLi/2+BLAoRZBAEAQBAEAQBAEAQBAfEkLXes0HxAKzqzDSZjFJH7jP0j/CbzG6u4zNaBuFvBYMn6gI5iOFzwteaAhzXA3pnOLG3N9YJBrC7jbVp+6blAUQ11V6RKK4ydcMt+t/iWFwLn2hbiLjkVZ7PfvLyKbbC4Qfn/AAbKsyjCwDk7SNvG3UDt8b8ioOf+WvMtdkfnPy/lHA6oZPWbo7v4jXh90KpOhMeVvvX8B/myAyPc0NaA2+86nmbbh4IDLTQPe4Cx1IAYBq4k6ANHM23rKTfIw2lxZdfRz0YOgvNXHtSNsYAQdCbkSvG8Gwu1vZNtS5eQTrHsOnqG9TG9sEJFnOAu9w91oFg1vnr9ZFNkK3vNav8AYiZNVty3IvdXV9Wa+EbE0kFjk6149qTX4N9X5L3bmWz66LwNdOzqKuOmr8SRgKITz9QBAEAQBAEAQBAEAQBAEAQBAEAQBAQrpWo81G2S2scjdeNnXafmWqbgS0s070Vu1Ia069zKjVyc4EBpYvSOljysY97swIaxpc4772AGuhUPOWtXqiy2XLTI070/qc6DZerc0htHVk3H8p44HiW2VMdIajsIla4tdEWuaSCHu3EaEG1lvhjWS4pESzNog9G+PgbseFE+s6wsBlYLbuZ3qVDB/U/gQbdq9K4/E7uzFC0VUDGNAvNGO83e3eVJdcK63uroQo3WXWx33rxR6QVIdKEAQBAEAQBAEAQBAEAQBAEAQBAEAQBAEAQHN2joPSKSaLi5ht+Iat/uAW2me5NSNORX2lUod6KAXQHIhZMHT2YreorIZDoGyC/g7su+RK03w362iRi2dndGT7y+KyoEcb5HeqxpcfBouVQRWr0R1cpKMXJ9DzhUTF73Pdvc4uPi43K6BLRaHKSlvSbMayeST9G1H1uIxcow55/KLD+4tUbLlpU/EmYEN69eHEvJUx0YQBAEAQBAEAQBAEAQBAEAQBAEAQBAEAQBAEBSG3mEejVrwBZkhzs/N6w8nX8rK9xbN+td64HL59PZXPufFEdUghBAT/H9rhJg8bA77aT7N44gR2zk/iGX9RVbDG3b2+i4ou7cxTxUteL4P0K4U8qggLT6H8Lyxy1Dh65yN8G6uI7ibD8qrM6erUS62XVpFzfXgWMoBahAEAQBAEAQBAEAQBAEAQBAEAQBAEAQBAEAQEZ2+wD0umuwXliu5nN3vN8x8wFKxLuznx5Mg5+N21fDmuX0KUV4cwEB8vbdYaPSehhXg2G5hGGvqZ2Qxi7nm3cBxJ7gNV4nNQi5M2VVuyaij0HhdCyCFkUY7LGgDvtvJ7ydfNUU5OUnJnUVwUIqK6G0vJ7CAIAgCAIAgCAIAgCAIAgCAIAgCAIAgCAIAgCArDpA2OeJDUUrC5rtZGNFy13FwA3g8bbj46WmJlLTcm/Io8/BlvdpWufNEDfRyN9aN48WkfsrBTi+pUuua5pn42ledzHHwaf8JvLvCrk+hu0uzFXMfs4JPEtLW/qdYLVO6uPOSN9eNdLgostbYbZFtCwueQ6d47ThuaPdb3czx8lU5GQ7XouRf4mIqVq+bJSoxMCAIAgCAIAgCAIAgCAIAgCAIAgCAIAgCAIAgCAIAgCAIAgCAIAgCAIAgCAIAgCAIAgCAIAgCAIAgCAIAgCAIAgCAIAgCAIAgCAIAgCAIAgCAIAgCAIAgCAIAgCAIAgCAIAgCAIAgCAIAgCAIAgCAIAgCAIAgCAIAgCAIAgCAIAgCAIAgCAIAgCAIAgCAIAgCAIAgCAIAgCAIAgCAIAgC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0" name="Picture 6" descr="http://www.vectorsland.com/imgd/l35927-fiata-logo-43587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493" y="6128860"/>
            <a:ext cx="680147" cy="6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2live.net/wp-content/uploads/2013/04/lg-Clecat_noBaseline_1200pxTrans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01472"/>
            <a:ext cx="792088" cy="35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Düz Bağlayıcı 15"/>
          <p:cNvCxnSpPr/>
          <p:nvPr/>
        </p:nvCxnSpPr>
        <p:spPr>
          <a:xfrm>
            <a:off x="467544" y="980728"/>
            <a:ext cx="6768752" cy="0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Yer Tutucusu 2"/>
          <p:cNvSpPr txBox="1">
            <a:spLocks/>
          </p:cNvSpPr>
          <p:nvPr/>
        </p:nvSpPr>
        <p:spPr>
          <a:xfrm>
            <a:off x="500743" y="485056"/>
            <a:ext cx="7441464" cy="42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       </a:t>
            </a:r>
            <a:endParaRPr lang="tr-TR" sz="2400" dirty="0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525383" y="476672"/>
            <a:ext cx="384175" cy="368300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 dirty="0">
              <a:solidFill>
                <a:sysClr val="windowText" lastClr="000000"/>
              </a:solidFill>
            </a:endParaRPr>
          </a:p>
        </p:txBody>
      </p:sp>
      <p:sp>
        <p:nvSpPr>
          <p:cNvPr id="21" name="Metin Yer Tutucusu 2"/>
          <p:cNvSpPr txBox="1">
            <a:spLocks/>
          </p:cNvSpPr>
          <p:nvPr/>
        </p:nvSpPr>
        <p:spPr>
          <a:xfrm>
            <a:off x="928662" y="428605"/>
            <a:ext cx="6215106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500584"/>
            <a:ext cx="961522" cy="6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12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5 Dikdörtgen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215513"/>
            <a:ext cx="9144000" cy="83099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r-TR" b="1" dirty="0" smtClean="0"/>
              <a:t>TERMINOLOGY on COMBINED, MULTIMODAL </a:t>
            </a:r>
            <a:r>
              <a:rPr lang="tr-TR" b="1" dirty="0" err="1" smtClean="0"/>
              <a:t>and</a:t>
            </a:r>
            <a:r>
              <a:rPr lang="tr-TR" b="1" dirty="0" smtClean="0"/>
              <a:t> INTERMODAL TRANSPORT</a:t>
            </a:r>
            <a:endParaRPr lang="tr-TR" altLang="tr-TR" b="1" dirty="0" smtClean="0">
              <a:latin typeface="Arial" charset="0"/>
              <a:cs typeface="Arial" charset="0"/>
            </a:endParaRPr>
          </a:p>
        </p:txBody>
      </p:sp>
      <p:sp>
        <p:nvSpPr>
          <p:cNvPr id="5126" name="9 Dikdörtgen"/>
          <p:cNvSpPr>
            <a:spLocks noChangeArrowheads="1"/>
          </p:cNvSpPr>
          <p:nvPr/>
        </p:nvSpPr>
        <p:spPr bwMode="auto">
          <a:xfrm>
            <a:off x="2376985" y="5562600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30 – </a:t>
            </a:r>
            <a:r>
              <a:rPr lang="tr-TR" alt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tr-TR" alt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1, 2015</a:t>
            </a:r>
            <a:endParaRPr lang="tr-TR" alt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76985" y="4572000"/>
            <a:ext cx="4572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tr-TR" altLang="tr-TR" sz="2000" b="1" dirty="0" smtClean="0"/>
              <a:t>Kayıhan Ö. TURAN</a:t>
            </a:r>
            <a:endParaRPr lang="tr-TR" altLang="tr-TR" sz="2000" b="1" dirty="0"/>
          </a:p>
          <a:p>
            <a:pPr algn="ctr" eaLnBrk="1" hangingPunct="1">
              <a:buFontTx/>
              <a:buNone/>
            </a:pPr>
            <a:r>
              <a:rPr lang="tr-TR" altLang="tr-TR" sz="2000" b="1" dirty="0" smtClean="0"/>
              <a:t>UTIKAD</a:t>
            </a:r>
            <a:endParaRPr lang="en-US" altLang="tr-TR" sz="2000" b="1" dirty="0"/>
          </a:p>
        </p:txBody>
      </p:sp>
      <p:pic>
        <p:nvPicPr>
          <p:cNvPr id="2" name="Picture 2" descr="http://www.masterspersonalstatement.com/files/images/graduate_school_professional_writing_service_logist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5458" y="1904998"/>
            <a:ext cx="2495053" cy="25286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22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899592" y="404664"/>
            <a:ext cx="7772400" cy="51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noProof="0" dirty="0" smtClean="0">
                <a:latin typeface="Arial" pitchFamily="34" charset="0"/>
                <a:ea typeface="+mj-ea"/>
                <a:cs typeface="Arial" pitchFamily="34" charset="0"/>
              </a:rPr>
              <a:t>1.3 ROAD-RAIL TRANSPORT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066800"/>
            <a:ext cx="8001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Definition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1.3 ROAD-RAIL TRANSPORT: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Combined transport by rail and road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Blip>
                <a:blip r:embed="rId2"/>
              </a:buBlip>
            </a:pPr>
            <a:endParaRPr lang="tr-TR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600" i="1" dirty="0" err="1" smtClean="0">
                <a:latin typeface="Arial" pitchFamily="34" charset="0"/>
                <a:cs typeface="Arial" pitchFamily="34" charset="0"/>
              </a:rPr>
              <a:t>Removal</a:t>
            </a:r>
            <a:r>
              <a:rPr lang="tr-TR" sz="1600" i="1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tr-TR" sz="1600" i="1" dirty="0" err="1" smtClean="0">
                <a:latin typeface="Arial" pitchFamily="34" charset="0"/>
                <a:cs typeface="Arial" pitchFamily="34" charset="0"/>
              </a:rPr>
              <a:t>term</a:t>
            </a:r>
            <a:endParaRPr lang="tr-TR" sz="16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endParaRPr lang="tr-TR" sz="1600" b="1" dirty="0">
              <a:latin typeface="Arial" pitchFamily="34" charset="0"/>
              <a:cs typeface="Arial" pitchFamily="34" charset="0"/>
            </a:endParaRPr>
          </a:p>
          <a:p>
            <a:r>
              <a:rPr lang="tr-TR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1.3 ROAD-RAIL TRANSPORT: </a:t>
            </a:r>
            <a:endParaRPr lang="tr-TR" sz="16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strike="sngStrike" dirty="0">
                <a:latin typeface="Arial" panose="020B0604020202020204" pitchFamily="34" charset="0"/>
                <a:cs typeface="Arial" panose="020B0604020202020204" pitchFamily="34" charset="0"/>
              </a:rPr>
              <a:t>Combined transport by rail and road</a:t>
            </a:r>
            <a:endParaRPr lang="tr-TR" sz="1600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http://glsshipping.in/images/road-rail-transportation-servi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7500"/>
            <a:ext cx="21907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15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500042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UNECE TERMINOLOGY ON COMBINED TRANSPORT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66825"/>
            <a:ext cx="7286676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500042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UNECE TERMINOLOGY ON COMBINED TRANSPORT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428596" y="1066800"/>
            <a:ext cx="80010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6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BECAUSE MAIN DISTINGUISHING ITEM </a:t>
            </a:r>
          </a:p>
          <a:p>
            <a:pPr algn="ctr"/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600" b="1" dirty="0" smtClean="0">
                <a:latin typeface="Arial" pitchFamily="34" charset="0"/>
                <a:cs typeface="Arial" pitchFamily="34" charset="0"/>
              </a:rPr>
              <a:t>PHYSICAL HANDLING OF THE GOODS </a:t>
            </a:r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WITHOUT HANDLING THE GOODS</a:t>
            </a:r>
          </a:p>
          <a:p>
            <a:pPr algn="ctr"/>
            <a:r>
              <a:rPr lang="tr-TR" sz="1600" b="1" dirty="0" smtClean="0">
                <a:latin typeface="Arial" pitchFamily="34" charset="0"/>
                <a:cs typeface="Arial" pitchFamily="34" charset="0"/>
              </a:rPr>
              <a:t>BY CHANGING MODES</a:t>
            </a:r>
          </a:p>
          <a:p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3686177" cy="121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 descr="C:\Yedek\D\Keyline 2009\Resimlerim\Balo\IMG_95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500306"/>
            <a:ext cx="1928826" cy="128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DSC000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86256"/>
            <a:ext cx="1716140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DSC003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286256"/>
            <a:ext cx="1715975" cy="128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3643314"/>
            <a:ext cx="246428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Metin kutusu"/>
          <p:cNvSpPr txBox="1"/>
          <p:nvPr/>
        </p:nvSpPr>
        <p:spPr>
          <a:xfrm>
            <a:off x="4286248" y="407194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OR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3077" name="Picture 5" descr="Image result for RAIL FERR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504" y="4929198"/>
            <a:ext cx="2571768" cy="1177437"/>
          </a:xfrm>
          <a:prstGeom prst="rect">
            <a:avLst/>
          </a:prstGeom>
          <a:noFill/>
        </p:spPr>
      </p:pic>
      <p:pic>
        <p:nvPicPr>
          <p:cNvPr id="3079" name="Picture 7" descr="Image result for RAIL FERRY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4286256"/>
            <a:ext cx="1571668" cy="1021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899592" y="436603"/>
            <a:ext cx="6294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UTIKAD / </a:t>
            </a:r>
            <a:r>
              <a:rPr lang="en-US" sz="2000" dirty="0" smtClean="0"/>
              <a:t>Amendment proposals to the AGTC Agreement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14348" y="1071546"/>
            <a:ext cx="7181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1600" dirty="0" smtClean="0"/>
              <a:t>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TURKEY</a:t>
            </a:r>
          </a:p>
          <a:p>
            <a:pPr>
              <a:buBlip>
                <a:blip r:embed="rId2"/>
              </a:buBlip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AGTC Annex I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Add the following railway lines: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C-E 70/1 (Svilengrad-)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Kapikule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Tekirdag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AGTC Annex II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Terminals of importance for international combined transport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1600" dirty="0" smtClean="0">
                <a:latin typeface="Arial" pitchFamily="34" charset="0"/>
                <a:cs typeface="Arial" pitchFamily="34" charset="0"/>
              </a:rPr>
              <a:t>Add the following terminals: 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Çezkezkoy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Tekirdag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Kosekoy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(İzmit)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Kayseri</a:t>
            </a: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Hasanbey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Eskisehir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Blip>
                <a:blip r:embed="rId2"/>
              </a:buBlip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D. Ferry links/ports forming part of the international combined transport network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Tekirdag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– Derince ( Turkey – Turkey )</a:t>
            </a:r>
            <a:endParaRPr lang="tr-T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6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899592" y="436603"/>
            <a:ext cx="6294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UTIKAD / </a:t>
            </a:r>
            <a:r>
              <a:rPr lang="en-US" sz="2000" dirty="0" smtClean="0"/>
              <a:t>Amendment proposals to the AGTC Agreement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714348" y="1500174"/>
            <a:ext cx="7181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/>
              <a:t>Chapter</a:t>
            </a:r>
            <a:r>
              <a:rPr lang="tr-TR" sz="2000" dirty="0" smtClean="0"/>
              <a:t> I</a:t>
            </a:r>
          </a:p>
          <a:p>
            <a:r>
              <a:rPr lang="tr-TR" sz="2000" dirty="0" smtClean="0"/>
              <a:t>GENERAL</a:t>
            </a:r>
          </a:p>
          <a:p>
            <a:r>
              <a:rPr lang="tr-TR" sz="2000" dirty="0" err="1" smtClean="0"/>
              <a:t>Article</a:t>
            </a:r>
            <a:r>
              <a:rPr lang="tr-TR" sz="2000" dirty="0" smtClean="0"/>
              <a:t> 1</a:t>
            </a:r>
          </a:p>
          <a:p>
            <a:r>
              <a:rPr lang="tr-TR" sz="2000" dirty="0" smtClean="0"/>
              <a:t>DEFINITIONS</a:t>
            </a:r>
          </a:p>
          <a:p>
            <a:r>
              <a:rPr lang="en-US" sz="2000" dirty="0" smtClean="0"/>
              <a:t>For the purposes of this Agreement:</a:t>
            </a:r>
          </a:p>
          <a:p>
            <a:r>
              <a:rPr lang="en-US" sz="2000" dirty="0" smtClean="0"/>
              <a:t>a) The term "combined transport" shall mean the transport of goods in one and the same</a:t>
            </a:r>
            <a:r>
              <a:rPr lang="tr-TR" sz="2000" dirty="0" smtClean="0"/>
              <a:t> </a:t>
            </a:r>
            <a:r>
              <a:rPr lang="en-US" sz="2000" dirty="0" smtClean="0"/>
              <a:t>transport unit using more than one mode of transport;</a:t>
            </a:r>
          </a:p>
          <a:p>
            <a:endParaRPr lang="tr-TR" sz="1600" dirty="0" smtClean="0"/>
          </a:p>
          <a:p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“C</a:t>
            </a:r>
            <a:r>
              <a:rPr lang="en-US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arriage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goods by two or more modes of transport respectively. There are two types of combined transport modals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8546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899592" y="436603"/>
            <a:ext cx="6294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UTIKAD / </a:t>
            </a:r>
            <a:r>
              <a:rPr lang="en-US" sz="2000" dirty="0" smtClean="0"/>
              <a:t>Amendment proposals to the AGTC Agreement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034" y="1071546"/>
            <a:ext cx="7181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Chapter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GENERAL</a:t>
            </a:r>
          </a:p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Article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1</a:t>
            </a: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DEFINITIONS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For the purposes of this Agreement: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The term "network of important international combined transport lines" shall refer 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all railway lines considered to be important for international combined transport if: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propose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not be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related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direct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railways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 in Turkey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 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important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connection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trieste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Pendik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orts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RoRo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vessels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Trieste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has a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railway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connection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but 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Pendik 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has not ( for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being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ut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CTU (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cntrs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trailers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) 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handled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at Pendik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port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 a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İntermodal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transport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876"/>
            <a:ext cx="402139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546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1268760"/>
            <a:ext cx="4135437" cy="12017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pro-teknik.com/rsm/misy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63865">
            <a:off x="2328862" y="3436157"/>
            <a:ext cx="4486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Dikdörtgen"/>
          <p:cNvSpPr/>
          <p:nvPr/>
        </p:nvSpPr>
        <p:spPr>
          <a:xfrm>
            <a:off x="2253087" y="26386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Kayıhan Ö. Turan</a:t>
            </a:r>
          </a:p>
          <a:p>
            <a:pPr algn="ctr"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UTIKAD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2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899592" y="436603"/>
            <a:ext cx="1127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UTIKAD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 İçerik Yer Tutucusu"/>
          <p:cNvSpPr txBox="1">
            <a:spLocks/>
          </p:cNvSpPr>
          <p:nvPr/>
        </p:nvSpPr>
        <p:spPr bwMode="auto">
          <a:xfrm>
            <a:off x="278619" y="5244387"/>
            <a:ext cx="3693817" cy="3022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International </a:t>
            </a:r>
            <a:r>
              <a:rPr lang="tr-TR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Organizations</a:t>
            </a:r>
            <a:r>
              <a:rPr lang="tr-TR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tr-TR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UTIKAD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38785" y="5250359"/>
            <a:ext cx="12602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tr-TR" sz="1100" dirty="0">
                <a:latin typeface="Arial" pitchFamily="34" charset="0"/>
                <a:cs typeface="Arial" pitchFamily="34" charset="0"/>
              </a:rPr>
              <a:t>Balkan </a:t>
            </a:r>
            <a:r>
              <a:rPr lang="tr-TR" sz="1100" dirty="0" err="1">
                <a:latin typeface="Arial" pitchFamily="34" charset="0"/>
                <a:cs typeface="Arial" pitchFamily="34" charset="0"/>
              </a:rPr>
              <a:t>Congress</a:t>
            </a:r>
            <a:endParaRPr lang="tr-T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277820" y="4936610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1999</a:t>
            </a:r>
            <a:endParaRPr lang="tr-TR" sz="14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5259330" y="5250359"/>
            <a:ext cx="93807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smtClean="0">
                <a:latin typeface="Arial" pitchFamily="34" charset="0"/>
                <a:cs typeface="Arial" pitchFamily="34" charset="0"/>
              </a:rPr>
              <a:t>FIATA 2002</a:t>
            </a: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smtClean="0">
                <a:latin typeface="Arial" pitchFamily="34" charset="0"/>
                <a:cs typeface="Arial" pitchFamily="34" charset="0"/>
              </a:rPr>
              <a:t>World</a:t>
            </a:r>
            <a:endParaRPr lang="tr-TR" sz="1100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err="1">
                <a:latin typeface="Arial" pitchFamily="34" charset="0"/>
                <a:cs typeface="Arial" pitchFamily="34" charset="0"/>
              </a:rPr>
              <a:t>Congress</a:t>
            </a:r>
            <a:endParaRPr lang="tr-T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5364087" y="4936610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endParaRPr lang="tr-T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6660231" y="4936610"/>
            <a:ext cx="5723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endParaRPr lang="tr-T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7956375" y="4936610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tr-T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7810503" y="5283078"/>
            <a:ext cx="93807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smtClean="0">
                <a:latin typeface="Arial" pitchFamily="34" charset="0"/>
                <a:cs typeface="Arial" pitchFamily="34" charset="0"/>
              </a:rPr>
              <a:t>FIATA 2014</a:t>
            </a: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smtClean="0">
                <a:latin typeface="Arial" pitchFamily="34" charset="0"/>
                <a:cs typeface="Arial" pitchFamily="34" charset="0"/>
              </a:rPr>
              <a:t>World</a:t>
            </a:r>
            <a:endParaRPr lang="tr-TR" sz="1100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tr-TR" sz="1100" dirty="0" err="1">
                <a:latin typeface="Arial" pitchFamily="34" charset="0"/>
                <a:cs typeface="Arial" pitchFamily="34" charset="0"/>
              </a:rPr>
              <a:t>Congress</a:t>
            </a:r>
            <a:endParaRPr lang="tr-T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6144777" y="5250359"/>
            <a:ext cx="17427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10. Southeast European </a:t>
            </a:r>
            <a:endParaRPr lang="tr-TR" sz="1100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Freight Forwarders</a:t>
            </a:r>
            <a:endParaRPr lang="tr-TR" sz="1100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&amp; Logistics Operators</a:t>
            </a:r>
            <a:endParaRPr lang="tr-TR" sz="1100" dirty="0">
              <a:latin typeface="Arial" pitchFamily="34" charset="0"/>
              <a:cs typeface="Arial" pitchFamily="34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 Congress</a:t>
            </a:r>
            <a:endParaRPr lang="tr-TR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30600">
            <a:off x="6127363" y="2873815"/>
            <a:ext cx="1765693" cy="1232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Dikdörtgen 13"/>
          <p:cNvSpPr/>
          <p:nvPr/>
        </p:nvSpPr>
        <p:spPr>
          <a:xfrm>
            <a:off x="533400" y="1167348"/>
            <a:ext cx="9123493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Over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400 Member companies </a:t>
            </a:r>
            <a:endParaRPr lang="tr-TR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Direct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employment reaching to 50.000 </a:t>
            </a:r>
          </a:p>
          <a:p>
            <a:r>
              <a:rPr lang="tr-TR" sz="15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turnover of the members is more than 5 billion TL</a:t>
            </a:r>
          </a:p>
          <a:p>
            <a:pPr>
              <a:buBlip>
                <a:blip r:embed="rId3"/>
              </a:buBlip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Voice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of Industry in Turkey with the governmental bodies &amp; NGOs</a:t>
            </a:r>
          </a:p>
          <a:p>
            <a:pPr>
              <a:buBlip>
                <a:blip r:embed="rId3"/>
              </a:buBlip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Voice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of Industry at international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bodies</a:t>
            </a:r>
            <a:endParaRPr lang="tr-TR" sz="15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endParaRPr lang="tr-TR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9 Educational Books &amp; 2 Special Reports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Founding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Member of ECOLPAF</a:t>
            </a:r>
          </a:p>
          <a:p>
            <a:pPr>
              <a:buBlip>
                <a:blip r:embed="rId3"/>
              </a:buBlip>
            </a:pP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Working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Groups of 7 </a:t>
            </a:r>
            <a:r>
              <a:rPr lang="en-US" sz="1500" dirty="0" err="1">
                <a:latin typeface="Arial" pitchFamily="34" charset="0"/>
                <a:cs typeface="Arial" pitchFamily="34" charset="0"/>
              </a:rPr>
              <a:t>Sectoral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Divisions</a:t>
            </a:r>
            <a:endParaRPr lang="tr-TR" sz="1500" dirty="0" smtClean="0">
              <a:latin typeface="Arial" pitchFamily="34" charset="0"/>
              <a:cs typeface="Arial" pitchFamily="34" charset="0"/>
            </a:endParaRPr>
          </a:p>
          <a:p>
            <a:endParaRPr lang="tr-TR" sz="15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FIATA Diploma in Freight Forwarding</a:t>
            </a:r>
          </a:p>
          <a:p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tr-TR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Hosted 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4 International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Organizations</a:t>
            </a: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6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1857364"/>
            <a:ext cx="8286808" cy="34416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Multimodal Transportation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(broadest term and covers all of the other notions)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II.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Intermodal Transportation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(a specific type of multimodal transportation)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III.  </a:t>
            </a:r>
            <a:r>
              <a:rPr kumimoji="0" lang="tr-T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Combined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Transportation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( </a:t>
            </a:r>
            <a:r>
              <a:rPr kumimoji="0" lang="tr-TR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recently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used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24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one</a:t>
            </a:r>
            <a:r>
              <a:rPr kumimoji="0" lang="tr-T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IV.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Co-Modal Transportation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(focusing on the overall sustainability and resource utilization)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V.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Synchromodal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Transportation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(synchronized combination of different transport modes and focusing on real-time flexibility)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2976" y="214290"/>
            <a:ext cx="5882056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Different Terminologies for the Freight 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Transportation Systems with Multiple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odes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71472" y="1285860"/>
            <a:ext cx="7858180" cy="32147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SUPPORT TO JOIN SMALL QUESTIONNAIRE.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HERE ARE THE RESULTS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itchFamily="2" charset="2"/>
              </a:rPr>
              <a:t>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baseline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TOTAL  ATTANDANCE : 18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baseline="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tr-TR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TOTAL ATTANDANCE : 17 + 1 is not </a:t>
            </a:r>
            <a:r>
              <a:rPr lang="tr-TR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named</a:t>
            </a: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tr-TR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any</a:t>
            </a: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of </a:t>
            </a:r>
            <a:r>
              <a:rPr lang="tr-TR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options</a:t>
            </a:r>
            <a:r>
              <a:rPr lang="tr-T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2976" y="214290"/>
            <a:ext cx="5882056" cy="785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Different Terminologies for the Freight 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Transportation Systems with Multiple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odes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500166" y="2428867"/>
          <a:ext cx="6500859" cy="1314461"/>
        </p:xfrm>
        <a:graphic>
          <a:graphicData uri="http://schemas.openxmlformats.org/drawingml/2006/table">
            <a:tbl>
              <a:tblPr/>
              <a:tblGrid>
                <a:gridCol w="2166483"/>
                <a:gridCol w="2167188"/>
                <a:gridCol w="2167188"/>
              </a:tblGrid>
              <a:tr h="3000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HOW DO YOU NAME BELOW DESCRIPTION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434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Carriage of goods in one and the same loading unit or road vehicle, which uses two or more modes of transport respectively without handling the goods themselves while changing modes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MULTI </a:t>
                      </a: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MODAL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COMBINED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INTERMODAL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500166" y="4500570"/>
          <a:ext cx="6500858" cy="1303559"/>
        </p:xfrm>
        <a:graphic>
          <a:graphicData uri="http://schemas.openxmlformats.org/drawingml/2006/table">
            <a:tbl>
              <a:tblPr/>
              <a:tblGrid>
                <a:gridCol w="2166482"/>
                <a:gridCol w="2167188"/>
                <a:gridCol w="2167188"/>
              </a:tblGrid>
              <a:tr h="2945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HOW DO YOU NAME BELOW DESCRIPTION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1979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The carriage of goods by using two or more modes of transport respectively by physical handling of the goods themselves while changing transport modes. 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9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MULTI MODAL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COMBINED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1(=</a:t>
                      </a:r>
                      <a:r>
                        <a:rPr lang="tr-TR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intermodal</a:t>
                      </a: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INTERMODAL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500042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UNECE TERMINOLOGY ON COMBINED TRANSPORT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143000"/>
            <a:ext cx="331008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500042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UNECE TERMINOLOGY ON COMBINED TRANSPORT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734" y="1125125"/>
            <a:ext cx="7445852" cy="458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72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899592" y="404664"/>
            <a:ext cx="7772400" cy="51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noProof="0" dirty="0" smtClean="0">
                <a:latin typeface="Arial" pitchFamily="34" charset="0"/>
                <a:ea typeface="+mj-ea"/>
                <a:cs typeface="Arial" pitchFamily="34" charset="0"/>
              </a:rPr>
              <a:t>1.0 MULTIMODAL TRANSPORT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043732"/>
            <a:ext cx="80010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Definition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tr-TR" sz="1600" dirty="0">
                <a:latin typeface="Arial" pitchFamily="34" charset="0"/>
                <a:cs typeface="Arial" pitchFamily="34" charset="0"/>
              </a:rPr>
              <a:t>1.0 MULTIMODAL 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TRANSPORT:</a:t>
            </a:r>
          </a:p>
          <a:p>
            <a:pPr lvl="0" algn="just"/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arriage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of goods by two or more modes of transport.</a:t>
            </a: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600" dirty="0" smtClean="0">
                <a:latin typeface="Arial" pitchFamily="34" charset="0"/>
                <a:cs typeface="Arial" pitchFamily="34" charset="0"/>
              </a:rPr>
              <a:t>1.0 COMBINED TRANSPORT</a:t>
            </a:r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arriage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goods by two or more modes of transport respectively. There are two types of combined transport modals.</a:t>
            </a:r>
          </a:p>
          <a:p>
            <a:pPr algn="just"/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genmar.peaksource.vision/wp-content/uploads/2014/10/transportation-ww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8024" y="4343400"/>
            <a:ext cx="2362200" cy="157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84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899592" y="404664"/>
            <a:ext cx="7772400" cy="51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noProof="0" dirty="0" smtClean="0">
                <a:latin typeface="Arial" pitchFamily="34" charset="0"/>
                <a:ea typeface="+mj-ea"/>
                <a:cs typeface="Arial" pitchFamily="34" charset="0"/>
              </a:rPr>
              <a:t>1.1 INTERMODAL TRANSPORT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066800"/>
            <a:ext cx="80010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Definition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1.1 INTERMODAL TRANSPORT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movement of goods in one and the same loading unit or road vehicle, which uses successively two or more modes of transport without handling the goods themselves in changing modes.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By extension, the term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intermodality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has been used to describe a system of transport whereby two or more modes of transport are used to transport the same loading unit or truck in an integrated manner, without loading or unloading, in a [door to door] transport chain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Blip>
                <a:blip r:embed="rId2"/>
              </a:buBlip>
            </a:pPr>
            <a:endParaRPr lang="tr-TR" sz="1400" b="1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1.1 INTERMODAL TRANSPORT</a:t>
            </a:r>
          </a:p>
          <a:p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Carriage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goods in one and the same loading unit or road vehicle, which uses two or more modes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respectively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handling the goods themselves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changing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modes.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an intermodal transport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 is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executed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rail, inland waterways or sea. Pre carriage and/or final delivery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carried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out by road as short as possible.</a:t>
            </a:r>
          </a:p>
        </p:txBody>
      </p:sp>
    </p:spTree>
    <p:extLst>
      <p:ext uri="{BB962C8B-B14F-4D97-AF65-F5344CB8AC3E}">
        <p14:creationId xmlns:p14="http://schemas.microsoft.com/office/powerpoint/2010/main" xmlns="" val="29358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428596" y="1043732"/>
            <a:ext cx="80010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3"/>
              </a:buBlip>
            </a:pP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Definition: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1.2 COMBINED TRANSPORT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Intermodal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transport where the major part of the European journey is by rail, inland waterways or sea and any initial and/or final legs carried out by road are as short as possible.</a:t>
            </a:r>
            <a:endParaRPr lang="tr-T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dirty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3"/>
              </a:buBlip>
            </a:pPr>
            <a:r>
              <a:rPr lang="tr-T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tr-T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b="1" dirty="0" err="1" smtClean="0">
                <a:latin typeface="Arial" pitchFamily="34" charset="0"/>
                <a:cs typeface="Arial" pitchFamily="34" charset="0"/>
              </a:rPr>
              <a:t>Proposal</a:t>
            </a:r>
            <a:r>
              <a:rPr lang="tr-TR" sz="1600" b="1" dirty="0">
                <a:latin typeface="Arial" pitchFamily="34" charset="0"/>
                <a:cs typeface="Arial" pitchFamily="34" charset="0"/>
              </a:rPr>
              <a:t>:</a:t>
            </a:r>
            <a:endParaRPr lang="tr-TR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600" b="1" strike="sngStrike" dirty="0">
              <a:latin typeface="Arial" pitchFamily="34" charset="0"/>
              <a:cs typeface="Arial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1.2 MULTIMODAL TRANSPORT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carriage of goods by using two or more modes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respectively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physical handling of the goods themselves while changing transport modes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600" b="1" strike="sngStrike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899592" y="404664"/>
            <a:ext cx="7772400" cy="51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2000" dirty="0" smtClean="0">
                <a:latin typeface="Arial" pitchFamily="34" charset="0"/>
                <a:ea typeface="+mj-ea"/>
                <a:cs typeface="Arial" pitchFamily="34" charset="0"/>
              </a:rPr>
              <a:t>1.2 COMBINED TRANSPORT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1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IKAD Şablon_tr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TIKAD Şablon_tr" id="{A8B51B9B-125E-49B3-86F5-7BF9792A7D92}" vid="{92558081-0FAC-4501-B70E-6E81BDC5DB6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UTIKAD Şablon_tr</Template>
  <TotalTime>2980</TotalTime>
  <Words>968</Words>
  <Application>Microsoft Office PowerPoint</Application>
  <PresentationFormat>Ekran Gösterisi (4:3)</PresentationFormat>
  <Paragraphs>200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UTIKAD Şablon_tr</vt:lpstr>
      <vt:lpstr>TERMINOLOGY on COMBINED, MULTIMODAL and INTERMODAL TRANSPORT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Kayıhan</cp:lastModifiedBy>
  <cp:revision>201</cp:revision>
  <dcterms:created xsi:type="dcterms:W3CDTF">2006-08-16T00:00:00Z</dcterms:created>
  <dcterms:modified xsi:type="dcterms:W3CDTF">2015-11-30T15:27:22Z</dcterms:modified>
</cp:coreProperties>
</file>