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1" r:id="rId5"/>
    <p:sldId id="266" r:id="rId6"/>
    <p:sldId id="268" r:id="rId7"/>
    <p:sldId id="267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940" autoAdjust="0"/>
    <p:restoredTop sz="88747" autoAdjust="0"/>
  </p:normalViewPr>
  <p:slideViewPr>
    <p:cSldViewPr>
      <p:cViewPr varScale="1">
        <p:scale>
          <a:sx n="95" d="100"/>
          <a:sy n="95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CPs</a:t>
            </a:r>
            <a:r>
              <a:rPr lang="en-CA" baseline="0" smtClean="0"/>
              <a:t> had many opportunities to comment and participate. </a:t>
            </a:r>
            <a:endParaRPr lang="en-CA" smtClean="0"/>
          </a:p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201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CPs</a:t>
            </a:r>
            <a:r>
              <a:rPr lang="en-CA" baseline="0" dirty="0" smtClean="0"/>
              <a:t> had many opportunities to comment and participate. </a:t>
            </a:r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GRPE-65-nn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566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6/5/14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Report to GRPE 69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-69-26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GRPE, 5-6 June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2014 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Submitted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to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Review </a:t>
            </a:r>
            <a:r>
              <a:rPr lang="en-US" dirty="0"/>
              <a:t>and acceptance of group TOR</a:t>
            </a:r>
          </a:p>
          <a:p>
            <a:r>
              <a:rPr lang="en-US" dirty="0" smtClean="0"/>
              <a:t>Roundtable </a:t>
            </a:r>
            <a:r>
              <a:rPr lang="en-US" dirty="0"/>
              <a:t>discussions to establish working priorities and methodology</a:t>
            </a:r>
          </a:p>
          <a:p>
            <a:r>
              <a:rPr lang="en-US" dirty="0" smtClean="0"/>
              <a:t>Various </a:t>
            </a:r>
            <a:r>
              <a:rPr lang="en-US" dirty="0"/>
              <a:t>presentations relating to the EV questionnaire and Guide development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the questionnaire document </a:t>
            </a:r>
          </a:p>
          <a:p>
            <a:pPr lvl="1"/>
            <a:r>
              <a:rPr lang="en-US" dirty="0" smtClean="0"/>
              <a:t>Summary </a:t>
            </a:r>
            <a:r>
              <a:rPr lang="en-US" dirty="0"/>
              <a:t>and review of responses</a:t>
            </a:r>
          </a:p>
          <a:p>
            <a:pPr lvl="1"/>
            <a:r>
              <a:rPr lang="en-US" dirty="0" smtClean="0"/>
              <a:t>Presentation </a:t>
            </a:r>
            <a:r>
              <a:rPr lang="en-US" dirty="0"/>
              <a:t>on completed questionnaires (4 presented to-date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Summary presentations of Guide drafts </a:t>
            </a:r>
            <a:endParaRPr lang="en-US" dirty="0"/>
          </a:p>
          <a:p>
            <a:r>
              <a:rPr lang="en-US" dirty="0" smtClean="0"/>
              <a:t>Presentations </a:t>
            </a:r>
            <a:r>
              <a:rPr lang="en-US" dirty="0"/>
              <a:t>aimed at information sharing</a:t>
            </a:r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by representatives of related IWGs at meetings: </a:t>
            </a:r>
            <a:r>
              <a:rPr lang="en-US" dirty="0" smtClean="0"/>
              <a:t>          EVS, WLTP, HDH, VPSD, </a:t>
            </a:r>
            <a:r>
              <a:rPr lang="en-US" dirty="0"/>
              <a:t>and </a:t>
            </a:r>
            <a:r>
              <a:rPr lang="en-US" dirty="0" smtClean="0"/>
              <a:t>EPPR</a:t>
            </a:r>
            <a:endParaRPr lang="en-US" dirty="0"/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from </a:t>
            </a:r>
            <a:r>
              <a:rPr lang="en-US" dirty="0" smtClean="0"/>
              <a:t>industry, </a:t>
            </a:r>
            <a:r>
              <a:rPr lang="en-US" dirty="0"/>
              <a:t>NGO’s, and technical experts </a:t>
            </a:r>
            <a:r>
              <a:rPr lang="en-US" dirty="0" smtClean="0"/>
              <a:t>                   (&gt;20 </a:t>
            </a:r>
            <a:r>
              <a:rPr lang="en-US" dirty="0"/>
              <a:t>presented to-date)</a:t>
            </a:r>
          </a:p>
          <a:p>
            <a:pPr lvl="1"/>
            <a:r>
              <a:rPr lang="en-US" dirty="0" smtClean="0"/>
              <a:t>Presentations </a:t>
            </a:r>
            <a:r>
              <a:rPr lang="en-US" dirty="0"/>
              <a:t>of national frameworks by appropriate country representatives (4 presented to-date)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 #9 Meeting Summary, Ann Arbor</a:t>
            </a:r>
            <a:br>
              <a:rPr lang="en-US" dirty="0" smtClean="0"/>
            </a:br>
            <a:r>
              <a:rPr lang="en-US" sz="2200" dirty="0" smtClean="0"/>
              <a:t>February 2014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Line-by-line review of draft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smtClean="0"/>
              <a:t>Guide:</a:t>
            </a:r>
          </a:p>
          <a:p>
            <a:pPr lvl="1"/>
            <a:r>
              <a:rPr lang="en-US" dirty="0" smtClean="0"/>
              <a:t>Details of the review can be found in the EVE-9 report (EVE-09-12e)</a:t>
            </a:r>
          </a:p>
          <a:p>
            <a:pPr lvl="1"/>
            <a:r>
              <a:rPr lang="en-US" dirty="0" smtClean="0"/>
              <a:t>At the end of the meeting, participants agreed in principle with the document; most time was dedicated to drafting the recommendations</a:t>
            </a:r>
          </a:p>
          <a:p>
            <a:pPr lvl="1"/>
            <a:r>
              <a:rPr lang="en-US" dirty="0" smtClean="0"/>
              <a:t>The meeting produced Draft 5, which was circulated for review and comment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raft 6 was created using these comments (final draft) and submitted to GRPE (ECE/TRANS/WP.29/GRPE/2014/13)</a:t>
            </a:r>
          </a:p>
          <a:p>
            <a:r>
              <a:rPr lang="en-US" dirty="0" smtClean="0"/>
              <a:t>Discussion of a new EVE mandate:</a:t>
            </a:r>
          </a:p>
          <a:p>
            <a:pPr lvl="1"/>
            <a:r>
              <a:rPr lang="en-US" dirty="0" smtClean="0"/>
              <a:t>Agreed a new mandate should be pursued, to continue work on Guide recommendations and potential GTR development</a:t>
            </a:r>
          </a:p>
          <a:p>
            <a:pPr lvl="1"/>
            <a:r>
              <a:rPr lang="en-US" dirty="0" smtClean="0"/>
              <a:t>USA and China to lead drafting of the new mandate request, informed by European Commission’s proposal (EVE-09-08e)</a:t>
            </a:r>
          </a:p>
          <a:p>
            <a:r>
              <a:rPr lang="en-US" dirty="0" smtClean="0"/>
              <a:t>Updates from other IWGs: WLTP, EVS, VPSD, HDH, EPPR</a:t>
            </a:r>
          </a:p>
          <a:p>
            <a:r>
              <a:rPr lang="en-US" dirty="0" smtClean="0"/>
              <a:t>EV information sharing presentations by Canada, China, USA:</a:t>
            </a:r>
          </a:p>
          <a:p>
            <a:pPr lvl="1"/>
            <a:r>
              <a:rPr lang="en-US" dirty="0" smtClean="0"/>
              <a:t>Testing a RWD xEV on a 2 and 4 wheel dynamometer (Canada)</a:t>
            </a:r>
          </a:p>
          <a:p>
            <a:pPr lvl="1"/>
            <a:r>
              <a:rPr lang="en-US" dirty="0" smtClean="0"/>
              <a:t>Research on Vehicle Energy Consumption Evaluation System (China) </a:t>
            </a:r>
          </a:p>
          <a:p>
            <a:pPr lvl="1"/>
            <a:r>
              <a:rPr lang="en-US" dirty="0" smtClean="0"/>
              <a:t>Calculation of upstream CO2 for EVs (USA) </a:t>
            </a:r>
            <a:endParaRPr lang="en-US" dirty="0"/>
          </a:p>
          <a:p>
            <a:r>
              <a:rPr lang="en-US" dirty="0" smtClean="0"/>
              <a:t>Tour of EPA’s National Vehicle </a:t>
            </a:r>
            <a:r>
              <a:rPr lang="en-US" dirty="0"/>
              <a:t>&amp;</a:t>
            </a:r>
            <a:r>
              <a:rPr lang="en-US" dirty="0" smtClean="0"/>
              <a:t> Fuel Emissions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54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 #10 Meeting Summary, Geneva</a:t>
            </a:r>
            <a:br>
              <a:rPr lang="en-US" dirty="0" smtClean="0"/>
            </a:br>
            <a:r>
              <a:rPr lang="en-US" sz="2200" dirty="0" smtClean="0"/>
              <a:t>June 2, 2014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Updates from other IWGs: WLTP, EVS, VPSD, HDH, EPPR</a:t>
            </a:r>
          </a:p>
          <a:p>
            <a:r>
              <a:rPr lang="en-US" dirty="0" smtClean="0"/>
              <a:t>EV information sharing presentation by Peter Mock, ICCT:</a:t>
            </a:r>
          </a:p>
          <a:p>
            <a:pPr lvl="1"/>
            <a:r>
              <a:rPr lang="en-US" dirty="0" smtClean="0"/>
              <a:t>Driving Electrification: A global comparison of fiscal incentive policy for EVs</a:t>
            </a:r>
          </a:p>
          <a:p>
            <a:r>
              <a:rPr lang="en-US" dirty="0"/>
              <a:t>Discussion of EV Reference Guide: ECE/TRANS/WP.29/GRPE/2014/13</a:t>
            </a:r>
          </a:p>
          <a:p>
            <a:pPr lvl="1"/>
            <a:r>
              <a:rPr lang="en-US" dirty="0" smtClean="0"/>
              <a:t>Reviewed changes made to the Guide from the EVE-9 session to final submission to the GRPE Secretariat (early March 2014)</a:t>
            </a:r>
            <a:endParaRPr lang="en-US" dirty="0"/>
          </a:p>
          <a:p>
            <a:r>
              <a:rPr lang="en-US" dirty="0"/>
              <a:t>Discussion of a new EVE mandate proposal: GRPE-69-14</a:t>
            </a:r>
          </a:p>
          <a:p>
            <a:pPr lvl="1"/>
            <a:r>
              <a:rPr lang="en-US" dirty="0" smtClean="0"/>
              <a:t>Prior to EVE-10: </a:t>
            </a:r>
          </a:p>
          <a:p>
            <a:pPr lvl="2"/>
            <a:r>
              <a:rPr lang="en-US" dirty="0" smtClean="0"/>
              <a:t>Document was agreed to by Canada, China, Japan, USA (EVE leadership)</a:t>
            </a:r>
          </a:p>
          <a:p>
            <a:pPr lvl="2"/>
            <a:r>
              <a:rPr lang="en-US" dirty="0" smtClean="0"/>
              <a:t>Document was distributed to EU and GRPE Chair for comment and submitted informally to the GRPE Secretariat </a:t>
            </a:r>
          </a:p>
          <a:p>
            <a:pPr lvl="1"/>
            <a:r>
              <a:rPr lang="en-US" dirty="0" smtClean="0"/>
              <a:t>During EVE-10 comments from parties above were discussed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 Documents for consideration by GRPE</a:t>
            </a:r>
            <a:br>
              <a:rPr lang="en-US" dirty="0" smtClean="0"/>
            </a:br>
            <a:r>
              <a:rPr lang="en-US" sz="2200" dirty="0" smtClean="0"/>
              <a:t>June 5-6, 2014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EV </a:t>
            </a:r>
            <a:r>
              <a:rPr lang="en-US" dirty="0"/>
              <a:t>Reference </a:t>
            </a:r>
            <a:r>
              <a:rPr lang="en-US" dirty="0" smtClean="0"/>
              <a:t>Guide: ECE/TRANS/WP.29/GRPE/2014/13</a:t>
            </a:r>
            <a:endParaRPr lang="en-US" dirty="0"/>
          </a:p>
          <a:p>
            <a:pPr lvl="1"/>
            <a:r>
              <a:rPr lang="en-US" dirty="0" smtClean="0"/>
              <a:t>Several minor changes were suggested during EVE-10.</a:t>
            </a:r>
          </a:p>
          <a:p>
            <a:pPr lvl="2"/>
            <a:r>
              <a:rPr lang="en-US" dirty="0" smtClean="0"/>
              <a:t>Decision by EVE leadership to not adopt these changes:</a:t>
            </a:r>
          </a:p>
          <a:p>
            <a:pPr lvl="3"/>
            <a:r>
              <a:rPr lang="en-US" dirty="0" smtClean="0"/>
              <a:t>Addition of phrase or table indicating CPs that provided information to clarify maps</a:t>
            </a:r>
          </a:p>
          <a:p>
            <a:pPr lvl="3"/>
            <a:r>
              <a:rPr lang="en-US" dirty="0" smtClean="0"/>
              <a:t>Adjustment to para. 33 – EU Labeling information</a:t>
            </a:r>
          </a:p>
          <a:p>
            <a:pPr lvl="3"/>
            <a:r>
              <a:rPr lang="en-US" dirty="0" smtClean="0"/>
              <a:t>Change to name of recommendation 5.2, Method of Stating Energy Consumption</a:t>
            </a:r>
          </a:p>
          <a:p>
            <a:pPr lvl="3"/>
            <a:r>
              <a:rPr lang="en-US" dirty="0" smtClean="0"/>
              <a:t>Clarification of ‘emissions’ in para. 83. </a:t>
            </a:r>
          </a:p>
          <a:p>
            <a:pPr lvl="1"/>
            <a:r>
              <a:rPr lang="en-US" dirty="0" smtClean="0"/>
              <a:t>Overall, consensus by parties the Guide is complete</a:t>
            </a:r>
            <a:endParaRPr lang="en-US" dirty="0"/>
          </a:p>
          <a:p>
            <a:r>
              <a:rPr lang="en-US" dirty="0" smtClean="0"/>
              <a:t>Goal: Approval of the formal document by GRPE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 Documents for consideration by GRPE</a:t>
            </a:r>
            <a:br>
              <a:rPr lang="en-US" dirty="0" smtClean="0"/>
            </a:br>
            <a:r>
              <a:rPr lang="en-US" sz="2200" dirty="0" smtClean="0"/>
              <a:t>June 5-6, 2014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15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EVE mandate proposal: </a:t>
            </a:r>
            <a:r>
              <a:rPr lang="en-US" dirty="0" smtClean="0"/>
              <a:t>GRPE-69-14</a:t>
            </a:r>
            <a:endParaRPr lang="en-US" dirty="0"/>
          </a:p>
          <a:p>
            <a:pPr lvl="1"/>
            <a:r>
              <a:rPr lang="en-US" dirty="0" smtClean="0"/>
              <a:t>Mandate objectives: </a:t>
            </a:r>
          </a:p>
          <a:p>
            <a:pPr lvl="2"/>
            <a:r>
              <a:rPr lang="en-US" dirty="0" smtClean="0"/>
              <a:t>Part A: a) further work on Guide recommendations, b) identify potential gtr(s) suitable for development, c) develop workplan</a:t>
            </a:r>
          </a:p>
          <a:p>
            <a:pPr lvl="2"/>
            <a:r>
              <a:rPr lang="en-US" dirty="0" smtClean="0"/>
              <a:t>Part B</a:t>
            </a:r>
            <a:r>
              <a:rPr lang="en-US" dirty="0"/>
              <a:t>: A</a:t>
            </a:r>
            <a:r>
              <a:rPr lang="en-US" dirty="0" smtClean="0"/>
              <a:t>ssuming </a:t>
            </a:r>
            <a:r>
              <a:rPr lang="en-US" dirty="0"/>
              <a:t>not all </a:t>
            </a:r>
            <a:r>
              <a:rPr lang="en-US" dirty="0" err="1"/>
              <a:t>gtr</a:t>
            </a:r>
            <a:r>
              <a:rPr lang="en-US" dirty="0"/>
              <a:t>(s) identified in b) are suitable for development by other WP.29 informal working groups, the EVE IWG will develop new </a:t>
            </a:r>
            <a:r>
              <a:rPr lang="en-US" dirty="0" err="1"/>
              <a:t>gtr</a:t>
            </a:r>
            <a:r>
              <a:rPr lang="en-US" dirty="0"/>
              <a:t>(s) identified in the </a:t>
            </a:r>
            <a:r>
              <a:rPr lang="en-US" dirty="0" err="1"/>
              <a:t>workplan</a:t>
            </a:r>
            <a:r>
              <a:rPr lang="en-US" dirty="0"/>
              <a:t>. Prior to initiating work on a </a:t>
            </a:r>
            <a:r>
              <a:rPr lang="en-US" dirty="0" err="1"/>
              <a:t>gtr</a:t>
            </a:r>
            <a:r>
              <a:rPr lang="en-US" dirty="0"/>
              <a:t>, </a:t>
            </a:r>
            <a:r>
              <a:rPr lang="en-US" b="1" dirty="0"/>
              <a:t>a request will be submitted to AC.3</a:t>
            </a:r>
            <a:r>
              <a:rPr lang="en-US" dirty="0"/>
              <a:t>, which will include a specific description of </a:t>
            </a:r>
            <a:r>
              <a:rPr lang="en-US" dirty="0" err="1"/>
              <a:t>gtr</a:t>
            </a:r>
            <a:r>
              <a:rPr lang="en-US" dirty="0"/>
              <a:t> development.</a:t>
            </a:r>
            <a:endParaRPr lang="en-US" dirty="0" smtClean="0"/>
          </a:p>
          <a:p>
            <a:pPr lvl="1"/>
            <a:r>
              <a:rPr lang="en-US" dirty="0" smtClean="0"/>
              <a:t>Agreement the new EVE group should maintain current leadership</a:t>
            </a:r>
          </a:p>
          <a:p>
            <a:pPr lvl="1"/>
            <a:r>
              <a:rPr lang="en-US" dirty="0" smtClean="0"/>
              <a:t>Comments submitted and discussing during EVE-10:</a:t>
            </a:r>
            <a:endParaRPr lang="en-US" dirty="0"/>
          </a:p>
          <a:p>
            <a:pPr lvl="2"/>
            <a:r>
              <a:rPr lang="en-US" dirty="0" smtClean="0"/>
              <a:t>GRPE Chair – Delete ii., para.6, Section 3 and ‘Part B’ </a:t>
            </a:r>
          </a:p>
          <a:p>
            <a:pPr lvl="2"/>
            <a:r>
              <a:rPr lang="en-US" dirty="0" smtClean="0"/>
              <a:t>EU – Agreement with GRPE Chair comments, modification of iv., </a:t>
            </a:r>
            <a:r>
              <a:rPr lang="en-US" dirty="0"/>
              <a:t>para.6, Section 3 </a:t>
            </a:r>
            <a:r>
              <a:rPr lang="en-US" dirty="0" smtClean="0"/>
              <a:t>text on ‘EV expert group’</a:t>
            </a:r>
          </a:p>
          <a:p>
            <a:pPr lvl="2"/>
            <a:r>
              <a:rPr lang="en-US" dirty="0" smtClean="0"/>
              <a:t>China – ‘Part B’ should be included in the text </a:t>
            </a:r>
          </a:p>
          <a:p>
            <a:pPr lvl="2"/>
            <a:r>
              <a:rPr lang="en-US" dirty="0" smtClean="0"/>
              <a:t>OICA – Ensure coordination with WLTP and </a:t>
            </a:r>
            <a:r>
              <a:rPr lang="en-CA" dirty="0" smtClean="0"/>
              <a:t>E-Lab</a:t>
            </a:r>
            <a:r>
              <a:rPr lang="en-CA" dirty="0"/>
              <a:t>. sub-group </a:t>
            </a:r>
            <a:r>
              <a:rPr lang="en-CA" dirty="0" smtClean="0"/>
              <a:t>timelines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13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 Documents for consideration by GRPE</a:t>
            </a:r>
            <a:br>
              <a:rPr lang="en-US" dirty="0" smtClean="0"/>
            </a:br>
            <a:r>
              <a:rPr lang="en-US" sz="2200" dirty="0" smtClean="0"/>
              <a:t>June 5-6, 2014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Cont’d, New </a:t>
            </a:r>
            <a:r>
              <a:rPr lang="en-US" dirty="0"/>
              <a:t>EVE mandate proposal: </a:t>
            </a:r>
            <a:r>
              <a:rPr lang="en-US" dirty="0" smtClean="0"/>
              <a:t>GRPE-69-14</a:t>
            </a:r>
            <a:endParaRPr lang="en-US" dirty="0"/>
          </a:p>
          <a:p>
            <a:pPr lvl="1"/>
            <a:r>
              <a:rPr lang="en-US" dirty="0" smtClean="0"/>
              <a:t>Decision by EVE leadership on comments: </a:t>
            </a:r>
          </a:p>
          <a:p>
            <a:pPr lvl="2"/>
            <a:r>
              <a:rPr lang="en-US" dirty="0"/>
              <a:t>GRPE Chair – Delete ii., para.6, Section 3 and ‘Part B’ </a:t>
            </a:r>
            <a:endParaRPr lang="en-US" dirty="0" smtClean="0"/>
          </a:p>
          <a:p>
            <a:pPr lvl="3"/>
            <a:r>
              <a:rPr lang="en-US" dirty="0"/>
              <a:t>Delete ii., para.6, Section 3 – text was agreed to in first EVE </a:t>
            </a:r>
            <a:r>
              <a:rPr lang="en-US" dirty="0" smtClean="0"/>
              <a:t>mandate</a:t>
            </a:r>
            <a:endParaRPr lang="en-US" dirty="0"/>
          </a:p>
          <a:p>
            <a:pPr lvl="2"/>
            <a:r>
              <a:rPr lang="en-US" dirty="0"/>
              <a:t>EU – Agreement with GRPE Chair comments, modification of iv., para.6, Section 3 text on ‘EV expert group</a:t>
            </a:r>
            <a:r>
              <a:rPr lang="en-US" dirty="0" smtClean="0"/>
              <a:t>’</a:t>
            </a:r>
          </a:p>
          <a:p>
            <a:pPr lvl="3"/>
            <a:r>
              <a:rPr lang="en-US" dirty="0" smtClean="0"/>
              <a:t>After discussion with EU, text on ‘EV expert group’ was not adjusted</a:t>
            </a:r>
            <a:endParaRPr lang="en-US" dirty="0"/>
          </a:p>
          <a:p>
            <a:pPr lvl="2"/>
            <a:r>
              <a:rPr lang="en-US" dirty="0"/>
              <a:t>China – ‘Part B’ should be included in the text </a:t>
            </a:r>
          </a:p>
          <a:p>
            <a:pPr lvl="3"/>
            <a:r>
              <a:rPr lang="en-US" dirty="0" smtClean="0"/>
              <a:t>Part B maintained; to address EU and GRPE Chair concerns, minor revisions to the text and Timeline were made to </a:t>
            </a:r>
            <a:r>
              <a:rPr lang="en-CA" dirty="0" smtClean="0"/>
              <a:t>satisf</a:t>
            </a:r>
            <a:r>
              <a:rPr lang="de-DE" dirty="0" smtClean="0"/>
              <a:t>y the desire for flexibility and includes the request for AC.3 </a:t>
            </a:r>
            <a:r>
              <a:rPr lang="de-DE" dirty="0" err="1" smtClean="0"/>
              <a:t>approval</a:t>
            </a:r>
            <a:endParaRPr lang="de-DE" dirty="0" smtClean="0"/>
          </a:p>
          <a:p>
            <a:pPr lvl="2"/>
            <a:r>
              <a:rPr lang="en-US" dirty="0"/>
              <a:t>OICA – Ensure coordination with WLTP and </a:t>
            </a:r>
            <a:r>
              <a:rPr lang="en-CA" dirty="0"/>
              <a:t>E-Lab. sub-group </a:t>
            </a:r>
          </a:p>
          <a:p>
            <a:pPr lvl="3"/>
            <a:r>
              <a:rPr lang="en-CA" dirty="0" smtClean="0"/>
              <a:t>Noted in the Timeline and </a:t>
            </a:r>
            <a:r>
              <a:rPr lang="en-US" dirty="0" smtClean="0"/>
              <a:t>iii., </a:t>
            </a:r>
            <a:r>
              <a:rPr lang="en-US" dirty="0"/>
              <a:t>para.6, Section 3 </a:t>
            </a:r>
            <a:endParaRPr lang="en-US" dirty="0" smtClean="0"/>
          </a:p>
          <a:p>
            <a:r>
              <a:rPr lang="en-US" dirty="0" smtClean="0"/>
              <a:t>Goal: Agreement on the informal document by GRPE, with minor amendments (GRPE-69-14, rev1)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62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June</a:t>
            </a:r>
            <a:r>
              <a:rPr lang="en-US" dirty="0"/>
              <a:t>, 2014 GRPE session: </a:t>
            </a:r>
          </a:p>
          <a:p>
            <a:pPr lvl="1"/>
            <a:r>
              <a:rPr lang="en-US" dirty="0" smtClean="0"/>
              <a:t>Approval of the EV Reference Guide </a:t>
            </a:r>
            <a:endParaRPr lang="en-US" dirty="0"/>
          </a:p>
          <a:p>
            <a:pPr lvl="1"/>
            <a:r>
              <a:rPr lang="en-US" dirty="0" smtClean="0"/>
              <a:t>Agreement on the new EVE mandate proposal </a:t>
            </a:r>
            <a:endParaRPr lang="en-US" dirty="0"/>
          </a:p>
          <a:p>
            <a:r>
              <a:rPr lang="en-US" dirty="0" smtClean="0"/>
              <a:t>June, 2014 WP.29 session: </a:t>
            </a:r>
          </a:p>
          <a:p>
            <a:pPr lvl="1"/>
            <a:r>
              <a:rPr lang="en-US" dirty="0" smtClean="0"/>
              <a:t>Informal consideration of the new EVE mandate</a:t>
            </a:r>
          </a:p>
          <a:p>
            <a:r>
              <a:rPr lang="en-US" dirty="0" smtClean="0"/>
              <a:t>November </a:t>
            </a:r>
            <a:r>
              <a:rPr lang="en-US" dirty="0"/>
              <a:t>2014 WP.29 session:</a:t>
            </a:r>
          </a:p>
          <a:p>
            <a:pPr lvl="1"/>
            <a:r>
              <a:rPr lang="en-US" dirty="0"/>
              <a:t>Anticipated approval of the EV Guide </a:t>
            </a:r>
          </a:p>
          <a:p>
            <a:pPr lvl="1"/>
            <a:r>
              <a:rPr lang="en-US" dirty="0"/>
              <a:t>Anticipated approval of the </a:t>
            </a:r>
            <a:r>
              <a:rPr lang="en-US" dirty="0" smtClean="0"/>
              <a:t>new EVE mandate </a:t>
            </a:r>
            <a:endParaRPr lang="en-US" dirty="0"/>
          </a:p>
          <a:p>
            <a:r>
              <a:rPr lang="en-US" dirty="0" smtClean="0"/>
              <a:t>Next EVE meeting: Fall 2014</a:t>
            </a:r>
          </a:p>
          <a:p>
            <a:pPr lvl="1"/>
            <a:r>
              <a:rPr lang="en-US" dirty="0" smtClean="0"/>
              <a:t>Location and timing T.B.D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999</TotalTime>
  <Words>1187</Words>
  <Application>Microsoft Macintosh PowerPoint</Application>
  <PresentationFormat>On-screen Show (4:3)</PresentationFormat>
  <Paragraphs>112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Electric Vehicles and the Environment  (EVE IWG)</vt:lpstr>
      <vt:lpstr>Activities to Date</vt:lpstr>
      <vt:lpstr>EVE #9 Meeting Summary, Ann Arbor February 2014</vt:lpstr>
      <vt:lpstr>EVE #10 Meeting Summary, Geneva June 2, 2014</vt:lpstr>
      <vt:lpstr>EVE Documents for consideration by GRPE June 5-6, 2014</vt:lpstr>
      <vt:lpstr>EVE Documents for consideration by GRPE June 5-6, 2014</vt:lpstr>
      <vt:lpstr>EVE Documents for consideration by GRPE June 5-6, 2014</vt:lpstr>
      <vt:lpstr>Next Steps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 G</cp:lastModifiedBy>
  <cp:revision>129</cp:revision>
  <dcterms:created xsi:type="dcterms:W3CDTF">2014-06-05T20:11:34Z</dcterms:created>
  <dcterms:modified xsi:type="dcterms:W3CDTF">2014-06-05T20:13:07Z</dcterms:modified>
</cp:coreProperties>
</file>