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6" r:id="rId5"/>
    <p:sldId id="257" r:id="rId6"/>
    <p:sldId id="263" r:id="rId7"/>
    <p:sldId id="265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3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2547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2433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96506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799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153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210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189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613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8650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866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80782-6FEA-407D-95A3-72DF813A35DD}" type="datetimeFigureOut">
              <a:rPr lang="nl-BE" smtClean="0"/>
              <a:t>9/01/2014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A95E2-7D99-4940-809A-5DBC2036E6F2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155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736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/>
              <a:t>Report from IWG on </a:t>
            </a:r>
            <a:r>
              <a:rPr lang="sv-SE" b="1" dirty="0"/>
              <a:t>E</a:t>
            </a:r>
            <a:r>
              <a:rPr lang="sv-SE" dirty="0"/>
              <a:t>nvironmental</a:t>
            </a:r>
            <a:r>
              <a:rPr lang="sv-SE" b="1" dirty="0"/>
              <a:t> </a:t>
            </a:r>
            <a:r>
              <a:rPr lang="sv-SE" dirty="0"/>
              <a:t>and</a:t>
            </a:r>
            <a:r>
              <a:rPr lang="sv-SE" b="1" dirty="0"/>
              <a:t> P</a:t>
            </a:r>
            <a:r>
              <a:rPr lang="sv-SE" dirty="0"/>
              <a:t>ropulsion</a:t>
            </a:r>
            <a:r>
              <a:rPr lang="sv-SE" b="1" dirty="0"/>
              <a:t> P</a:t>
            </a:r>
            <a:r>
              <a:rPr lang="sv-SE" dirty="0"/>
              <a:t>erformance</a:t>
            </a:r>
            <a:r>
              <a:rPr lang="sv-SE" b="1" dirty="0"/>
              <a:t> R</a:t>
            </a:r>
            <a:r>
              <a:rPr lang="sv-SE" dirty="0"/>
              <a:t>equirements</a:t>
            </a:r>
            <a:r>
              <a:rPr lang="sv-SE" b="1" dirty="0"/>
              <a:t> </a:t>
            </a:r>
            <a:r>
              <a:rPr lang="sv-SE" dirty="0"/>
              <a:t>for Light</a:t>
            </a:r>
            <a:r>
              <a:rPr lang="sv-SE" b="1" dirty="0"/>
              <a:t> </a:t>
            </a:r>
            <a:r>
              <a:rPr lang="sv-SE" dirty="0"/>
              <a:t>vehicles</a:t>
            </a:r>
            <a:r>
              <a:rPr lang="sv-SE" b="1" dirty="0"/>
              <a:t> (EPPR)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> </a:t>
            </a:r>
            <a:r>
              <a:rPr lang="sv-SE" sz="5400" dirty="0" smtClean="0"/>
              <a:t>68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</a:t>
            </a:r>
            <a:r>
              <a:rPr lang="sv-SE" sz="5400" dirty="0"/>
              <a:t>GRPE </a:t>
            </a:r>
            <a:r>
              <a:rPr lang="sv-SE" sz="5400" dirty="0" smtClean="0"/>
              <a:t>9-10</a:t>
            </a:r>
            <a:r>
              <a:rPr lang="sv-SE" sz="5400" baseline="30000" dirty="0" smtClean="0"/>
              <a:t>th</a:t>
            </a:r>
            <a:r>
              <a:rPr lang="sv-SE" sz="5400" dirty="0" smtClean="0"/>
              <a:t> January 2014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10521"/>
            <a:ext cx="9144000" cy="1655762"/>
          </a:xfrm>
        </p:spPr>
        <p:txBody>
          <a:bodyPr/>
          <a:lstStyle/>
          <a:p>
            <a:r>
              <a:rPr lang="sv-SE" dirty="0"/>
              <a:t>Geneva </a:t>
            </a:r>
          </a:p>
          <a:p>
            <a:r>
              <a:rPr lang="sv-SE" dirty="0"/>
              <a:t> Chair Petter </a:t>
            </a:r>
            <a:r>
              <a:rPr lang="sv-SE" dirty="0" smtClean="0"/>
              <a:t>ÅSMAN</a:t>
            </a:r>
          </a:p>
          <a:p>
            <a:r>
              <a:rPr lang="sv-SE" dirty="0" smtClean="0"/>
              <a:t>Secretary Thomas VERCAMMEN</a:t>
            </a:r>
            <a:endParaRPr lang="sv-SE" dirty="0"/>
          </a:p>
        </p:txBody>
      </p:sp>
      <p:sp>
        <p:nvSpPr>
          <p:cNvPr id="4" name="TextBox 5"/>
          <p:cNvSpPr txBox="1"/>
          <p:nvPr/>
        </p:nvSpPr>
        <p:spPr>
          <a:xfrm>
            <a:off x="8772128" y="0"/>
            <a:ext cx="3419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Informal document No. 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GRPE-68-24</a:t>
            </a:r>
            <a: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/>
            </a:r>
            <a:br>
              <a:rPr lang="en-GB" sz="1600" b="1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</a:b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68</a:t>
            </a:r>
            <a:r>
              <a:rPr lang="en-GB" sz="1600" b="0" baseline="3000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th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GB" sz="1600" b="0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GRPE, </a:t>
            </a:r>
            <a:r>
              <a:rPr lang="en-GB" sz="1600" dirty="0" smtClean="0">
                <a:latin typeface="Times New Roman" pitchFamily="18" charset="0"/>
                <a:ea typeface="ＭＳ Ｐゴシック" pitchFamily="34" charset="-128"/>
              </a:rPr>
              <a:t>9</a:t>
            </a:r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-10 Jan 2014</a:t>
            </a:r>
          </a:p>
          <a:p>
            <a:pPr algn="r"/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agenda item 9(a)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0" y="76944"/>
            <a:ext cx="3419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0" dirty="0" smtClean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rPr>
              <a:t>Transmitted by EPPR</a:t>
            </a:r>
            <a:endParaRPr lang="en-GB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45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u="sng" dirty="0" err="1" smtClean="0"/>
              <a:t>ToR</a:t>
            </a:r>
            <a:r>
              <a:rPr lang="sv-SE" b="1" u="sng" dirty="0" smtClean="0"/>
              <a:t> and </a:t>
            </a:r>
            <a:r>
              <a:rPr lang="sv-SE" b="1" u="sng" dirty="0" err="1" smtClean="0"/>
              <a:t>mandate</a:t>
            </a:r>
            <a:endParaRPr lang="sv-SE" b="1" u="sng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 to work under 1998</a:t>
            </a:r>
            <a:r>
              <a:rPr lang="en-US" baseline="30000" dirty="0" smtClean="0"/>
              <a:t>th</a:t>
            </a:r>
            <a:r>
              <a:rPr lang="en-US" dirty="0" smtClean="0"/>
              <a:t> agreement but will also work under 58</a:t>
            </a:r>
            <a:r>
              <a:rPr lang="en-US" baseline="30000" dirty="0" smtClean="0"/>
              <a:t>th</a:t>
            </a:r>
            <a:r>
              <a:rPr lang="en-US" dirty="0" smtClean="0"/>
              <a:t> agreement</a:t>
            </a:r>
          </a:p>
          <a:p>
            <a:r>
              <a:rPr lang="en-US" dirty="0" smtClean="0"/>
              <a:t>Amend GTR No2 and develop new GTRs with respect to Environmental and Propulsion Performance Requirements</a:t>
            </a:r>
          </a:p>
          <a:p>
            <a:r>
              <a:rPr lang="en-US" dirty="0" smtClean="0"/>
              <a:t>Create synergies with 58</a:t>
            </a:r>
            <a:r>
              <a:rPr lang="en-US" baseline="30000" dirty="0" smtClean="0"/>
              <a:t>th</a:t>
            </a:r>
            <a:r>
              <a:rPr lang="en-US" dirty="0" smtClean="0"/>
              <a:t> agreement and where possible develop common requirements in form of UN </a:t>
            </a:r>
            <a:r>
              <a:rPr lang="en-US" dirty="0" err="1" smtClean="0"/>
              <a:t>Reg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Exchange information on current and future regulatory requirements for ‘light vehicles’</a:t>
            </a:r>
          </a:p>
          <a:p>
            <a:r>
              <a:rPr lang="en-US" dirty="0" smtClean="0"/>
              <a:t>Adopted at WP29 Nov 2013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998EFDF-0916-4B95-860C-816540B1081E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Platshållare för sidfot 6"/>
          <p:cNvSpPr txBox="1">
            <a:spLocks/>
          </p:cNvSpPr>
          <p:nvPr/>
        </p:nvSpPr>
        <p:spPr bwMode="auto">
          <a:xfrm>
            <a:off x="5013325" y="6575426"/>
            <a:ext cx="289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sv-SE"/>
              <a:t>MCWG 19.12.2013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161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Past meetings EPPR</a:t>
            </a:r>
            <a:br>
              <a:rPr lang="nl-BE" b="1" dirty="0" smtClean="0"/>
            </a:br>
            <a:r>
              <a:rPr lang="nl-BE" b="1" u="sng" dirty="0" smtClean="0"/>
              <a:t>June 2013 – January 2014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575"/>
            <a:ext cx="10515600" cy="2727325"/>
          </a:xfrm>
        </p:spPr>
        <p:txBody>
          <a:bodyPr/>
          <a:lstStyle/>
          <a:p>
            <a:r>
              <a:rPr lang="nl-BE" dirty="0"/>
              <a:t>a</a:t>
            </a:r>
            <a:r>
              <a:rPr lang="nl-BE" dirty="0" smtClean="0"/>
              <a:t>udio-web conference, 13 Sep 2013</a:t>
            </a:r>
            <a:endParaRPr lang="nl-BE" dirty="0"/>
          </a:p>
          <a:p>
            <a:r>
              <a:rPr lang="nl-BE" dirty="0" smtClean="0"/>
              <a:t>4th meeting in India</a:t>
            </a:r>
            <a:r>
              <a:rPr lang="nl-BE" dirty="0"/>
              <a:t>, 8-9 Oct </a:t>
            </a:r>
            <a:r>
              <a:rPr lang="nl-BE" dirty="0" smtClean="0"/>
              <a:t>2013</a:t>
            </a:r>
            <a:endParaRPr lang="nl-BE" dirty="0"/>
          </a:p>
          <a:p>
            <a:r>
              <a:rPr lang="nl-BE" dirty="0"/>
              <a:t>a</a:t>
            </a:r>
            <a:r>
              <a:rPr lang="nl-BE" dirty="0" smtClean="0"/>
              <a:t>udio-web </a:t>
            </a:r>
            <a:r>
              <a:rPr lang="nl-BE" dirty="0"/>
              <a:t>conference, </a:t>
            </a:r>
            <a:r>
              <a:rPr lang="nl-BE" dirty="0" smtClean="0"/>
              <a:t>20 Dec 2013</a:t>
            </a:r>
          </a:p>
          <a:p>
            <a:r>
              <a:rPr lang="nl-BE" dirty="0" smtClean="0"/>
              <a:t>OBD expert meeting, 7 Jan 2014</a:t>
            </a:r>
          </a:p>
          <a:p>
            <a:r>
              <a:rPr lang="nl-BE" dirty="0" smtClean="0"/>
              <a:t>5th </a:t>
            </a:r>
            <a:r>
              <a:rPr lang="nl-BE" dirty="0"/>
              <a:t>meeting in </a:t>
            </a:r>
            <a:r>
              <a:rPr lang="nl-BE" dirty="0" smtClean="0"/>
              <a:t>Geneva, 8 Jan 2014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756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 smtClean="0"/>
              <a:t>Topics to be covered by EPPR</a:t>
            </a:r>
            <a:endParaRPr lang="nl-B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The main activities are proposed to be </a:t>
            </a:r>
            <a:r>
              <a:rPr lang="en-US" sz="1800" dirty="0" err="1"/>
              <a:t>focussing</a:t>
            </a:r>
            <a:r>
              <a:rPr lang="en-US" sz="1800" dirty="0"/>
              <a:t> on revising or establishing the following test types: </a:t>
            </a:r>
          </a:p>
          <a:p>
            <a:pPr lvl="1"/>
            <a:r>
              <a:rPr lang="en-US" b="1" dirty="0"/>
              <a:t>Type I: Tailpipe emissions test after cold start; </a:t>
            </a:r>
          </a:p>
          <a:p>
            <a:pPr lvl="1"/>
            <a:r>
              <a:rPr lang="en-US" dirty="0"/>
              <a:t>Type II: Tailpipe emissions test at (increased) idle / free acceleration;</a:t>
            </a:r>
          </a:p>
          <a:p>
            <a:pPr lvl="1"/>
            <a:r>
              <a:rPr lang="en-US" dirty="0"/>
              <a:t>Type III: Emission test of crankcase gases;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IV: Evaporative emissions test; </a:t>
            </a:r>
          </a:p>
          <a:p>
            <a:pPr lvl="1"/>
            <a:r>
              <a:rPr lang="en-US" dirty="0"/>
              <a:t>Type V: Durability testing of pollution control devices;  </a:t>
            </a:r>
          </a:p>
          <a:p>
            <a:pPr lvl="1"/>
            <a:r>
              <a:rPr lang="en-US" dirty="0"/>
              <a:t>Type VII: Measurement of CO2 emissions, fuel consumption, electric energy consumption and electric range determination; </a:t>
            </a:r>
          </a:p>
          <a:p>
            <a:pPr lvl="1"/>
            <a:r>
              <a:rPr lang="sv-SE" sz="3600" b="1" dirty="0">
                <a:solidFill>
                  <a:srgbClr val="FF0000"/>
                </a:solidFill>
              </a:rPr>
              <a:t>Type VIII: On-board diagnostics environmental verification tests. </a:t>
            </a:r>
          </a:p>
          <a:p>
            <a:r>
              <a:rPr lang="en-US" sz="1800" dirty="0"/>
              <a:t>Unified rules and test procedures to measure power and torque for propulsion technologies fitted on L-category vehicles </a:t>
            </a:r>
          </a:p>
          <a:p>
            <a:r>
              <a:rPr lang="en-US" sz="1800" dirty="0"/>
              <a:t>unified measurement of maximum design vehicle speed and/or power for restricted L-category vehicles should be developed and agreed upon. </a:t>
            </a:r>
            <a:endParaRPr lang="sv-SE" sz="1800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4" name="TextBox 3"/>
          <p:cNvSpPr txBox="1"/>
          <p:nvPr/>
        </p:nvSpPr>
        <p:spPr>
          <a:xfrm>
            <a:off x="7821977" y="2864385"/>
            <a:ext cx="22584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PRIORITY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5046" y="4217623"/>
            <a:ext cx="2258458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600" b="1" dirty="0" smtClean="0">
                <a:solidFill>
                  <a:srgbClr val="FF0000"/>
                </a:solidFill>
              </a:rPr>
              <a:t>PRIORITY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05741" y="2039502"/>
            <a:ext cx="1026404" cy="3385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1600" b="1" dirty="0" smtClean="0"/>
              <a:t>PRIORITY</a:t>
            </a:r>
            <a:endParaRPr lang="nl-BE" sz="1600" b="1" dirty="0"/>
          </a:p>
        </p:txBody>
      </p:sp>
    </p:spTree>
    <p:extLst>
      <p:ext uri="{BB962C8B-B14F-4D97-AF65-F5344CB8AC3E}">
        <p14:creationId xmlns:p14="http://schemas.microsoft.com/office/powerpoint/2010/main" val="427981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75"/>
            <a:ext cx="10515600" cy="62547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/>
              <a:t>Evaporative </a:t>
            </a:r>
            <a:r>
              <a:rPr lang="nl-BE" sz="4800" b="1" u="sng" dirty="0" smtClean="0"/>
              <a:t>emissions</a:t>
            </a:r>
            <a:endParaRPr lang="nl-BE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14450"/>
            <a:ext cx="11811000" cy="5372100"/>
          </a:xfrm>
        </p:spPr>
        <p:txBody>
          <a:bodyPr>
            <a:normAutofit fontScale="92500"/>
          </a:bodyPr>
          <a:lstStyle/>
          <a:p>
            <a:r>
              <a:rPr lang="nl-BE" sz="3600" dirty="0" smtClean="0"/>
              <a:t>Proposal for GTR by European Commission (Oct 2013)</a:t>
            </a:r>
            <a:endParaRPr lang="nl-BE" sz="3600" dirty="0"/>
          </a:p>
          <a:p>
            <a:r>
              <a:rPr lang="nl-BE" sz="3600" dirty="0" smtClean="0">
                <a:solidFill>
                  <a:srgbClr val="FF0000"/>
                </a:solidFill>
              </a:rPr>
              <a:t>Initial assessment: </a:t>
            </a:r>
            <a:r>
              <a:rPr lang="nl-BE" sz="2600" dirty="0" smtClean="0">
                <a:solidFill>
                  <a:srgbClr val="FF0000"/>
                </a:solidFill>
              </a:rPr>
              <a:t>SHED test broadly supported, discussion mainly on some details</a:t>
            </a:r>
          </a:p>
          <a:p>
            <a:r>
              <a:rPr lang="nl-BE" sz="3600" dirty="0" smtClean="0"/>
              <a:t>Amendment proposal by Japan on part for SHED test</a:t>
            </a:r>
          </a:p>
          <a:p>
            <a:r>
              <a:rPr lang="nl-BE" sz="3600" dirty="0" smtClean="0"/>
              <a:t>Provisional questions/comments by India</a:t>
            </a:r>
          </a:p>
          <a:p>
            <a:r>
              <a:rPr lang="nl-BE" sz="3600" dirty="0" smtClean="0"/>
              <a:t>Questions China</a:t>
            </a:r>
          </a:p>
          <a:p>
            <a:r>
              <a:rPr lang="nl-BE" sz="3600" dirty="0" smtClean="0"/>
              <a:t>Main open issue: </a:t>
            </a:r>
            <a:r>
              <a:rPr lang="nl-BE" sz="3000" dirty="0" smtClean="0"/>
              <a:t>Test Procedure for durability of evaporative components</a:t>
            </a:r>
          </a:p>
          <a:p>
            <a:r>
              <a:rPr lang="nl-BE" sz="3600" dirty="0"/>
              <a:t>Scope: </a:t>
            </a:r>
            <a:r>
              <a:rPr lang="nl-BE" sz="3500" dirty="0"/>
              <a:t>Priority on 2-wheel motorcycle, later 3-wheel mc and </a:t>
            </a:r>
            <a:r>
              <a:rPr lang="nl-BE" sz="3500" dirty="0" smtClean="0"/>
              <a:t>hybrid</a:t>
            </a:r>
          </a:p>
          <a:p>
            <a:r>
              <a:rPr lang="nl-BE" sz="3600" dirty="0" smtClean="0"/>
              <a:t>Target to have a first proposal by April 2014 (2W-MC).</a:t>
            </a:r>
          </a:p>
          <a:p>
            <a:endParaRPr lang="nl-BE" sz="3600" dirty="0" smtClean="0"/>
          </a:p>
        </p:txBody>
      </p:sp>
    </p:spTree>
    <p:extLst>
      <p:ext uri="{BB962C8B-B14F-4D97-AF65-F5344CB8AC3E}">
        <p14:creationId xmlns:p14="http://schemas.microsoft.com/office/powerpoint/2010/main" val="18061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475"/>
            <a:ext cx="10515600" cy="568325"/>
          </a:xfrm>
        </p:spPr>
        <p:txBody>
          <a:bodyPr>
            <a:noAutofit/>
          </a:bodyPr>
          <a:lstStyle/>
          <a:p>
            <a:pPr algn="ctr"/>
            <a:r>
              <a:rPr lang="nl-BE" sz="4800" b="1" u="sng" dirty="0"/>
              <a:t>OBD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1162050"/>
            <a:ext cx="11639550" cy="55054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- Proposal for GTR by European Commission (Dec 2013)</a:t>
            </a:r>
          </a:p>
          <a:p>
            <a:pPr>
              <a:buFontTx/>
              <a:buChar char="-"/>
            </a:pPr>
            <a:r>
              <a:rPr lang="en-US" sz="3600" dirty="0" smtClean="0"/>
              <a:t>Comments / counterproposal by Japan</a:t>
            </a:r>
          </a:p>
          <a:p>
            <a:pPr>
              <a:buFontTx/>
              <a:buChar char="-"/>
            </a:pPr>
            <a:r>
              <a:rPr lang="en-US" sz="3600" dirty="0" smtClean="0"/>
              <a:t>Expert group created,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meeting Jan</a:t>
            </a:r>
            <a:r>
              <a:rPr lang="en-US" sz="3600" dirty="0"/>
              <a:t> </a:t>
            </a:r>
            <a:r>
              <a:rPr lang="en-US" sz="3600" dirty="0" smtClean="0"/>
              <a:t>2014</a:t>
            </a:r>
          </a:p>
          <a:p>
            <a:pPr>
              <a:buFontTx/>
              <a:buChar char="-"/>
            </a:pPr>
            <a:r>
              <a:rPr lang="en-US" sz="3600" dirty="0" smtClean="0"/>
              <a:t>Open issues:</a:t>
            </a:r>
          </a:p>
          <a:p>
            <a:pPr lvl="2">
              <a:buFontTx/>
              <a:buChar char="-"/>
            </a:pPr>
            <a:r>
              <a:rPr lang="en-US" sz="3200" dirty="0" smtClean="0"/>
              <a:t>Japan proposes no threshold limits, but fuel system monitoring instead</a:t>
            </a:r>
          </a:p>
          <a:p>
            <a:pPr lvl="2">
              <a:buFontTx/>
              <a:buChar char="-"/>
            </a:pPr>
            <a:r>
              <a:rPr lang="en-US" sz="3200" dirty="0" smtClean="0"/>
              <a:t>OBD interface, to facilitate repair and maintenance</a:t>
            </a:r>
          </a:p>
          <a:p>
            <a:pPr lvl="2">
              <a:buFontTx/>
              <a:buChar char="-"/>
            </a:pPr>
            <a:r>
              <a:rPr lang="en-US" sz="3200" dirty="0" smtClean="0"/>
              <a:t>Engine torque reduction</a:t>
            </a:r>
          </a:p>
          <a:p>
            <a:pPr>
              <a:buFontTx/>
              <a:buChar char="-"/>
            </a:pPr>
            <a:r>
              <a:rPr lang="en-US" sz="4000" dirty="0" smtClean="0"/>
              <a:t>Scope: similar to </a:t>
            </a:r>
            <a:r>
              <a:rPr lang="en-US" sz="4000" dirty="0" err="1" smtClean="0"/>
              <a:t>evap</a:t>
            </a:r>
            <a:r>
              <a:rPr lang="en-US" sz="4000" dirty="0" smtClean="0"/>
              <a:t>, priority to 2w-mc, later 3w-mc</a:t>
            </a:r>
          </a:p>
          <a:p>
            <a:pPr>
              <a:buFontTx/>
              <a:buChar char="-"/>
            </a:pPr>
            <a:r>
              <a:rPr lang="en-US" sz="3600" dirty="0" smtClean="0"/>
              <a:t>China: initial feedback and concern on complexity of OBD-I</a:t>
            </a:r>
          </a:p>
          <a:p>
            <a:pPr>
              <a:buFontTx/>
              <a:buChar char="-"/>
            </a:pPr>
            <a:r>
              <a:rPr lang="en-US" sz="3600" dirty="0" smtClean="0"/>
              <a:t>Agreement to separate OBD-II (grey), and discuss later.</a:t>
            </a:r>
          </a:p>
          <a:p>
            <a:pPr>
              <a:buFontTx/>
              <a:buChar char="-"/>
            </a:pPr>
            <a:r>
              <a:rPr lang="nl-BE" sz="3600" dirty="0"/>
              <a:t>Target to have a first proposal by April 2014 (2W-MC</a:t>
            </a:r>
            <a:r>
              <a:rPr lang="nl-BE" sz="3600" dirty="0" smtClean="0"/>
              <a:t>).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547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BE" b="1" dirty="0" smtClean="0"/>
              <a:t>Future meetings EPPR </a:t>
            </a:r>
            <a:br>
              <a:rPr lang="nl-BE" b="1" dirty="0" smtClean="0"/>
            </a:br>
            <a:r>
              <a:rPr lang="nl-BE" b="1" u="sng" dirty="0" smtClean="0"/>
              <a:t>2014</a:t>
            </a:r>
            <a:endParaRPr lang="nl-BE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06675"/>
            <a:ext cx="10972800" cy="2860675"/>
          </a:xfrm>
        </p:spPr>
        <p:txBody>
          <a:bodyPr>
            <a:normAutofit/>
          </a:bodyPr>
          <a:lstStyle/>
          <a:p>
            <a:r>
              <a:rPr lang="nl-BE" dirty="0" smtClean="0"/>
              <a:t>Audio-web conference: 03 Feb 2014 (TBC)</a:t>
            </a:r>
          </a:p>
          <a:p>
            <a:r>
              <a:rPr lang="nl-BE" dirty="0" smtClean="0"/>
              <a:t>6th meeting in Japan</a:t>
            </a:r>
            <a:r>
              <a:rPr lang="nl-BE" dirty="0"/>
              <a:t>:</a:t>
            </a:r>
            <a:r>
              <a:rPr lang="nl-BE" dirty="0" smtClean="0"/>
              <a:t> 12, 13, 14 Feb 2014</a:t>
            </a:r>
          </a:p>
          <a:p>
            <a:r>
              <a:rPr lang="nl-BE" dirty="0" smtClean="0"/>
              <a:t>7th </a:t>
            </a:r>
            <a:r>
              <a:rPr lang="nl-BE" dirty="0"/>
              <a:t>meeting in </a:t>
            </a:r>
            <a:r>
              <a:rPr lang="nl-BE" dirty="0" smtClean="0"/>
              <a:t>Geneva, 04 June (PM) 2014 </a:t>
            </a:r>
            <a:r>
              <a:rPr lang="nl-BE" dirty="0"/>
              <a:t>(TBC</a:t>
            </a:r>
            <a:r>
              <a:rPr lang="nl-BE" dirty="0" smtClean="0"/>
              <a:t>)</a:t>
            </a:r>
          </a:p>
          <a:p>
            <a:r>
              <a:rPr lang="nl-BE" dirty="0" smtClean="0"/>
              <a:t>8th meeting  Location TBD, Autumn 2014 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816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495</Words>
  <Application>Microsoft Office PowerPoint</Application>
  <PresentationFormat>Custom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Report from IWG on Environmental and Propulsion Performance Requirements for Light vehicles (EPPR)  68th GRPE 9-10th January 2014</vt:lpstr>
      <vt:lpstr>ToR and mandate</vt:lpstr>
      <vt:lpstr>Past meetings EPPR June 2013 – January 2014</vt:lpstr>
      <vt:lpstr>Topics to be covered by EPPR</vt:lpstr>
      <vt:lpstr>Evaporative emissions</vt:lpstr>
      <vt:lpstr>OBD</vt:lpstr>
      <vt:lpstr>Future meetings EPPR  2014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EPPR-03  EPPR-05</dc:title>
  <dc:creator>Thomas Vercammen</dc:creator>
  <cp:lastModifiedBy>01a</cp:lastModifiedBy>
  <cp:revision>20</cp:revision>
  <dcterms:created xsi:type="dcterms:W3CDTF">2014-01-08T16:49:13Z</dcterms:created>
  <dcterms:modified xsi:type="dcterms:W3CDTF">2014-01-09T16:44:16Z</dcterms:modified>
</cp:coreProperties>
</file>