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3" r:id="rId2"/>
    <p:sldId id="282" r:id="rId3"/>
    <p:sldId id="283" r:id="rId4"/>
    <p:sldId id="284" r:id="rId5"/>
    <p:sldId id="281" r:id="rId6"/>
    <p:sldId id="269" r:id="rId7"/>
    <p:sldId id="286" r:id="rId8"/>
    <p:sldId id="287" r:id="rId9"/>
    <p:sldId id="285" r:id="rId10"/>
  </p:sldIdLst>
  <p:sldSz cx="9144000" cy="6858000" type="screen4x3"/>
  <p:notesSz cx="6797675" cy="9928225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7034" cy="496332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057" y="1"/>
            <a:ext cx="2947034" cy="496332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pPr>
              <a:defRPr/>
            </a:pPr>
            <a:fld id="{3786A770-4289-4022-952F-97B42A176CCD}" type="datetimeFigureOut">
              <a:rPr lang="ja-JP" altLang="en-US"/>
              <a:pPr>
                <a:defRPr/>
              </a:pPr>
              <a:t>2014/1/9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30308"/>
            <a:ext cx="2947034" cy="496331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057" y="9430308"/>
            <a:ext cx="2947034" cy="496331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pPr>
              <a:defRPr/>
            </a:pPr>
            <a:fld id="{AB85800C-3147-4291-84D8-00F7DEB73EF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98396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448" cy="496332"/>
          </a:xfrm>
          <a:prstGeom prst="rect">
            <a:avLst/>
          </a:prstGeom>
        </p:spPr>
        <p:txBody>
          <a:bodyPr vert="horz" lIns="91307" tIns="45653" rIns="91307" bIns="45653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643" y="1"/>
            <a:ext cx="2945448" cy="496332"/>
          </a:xfrm>
          <a:prstGeom prst="rect">
            <a:avLst/>
          </a:prstGeom>
        </p:spPr>
        <p:txBody>
          <a:bodyPr vert="horz" lIns="91307" tIns="45653" rIns="91307" bIns="45653" rtlCol="0"/>
          <a:lstStyle>
            <a:lvl1pPr algn="r">
              <a:defRPr sz="1200"/>
            </a:lvl1pPr>
          </a:lstStyle>
          <a:p>
            <a:pPr>
              <a:defRPr/>
            </a:pPr>
            <a:fld id="{8B01F613-DB3D-41D2-9E03-DFF74FB7DC82}" type="datetimeFigureOut">
              <a:rPr lang="de-DE"/>
              <a:pPr>
                <a:defRPr/>
              </a:pPr>
              <a:t>09.01.2014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7" tIns="45653" rIns="91307" bIns="45653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085" y="4715946"/>
            <a:ext cx="5437506" cy="4466988"/>
          </a:xfrm>
          <a:prstGeom prst="rect">
            <a:avLst/>
          </a:prstGeom>
        </p:spPr>
        <p:txBody>
          <a:bodyPr vert="horz" lIns="91307" tIns="45653" rIns="91307" bIns="45653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308"/>
            <a:ext cx="2945448" cy="496331"/>
          </a:xfrm>
          <a:prstGeom prst="rect">
            <a:avLst/>
          </a:prstGeom>
        </p:spPr>
        <p:txBody>
          <a:bodyPr vert="horz" lIns="91307" tIns="45653" rIns="91307" bIns="4565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643" y="9430308"/>
            <a:ext cx="2945448" cy="496331"/>
          </a:xfrm>
          <a:prstGeom prst="rect">
            <a:avLst/>
          </a:prstGeom>
        </p:spPr>
        <p:txBody>
          <a:bodyPr vert="horz" lIns="91307" tIns="45653" rIns="91307" bIns="45653" rtlCol="0" anchor="b"/>
          <a:lstStyle>
            <a:lvl1pPr algn="r">
              <a:defRPr sz="1200"/>
            </a:lvl1pPr>
          </a:lstStyle>
          <a:p>
            <a:pPr>
              <a:defRPr/>
            </a:pPr>
            <a:fld id="{0CC67DA6-082D-407E-8BF3-0211806DC93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2804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3214-0B2B-4466-9A4B-20C2E5018C2C}" type="datetimeFigureOut">
              <a:rPr lang="ja-JP" altLang="en-US"/>
              <a:pPr>
                <a:defRPr/>
              </a:pPr>
              <a:t>2014/1/9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702C0-B5B6-4566-A7DE-B573443C971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3F5DC-E78D-481E-9826-75E986E007BC}" type="datetimeFigureOut">
              <a:rPr lang="ja-JP" altLang="en-US"/>
              <a:pPr>
                <a:defRPr/>
              </a:pPr>
              <a:t>2014/1/9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9F4C7-413E-4150-8FED-1727036963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0AC86-611F-474E-AF80-4E44B9B78426}" type="datetimeFigureOut">
              <a:rPr lang="ja-JP" altLang="en-US"/>
              <a:pPr>
                <a:defRPr/>
              </a:pPr>
              <a:t>2014/1/9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6249D-6B03-4298-ACCF-81F0E20B813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4FE27-56A3-477E-9A78-E23B3BA4A959}" type="datetimeFigureOut">
              <a:rPr lang="ja-JP" altLang="en-US"/>
              <a:pPr>
                <a:defRPr/>
              </a:pPr>
              <a:t>2014/1/9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1438C-73E0-4FC3-9731-4703D09D2F8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C82D7-BF90-4C7A-9C92-54B58F7A9CC3}" type="datetimeFigureOut">
              <a:rPr lang="ja-JP" altLang="en-US"/>
              <a:pPr>
                <a:defRPr/>
              </a:pPr>
              <a:t>2014/1/9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95610-80CE-4AA1-B285-1CACFE498C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546DE-6756-475A-9371-A79D041C6C43}" type="datetimeFigureOut">
              <a:rPr lang="ja-JP" altLang="en-US"/>
              <a:pPr>
                <a:defRPr/>
              </a:pPr>
              <a:t>2014/1/9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A4351-29C7-4521-88D3-AD6B6BC5E1F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5C6CB-B696-4C7A-A962-7765DDE762DC}" type="datetimeFigureOut">
              <a:rPr lang="ja-JP" altLang="en-US"/>
              <a:pPr>
                <a:defRPr/>
              </a:pPr>
              <a:t>2014/1/9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7F930-A811-410A-B2FC-A8DC6A26FDC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5C6FC-124C-44B1-A9E3-DDB8FF33F5DD}" type="datetimeFigureOut">
              <a:rPr lang="ja-JP" altLang="en-US"/>
              <a:pPr>
                <a:defRPr/>
              </a:pPr>
              <a:t>2014/1/9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7BA18-60B7-4B28-A024-E8F05AE111D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E773F-2817-4715-9EB0-38D8EFFCC51E}" type="datetimeFigureOut">
              <a:rPr lang="ja-JP" altLang="en-US"/>
              <a:pPr>
                <a:defRPr/>
              </a:pPr>
              <a:t>2014/1/9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30504-06CC-490D-8E47-FC3E1AB3A0E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034D3-F333-4871-8AC4-8207829BD2B5}" type="datetimeFigureOut">
              <a:rPr lang="ja-JP" altLang="en-US"/>
              <a:pPr>
                <a:defRPr/>
              </a:pPr>
              <a:t>2014/1/9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6535-0724-426F-8C65-FE248A97DFC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DD72A-A4D7-42BC-88B2-27C24F066F1E}" type="datetimeFigureOut">
              <a:rPr lang="ja-JP" altLang="en-US"/>
              <a:pPr>
                <a:defRPr/>
              </a:pPr>
              <a:t>2014/1/9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E45AB-DA4C-4908-AC19-4B6BC83A958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BAA1825-F440-4D93-97E5-267A6DD4B957}" type="datetimeFigureOut">
              <a:rPr lang="ja-JP" altLang="en-US"/>
              <a:pPr>
                <a:defRPr/>
              </a:pPr>
              <a:t>2014/1/9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C5D4729-1240-4B90-ADF9-CF7A0A7DAB1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Textfeld 2"/>
          <p:cNvSpPr txBox="1">
            <a:spLocks noChangeArrowheads="1"/>
          </p:cNvSpPr>
          <p:nvPr/>
        </p:nvSpPr>
        <p:spPr bwMode="auto">
          <a:xfrm>
            <a:off x="971550" y="4048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de-DE" altLang="ja-JP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314415"/>
              </p:ext>
            </p:extLst>
          </p:nvPr>
        </p:nvGraphicFramePr>
        <p:xfrm>
          <a:off x="467544" y="223838"/>
          <a:ext cx="8280920" cy="731520"/>
        </p:xfrm>
        <a:graphic>
          <a:graphicData uri="http://schemas.openxmlformats.org/drawingml/2006/table">
            <a:tbl>
              <a:tblPr/>
              <a:tblGrid>
                <a:gridCol w="4140487"/>
                <a:gridCol w="4140433"/>
              </a:tblGrid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Submitted by the Chair of the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WLTP Informal Group</a:t>
                      </a:r>
                      <a:endParaRPr kumimoji="0" lang="de-DE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ja-JP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Informal document No</a:t>
                      </a:r>
                      <a:r>
                        <a:rPr kumimoji="0" lang="pt-BR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. </a:t>
                      </a:r>
                      <a:r>
                        <a:rPr kumimoji="0" lang="pt-BR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GRPE-68-15</a:t>
                      </a:r>
                      <a:endParaRPr kumimoji="0" lang="pt-BR" altLang="ja-JP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  <a:p>
                      <a:pPr marL="476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(68th GRPE, Jan. 2014, agenda item </a:t>
                      </a:r>
                      <a:r>
                        <a:rPr kumimoji="0" lang="pt-BR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3(a))</a:t>
                      </a:r>
                      <a:endParaRPr kumimoji="0" lang="pt-BR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  <a:p>
                      <a:pPr marL="476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 </a:t>
                      </a:r>
                      <a:endParaRPr kumimoji="0" lang="de-DE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971550" y="1965675"/>
            <a:ext cx="5795176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Status </a:t>
            </a:r>
            <a:r>
              <a:rPr lang="de-DE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report</a:t>
            </a:r>
            <a:r>
              <a:rPr lang="de-DE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de-DE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of</a:t>
            </a:r>
            <a:r>
              <a:rPr lang="de-DE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the</a:t>
            </a:r>
            <a:r>
              <a:rPr lang="de-DE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de-DE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WLTP Informal Group</a:t>
            </a:r>
          </a:p>
          <a:p>
            <a:endParaRPr lang="de-DE" sz="4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de-D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Report </a:t>
            </a:r>
            <a:r>
              <a:rPr lang="de-DE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to</a:t>
            </a:r>
            <a:r>
              <a:rPr lang="de-D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GRPE </a:t>
            </a:r>
            <a:r>
              <a:rPr lang="de-DE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No</a:t>
            </a:r>
            <a:r>
              <a:rPr lang="de-D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68</a:t>
            </a:r>
          </a:p>
          <a:p>
            <a:r>
              <a:rPr lang="de-DE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</a:t>
            </a:r>
            <a:r>
              <a:rPr lang="de-DE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y</a:t>
            </a:r>
            <a:r>
              <a:rPr lang="de-D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Stephan </a:t>
            </a:r>
            <a:r>
              <a:rPr lang="de-DE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Redmann</a:t>
            </a:r>
            <a:r>
              <a:rPr lang="de-D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0219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3"/>
          <p:cNvSpPr txBox="1">
            <a:spLocks noChangeArrowheads="1"/>
          </p:cNvSpPr>
          <p:nvPr/>
        </p:nvSpPr>
        <p:spPr bwMode="auto">
          <a:xfrm>
            <a:off x="754063" y="825500"/>
            <a:ext cx="35108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WLTP </a:t>
            </a:r>
            <a:r>
              <a:rPr lang="en-US" altLang="ja-JP" sz="28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IG Meetings</a:t>
            </a:r>
            <a:endParaRPr lang="ja-JP" altLang="en-US" sz="2800" b="1" u="sng" dirty="0">
              <a:latin typeface="Tahoma" pitchFamily="34" charset="0"/>
              <a:ea typeface="メイリオ" pitchFamily="50" charset="-128"/>
              <a:cs typeface="Tahoma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754063" y="1700808"/>
            <a:ext cx="732123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June 2008 – Jan. 2010		1st – 4th WLTP IG 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meeting</a:t>
            </a:r>
            <a:endParaRPr lang="de-DE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endParaRPr lang="de-DE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2010 – 2013 			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WLTP IG was 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inactive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de-DE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8th </a:t>
            </a:r>
            <a:r>
              <a:rPr lang="de-DE" sz="20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January</a:t>
            </a:r>
            <a:r>
              <a:rPr lang="de-DE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2014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de-DE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5th WLTP IG </a:t>
            </a:r>
            <a:r>
              <a:rPr lang="de-DE" sz="20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meeting</a:t>
            </a:r>
            <a:r>
              <a:rPr lang="de-DE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de-DE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de-DE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		</a:t>
            </a:r>
            <a:r>
              <a:rPr lang="de-DE" sz="2000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 Start </a:t>
            </a:r>
            <a:r>
              <a:rPr lang="de-DE" sz="2000" b="1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of</a:t>
            </a:r>
            <a:r>
              <a:rPr lang="de-DE" sz="2000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WLTP Phase 1B </a:t>
            </a:r>
            <a:endParaRPr lang="de-DE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740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3"/>
          <p:cNvSpPr txBox="1">
            <a:spLocks noChangeArrowheads="1"/>
          </p:cNvSpPr>
          <p:nvPr/>
        </p:nvSpPr>
        <p:spPr bwMode="auto">
          <a:xfrm>
            <a:off x="754063" y="825500"/>
            <a:ext cx="445666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Status of WLTP Phase 1</a:t>
            </a:r>
            <a:endParaRPr lang="ja-JP" altLang="en-US" sz="2800" b="1" u="sng" dirty="0">
              <a:latin typeface="Tahoma" pitchFamily="34" charset="0"/>
              <a:ea typeface="メイリオ" pitchFamily="50" charset="-128"/>
              <a:cs typeface="Tahoma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754063" y="1700808"/>
            <a:ext cx="7437870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000" u="sng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67th GRPE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: 	Working 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document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GRPE/2013/13 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amended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de-DE" sz="2000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by</a:t>
            </a:r>
            <a:r>
              <a:rPr lang="de-DE" sz="2000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/>
            </a:r>
            <a:b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</a:b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(11/2013)	Informal 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document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GRPE-67-04-Rev.1</a:t>
            </a:r>
            <a:b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</a:b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		 WLTP Phase 1A</a:t>
            </a:r>
          </a:p>
          <a:p>
            <a:pPr>
              <a:lnSpc>
                <a:spcPct val="150000"/>
              </a:lnSpc>
            </a:pPr>
            <a:endParaRPr lang="de-DE" sz="2000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de-DE" sz="2000" u="sng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162th WP.29: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	1) Adoption 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of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Phase 1A 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gtr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documents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000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(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03/2014) 	2) Technical 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reports</a:t>
            </a:r>
            <a:endParaRPr lang="de-DE" sz="2000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de-DE" sz="2000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	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	3) Mandate 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for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WLTP Phase 1B</a:t>
            </a:r>
          </a:p>
          <a:p>
            <a:pPr>
              <a:lnSpc>
                <a:spcPct val="150000"/>
              </a:lnSpc>
            </a:pPr>
            <a:endParaRPr lang="de-DE" sz="2000" dirty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/>
            </a:r>
            <a:b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</a:b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	</a:t>
            </a:r>
            <a:endParaRPr lang="de-DE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603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テキスト ボックス 3"/>
          <p:cNvSpPr txBox="1">
            <a:spLocks noChangeArrowheads="1"/>
          </p:cNvSpPr>
          <p:nvPr/>
        </p:nvSpPr>
        <p:spPr bwMode="auto">
          <a:xfrm>
            <a:off x="827088" y="549275"/>
            <a:ext cx="47724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WLTP Phase 1b </a:t>
            </a:r>
            <a:r>
              <a:rPr lang="en-US" altLang="ja-JP" sz="28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Roadmap</a:t>
            </a:r>
            <a:endParaRPr lang="ja-JP" altLang="en-US" sz="2800" b="1" u="sng" dirty="0">
              <a:latin typeface="Tahoma" pitchFamily="34" charset="0"/>
              <a:ea typeface="メイリオ" pitchFamily="50" charset="-128"/>
              <a:cs typeface="Tahoma" pitchFamily="34" charset="0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827088" y="1998663"/>
            <a:ext cx="7921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27" name="テキスト ボックス 4"/>
          <p:cNvSpPr txBox="1">
            <a:spLocks noChangeArrowheads="1"/>
          </p:cNvSpPr>
          <p:nvPr/>
        </p:nvSpPr>
        <p:spPr bwMode="auto">
          <a:xfrm>
            <a:off x="136525" y="2090738"/>
            <a:ext cx="86995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WP.29</a:t>
            </a:r>
          </a:p>
          <a:p>
            <a:endParaRPr lang="en-US" altLang="ja-JP"/>
          </a:p>
          <a:p>
            <a:endParaRPr lang="en-US" altLang="ja-JP"/>
          </a:p>
          <a:p>
            <a:r>
              <a:rPr lang="en-US" altLang="ja-JP"/>
              <a:t>GRPE</a:t>
            </a:r>
          </a:p>
          <a:p>
            <a:endParaRPr lang="en-US" altLang="ja-JP"/>
          </a:p>
          <a:p>
            <a:endParaRPr lang="en-US" altLang="ja-JP"/>
          </a:p>
          <a:p>
            <a:r>
              <a:rPr lang="en-US" altLang="ja-JP"/>
              <a:t>WLTP</a:t>
            </a:r>
            <a:endParaRPr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>
            <a:off x="1000125" y="1755775"/>
            <a:ext cx="0" cy="2435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29" name="テキスト ボックス 7"/>
          <p:cNvSpPr txBox="1">
            <a:spLocks noChangeArrowheads="1"/>
          </p:cNvSpPr>
          <p:nvPr/>
        </p:nvSpPr>
        <p:spPr bwMode="auto">
          <a:xfrm>
            <a:off x="1042988" y="1411288"/>
            <a:ext cx="77136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2014                                         2015                                         2016</a:t>
            </a:r>
          </a:p>
          <a:p>
            <a:r>
              <a:rPr lang="en-US" altLang="ja-JP" sz="1400"/>
              <a:t>1   2   3   4   5   6   7   8   9   10  11  12  1   2   3   4   5   6   7   8   9   10  11  12  1   2   3   4   5   6</a:t>
            </a:r>
            <a:endParaRPr lang="ja-JP" altLang="en-US" sz="1400"/>
          </a:p>
        </p:txBody>
      </p:sp>
      <p:sp>
        <p:nvSpPr>
          <p:cNvPr id="16395" name="テキスト ボックス 21"/>
          <p:cNvSpPr txBox="1">
            <a:spLocks noChangeArrowheads="1"/>
          </p:cNvSpPr>
          <p:nvPr/>
        </p:nvSpPr>
        <p:spPr bwMode="auto">
          <a:xfrm>
            <a:off x="1042988" y="4581525"/>
            <a:ext cx="2374900" cy="9413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Fix organization, responsibilities</a:t>
            </a:r>
          </a:p>
          <a:p>
            <a:pPr>
              <a:defRPr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and time schedule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カギ線コネクタ 34"/>
          <p:cNvCxnSpPr>
            <a:cxnSpLocks noChangeShapeType="1"/>
            <a:stCxn id="26651" idx="2"/>
            <a:endCxn id="26645" idx="0"/>
          </p:cNvCxnSpPr>
          <p:nvPr/>
        </p:nvCxnSpPr>
        <p:spPr bwMode="auto">
          <a:xfrm flipV="1">
            <a:off x="7637463" y="2339975"/>
            <a:ext cx="842962" cy="765175"/>
          </a:xfrm>
          <a:prstGeom prst="bentConnector3">
            <a:avLst>
              <a:gd name="adj1" fmla="val 72315"/>
            </a:avLst>
          </a:prstGeom>
          <a:noFill/>
          <a:ln w="25400" algn="ctr">
            <a:solidFill>
              <a:schemeClr val="tx1"/>
            </a:solidFill>
            <a:miter lim="800000"/>
            <a:headEnd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26632" name="テキスト ボックス 36"/>
          <p:cNvSpPr txBox="1">
            <a:spLocks noChangeArrowheads="1"/>
          </p:cNvSpPr>
          <p:nvPr/>
        </p:nvSpPr>
        <p:spPr bwMode="auto">
          <a:xfrm>
            <a:off x="5503863" y="2041525"/>
            <a:ext cx="1692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/>
              <a:t>Phase2 ToR</a:t>
            </a:r>
            <a:endParaRPr lang="ja-JP" altLang="en-US" sz="1400"/>
          </a:p>
        </p:txBody>
      </p:sp>
      <p:sp>
        <p:nvSpPr>
          <p:cNvPr id="38" name="額縁 37"/>
          <p:cNvSpPr/>
          <p:nvPr/>
        </p:nvSpPr>
        <p:spPr>
          <a:xfrm>
            <a:off x="1066800" y="3902075"/>
            <a:ext cx="377825" cy="319088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/>
              <a:t>5</a:t>
            </a:r>
            <a:endParaRPr lang="ja-JP" altLang="en-US" dirty="0"/>
          </a:p>
        </p:txBody>
      </p:sp>
      <p:sp>
        <p:nvSpPr>
          <p:cNvPr id="40" name="額縁 39"/>
          <p:cNvSpPr/>
          <p:nvPr/>
        </p:nvSpPr>
        <p:spPr>
          <a:xfrm>
            <a:off x="1677988" y="3902075"/>
            <a:ext cx="377825" cy="319088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/>
              <a:t>6</a:t>
            </a:r>
            <a:endParaRPr lang="ja-JP" altLang="en-US" dirty="0"/>
          </a:p>
        </p:txBody>
      </p:sp>
      <p:sp>
        <p:nvSpPr>
          <p:cNvPr id="41" name="額縁 40"/>
          <p:cNvSpPr/>
          <p:nvPr/>
        </p:nvSpPr>
        <p:spPr>
          <a:xfrm>
            <a:off x="2339975" y="3902075"/>
            <a:ext cx="377825" cy="319088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/>
              <a:t>7</a:t>
            </a:r>
            <a:endParaRPr lang="ja-JP" altLang="en-US" dirty="0"/>
          </a:p>
        </p:txBody>
      </p:sp>
      <p:sp>
        <p:nvSpPr>
          <p:cNvPr id="42" name="額縁 41"/>
          <p:cNvSpPr/>
          <p:nvPr/>
        </p:nvSpPr>
        <p:spPr>
          <a:xfrm>
            <a:off x="3203575" y="3902075"/>
            <a:ext cx="377825" cy="319088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/>
              <a:t>8</a:t>
            </a:r>
            <a:endParaRPr lang="ja-JP" altLang="en-US" dirty="0"/>
          </a:p>
        </p:txBody>
      </p:sp>
      <p:sp>
        <p:nvSpPr>
          <p:cNvPr id="43" name="額縁 42"/>
          <p:cNvSpPr/>
          <p:nvPr/>
        </p:nvSpPr>
        <p:spPr>
          <a:xfrm>
            <a:off x="4240213" y="3902075"/>
            <a:ext cx="377825" cy="319088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/>
              <a:t>9</a:t>
            </a:r>
            <a:endParaRPr lang="ja-JP" altLang="en-US" dirty="0"/>
          </a:p>
        </p:txBody>
      </p:sp>
      <p:sp>
        <p:nvSpPr>
          <p:cNvPr id="44" name="額縁 43"/>
          <p:cNvSpPr/>
          <p:nvPr/>
        </p:nvSpPr>
        <p:spPr>
          <a:xfrm>
            <a:off x="4768850" y="3910013"/>
            <a:ext cx="528638" cy="306387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/>
              <a:t>10</a:t>
            </a:r>
            <a:endParaRPr lang="ja-JP" altLang="en-US" dirty="0"/>
          </a:p>
        </p:txBody>
      </p:sp>
      <p:sp>
        <p:nvSpPr>
          <p:cNvPr id="26639" name="テキスト ボックス 2"/>
          <p:cNvSpPr txBox="1">
            <a:spLocks noChangeArrowheads="1"/>
          </p:cNvSpPr>
          <p:nvPr/>
        </p:nvSpPr>
        <p:spPr bwMode="auto">
          <a:xfrm>
            <a:off x="4668838" y="3276600"/>
            <a:ext cx="12112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/>
              <a:t>gtr informal</a:t>
            </a:r>
          </a:p>
          <a:p>
            <a:r>
              <a:rPr lang="en-US" altLang="ja-JP" sz="1600"/>
              <a:t>document</a:t>
            </a:r>
            <a:endParaRPr lang="ja-JP" altLang="en-US" sz="1600"/>
          </a:p>
        </p:txBody>
      </p:sp>
      <p:cxnSp>
        <p:nvCxnSpPr>
          <p:cNvPr id="9" name="カギ線コネクタ 8"/>
          <p:cNvCxnSpPr>
            <a:cxnSpLocks noChangeShapeType="1"/>
            <a:stCxn id="26646" idx="3"/>
            <a:endCxn id="26643" idx="0"/>
          </p:cNvCxnSpPr>
          <p:nvPr/>
        </p:nvCxnSpPr>
        <p:spPr bwMode="auto">
          <a:xfrm rot="16200000">
            <a:off x="5891213" y="2025650"/>
            <a:ext cx="515938" cy="1138237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26641" name="直線矢印コネクタ 10"/>
          <p:cNvCxnSpPr>
            <a:cxnSpLocks noChangeShapeType="1"/>
            <a:stCxn id="38" idx="2"/>
          </p:cNvCxnSpPr>
          <p:nvPr/>
        </p:nvCxnSpPr>
        <p:spPr bwMode="auto">
          <a:xfrm>
            <a:off x="1255713" y="4233863"/>
            <a:ext cx="3175" cy="347662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3" name="右矢印 2"/>
          <p:cNvSpPr/>
          <p:nvPr/>
        </p:nvSpPr>
        <p:spPr>
          <a:xfrm>
            <a:off x="1042988" y="5734050"/>
            <a:ext cx="6192837" cy="531813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altLang="ja-JP" dirty="0"/>
              <a:t>Round Robin</a:t>
            </a:r>
          </a:p>
        </p:txBody>
      </p:sp>
      <p:sp>
        <p:nvSpPr>
          <p:cNvPr id="26643" name="AutoShape 38"/>
          <p:cNvSpPr>
            <a:spLocks noChangeArrowheads="1"/>
          </p:cNvSpPr>
          <p:nvPr/>
        </p:nvSpPr>
        <p:spPr bwMode="auto">
          <a:xfrm rot="-5400000">
            <a:off x="6608763" y="2154238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167</a:t>
            </a:r>
          </a:p>
        </p:txBody>
      </p:sp>
      <p:sp>
        <p:nvSpPr>
          <p:cNvPr id="26644" name="AutoShape 39"/>
          <p:cNvSpPr>
            <a:spLocks noChangeArrowheads="1"/>
          </p:cNvSpPr>
          <p:nvPr/>
        </p:nvSpPr>
        <p:spPr bwMode="auto">
          <a:xfrm rot="-5400000">
            <a:off x="7632700" y="2155825"/>
            <a:ext cx="576263" cy="360363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168</a:t>
            </a:r>
          </a:p>
        </p:txBody>
      </p:sp>
      <p:sp>
        <p:nvSpPr>
          <p:cNvPr id="26645" name="AutoShape 40"/>
          <p:cNvSpPr>
            <a:spLocks noChangeArrowheads="1"/>
          </p:cNvSpPr>
          <p:nvPr/>
        </p:nvSpPr>
        <p:spPr bwMode="auto">
          <a:xfrm rot="-5400000">
            <a:off x="8370888" y="2157413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169</a:t>
            </a:r>
          </a:p>
        </p:txBody>
      </p:sp>
      <p:sp>
        <p:nvSpPr>
          <p:cNvPr id="26646" name="AutoShape 42"/>
          <p:cNvSpPr>
            <a:spLocks noChangeArrowheads="1"/>
          </p:cNvSpPr>
          <p:nvPr/>
        </p:nvSpPr>
        <p:spPr bwMode="auto">
          <a:xfrm rot="-5400000">
            <a:off x="5327650" y="2889251"/>
            <a:ext cx="504825" cy="431800"/>
          </a:xfrm>
          <a:prstGeom prst="flowChartPunchedTap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71</a:t>
            </a:r>
          </a:p>
        </p:txBody>
      </p:sp>
      <p:sp>
        <p:nvSpPr>
          <p:cNvPr id="26647" name="AutoShape 44"/>
          <p:cNvSpPr>
            <a:spLocks noChangeArrowheads="1"/>
          </p:cNvSpPr>
          <p:nvPr/>
        </p:nvSpPr>
        <p:spPr bwMode="auto">
          <a:xfrm rot="-5400000">
            <a:off x="8423275" y="2889251"/>
            <a:ext cx="504825" cy="431800"/>
          </a:xfrm>
          <a:prstGeom prst="flowChartPunchedTap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73</a:t>
            </a:r>
          </a:p>
        </p:txBody>
      </p:sp>
      <p:cxnSp>
        <p:nvCxnSpPr>
          <p:cNvPr id="2" name="直線コネクタ 6"/>
          <p:cNvCxnSpPr/>
          <p:nvPr/>
        </p:nvCxnSpPr>
        <p:spPr>
          <a:xfrm>
            <a:off x="4183063" y="1497013"/>
            <a:ext cx="28575" cy="3038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6"/>
          <p:cNvCxnSpPr/>
          <p:nvPr/>
        </p:nvCxnSpPr>
        <p:spPr>
          <a:xfrm>
            <a:off x="7308850" y="1470025"/>
            <a:ext cx="28575" cy="3038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50" name="AutoShape 41"/>
          <p:cNvSpPr>
            <a:spLocks noChangeArrowheads="1"/>
          </p:cNvSpPr>
          <p:nvPr/>
        </p:nvSpPr>
        <p:spPr bwMode="auto">
          <a:xfrm rot="-5400000">
            <a:off x="4103687" y="2889251"/>
            <a:ext cx="504825" cy="431800"/>
          </a:xfrm>
          <a:prstGeom prst="flowChartPunchedTap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70</a:t>
            </a:r>
          </a:p>
        </p:txBody>
      </p:sp>
      <p:sp>
        <p:nvSpPr>
          <p:cNvPr id="26651" name="AutoShape 43"/>
          <p:cNvSpPr>
            <a:spLocks noChangeArrowheads="1"/>
          </p:cNvSpPr>
          <p:nvPr/>
        </p:nvSpPr>
        <p:spPr bwMode="auto">
          <a:xfrm rot="-5400000">
            <a:off x="7213600" y="2889251"/>
            <a:ext cx="504825" cy="431800"/>
          </a:xfrm>
          <a:prstGeom prst="flowChartPunchedTap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72</a:t>
            </a:r>
          </a:p>
        </p:txBody>
      </p:sp>
      <p:sp>
        <p:nvSpPr>
          <p:cNvPr id="26652" name="AutoShape 47"/>
          <p:cNvSpPr>
            <a:spLocks noChangeArrowheads="1"/>
          </p:cNvSpPr>
          <p:nvPr/>
        </p:nvSpPr>
        <p:spPr bwMode="auto">
          <a:xfrm rot="-5400000">
            <a:off x="2232025" y="2889251"/>
            <a:ext cx="504825" cy="431800"/>
          </a:xfrm>
          <a:prstGeom prst="flowChartPunchedTap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69</a:t>
            </a:r>
          </a:p>
        </p:txBody>
      </p:sp>
      <p:sp>
        <p:nvSpPr>
          <p:cNvPr id="26653" name="AutoShape 48"/>
          <p:cNvSpPr>
            <a:spLocks noChangeArrowheads="1"/>
          </p:cNvSpPr>
          <p:nvPr/>
        </p:nvSpPr>
        <p:spPr bwMode="auto">
          <a:xfrm rot="-5400000">
            <a:off x="1008062" y="2889251"/>
            <a:ext cx="504825" cy="431800"/>
          </a:xfrm>
          <a:prstGeom prst="flowChartPunchedTap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68</a:t>
            </a:r>
          </a:p>
        </p:txBody>
      </p:sp>
      <p:sp>
        <p:nvSpPr>
          <p:cNvPr id="26654" name="テキスト ボックス 2"/>
          <p:cNvSpPr txBox="1">
            <a:spLocks noChangeArrowheads="1"/>
          </p:cNvSpPr>
          <p:nvPr/>
        </p:nvSpPr>
        <p:spPr bwMode="auto">
          <a:xfrm>
            <a:off x="6265863" y="3219450"/>
            <a:ext cx="1187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gtr formal</a:t>
            </a:r>
          </a:p>
          <a:p>
            <a:r>
              <a:rPr lang="en-US" altLang="ja-JP"/>
              <a:t>document</a:t>
            </a:r>
            <a:endParaRPr lang="ja-JP" altLang="en-US"/>
          </a:p>
        </p:txBody>
      </p:sp>
      <p:sp>
        <p:nvSpPr>
          <p:cNvPr id="18482" name="AutoShape 50"/>
          <p:cNvSpPr>
            <a:spLocks noChangeArrowheads="1"/>
          </p:cNvSpPr>
          <p:nvPr/>
        </p:nvSpPr>
        <p:spPr bwMode="auto">
          <a:xfrm>
            <a:off x="6300788" y="2968625"/>
            <a:ext cx="358775" cy="341313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cxnSp>
        <p:nvCxnSpPr>
          <p:cNvPr id="26656" name="AutoShape 51"/>
          <p:cNvCxnSpPr>
            <a:cxnSpLocks noChangeShapeType="1"/>
            <a:stCxn id="26646" idx="2"/>
            <a:endCxn id="18482" idx="1"/>
          </p:cNvCxnSpPr>
          <p:nvPr/>
        </p:nvCxnSpPr>
        <p:spPr bwMode="auto">
          <a:xfrm flipV="1">
            <a:off x="5751513" y="3098800"/>
            <a:ext cx="549275" cy="63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57" name="AutoShape 52"/>
          <p:cNvCxnSpPr>
            <a:cxnSpLocks noChangeShapeType="1"/>
            <a:stCxn id="18482" idx="4"/>
            <a:endCxn id="26651" idx="0"/>
          </p:cNvCxnSpPr>
          <p:nvPr/>
        </p:nvCxnSpPr>
        <p:spPr bwMode="auto">
          <a:xfrm>
            <a:off x="6659563" y="3098800"/>
            <a:ext cx="633412" cy="63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658" name="テキスト ボックス 2"/>
          <p:cNvSpPr txBox="1">
            <a:spLocks noChangeArrowheads="1"/>
          </p:cNvSpPr>
          <p:nvPr/>
        </p:nvSpPr>
        <p:spPr bwMode="auto">
          <a:xfrm rot="-5400000">
            <a:off x="5341144" y="3640931"/>
            <a:ext cx="14160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200"/>
              <a:t>Slight modification</a:t>
            </a:r>
          </a:p>
        </p:txBody>
      </p:sp>
      <p:sp>
        <p:nvSpPr>
          <p:cNvPr id="6" name="額縁 43"/>
          <p:cNvSpPr/>
          <p:nvPr/>
        </p:nvSpPr>
        <p:spPr>
          <a:xfrm>
            <a:off x="5397500" y="3905250"/>
            <a:ext cx="528638" cy="306388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>
                <a:solidFill>
                  <a:srgbClr val="000000"/>
                </a:solidFill>
              </a:rPr>
              <a:t>11</a:t>
            </a: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額縁 43"/>
          <p:cNvSpPr/>
          <p:nvPr/>
        </p:nvSpPr>
        <p:spPr>
          <a:xfrm>
            <a:off x="6226175" y="3900488"/>
            <a:ext cx="528638" cy="306387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>
                <a:solidFill>
                  <a:srgbClr val="000000"/>
                </a:solidFill>
              </a:rPr>
              <a:t>12</a:t>
            </a: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" name="額縁 43"/>
          <p:cNvSpPr/>
          <p:nvPr/>
        </p:nvSpPr>
        <p:spPr>
          <a:xfrm>
            <a:off x="7354888" y="3895725"/>
            <a:ext cx="528637" cy="306388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</a:rPr>
              <a:t>13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6662" name="右矢印 2"/>
          <p:cNvSpPr>
            <a:spLocks noChangeArrowheads="1"/>
          </p:cNvSpPr>
          <p:nvPr/>
        </p:nvSpPr>
        <p:spPr bwMode="auto">
          <a:xfrm flipH="1">
            <a:off x="7451725" y="4365625"/>
            <a:ext cx="1296988" cy="531813"/>
          </a:xfrm>
          <a:prstGeom prst="rightArrow">
            <a:avLst>
              <a:gd name="adj1" fmla="val 51046"/>
              <a:gd name="adj2" fmla="val 49860"/>
            </a:avLst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altLang="ja-JP">
                <a:solidFill>
                  <a:srgbClr val="000000"/>
                </a:solidFill>
                <a:latin typeface="Calibri" pitchFamily="34" charset="0"/>
              </a:rPr>
              <a:t>Phase2</a:t>
            </a:r>
          </a:p>
        </p:txBody>
      </p:sp>
      <p:sp>
        <p:nvSpPr>
          <p:cNvPr id="45" name="額縁 43"/>
          <p:cNvSpPr/>
          <p:nvPr/>
        </p:nvSpPr>
        <p:spPr>
          <a:xfrm>
            <a:off x="8001000" y="3889375"/>
            <a:ext cx="528638" cy="306388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</a:rPr>
              <a:t>14</a:t>
            </a:r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19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3"/>
          <p:cNvSpPr txBox="1">
            <a:spLocks noChangeArrowheads="1"/>
          </p:cNvSpPr>
          <p:nvPr/>
        </p:nvSpPr>
        <p:spPr bwMode="auto">
          <a:xfrm>
            <a:off x="754063" y="537783"/>
            <a:ext cx="70685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WLTP Phase 1b </a:t>
            </a:r>
            <a:r>
              <a:rPr lang="en-US" altLang="ja-JP" sz="28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Organization</a:t>
            </a:r>
            <a:r>
              <a:rPr lang="en-US" altLang="ja-JP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altLang="ja-JP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altLang="ja-JP" sz="20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WLTP-05-03</a:t>
            </a:r>
            <a:r>
              <a:rPr lang="en-US" altLang="ja-JP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ja-JP" altLang="en-US" sz="2000" dirty="0">
              <a:latin typeface="Tahoma" pitchFamily="34" charset="0"/>
              <a:ea typeface="メイリオ" pitchFamily="50" charset="-128"/>
              <a:cs typeface="Tahoma" pitchFamily="34" charset="0"/>
            </a:endParaRPr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790575" y="1424905"/>
            <a:ext cx="3149600" cy="460375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ja-JP" sz="2400" dirty="0">
                <a:ea typeface="メイリオ" pitchFamily="50" charset="-128"/>
                <a:cs typeface="Arial" charset="0"/>
              </a:rPr>
              <a:t>WLTP Informal Group</a:t>
            </a:r>
            <a:endParaRPr lang="ja-JP" altLang="en-US" sz="2400" dirty="0">
              <a:ea typeface="メイリオ" pitchFamily="50" charset="-128"/>
              <a:cs typeface="Arial" charset="0"/>
            </a:endParaRPr>
          </a:p>
        </p:txBody>
      </p:sp>
      <p:sp>
        <p:nvSpPr>
          <p:cNvPr id="4" name="Text Box 75"/>
          <p:cNvSpPr txBox="1">
            <a:spLocks noChangeArrowheads="1"/>
          </p:cNvSpPr>
          <p:nvPr/>
        </p:nvSpPr>
        <p:spPr bwMode="auto">
          <a:xfrm>
            <a:off x="4088419" y="1424905"/>
            <a:ext cx="404040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u="sng" dirty="0"/>
              <a:t>Chair </a:t>
            </a:r>
            <a:r>
              <a:rPr lang="en-US" altLang="ja-JP" dirty="0"/>
              <a:t>: </a:t>
            </a:r>
            <a:r>
              <a:rPr lang="en-US" altLang="ja-JP" dirty="0" smtClean="0"/>
              <a:t>		</a:t>
            </a:r>
            <a:r>
              <a:rPr lang="en-US" altLang="ja-JP" dirty="0" err="1" smtClean="0"/>
              <a:t>Redmann</a:t>
            </a:r>
            <a:endParaRPr lang="en-US" altLang="ja-JP" dirty="0"/>
          </a:p>
          <a:p>
            <a:r>
              <a:rPr lang="en-US" altLang="ja-JP" u="sng" dirty="0"/>
              <a:t>Vice Chair </a:t>
            </a:r>
            <a:r>
              <a:rPr lang="en-US" altLang="ja-JP" dirty="0"/>
              <a:t>: </a:t>
            </a:r>
            <a:r>
              <a:rPr lang="en-US" altLang="ja-JP" dirty="0" smtClean="0"/>
              <a:t>	KOBAYASHI</a:t>
            </a:r>
            <a:endParaRPr lang="en-US" altLang="ja-JP" dirty="0"/>
          </a:p>
          <a:p>
            <a:r>
              <a:rPr lang="en-US" altLang="ja-JP" u="sng" dirty="0"/>
              <a:t>C</a:t>
            </a:r>
            <a:r>
              <a:rPr lang="en-US" altLang="ja-JP" u="sng" dirty="0" smtClean="0"/>
              <a:t>o-TSs</a:t>
            </a:r>
            <a:r>
              <a:rPr lang="en-US" altLang="ja-JP" dirty="0" smtClean="0"/>
              <a:t> </a:t>
            </a:r>
            <a:r>
              <a:rPr lang="en-US" altLang="ja-JP" dirty="0"/>
              <a:t>: </a:t>
            </a:r>
            <a:r>
              <a:rPr lang="en-US" altLang="ja-JP" dirty="0" smtClean="0"/>
              <a:t>	ICHIKAWA / </a:t>
            </a:r>
            <a:r>
              <a:rPr lang="en-US" altLang="ja-JP" dirty="0" err="1" smtClean="0"/>
              <a:t>Kolesa</a:t>
            </a:r>
            <a:endParaRPr lang="en-US" altLang="ja-JP" dirty="0" smtClean="0"/>
          </a:p>
          <a:p>
            <a:r>
              <a:rPr lang="en-US" altLang="ja-JP" u="sng" dirty="0" smtClean="0"/>
              <a:t>Drafting </a:t>
            </a:r>
            <a:r>
              <a:rPr lang="en-US" altLang="ja-JP" u="sng" dirty="0" err="1" smtClean="0"/>
              <a:t>Coord</a:t>
            </a:r>
            <a:r>
              <a:rPr lang="en-US" altLang="ja-JP" u="sng" dirty="0" smtClean="0"/>
              <a:t>.</a:t>
            </a:r>
            <a:r>
              <a:rPr lang="en-US" altLang="ja-JP" dirty="0" smtClean="0"/>
              <a:t>: 	</a:t>
            </a:r>
            <a:r>
              <a:rPr lang="en-US" altLang="ja-JP" dirty="0" err="1" smtClean="0"/>
              <a:t>Dubuc</a:t>
            </a:r>
            <a:endParaRPr lang="en-US" altLang="ja-JP" dirty="0"/>
          </a:p>
        </p:txBody>
      </p:sp>
      <p:sp>
        <p:nvSpPr>
          <p:cNvPr id="5" name="Rechteck 29"/>
          <p:cNvSpPr/>
          <p:nvPr/>
        </p:nvSpPr>
        <p:spPr>
          <a:xfrm>
            <a:off x="1733477" y="5208824"/>
            <a:ext cx="2332111" cy="50323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E-Lab</a:t>
            </a:r>
            <a:r>
              <a:rPr lang="de-DE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Sub-group</a:t>
            </a:r>
            <a:endParaRPr lang="de-DE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75"/>
          <p:cNvSpPr txBox="1">
            <a:spLocks noChangeArrowheads="1"/>
          </p:cNvSpPr>
          <p:nvPr/>
        </p:nvSpPr>
        <p:spPr bwMode="auto">
          <a:xfrm>
            <a:off x="4211960" y="5208006"/>
            <a:ext cx="434817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u="sng" dirty="0"/>
              <a:t>C</a:t>
            </a:r>
            <a:r>
              <a:rPr lang="en-US" altLang="ja-JP" u="sng" dirty="0" smtClean="0"/>
              <a:t>o-Chairs</a:t>
            </a:r>
            <a:r>
              <a:rPr lang="en-US" altLang="ja-JP" dirty="0" smtClean="0"/>
              <a:t> </a:t>
            </a:r>
            <a:r>
              <a:rPr lang="en-US" altLang="ja-JP" dirty="0"/>
              <a:t>: </a:t>
            </a:r>
            <a:r>
              <a:rPr lang="en-US" altLang="ja-JP" dirty="0" smtClean="0"/>
              <a:t>	</a:t>
            </a:r>
            <a:r>
              <a:rPr lang="en-US" altLang="ja-JP" dirty="0" err="1" smtClean="0"/>
              <a:t>Ohlund</a:t>
            </a:r>
            <a:r>
              <a:rPr lang="en-US" altLang="ja-JP" dirty="0" smtClean="0"/>
              <a:t> / NIIKUNI</a:t>
            </a:r>
          </a:p>
          <a:p>
            <a:r>
              <a:rPr lang="en-US" altLang="ja-JP" u="sng" dirty="0" smtClean="0"/>
              <a:t>Co-TS</a:t>
            </a:r>
            <a:r>
              <a:rPr lang="en-US" altLang="ja-JP" dirty="0" smtClean="0"/>
              <a:t> </a:t>
            </a:r>
            <a:r>
              <a:rPr lang="en-US" altLang="ja-JP" dirty="0"/>
              <a:t>: </a:t>
            </a:r>
            <a:r>
              <a:rPr lang="en-US" altLang="ja-JP" dirty="0" smtClean="0"/>
              <a:t>		ICHIKAWA / Hartmann</a:t>
            </a:r>
          </a:p>
        </p:txBody>
      </p:sp>
      <p:sp>
        <p:nvSpPr>
          <p:cNvPr id="7" name="Rechteck 29"/>
          <p:cNvSpPr/>
          <p:nvPr/>
        </p:nvSpPr>
        <p:spPr>
          <a:xfrm>
            <a:off x="3266698" y="3240016"/>
            <a:ext cx="2317732" cy="50405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Forces</a:t>
            </a:r>
            <a:endParaRPr lang="de-DE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75"/>
          <p:cNvSpPr txBox="1">
            <a:spLocks noChangeArrowheads="1"/>
          </p:cNvSpPr>
          <p:nvPr/>
        </p:nvSpPr>
        <p:spPr bwMode="auto">
          <a:xfrm>
            <a:off x="3266974" y="3769599"/>
            <a:ext cx="50962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IG designates responsible CPs/Individual expert</a:t>
            </a:r>
          </a:p>
          <a:p>
            <a:r>
              <a:rPr lang="en-US" altLang="ja-JP" dirty="0" smtClean="0"/>
              <a:t>for each open task.</a:t>
            </a:r>
          </a:p>
        </p:txBody>
      </p:sp>
      <p:cxnSp>
        <p:nvCxnSpPr>
          <p:cNvPr id="9" name="カギ線コネクタ 2"/>
          <p:cNvCxnSpPr>
            <a:stCxn id="5" idx="1"/>
          </p:cNvCxnSpPr>
          <p:nvPr/>
        </p:nvCxnSpPr>
        <p:spPr>
          <a:xfrm rot="10800000">
            <a:off x="1203417" y="1885281"/>
            <a:ext cx="530061" cy="3575163"/>
          </a:xfrm>
          <a:prstGeom prst="bentConnector2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カギ線コネクタ 6"/>
          <p:cNvCxnSpPr>
            <a:stCxn id="7" idx="1"/>
            <a:endCxn id="3" idx="2"/>
          </p:cNvCxnSpPr>
          <p:nvPr/>
        </p:nvCxnSpPr>
        <p:spPr>
          <a:xfrm rot="10800000">
            <a:off x="2365376" y="1885280"/>
            <a:ext cx="901323" cy="1606764"/>
          </a:xfrm>
          <a:prstGeom prst="bentConnector2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1402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Inhaltsplatzhalter 2"/>
          <p:cNvSpPr txBox="1">
            <a:spLocks/>
          </p:cNvSpPr>
          <p:nvPr/>
        </p:nvSpPr>
        <p:spPr bwMode="auto">
          <a:xfrm>
            <a:off x="504825" y="1052736"/>
            <a:ext cx="8245475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de-DE" altLang="ja-JP" u="sng" dirty="0">
                <a:cs typeface="Arial" charset="0"/>
              </a:rPr>
              <a:t>O</a:t>
            </a:r>
            <a:r>
              <a:rPr lang="de-DE" altLang="ja-JP" u="sng" dirty="0" smtClean="0">
                <a:cs typeface="Arial" charset="0"/>
              </a:rPr>
              <a:t>pen </a:t>
            </a:r>
            <a:r>
              <a:rPr lang="de-DE" altLang="ja-JP" u="sng" dirty="0" err="1" smtClean="0">
                <a:cs typeface="Arial" charset="0"/>
              </a:rPr>
              <a:t>issues</a:t>
            </a:r>
            <a:r>
              <a:rPr lang="de-DE" altLang="ja-JP" u="sng" dirty="0" smtClean="0">
                <a:cs typeface="Arial" charset="0"/>
              </a:rPr>
              <a:t> </a:t>
            </a:r>
            <a:r>
              <a:rPr lang="de-DE" altLang="ja-JP" u="sng" dirty="0" err="1" smtClean="0">
                <a:cs typeface="Arial" charset="0"/>
              </a:rPr>
              <a:t>list</a:t>
            </a:r>
            <a:r>
              <a:rPr lang="de-DE" altLang="ja-JP" dirty="0" smtClean="0">
                <a:cs typeface="Arial" charset="0"/>
              </a:rPr>
              <a:t>: 	</a:t>
            </a:r>
            <a:r>
              <a:rPr lang="de-DE" altLang="ja-JP" b="1" u="sng" dirty="0" smtClean="0">
                <a:cs typeface="Arial" charset="0"/>
              </a:rPr>
              <a:t>WLTP-05-04</a:t>
            </a:r>
            <a:endParaRPr lang="de-DE" altLang="ja-JP" b="1" u="sng" dirty="0">
              <a:cs typeface="Arial" charset="0"/>
            </a:endParaRPr>
          </a:p>
          <a:p>
            <a:pPr eaLnBrk="0" hangingPunct="0">
              <a:spcBef>
                <a:spcPct val="20000"/>
              </a:spcBef>
            </a:pPr>
            <a:endParaRPr lang="de-DE" altLang="ja-JP" dirty="0">
              <a:cs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de-DE" altLang="ja-JP" b="1" u="sng" dirty="0" smtClean="0">
                <a:cs typeface="Arial" charset="0"/>
              </a:rPr>
              <a:t>Key </a:t>
            </a:r>
            <a:r>
              <a:rPr lang="de-DE" altLang="ja-JP" b="1" u="sng" dirty="0" err="1" smtClean="0">
                <a:cs typeface="Arial" charset="0"/>
              </a:rPr>
              <a:t>issues</a:t>
            </a:r>
            <a:r>
              <a:rPr lang="de-DE" altLang="ja-JP" b="1" u="sng" dirty="0" smtClean="0">
                <a:cs typeface="Arial" charset="0"/>
              </a:rPr>
              <a:t>:</a:t>
            </a:r>
            <a:r>
              <a:rPr lang="de-DE" altLang="ja-JP" b="1" dirty="0" smtClean="0">
                <a:cs typeface="Arial" charset="0"/>
              </a:rPr>
              <a:t>	</a:t>
            </a:r>
            <a:r>
              <a:rPr lang="de-DE" altLang="ja-JP" u="sng" dirty="0" err="1" smtClean="0">
                <a:cs typeface="Arial" charset="0"/>
              </a:rPr>
              <a:t>Subgroup</a:t>
            </a:r>
            <a:r>
              <a:rPr lang="de-DE" altLang="ja-JP" u="sng" dirty="0" smtClean="0">
                <a:cs typeface="Arial" charset="0"/>
              </a:rPr>
              <a:t> EV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de-DE" altLang="ja-JP" b="1" dirty="0">
                <a:cs typeface="Arial" charset="0"/>
              </a:rPr>
              <a:t>	</a:t>
            </a:r>
            <a:r>
              <a:rPr lang="de-DE" altLang="ja-JP" b="1" dirty="0" smtClean="0">
                <a:cs typeface="Arial" charset="0"/>
              </a:rPr>
              <a:t>		</a:t>
            </a:r>
            <a:r>
              <a:rPr lang="de-DE" altLang="ja-JP" dirty="0" smtClean="0">
                <a:cs typeface="Arial" charset="0"/>
              </a:rPr>
              <a:t>Utility </a:t>
            </a:r>
            <a:r>
              <a:rPr lang="de-DE" altLang="ja-JP" dirty="0" err="1" smtClean="0">
                <a:cs typeface="Arial" charset="0"/>
              </a:rPr>
              <a:t>Factors</a:t>
            </a:r>
            <a:r>
              <a:rPr lang="de-DE" altLang="ja-JP" dirty="0" smtClean="0">
                <a:cs typeface="Arial" charset="0"/>
              </a:rPr>
              <a:t>, </a:t>
            </a:r>
            <a:r>
              <a:rPr lang="de-DE" altLang="ja-JP" dirty="0" err="1" smtClean="0">
                <a:cs typeface="Arial" charset="0"/>
              </a:rPr>
              <a:t>phase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specific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calculation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formula</a:t>
            </a:r>
            <a:r>
              <a:rPr lang="de-DE" altLang="ja-JP" dirty="0" smtClean="0">
                <a:cs typeface="Arial" charset="0"/>
              </a:rPr>
              <a:t>, 			</a:t>
            </a:r>
            <a:r>
              <a:rPr lang="de-DE" altLang="ja-JP" dirty="0" err="1" smtClean="0">
                <a:cs typeface="Arial" charset="0"/>
              </a:rPr>
              <a:t>shortened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test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procedure</a:t>
            </a:r>
            <a:endParaRPr lang="de-DE" altLang="ja-JP" dirty="0" smtClean="0">
              <a:cs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de-DE" altLang="ja-JP" dirty="0">
              <a:cs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de-DE" altLang="ja-JP" dirty="0" smtClean="0">
                <a:cs typeface="Arial" charset="0"/>
              </a:rPr>
              <a:t>			</a:t>
            </a:r>
            <a:r>
              <a:rPr lang="de-DE" altLang="ja-JP" u="sng" dirty="0" smtClean="0">
                <a:cs typeface="Arial" charset="0"/>
              </a:rPr>
              <a:t>Cycle / </a:t>
            </a:r>
            <a:r>
              <a:rPr lang="de-DE" altLang="ja-JP" u="sng" dirty="0" err="1" smtClean="0">
                <a:cs typeface="Arial" charset="0"/>
              </a:rPr>
              <a:t>Process</a:t>
            </a:r>
            <a:endParaRPr lang="de-DE" altLang="ja-JP" u="sng" dirty="0" smtClean="0">
              <a:cs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de-DE" altLang="ja-JP" dirty="0">
                <a:cs typeface="Arial" charset="0"/>
              </a:rPr>
              <a:t>	</a:t>
            </a:r>
            <a:r>
              <a:rPr lang="de-DE" altLang="ja-JP" dirty="0" smtClean="0">
                <a:cs typeface="Arial" charset="0"/>
              </a:rPr>
              <a:t>		</a:t>
            </a:r>
            <a:r>
              <a:rPr lang="de-DE" altLang="ja-JP" dirty="0" err="1" smtClean="0">
                <a:cs typeface="Arial" charset="0"/>
              </a:rPr>
              <a:t>Downscaling</a:t>
            </a:r>
            <a:r>
              <a:rPr lang="de-DE" altLang="ja-JP" dirty="0" smtClean="0">
                <a:cs typeface="Arial" charset="0"/>
              </a:rPr>
              <a:t>, </a:t>
            </a:r>
            <a:r>
              <a:rPr lang="de-DE" altLang="ja-JP" dirty="0" err="1" smtClean="0">
                <a:cs typeface="Arial" charset="0"/>
              </a:rPr>
              <a:t>gearshifting</a:t>
            </a:r>
            <a:r>
              <a:rPr lang="de-DE" altLang="ja-JP" dirty="0" smtClean="0">
                <a:cs typeface="Arial" charset="0"/>
              </a:rPr>
              <a:t> , </a:t>
            </a:r>
            <a:r>
              <a:rPr lang="de-DE" altLang="ja-JP" dirty="0" err="1" smtClean="0">
                <a:cs typeface="Arial" charset="0"/>
              </a:rPr>
              <a:t>number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of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tests</a:t>
            </a:r>
            <a:endParaRPr lang="de-DE" altLang="ja-JP" dirty="0" smtClean="0">
              <a:cs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de-DE" altLang="ja-JP" dirty="0">
              <a:cs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de-DE" altLang="ja-JP" dirty="0" smtClean="0">
                <a:cs typeface="Arial" charset="0"/>
              </a:rPr>
              <a:t>			</a:t>
            </a:r>
            <a:r>
              <a:rPr lang="de-DE" altLang="ja-JP" u="sng" dirty="0" smtClean="0">
                <a:cs typeface="Arial" charset="0"/>
              </a:rPr>
              <a:t>Road &amp; </a:t>
            </a:r>
            <a:r>
              <a:rPr lang="de-DE" altLang="ja-JP" u="sng" dirty="0" err="1" smtClean="0">
                <a:cs typeface="Arial" charset="0"/>
              </a:rPr>
              <a:t>Dyno</a:t>
            </a:r>
            <a:r>
              <a:rPr lang="de-DE" altLang="ja-JP" u="sng" dirty="0" smtClean="0">
                <a:cs typeface="Arial" charset="0"/>
              </a:rPr>
              <a:t> </a:t>
            </a:r>
            <a:r>
              <a:rPr lang="de-DE" altLang="ja-JP" u="sng" dirty="0" err="1" smtClean="0">
                <a:cs typeface="Arial" charset="0"/>
              </a:rPr>
              <a:t>Load</a:t>
            </a:r>
            <a:r>
              <a:rPr lang="de-DE" altLang="ja-JP" u="sng" dirty="0" smtClean="0">
                <a:cs typeface="Arial" charset="0"/>
              </a:rPr>
              <a:t> Determination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de-DE" altLang="ja-JP" dirty="0">
                <a:cs typeface="Arial" charset="0"/>
              </a:rPr>
              <a:t>	</a:t>
            </a:r>
            <a:r>
              <a:rPr lang="de-DE" altLang="ja-JP" dirty="0" smtClean="0">
                <a:cs typeface="Arial" charset="0"/>
              </a:rPr>
              <a:t>		Windtunnel </a:t>
            </a:r>
            <a:r>
              <a:rPr lang="de-DE" altLang="ja-JP" dirty="0" err="1" smtClean="0">
                <a:cs typeface="Arial" charset="0"/>
              </a:rPr>
              <a:t>method</a:t>
            </a:r>
            <a:r>
              <a:rPr lang="de-DE" altLang="ja-JP" dirty="0" smtClean="0">
                <a:cs typeface="Arial" charset="0"/>
              </a:rPr>
              <a:t>, </a:t>
            </a:r>
            <a:r>
              <a:rPr lang="de-DE" altLang="ja-JP" dirty="0" err="1">
                <a:cs typeface="Arial" charset="0"/>
              </a:rPr>
              <a:t>t</a:t>
            </a:r>
            <a:r>
              <a:rPr lang="de-DE" altLang="ja-JP" dirty="0" err="1" smtClean="0">
                <a:cs typeface="Arial" charset="0"/>
              </a:rPr>
              <a:t>orque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meter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method</a:t>
            </a:r>
            <a:r>
              <a:rPr lang="de-DE" altLang="ja-JP" dirty="0" smtClean="0">
                <a:cs typeface="Arial" charset="0"/>
              </a:rPr>
              <a:t>, on-board 			</a:t>
            </a:r>
            <a:r>
              <a:rPr lang="de-DE" altLang="ja-JP" dirty="0" err="1" smtClean="0">
                <a:cs typeface="Arial" charset="0"/>
              </a:rPr>
              <a:t>anemometry</a:t>
            </a:r>
            <a:r>
              <a:rPr lang="de-DE" altLang="ja-JP" dirty="0" smtClean="0">
                <a:cs typeface="Arial" charset="0"/>
              </a:rPr>
              <a:t>, </a:t>
            </a:r>
            <a:r>
              <a:rPr lang="de-DE" altLang="ja-JP" dirty="0" err="1" smtClean="0">
                <a:cs typeface="Arial" charset="0"/>
              </a:rPr>
              <a:t>default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running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resistances</a:t>
            </a:r>
            <a:endParaRPr lang="de-DE" altLang="ja-JP" dirty="0" smtClean="0">
              <a:cs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de-DE" altLang="ja-JP" dirty="0">
              <a:cs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de-DE" altLang="ja-JP" dirty="0" smtClean="0">
                <a:cs typeface="Arial" charset="0"/>
              </a:rPr>
              <a:t>			</a:t>
            </a:r>
            <a:r>
              <a:rPr lang="de-DE" altLang="ja-JP" u="sng" dirty="0" smtClean="0">
                <a:cs typeface="Arial" charset="0"/>
              </a:rPr>
              <a:t>General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de-DE" altLang="ja-JP" dirty="0">
                <a:cs typeface="Arial" charset="0"/>
              </a:rPr>
              <a:t>	</a:t>
            </a:r>
            <a:r>
              <a:rPr lang="de-DE" altLang="ja-JP" dirty="0" smtClean="0">
                <a:cs typeface="Arial" charset="0"/>
              </a:rPr>
              <a:t>		</a:t>
            </a:r>
            <a:r>
              <a:rPr lang="de-DE" altLang="ja-JP" dirty="0" err="1" smtClean="0">
                <a:cs typeface="Arial" charset="0"/>
              </a:rPr>
              <a:t>Normalization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procedures</a:t>
            </a:r>
            <a:r>
              <a:rPr lang="de-DE" altLang="ja-JP" dirty="0" smtClean="0">
                <a:cs typeface="Arial" charset="0"/>
              </a:rPr>
              <a:t>,  </a:t>
            </a:r>
            <a:r>
              <a:rPr lang="de-DE" altLang="ja-JP" dirty="0" err="1" smtClean="0">
                <a:cs typeface="Arial" charset="0"/>
              </a:rPr>
              <a:t>Ambient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temp</a:t>
            </a:r>
            <a:r>
              <a:rPr lang="de-DE" altLang="ja-JP" dirty="0" smtClean="0">
                <a:cs typeface="Arial" charset="0"/>
              </a:rPr>
              <a:t>. </a:t>
            </a:r>
            <a:r>
              <a:rPr lang="de-DE" altLang="ja-JP" dirty="0" err="1" smtClean="0">
                <a:cs typeface="Arial" charset="0"/>
              </a:rPr>
              <a:t>correction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test</a:t>
            </a:r>
            <a:r>
              <a:rPr lang="de-DE" altLang="ja-JP" dirty="0" smtClean="0">
                <a:cs typeface="Arial" charset="0"/>
              </a:rPr>
              <a:t/>
            </a:r>
            <a:br>
              <a:rPr lang="de-DE" altLang="ja-JP" dirty="0" smtClean="0">
                <a:cs typeface="Arial" charset="0"/>
              </a:rPr>
            </a:br>
            <a:r>
              <a:rPr lang="de-DE" altLang="ja-JP" dirty="0" smtClean="0">
                <a:cs typeface="Arial" charset="0"/>
              </a:rPr>
              <a:t/>
            </a:r>
            <a:br>
              <a:rPr lang="de-DE" altLang="ja-JP" dirty="0" smtClean="0">
                <a:cs typeface="Arial" charset="0"/>
              </a:rPr>
            </a:br>
            <a:r>
              <a:rPr lang="de-DE" altLang="ja-JP" dirty="0" smtClean="0">
                <a:cs typeface="Arial" charset="0"/>
              </a:rPr>
              <a:t>		</a:t>
            </a:r>
            <a:r>
              <a:rPr lang="de-DE" altLang="ja-JP" u="sng" dirty="0" err="1" smtClean="0">
                <a:cs typeface="Arial" charset="0"/>
              </a:rPr>
              <a:t>Validations</a:t>
            </a:r>
            <a:r>
              <a:rPr lang="de-DE" altLang="ja-JP" u="sng" dirty="0" smtClean="0">
                <a:cs typeface="Arial" charset="0"/>
              </a:rPr>
              <a:t>/ Round Robin </a:t>
            </a:r>
            <a:r>
              <a:rPr lang="de-DE" altLang="ja-JP" u="sng" dirty="0" err="1" smtClean="0">
                <a:cs typeface="Arial" charset="0"/>
              </a:rPr>
              <a:t>exercise</a:t>
            </a:r>
            <a:endParaRPr lang="de-DE" altLang="ja-JP" u="sng" dirty="0" smtClean="0">
              <a:cs typeface="Arial" charset="0"/>
            </a:endParaRPr>
          </a:p>
        </p:txBody>
      </p:sp>
      <p:sp>
        <p:nvSpPr>
          <p:cNvPr id="24578" name="テキスト ボックス 3"/>
          <p:cNvSpPr txBox="1">
            <a:spLocks noChangeArrowheads="1"/>
          </p:cNvSpPr>
          <p:nvPr/>
        </p:nvSpPr>
        <p:spPr bwMode="auto">
          <a:xfrm>
            <a:off x="504824" y="332656"/>
            <a:ext cx="41040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Open issues Phase 1B</a:t>
            </a:r>
            <a:endParaRPr lang="ja-JP" altLang="en-US" sz="2800" b="1" u="sng" dirty="0">
              <a:latin typeface="Tahoma" pitchFamily="34" charset="0"/>
              <a:ea typeface="メイリオ" pitchFamily="50" charset="-128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Inhaltsplatzhalter 2"/>
          <p:cNvSpPr txBox="1">
            <a:spLocks/>
          </p:cNvSpPr>
          <p:nvPr/>
        </p:nvSpPr>
        <p:spPr bwMode="auto">
          <a:xfrm>
            <a:off x="489691" y="387769"/>
            <a:ext cx="8245475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de-DE" altLang="ja-JP" sz="2000" b="1" u="sng" dirty="0" smtClean="0">
                <a:cs typeface="Arial" charset="0"/>
              </a:rPr>
              <a:t>Parallel </a:t>
            </a:r>
            <a:r>
              <a:rPr lang="de-DE" altLang="ja-JP" sz="2000" b="1" u="sng" dirty="0" err="1" smtClean="0">
                <a:cs typeface="Arial" charset="0"/>
              </a:rPr>
              <a:t>activities</a:t>
            </a:r>
            <a:r>
              <a:rPr lang="de-DE" altLang="ja-JP" sz="2000" b="1" u="sng" dirty="0" smtClean="0">
                <a:cs typeface="Arial" charset="0"/>
              </a:rPr>
              <a:t> </a:t>
            </a:r>
            <a:r>
              <a:rPr lang="de-DE" altLang="ja-JP" sz="2000" b="1" u="sng" dirty="0" err="1" smtClean="0">
                <a:cs typeface="Arial" charset="0"/>
              </a:rPr>
              <a:t>of</a:t>
            </a:r>
            <a:r>
              <a:rPr lang="de-DE" altLang="ja-JP" sz="2000" b="1" u="sng" dirty="0" smtClean="0">
                <a:cs typeface="Arial" charset="0"/>
              </a:rPr>
              <a:t>  </a:t>
            </a:r>
            <a:r>
              <a:rPr lang="de-DE" altLang="ja-JP" sz="2000" b="1" u="sng" dirty="0" err="1" smtClean="0">
                <a:cs typeface="Arial" charset="0"/>
              </a:rPr>
              <a:t>the</a:t>
            </a:r>
            <a:r>
              <a:rPr lang="de-DE" altLang="ja-JP" sz="2000" b="1" u="sng" dirty="0" smtClean="0">
                <a:cs typeface="Arial" charset="0"/>
              </a:rPr>
              <a:t> European Union in 2014: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de-DE" altLang="ja-JP" u="sng" dirty="0">
              <a:cs typeface="Arial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489691" y="1124744"/>
            <a:ext cx="8558753" cy="5027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de-DE" altLang="ja-JP" u="sng" dirty="0" err="1">
                <a:cs typeface="Arial" charset="0"/>
              </a:rPr>
              <a:t>Normalization</a:t>
            </a:r>
            <a:r>
              <a:rPr lang="de-DE" altLang="ja-JP" u="sng" dirty="0">
                <a:cs typeface="Arial" charset="0"/>
              </a:rPr>
              <a:t> </a:t>
            </a:r>
            <a:r>
              <a:rPr lang="de-DE" altLang="ja-JP" u="sng" dirty="0" err="1" smtClean="0">
                <a:cs typeface="Arial" charset="0"/>
              </a:rPr>
              <a:t>procedures</a:t>
            </a:r>
            <a:r>
              <a:rPr lang="de-DE" altLang="ja-JP" u="sng" dirty="0" smtClean="0">
                <a:cs typeface="Arial" charset="0"/>
              </a:rPr>
              <a:t> </a:t>
            </a:r>
            <a:r>
              <a:rPr lang="en-GB" dirty="0"/>
              <a:t>(</a:t>
            </a:r>
            <a:r>
              <a:rPr lang="en-GB" u="sng" dirty="0"/>
              <a:t>WLTP-05-13</a:t>
            </a:r>
            <a:r>
              <a:rPr lang="en-GB" dirty="0" smtClean="0"/>
              <a:t>)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Correction </a:t>
            </a:r>
            <a:r>
              <a:rPr lang="en-GB" dirty="0"/>
              <a:t>algorithms for variations in the WLTP </a:t>
            </a:r>
            <a:r>
              <a:rPr lang="en-GB" dirty="0" smtClean="0"/>
              <a:t>testing </a:t>
            </a:r>
            <a:br>
              <a:rPr lang="en-GB" dirty="0" smtClean="0"/>
            </a:br>
            <a:r>
              <a:rPr lang="en-GB" dirty="0" smtClean="0"/>
              <a:t>1) 	Chassis </a:t>
            </a:r>
            <a:r>
              <a:rPr lang="en-GB" dirty="0"/>
              <a:t>dynamometer </a:t>
            </a:r>
            <a:r>
              <a:rPr lang="en-GB" dirty="0" smtClean="0"/>
              <a:t>test (vehicle state, test execution, meas. </a:t>
            </a:r>
            <a:r>
              <a:rPr lang="en-GB" dirty="0" err="1" smtClean="0"/>
              <a:t>Equipm</a:t>
            </a:r>
            <a:r>
              <a:rPr lang="en-GB" dirty="0" smtClean="0"/>
              <a:t>.)</a:t>
            </a:r>
            <a:br>
              <a:rPr lang="en-GB" dirty="0" smtClean="0"/>
            </a:br>
            <a:r>
              <a:rPr lang="en-GB" dirty="0" smtClean="0"/>
              <a:t>2) 	Road </a:t>
            </a:r>
            <a:r>
              <a:rPr lang="en-GB" dirty="0"/>
              <a:t>load </a:t>
            </a:r>
            <a:r>
              <a:rPr lang="en-GB" dirty="0" smtClean="0"/>
              <a:t>determination (coast-down test: ambient conditions, </a:t>
            </a:r>
            <a:br>
              <a:rPr lang="en-GB" dirty="0" smtClean="0"/>
            </a:br>
            <a:r>
              <a:rPr lang="en-GB" dirty="0" smtClean="0"/>
              <a:t>	vehicle state, test execution, test circuit)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US" dirty="0" smtClean="0"/>
              <a:t>Draft </a:t>
            </a:r>
            <a:r>
              <a:rPr lang="en-US" dirty="0"/>
              <a:t>report on </a:t>
            </a:r>
            <a:r>
              <a:rPr lang="en-US" dirty="0" smtClean="0"/>
              <a:t>21 methods: </a:t>
            </a:r>
            <a:r>
              <a:rPr lang="en-US" dirty="0"/>
              <a:t>end January </a:t>
            </a:r>
            <a:r>
              <a:rPr lang="en-US" dirty="0" smtClean="0"/>
              <a:t>2014, </a:t>
            </a:r>
            <a:br>
              <a:rPr lang="en-US" dirty="0" smtClean="0"/>
            </a:br>
            <a:r>
              <a:rPr lang="en-US" dirty="0" smtClean="0"/>
              <a:t>discussions on EU implementation in 2014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GB" dirty="0" smtClean="0"/>
              <a:t>Interest of CPs to harmonize these procedures (partly) in Phase 1B? </a:t>
            </a:r>
            <a:br>
              <a:rPr lang="en-GB" dirty="0" smtClean="0"/>
            </a:br>
            <a:r>
              <a:rPr lang="en-GB" b="1" dirty="0" smtClean="0">
                <a:sym typeface="Wingdings" pitchFamily="2" charset="2"/>
              </a:rPr>
              <a:t> </a:t>
            </a:r>
            <a:r>
              <a:rPr lang="de-DE" b="1" dirty="0" smtClean="0">
                <a:sym typeface="Wingdings" pitchFamily="2" charset="2"/>
              </a:rPr>
              <a:t>Feedback </a:t>
            </a:r>
            <a:r>
              <a:rPr lang="de-DE" b="1" dirty="0" err="1" smtClean="0">
                <a:sym typeface="Wingdings" pitchFamily="2" charset="2"/>
              </a:rPr>
              <a:t>requested</a:t>
            </a:r>
            <a:r>
              <a:rPr lang="de-DE" b="1" dirty="0" smtClean="0">
                <a:sym typeface="Wingdings" pitchFamily="2" charset="2"/>
              </a:rPr>
              <a:t> </a:t>
            </a:r>
            <a:r>
              <a:rPr lang="de-DE" b="1" dirty="0" err="1" smtClean="0">
                <a:sym typeface="Wingdings" pitchFamily="2" charset="2"/>
              </a:rPr>
              <a:t>until</a:t>
            </a:r>
            <a:r>
              <a:rPr lang="de-DE" b="1" dirty="0" smtClean="0">
                <a:sym typeface="Wingdings" pitchFamily="2" charset="2"/>
              </a:rPr>
              <a:t> </a:t>
            </a:r>
            <a:r>
              <a:rPr lang="de-DE" b="1" u="sng" dirty="0" smtClean="0">
                <a:sym typeface="Wingdings" pitchFamily="2" charset="2"/>
              </a:rPr>
              <a:t>14th </a:t>
            </a:r>
            <a:r>
              <a:rPr lang="de-DE" b="1" u="sng" dirty="0" err="1" smtClean="0">
                <a:sym typeface="Wingdings" pitchFamily="2" charset="2"/>
              </a:rPr>
              <a:t>February</a:t>
            </a:r>
            <a:r>
              <a:rPr lang="de-DE" b="1" u="sng" dirty="0" smtClean="0">
                <a:sym typeface="Wingdings" pitchFamily="2" charset="2"/>
              </a:rPr>
              <a:t> 2014</a:t>
            </a:r>
            <a:r>
              <a:rPr lang="de-DE" b="1" dirty="0" smtClean="0">
                <a:sym typeface="Wingdings" pitchFamily="2" charset="2"/>
              </a:rPr>
              <a:t>.</a:t>
            </a:r>
            <a:r>
              <a:rPr lang="de-DE" altLang="ja-JP" b="1" dirty="0">
                <a:cs typeface="Arial" charset="0"/>
              </a:rPr>
              <a:t>			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872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83200" y="548680"/>
            <a:ext cx="7752956" cy="3724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de-DE" altLang="ja-JP" u="sng" dirty="0" err="1" smtClean="0">
                <a:cs typeface="Arial" charset="0"/>
              </a:rPr>
              <a:t>Ambient</a:t>
            </a:r>
            <a:r>
              <a:rPr lang="de-DE" altLang="ja-JP" u="sng" dirty="0" smtClean="0">
                <a:cs typeface="Arial" charset="0"/>
              </a:rPr>
              <a:t> </a:t>
            </a:r>
            <a:r>
              <a:rPr lang="de-DE" altLang="ja-JP" u="sng" dirty="0" err="1" smtClean="0">
                <a:cs typeface="Arial" charset="0"/>
              </a:rPr>
              <a:t>Temperature</a:t>
            </a:r>
            <a:r>
              <a:rPr lang="de-DE" altLang="ja-JP" u="sng" dirty="0" smtClean="0">
                <a:cs typeface="Arial" charset="0"/>
              </a:rPr>
              <a:t> </a:t>
            </a:r>
            <a:r>
              <a:rPr lang="de-DE" altLang="ja-JP" u="sng" dirty="0" err="1" smtClean="0">
                <a:cs typeface="Arial" charset="0"/>
              </a:rPr>
              <a:t>Correction</a:t>
            </a:r>
            <a:r>
              <a:rPr lang="de-DE" altLang="ja-JP" u="sng" dirty="0" smtClean="0">
                <a:cs typeface="Arial" charset="0"/>
              </a:rPr>
              <a:t> Test </a:t>
            </a:r>
            <a:r>
              <a:rPr lang="en-GB" dirty="0"/>
              <a:t>(</a:t>
            </a:r>
            <a:r>
              <a:rPr lang="en-GB" u="sng" dirty="0" smtClean="0"/>
              <a:t>WLTP-05-14</a:t>
            </a:r>
            <a:r>
              <a:rPr lang="en-GB" dirty="0" smtClean="0"/>
              <a:t>)</a:t>
            </a:r>
            <a:br>
              <a:rPr lang="en-GB" dirty="0" smtClean="0"/>
            </a:br>
            <a:r>
              <a:rPr lang="en-GB" dirty="0" smtClean="0"/>
              <a:t>Method already discussed and drafted in Phase 1A</a:t>
            </a:r>
            <a:br>
              <a:rPr lang="en-GB" dirty="0" smtClean="0"/>
            </a:br>
            <a:r>
              <a:rPr lang="en-GB" dirty="0" smtClean="0"/>
              <a:t>Validation of family concept  is on-going, participation of CPs welcomed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GB" u="sng" dirty="0" smtClean="0"/>
              <a:t>Utility Factors (EV vehicles)</a:t>
            </a:r>
            <a:br>
              <a:rPr lang="en-GB" u="sng" dirty="0" smtClean="0"/>
            </a:br>
            <a:r>
              <a:rPr lang="en-US" altLang="ja-JP" dirty="0" smtClean="0">
                <a:cs typeface="Arial" charset="0"/>
              </a:rPr>
              <a:t>Current </a:t>
            </a:r>
            <a:r>
              <a:rPr lang="en-US" altLang="ja-JP" dirty="0" err="1" smtClean="0">
                <a:cs typeface="Arial" charset="0"/>
              </a:rPr>
              <a:t>gtr</a:t>
            </a:r>
            <a:r>
              <a:rPr lang="en-US" altLang="ja-JP" dirty="0" smtClean="0">
                <a:cs typeface="Arial" charset="0"/>
              </a:rPr>
              <a:t>: regional UFs. </a:t>
            </a:r>
            <a:br>
              <a:rPr lang="en-US" altLang="ja-JP" dirty="0" smtClean="0">
                <a:cs typeface="Arial" charset="0"/>
              </a:rPr>
            </a:br>
            <a:r>
              <a:rPr lang="en-US" altLang="ja-JP" dirty="0" smtClean="0">
                <a:cs typeface="Arial" charset="0"/>
              </a:rPr>
              <a:t>EU develops revised UFs </a:t>
            </a:r>
            <a:r>
              <a:rPr lang="en-US" altLang="ja-JP" dirty="0">
                <a:cs typeface="Arial" charset="0"/>
              </a:rPr>
              <a:t>to </a:t>
            </a:r>
            <a:r>
              <a:rPr lang="en-US" altLang="ja-JP" dirty="0" smtClean="0">
                <a:cs typeface="Arial" charset="0"/>
              </a:rPr>
              <a:t>improve representativeness, </a:t>
            </a:r>
            <a:br>
              <a:rPr lang="en-US" altLang="ja-JP" dirty="0" smtClean="0">
                <a:cs typeface="Arial" charset="0"/>
              </a:rPr>
            </a:br>
            <a:r>
              <a:rPr lang="en-US" altLang="ja-JP" dirty="0" smtClean="0">
                <a:cs typeface="Arial" charset="0"/>
              </a:rPr>
              <a:t>including </a:t>
            </a:r>
            <a:r>
              <a:rPr lang="en-US" altLang="ja-JP" dirty="0">
                <a:cs typeface="Arial" charset="0"/>
              </a:rPr>
              <a:t>the methodology to develop UF.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de-DE" altLang="ja-JP" b="1" dirty="0">
                <a:cs typeface="Arial" charset="0"/>
              </a:rPr>
              <a:t>		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237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3"/>
          <p:cNvSpPr txBox="1">
            <a:spLocks noChangeArrowheads="1"/>
          </p:cNvSpPr>
          <p:nvPr/>
        </p:nvSpPr>
        <p:spPr bwMode="auto">
          <a:xfrm>
            <a:off x="504824" y="864472"/>
            <a:ext cx="28135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Next meetings</a:t>
            </a:r>
            <a:endParaRPr lang="ja-JP" altLang="en-US" sz="2800" b="1" u="sng" dirty="0">
              <a:latin typeface="Tahoma" pitchFamily="34" charset="0"/>
              <a:ea typeface="メイリオ" pitchFamily="50" charset="-128"/>
              <a:cs typeface="Tahoma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611560" y="1700808"/>
            <a:ext cx="747486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1800"/>
              </a:spcAft>
              <a:buFont typeface="Symbol"/>
              <a:buChar char=""/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Preparatory Telephone/Web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Conference, 2 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weeks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 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advance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of each IG 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meeting</a:t>
            </a:r>
            <a:endParaRPr lang="de-DE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800"/>
              </a:spcAft>
              <a:buFont typeface="Symbol"/>
              <a:buChar char=""/>
            </a:pPr>
            <a:r>
              <a:rPr lang="en-U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r>
              <a:rPr lang="en-US" sz="2000" b="1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th</a:t>
            </a:r>
            <a:r>
              <a:rPr lang="en-U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WLTP IG Meeting, 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Vienna, Austria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 day meeting, end March / beginning April 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2014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(date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tbc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de-DE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800"/>
              </a:spcAft>
              <a:buFont typeface="Symbol"/>
              <a:buChar char=""/>
            </a:pPr>
            <a:r>
              <a:rPr lang="en-U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7</a:t>
            </a:r>
            <a:r>
              <a:rPr lang="en-US" sz="2000" b="1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th</a:t>
            </a:r>
            <a:r>
              <a:rPr lang="en-U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WLTP IG Meeting, 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Geneva </a:t>
            </a:r>
            <a:b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June 2014, preceding GRPE (date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tbc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de-DE" sz="2000" b="1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886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</Words>
  <Application>Microsoft Office PowerPoint</Application>
  <PresentationFormat>On-screen Show (4:3)</PresentationFormat>
  <Paragraphs>99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テーマ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国土交通省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WLTP-05-03 - Organization Phase 1B</dc:title>
  <dc:creator>行政情報化推進課</dc:creator>
  <cp:lastModifiedBy>GRPE informal documents</cp:lastModifiedBy>
  <cp:revision>221</cp:revision>
  <cp:lastPrinted>2013-12-20T14:13:26Z</cp:lastPrinted>
  <dcterms:created xsi:type="dcterms:W3CDTF">2013-08-29T05:51:48Z</dcterms:created>
  <dcterms:modified xsi:type="dcterms:W3CDTF">2014-01-09T09:34:00Z</dcterms:modified>
</cp:coreProperties>
</file>