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9" r:id="rId1"/>
    <p:sldMasterId id="2147483820" r:id="rId2"/>
    <p:sldMasterId id="2147484323" r:id="rId3"/>
    <p:sldMasterId id="2147483796" r:id="rId4"/>
    <p:sldMasterId id="2147483817" r:id="rId5"/>
    <p:sldMasterId id="2147483818" r:id="rId6"/>
    <p:sldMasterId id="2147483819" r:id="rId7"/>
  </p:sldMasterIdLst>
  <p:notesMasterIdLst>
    <p:notesMasterId r:id="rId19"/>
  </p:notesMasterIdLst>
  <p:handoutMasterIdLst>
    <p:handoutMasterId r:id="rId20"/>
  </p:handoutMasterIdLst>
  <p:sldIdLst>
    <p:sldId id="447" r:id="rId8"/>
    <p:sldId id="472" r:id="rId9"/>
    <p:sldId id="552" r:id="rId10"/>
    <p:sldId id="553" r:id="rId11"/>
    <p:sldId id="563" r:id="rId12"/>
    <p:sldId id="566" r:id="rId13"/>
    <p:sldId id="567" r:id="rId14"/>
    <p:sldId id="576" r:id="rId15"/>
    <p:sldId id="558" r:id="rId16"/>
    <p:sldId id="577" r:id="rId17"/>
    <p:sldId id="475" r:id="rId18"/>
  </p:sldIdLst>
  <p:sldSz cx="9144000" cy="6858000" type="screen4x3"/>
  <p:notesSz cx="6815138" cy="99425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FF"/>
    <a:srgbClr val="99CCFF"/>
    <a:srgbClr val="0000CC"/>
    <a:srgbClr val="FF9900"/>
    <a:srgbClr val="993300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6" autoAdjust="0"/>
    <p:restoredTop sz="99876" autoAdjust="0"/>
  </p:normalViewPr>
  <p:slideViewPr>
    <p:cSldViewPr>
      <p:cViewPr>
        <p:scale>
          <a:sx n="100" d="100"/>
          <a:sy n="100" d="100"/>
        </p:scale>
        <p:origin x="-960" y="-342"/>
      </p:cViewPr>
      <p:guideLst>
        <p:guide orient="horz" pos="2160"/>
        <p:guide pos="2880"/>
        <p:guide pos="340"/>
        <p:guide pos="975"/>
      </p:guideLst>
    </p:cSldViewPr>
  </p:slideViewPr>
  <p:outlineViewPr>
    <p:cViewPr>
      <p:scale>
        <a:sx n="33" d="100"/>
        <a:sy n="33" d="100"/>
      </p:scale>
      <p:origin x="252" y="114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14" y="-108"/>
      </p:cViewPr>
      <p:guideLst>
        <p:guide orient="horz" pos="3133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t" anchorCtr="0" compatLnSpc="1">
            <a:prstTxWarp prst="textNoShape">
              <a:avLst/>
            </a:prstTxWarp>
          </a:bodyPr>
          <a:lstStyle>
            <a:lvl1pPr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b" anchorCtr="0" compatLnSpc="1">
            <a:prstTxWarp prst="textNoShape">
              <a:avLst/>
            </a:prstTxWarp>
          </a:bodyPr>
          <a:lstStyle>
            <a:lvl1pPr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7035CB0A-AD86-46BE-B176-F32B89C1B8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73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t" anchorCtr="0" compatLnSpc="1">
            <a:prstTxWarp prst="textNoShape">
              <a:avLst/>
            </a:prstTxWarp>
          </a:bodyPr>
          <a:lstStyle>
            <a:lvl1pPr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24400"/>
            <a:ext cx="544671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b" anchorCtr="0" compatLnSpc="1">
            <a:prstTxWarp prst="textNoShape">
              <a:avLst/>
            </a:prstTxWarp>
          </a:bodyPr>
          <a:lstStyle>
            <a:lvl1pPr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5" rIns="92570" bIns="4628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E4D9FA8D-708F-4649-9125-10F9B688C2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56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74709008-22A6-4203-9958-BEA34733006E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/>
              <a:t>To protect driver and passenger’s health and safe driving against harmful substances for human body.</a:t>
            </a:r>
          </a:p>
          <a:p>
            <a:r>
              <a:rPr lang="en-US" altLang="ko-KR" smtClean="0"/>
              <a:t>We need for discussion on a unified standard for vehicle indoor air quality</a:t>
            </a: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AD9F4641-4872-4BD6-BCFE-CA4249D8ACE8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10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60800" y="9445625"/>
            <a:ext cx="2952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0" tIns="46285" rIns="92570" bIns="46285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5C81E43F-188D-4FB1-88B6-70FEC5A97FA4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11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60800" y="9445625"/>
            <a:ext cx="2952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0" tIns="46285" rIns="92570" bIns="46285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9A01BE92-D053-4713-AC05-655036511417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3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F7410D28-E639-4273-991F-BF09CAD66698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4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1BB0EF47-6CFE-4890-A1A0-5F0D34B665A6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5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90A47032-50C7-4EA5-955F-09044C283891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6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50125260-5E5F-45E1-B36F-2AF2C4F771AD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7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502B6B80-69F0-460E-AD44-DAC6A00958D5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8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z="900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8A731294-0B4F-40BA-8E88-6F27A4141EE9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9</a:t>
            </a:fld>
            <a:endParaRPr lang="en-US" altLang="ko-KR" sz="13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FEEB2-7344-4B39-B5B9-C85414A2390E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103D-35F0-4964-AA83-12A70A0B50A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0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C08D0-E215-4F48-894B-1B4DD121C16D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833A-A292-4973-B11C-14238349AA3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86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4F83-BB40-424F-A7AD-6A2FDE9CA6B6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89D0-4A45-44AE-BCA2-05F68480261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72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244E0-A234-4A7D-93C7-F655FA6516B9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2FFE-A9D4-4630-B065-55FECD89B68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52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3864A-A922-4E44-A838-49219B33DBB2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4C8A-50C5-4F88-9256-9AAF96BD49A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9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E9149F51-736E-4E04-9F08-CE2E58026A14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4" name="Picture 14" descr="마크후광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6988"/>
            <a:ext cx="885825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30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437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90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50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077B0-4A02-4B9C-8789-56491576DC9C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C9A8D-123F-44FC-9F1F-33C9396DD5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8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MOLIT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Ministry of Land, Infrastructure and Transport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KATRI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Korea Automobile testing &amp; research Institute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4B821-A2E1-4810-806E-E026A16F7597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68C1-0F67-47D4-BFCF-A9B28DCB5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887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E5919-CBED-4986-9CB9-B59FC9B01BA3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158BD-158C-47A0-A02D-FAC3057A3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760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B5F1-AD43-4559-BFFB-1137E91A09B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A1946-33AB-4782-A1C8-FA33B47A42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789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ED170-9A66-4821-92FD-D8C1D6C2543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35B16-5825-4379-B138-75397B5BD0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497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08E71-ABDF-49DC-9616-0E456DA42E3F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F1EE7-9270-4ACC-9C34-3762CEED16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536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42B0-8551-4980-B510-42025242CFB9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806D3-9664-4B1C-A52C-14F07D6929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142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604FA-8FEE-4D63-B62D-6E4F3ADA3DA8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47784-292C-4BA8-ACFF-2ADD38E8F7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4338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25AD-4BD7-403D-A55E-493D1E25D860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B7B57-0EB5-4975-B256-C70074093F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669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31D2F-2D16-49B9-8BF5-05F2D9D4110E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A09B8-20A7-4F5A-979B-4E9D899CF5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837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9C9E3-6357-4448-8F03-229B89E21DA9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DC6E9-2263-463D-ACC8-70302868EA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322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1A2D6-28FC-4F89-BD48-FF9D32D14578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9F255-0A63-49E5-A0F9-36879E2A6A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1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MOLIT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Ministry of Land, Infrastructure and Transport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KATRI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Korea Automobile testing &amp; research Institute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ADDD4C19-1730-4E07-9EB5-4D889BF255D2}" type="slidenum">
              <a:rPr lang="ko-KR" altLang="en-US" sz="1000" b="1" i="1">
                <a:solidFill>
                  <a:srgbClr val="000000"/>
                </a:solidFill>
                <a:latin typeface="Arial" charset="0"/>
                <a:ea typeface="맑은 고딕" pitchFamily="50" charset="-127"/>
                <a:cs typeface="Arial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>
                <a:solidFill>
                  <a:srgbClr val="000000"/>
                </a:solidFill>
                <a:latin typeface="Arial" charset="0"/>
                <a:ea typeface="맑은 고딕" pitchFamily="50" charset="-127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85059753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064F5-1D27-47AD-8844-D54E64FDE047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72819-FC59-4AA4-845C-FE87575C17E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57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CB2E3-2CD2-4E8E-B089-FF5F9655B26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BBB3-9270-41BD-877F-1ED5758CCCE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247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E7331-DBB7-48CE-910B-A1424FC4317E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F6D67-AAFD-4D21-AB3E-C84606AC35B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90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9DFBB-4383-4F15-93A6-63D1540B7EB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AAF0-C9AF-46F9-B05D-B3128584699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614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1F8E-F2AB-427E-8D8E-0E77A6CF059C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945F-F05D-4595-B7F7-0998E31548D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8852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F5B19-4852-4E47-9AB1-78078D9BFBC1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57975-EDF5-4A53-AEAA-AEFC620EEF8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1811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B08B6-9A5B-4FEC-94DB-6E1D8947B15B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BA9A-E0B1-4D78-9DF0-714EB06722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115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DAA0C-2D1B-4B07-9C60-9ADB456F9358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6F1F-AD48-443E-A3E8-E333C574B67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6680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A079B-8737-42D7-8344-8A030D6E3B9F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35107-5C5D-4761-9F6E-726824AB1EC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366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784E4-0929-473E-A2D1-F587137F40CC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0660-C841-49DB-B43B-3660A3617A2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5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70251-B49F-435B-9048-7CBFF05217B9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F0BD-5C04-4925-9834-84DEC84D310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116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F4ABB-262F-4DCC-AD9D-B1A6C18D12E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1D6D-4243-48DA-AA91-08D60D3CBE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771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44927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9848A-6907-47E9-8AF0-0F7A72AB548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A5403-C513-4854-9AB5-DDCBC69438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38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383DF-0652-4853-89DC-BAB9ABAFCAF9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189C9-771F-4DF8-8415-EC209859D3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4277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EC50F-A7C2-49ED-AD4B-EECD7DB46A8C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A6E5A-71F5-47A6-A8A0-4EF3ACF1C8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010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6F9D-0499-4045-A735-DD246FE57B73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D2BCF-440C-4B41-9B10-DB5E23EDA1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581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B7EB1-6133-4DEB-9A25-95E8BF77D902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F5B97-D424-48FE-92A1-EB4A2BDA49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786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E3B-1E88-4A85-89B3-68F5564ACF7E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07D43-F4F9-49C4-B271-608B77D189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3855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B938D-11CA-42BB-973D-0B79EACF942C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6C1C-3863-4A05-9EDB-B36608FE88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0437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D82C7-8636-48D6-A009-59C9EA2DB51D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B0D1-6EE5-43F2-82D2-4DDAD94B57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369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C2C1F-3B84-4133-968D-09189F2B354C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6D32-EBFB-4F6A-B85D-237C0596F59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457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AFFDE-67A4-485C-9A24-F33461F348FF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2D140-2470-4033-BEDB-0B46C9C12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4359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9569B-74D5-4729-8581-934E2937356B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8F49-DBD6-4E15-B5EB-183FE4D7A2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2896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40F6E-A343-4FE9-B801-1280A13DD424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B9694-CC75-4F0B-9D6D-21125B0E36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98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3A2648-3633-4299-AB03-F2C1E7C32BA0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D790-1622-49A8-8C52-1D31F768DEA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0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EF4F-DEC5-47C9-ADD9-5A785AAD78E8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42150-5415-421E-8532-2F174B3C586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6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EECE1-C482-4AA7-83FC-9CDAF33FD975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875A2-EAD8-4923-8A1A-86E7C8E95E5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1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29000-AD46-4622-8E06-E924C22BE4BE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97FE-33E8-45E7-AB5C-0FA14FFDC9C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7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1" descr="01_00000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3"/>
          <a:stretch>
            <a:fillRect/>
          </a:stretch>
        </p:blipFill>
        <p:spPr bwMode="auto">
          <a:xfrm>
            <a:off x="0" y="0"/>
            <a:ext cx="9140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654050"/>
            <a:ext cx="9144000" cy="13335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776288"/>
            <a:ext cx="9144000" cy="77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618787B7-D4F0-474E-AA26-8DC8F0C29677}" type="slidenum">
              <a:rPr lang="ko-KR" altLang="en-US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t>p</a:t>
            </a: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34286" r="51859" b="39795"/>
          <a:stretch>
            <a:fillRect/>
          </a:stretch>
        </p:blipFill>
        <p:spPr bwMode="auto">
          <a:xfrm>
            <a:off x="8340725" y="6551613"/>
            <a:ext cx="803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시그니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1851" r="48897" b="68102"/>
          <a:stretch>
            <a:fillRect/>
          </a:stretch>
        </p:blipFill>
        <p:spPr bwMode="auto">
          <a:xfrm>
            <a:off x="7759700" y="6357938"/>
            <a:ext cx="13843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9pPr>
    </p:titleStyle>
    <p:bodyStyle>
      <a:lvl1pPr marL="271463" indent="-271463" algn="l" rtl="0" eaLnBrk="0" fontAlgn="base" latinLnBrk="1" hangingPunct="0">
        <a:spcBef>
          <a:spcPct val="20000"/>
        </a:spcBef>
        <a:spcAft>
          <a:spcPct val="0"/>
        </a:spcAft>
        <a:buBlip>
          <a:blip r:embed="rId6"/>
        </a:buBlip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235075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43063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마스터수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6E83ED75-606A-4CB0-B24A-80C7FFFEDE44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7050" y="6356350"/>
            <a:ext cx="1809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1CA7B2F3-55DB-4686-A9A4-64D3BD935F6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8" r:id="rId1"/>
    <p:sldLayoutId id="2147485869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fld id="{8B0CB17F-3778-4A3A-9C2A-37214E498280}" type="datetimeFigureOut">
              <a:rPr lang="ko-KR" altLang="en-US"/>
              <a:pPr/>
              <a:t>2014-01-07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fld id="{47389E5E-9023-4D40-92A8-74F666752CC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B01B711C-B7B5-4DF2-8044-9E86649EE642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4099" name="Picture 14" descr="마크후광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42875"/>
            <a:ext cx="15001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32" r:id="rId2"/>
    <p:sldLayoutId id="2147485833" r:id="rId3"/>
    <p:sldLayoutId id="214748583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204D445A-509C-4D44-86B0-CF1930EF4133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B61D8FE9-24A4-404D-98C7-550D1087F4BC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5127" name="Picture 14" descr="master7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9462EF4C-E5E1-4CEF-B161-25BEFA8D2F45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86E792A3-57D3-4B8B-9619-D892B8F384A6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3DB86D98-684D-4D2F-BE9E-69DAB4927E06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6151" name="Picture 7" descr="마스터수정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9" descr="artplus_season_summer14_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200"/>
            <a:ext cx="4800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7" descr="artplus_nature_naturalcity38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9"/>
          <a:stretch>
            <a:fillRect/>
          </a:stretch>
        </p:blipFill>
        <p:spPr bwMode="gray">
          <a:xfrm rot="-1779374">
            <a:off x="914400" y="2387600"/>
            <a:ext cx="349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1DB0167D-10D0-4CA9-8631-0071D54FD6D6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6155" name="Picture 12" descr="Untitled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  <p:sldLayoutId id="2147485871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master7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4" descr="master7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CF9316DB-2D3F-4361-B445-531CB83E1349}" type="datetimeFigureOut">
              <a:rPr lang="ko-KR" altLang="en-US"/>
              <a:pPr/>
              <a:t>2014-01-07</a:t>
            </a:fld>
            <a:endParaRPr lang="en-US" altLang="ko-KR"/>
          </a:p>
        </p:txBody>
      </p:sp>
      <p:sp>
        <p:nvSpPr>
          <p:cNvPr id="10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3825BDDE-FACB-4D6C-A307-633A507AE7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7" r:id="rId1"/>
    <p:sldLayoutId id="2147485858" r:id="rId2"/>
    <p:sldLayoutId id="2147485859" r:id="rId3"/>
    <p:sldLayoutId id="2147485860" r:id="rId4"/>
    <p:sldLayoutId id="2147485861" r:id="rId5"/>
    <p:sldLayoutId id="2147485862" r:id="rId6"/>
    <p:sldLayoutId id="2147485863" r:id="rId7"/>
    <p:sldLayoutId id="2147485864" r:id="rId8"/>
    <p:sldLayoutId id="2147485865" r:id="rId9"/>
    <p:sldLayoutId id="2147485866" r:id="rId10"/>
    <p:sldLayoutId id="214748586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14563"/>
            <a:ext cx="91440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z="2800" b="1" dirty="0" err="1" smtClean="0">
                <a:latin typeface="Arial" charset="0"/>
                <a:ea typeface="Arial Unicode MS" pitchFamily="50" charset="-127"/>
                <a:cs typeface="Arial" charset="0"/>
              </a:rPr>
              <a:t>lnformation</a:t>
            </a:r>
            <a:r>
              <a:rPr lang="en-US" altLang="ko-KR" sz="2800" b="1" dirty="0" smtClean="0"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lang="en-US" altLang="ko-KR" sz="2800" b="1" dirty="0" smtClean="0">
                <a:latin typeface="Arial" charset="0"/>
                <a:ea typeface="Arial Unicode MS" pitchFamily="50" charset="-127"/>
                <a:cs typeface="Arial" charset="0"/>
              </a:rPr>
              <a:t>of Korea Cases on Vehicle Indoor Air Quality</a:t>
            </a:r>
            <a:r>
              <a:rPr lang="ko-KR" altLang="en-US" sz="2800" b="1" dirty="0" smtClean="0"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lang="en-US" altLang="ko-KR" sz="2800" b="1" dirty="0" smtClean="0">
                <a:latin typeface="Arial" charset="0"/>
                <a:ea typeface="Arial Unicode MS" pitchFamily="50" charset="-127"/>
                <a:cs typeface="Arial" charset="0"/>
              </a:rPr>
              <a:t>(VIAQ)</a:t>
            </a:r>
            <a:r>
              <a:rPr lang="en-US" altLang="ko-KR" sz="2800" b="1" dirty="0" smtClean="0">
                <a:latin typeface="Arial" charset="0"/>
                <a:ea typeface="HY헤드라인M" pitchFamily="18" charset="-127"/>
                <a:cs typeface="Arial" charset="0"/>
              </a:rPr>
              <a:t/>
            </a:r>
            <a:br>
              <a:rPr lang="en-US" altLang="ko-KR" sz="2800" b="1" dirty="0" smtClean="0">
                <a:latin typeface="Arial" charset="0"/>
                <a:ea typeface="HY헤드라인M" pitchFamily="18" charset="-127"/>
                <a:cs typeface="Arial" charset="0"/>
              </a:rPr>
            </a:br>
            <a:endParaRPr lang="ko-KR" altLang="en-US" sz="2800" b="1" dirty="0" smtClean="0"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652463" y="4343400"/>
            <a:ext cx="7991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2400" b="1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KATRI, The Republic of KOREA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(Ministry of Land, Infrastructure and Transport)</a:t>
            </a:r>
            <a:endParaRPr lang="ko-KR" altLang="en-US" sz="18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endParaRPr lang="ko-KR" altLang="en-US" sz="18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5940152" y="6093296"/>
            <a:ext cx="3085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Informal document No. </a:t>
            </a: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GRPE-68-11</a:t>
            </a:r>
            <a:endParaRPr lang="de-DE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1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GRPE,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7-10 January 2014</a:t>
            </a:r>
          </a:p>
          <a:p>
            <a:pPr algn="r" eaLnBrk="1" hangingPunct="1"/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Agenda item 15</a:t>
            </a:r>
            <a:endParaRPr lang="de-DE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39"/>
          <p:cNvSpPr txBox="1">
            <a:spLocks noChangeArrowheads="1"/>
          </p:cNvSpPr>
          <p:nvPr/>
        </p:nvSpPr>
        <p:spPr bwMode="auto">
          <a:xfrm>
            <a:off x="179512" y="6093296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Transmitted by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expert from the Republic of Korea</a:t>
            </a:r>
            <a:endParaRPr lang="de-DE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Conclusion</a:t>
            </a:r>
            <a:endParaRPr lang="ko-KR" altLang="en-US" sz="2800"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21507" name="Rectangle 192"/>
          <p:cNvSpPr>
            <a:spLocks noChangeArrowheads="1"/>
          </p:cNvSpPr>
          <p:nvPr/>
        </p:nvSpPr>
        <p:spPr bwMode="auto">
          <a:xfrm>
            <a:off x="196850" y="1125538"/>
            <a:ext cx="87503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31800" indent="-341313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To protect driver and passenger’s health and safe driving, Korea was conducted VIAQ regulation since 2011</a:t>
            </a:r>
          </a:p>
          <a:p>
            <a:pPr marL="431800" indent="-341313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After the VIAQ regulation, Vehicle indoor air quality levels improved that this effect is confirmed</a:t>
            </a:r>
          </a:p>
          <a:p>
            <a:pPr marL="431800" indent="-341313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Need to unified regulation on vehicle indoor air quality(VAIQ) to protect driver’s health and safe driving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1basic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3157538"/>
            <a:ext cx="33115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51025" y="2293938"/>
            <a:ext cx="568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 sz="3600" b="1">
                <a:solidFill>
                  <a:schemeClr val="tx1"/>
                </a:solidFill>
                <a:latin typeface="Arial" charset="0"/>
                <a:ea typeface="Cambria Math" pitchFamily="18" charset="0"/>
                <a:cs typeface="Arial" charset="0"/>
              </a:rPr>
              <a:t>Thank you very much !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14375" y="1643063"/>
            <a:ext cx="77866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8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Background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8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800" b="1" spc="8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Case Study in Korea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800" b="1" spc="8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 effects of VIAQ Regulation</a:t>
            </a:r>
            <a:endParaRPr lang="en-US" altLang="ko-KR" sz="28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800" b="1" spc="8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Conclusion</a:t>
            </a:r>
            <a:endParaRPr lang="en-US" altLang="ko-KR" sz="28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Contents</a:t>
            </a:r>
            <a:endParaRPr lang="ko-KR" altLang="en-US" sz="2800"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na_h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98938"/>
            <a:ext cx="28622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07"/>
          <p:cNvGrpSpPr>
            <a:grpSpLocks/>
          </p:cNvGrpSpPr>
          <p:nvPr/>
        </p:nvGrpSpPr>
        <p:grpSpPr bwMode="auto">
          <a:xfrm>
            <a:off x="642938" y="4976813"/>
            <a:ext cx="7929562" cy="982662"/>
            <a:chOff x="288" y="3004"/>
            <a:chExt cx="5176" cy="970"/>
          </a:xfrm>
        </p:grpSpPr>
        <p:pic>
          <p:nvPicPr>
            <p:cNvPr id="14346" name="Picture 108" descr="박스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04"/>
              <a:ext cx="517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AutoShape 109"/>
            <p:cNvSpPr>
              <a:spLocks noChangeArrowheads="1"/>
            </p:cNvSpPr>
            <p:nvPr/>
          </p:nvSpPr>
          <p:spPr bwMode="auto">
            <a:xfrm>
              <a:off x="355" y="3083"/>
              <a:ext cx="5035" cy="810"/>
            </a:xfrm>
            <a:prstGeom prst="roundRect">
              <a:avLst>
                <a:gd name="adj" fmla="val 6958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341" name="Rectangle 113"/>
          <p:cNvSpPr>
            <a:spLocks noChangeArrowheads="1"/>
          </p:cNvSpPr>
          <p:nvPr/>
        </p:nvSpPr>
        <p:spPr bwMode="auto">
          <a:xfrm>
            <a:off x="428625" y="5111750"/>
            <a:ext cx="8429625" cy="7842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000" b="1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Need to unified regulation on vehicle indoor air quality(VAIQ)</a:t>
            </a:r>
          </a:p>
          <a:p>
            <a:pPr algn="ctr">
              <a:lnSpc>
                <a:spcPct val="120000"/>
              </a:lnSpc>
            </a:pPr>
            <a:r>
              <a:rPr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to protect driver’s health and safe driving</a:t>
            </a:r>
            <a:endParaRPr lang="ko-KR" altLang="en-US" sz="20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2" name="Rectangle 192"/>
          <p:cNvSpPr>
            <a:spLocks noChangeArrowheads="1"/>
          </p:cNvSpPr>
          <p:nvPr/>
        </p:nvSpPr>
        <p:spPr bwMode="auto">
          <a:xfrm>
            <a:off x="374650" y="1214438"/>
            <a:ext cx="833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 Increasing concerns about </a:t>
            </a:r>
            <a:r>
              <a:rPr kumimoji="0" lang="en-US" altLang="ko-KR" sz="2000" b="1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Vehicle Indoor Air Quality(VIAQ)</a:t>
            </a:r>
            <a:endParaRPr kumimoji="0" lang="ko-KR" altLang="en-US" sz="2000" b="1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4342" name="직사각형 9"/>
          <p:cNvSpPr>
            <a:spLocks noChangeArrowheads="1"/>
          </p:cNvSpPr>
          <p:nvPr/>
        </p:nvSpPr>
        <p:spPr bwMode="auto">
          <a:xfrm>
            <a:off x="544513" y="178593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4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ko-KR" altLang="en-US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Various chemical materials to harmful to human body are emitted from </a:t>
            </a:r>
          </a:p>
          <a:p>
            <a:pPr eaLnBrk="0" hangingPunct="0">
              <a:lnSpc>
                <a:spcPts val="1400"/>
              </a:lnSpc>
              <a:spcBef>
                <a:spcPct val="50000"/>
              </a:spcBef>
            </a:pPr>
            <a:r>
              <a:rPr kumimoji="0" lang="en-US" altLang="ko-KR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   vehicle  interior  materials</a:t>
            </a:r>
            <a:endParaRPr lang="ko-KR" altLang="en-US" sz="1700">
              <a:ea typeface="HY헤드라인M" pitchFamily="18" charset="-127"/>
              <a:cs typeface="Arial" charset="0"/>
            </a:endParaRPr>
          </a:p>
        </p:txBody>
      </p:sp>
      <p:sp>
        <p:nvSpPr>
          <p:cNvPr id="14343" name="Rectangle 192"/>
          <p:cNvSpPr>
            <a:spLocks noChangeArrowheads="1"/>
          </p:cNvSpPr>
          <p:nvPr/>
        </p:nvSpPr>
        <p:spPr bwMode="auto">
          <a:xfrm>
            <a:off x="382588" y="2552700"/>
            <a:ext cx="833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 Researching &amp; Managing vehicle indoor air quality by many countries</a:t>
            </a:r>
            <a:endParaRPr kumimoji="0" lang="ko-KR" altLang="en-US" sz="20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4344" name="직사각형 11"/>
          <p:cNvSpPr>
            <a:spLocks noChangeArrowheads="1"/>
          </p:cNvSpPr>
          <p:nvPr/>
        </p:nvSpPr>
        <p:spPr bwMode="auto">
          <a:xfrm>
            <a:off x="642938" y="3073400"/>
            <a:ext cx="81438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ko-KR" altLang="en-US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Netherlands, France, Sweden, Germany, Japan, USA, China, Korea</a:t>
            </a:r>
          </a:p>
          <a:p>
            <a:pPr eaLnBrk="0" hangingPunct="0">
              <a:lnSpc>
                <a:spcPts val="18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ko-KR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ISO Standard(12219-1:2012), China(GB/T 27630-2011), Korea(Notification No. </a:t>
            </a:r>
          </a:p>
          <a:p>
            <a:pPr eaLnBrk="0" hangingPunct="0">
              <a:lnSpc>
                <a:spcPts val="1800"/>
              </a:lnSpc>
              <a:spcBef>
                <a:spcPct val="50000"/>
              </a:spcBef>
            </a:pPr>
            <a:r>
              <a:rPr kumimoji="0" lang="en-US" altLang="ko-KR" sz="170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   2007-539)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Background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"/>
          <p:cNvSpPr>
            <a:spLocks noChangeArrowheads="1"/>
          </p:cNvSpPr>
          <p:nvPr/>
        </p:nvSpPr>
        <p:spPr bwMode="auto">
          <a:xfrm>
            <a:off x="-71438" y="1143000"/>
            <a:ext cx="95011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Sick House Syndrome &amp; Sick Car Syndrome : became a social issue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New car driver feel a headache, eye irritation, sneeze and so on</a:t>
            </a:r>
            <a:endParaRPr kumimoji="0" lang="ko-KR" altLang="en-US" sz="18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The main cause is the chemical materials that emitted from vehicle interiors</a:t>
            </a:r>
          </a:p>
        </p:txBody>
      </p:sp>
      <p:pic>
        <p:nvPicPr>
          <p:cNvPr id="15363" name="Picture 4" descr="캡처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33688"/>
            <a:ext cx="3497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캡처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825750"/>
            <a:ext cx="347503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27"/>
          <p:cNvSpPr>
            <a:spLocks noChangeAspect="1" noChangeArrowheads="1"/>
          </p:cNvSpPr>
          <p:nvPr/>
        </p:nvSpPr>
        <p:spPr bwMode="auto">
          <a:xfrm>
            <a:off x="752475" y="5384800"/>
            <a:ext cx="7275513" cy="798513"/>
          </a:xfrm>
          <a:prstGeom prst="roundRect">
            <a:avLst>
              <a:gd name="adj" fmla="val 4162"/>
            </a:avLst>
          </a:prstGeom>
          <a:solidFill>
            <a:srgbClr val="CCFFFF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lIns="180000" anchor="ctr"/>
          <a:lstStyle/>
          <a:p>
            <a:pPr algn="just">
              <a:lnSpc>
                <a:spcPct val="140000"/>
              </a:lnSpc>
              <a:buFont typeface="Wingdings" pitchFamily="2" charset="2"/>
              <a:buNone/>
            </a:pPr>
            <a:endParaRPr lang="en-US" altLang="ko-KR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755650" y="5305425"/>
            <a:ext cx="710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&lt;Media :KBS news “Hazardous substances in new car interiors”&gt;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Interview</a:t>
            </a:r>
            <a:r>
              <a:rPr lang="ko-KR" altLang="en-US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: I feel slight headache and dizzy…</a:t>
            </a:r>
            <a:endParaRPr lang="ko-KR" altLang="en-US" sz="18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 Case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Study in Korea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5"/>
          <p:cNvSpPr>
            <a:spLocks noChangeArrowheads="1"/>
          </p:cNvSpPr>
          <p:nvPr/>
        </p:nvSpPr>
        <p:spPr bwMode="auto">
          <a:xfrm>
            <a:off x="-57150" y="1122363"/>
            <a:ext cx="92011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Arial Unicode MS" pitchFamily="50" charset="-127"/>
                <a:cs typeface="Arial" charset="0"/>
              </a:rPr>
              <a:t>Surveyed 800 people who purchased a new car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Arial Unicode MS" pitchFamily="50" charset="-127"/>
              <a:cs typeface="Arial" charset="0"/>
            </a:endParaRP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 Feeling the physical symptoms under driving : 51.5%, </a:t>
            </a: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Headache</a:t>
            </a:r>
            <a:r>
              <a:rPr kumimoji="0" lang="ko-KR" altLang="en-US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31.5%, Eyes</a:t>
            </a:r>
            <a:r>
              <a:rPr kumimoji="0" lang="ko-KR" altLang="en-US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irritation 31%, Sneeze</a:t>
            </a:r>
            <a:r>
              <a:rPr kumimoji="0" lang="ko-KR" altLang="en-US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" charset="0"/>
              </a:rPr>
              <a:t>15.8%, Fatigue11.1%...</a:t>
            </a:r>
            <a:endParaRPr kumimoji="0" lang="ko-KR" altLang="en-US" sz="1800">
              <a:solidFill>
                <a:schemeClr val="tx1"/>
              </a:solidFill>
              <a:latin typeface="Arial" charset="0"/>
              <a:ea typeface="Arial Unicode MS" pitchFamily="50" charset="-127"/>
              <a:cs typeface="Arial" charset="0"/>
            </a:endParaRP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</a:pPr>
            <a:endParaRPr kumimoji="0" lang="en-US" altLang="ko-KR" sz="1800">
              <a:solidFill>
                <a:schemeClr val="tx1"/>
              </a:solidFill>
              <a:latin typeface="Arial" charset="0"/>
              <a:ea typeface="Arial Unicode MS" pitchFamily="50" charset="-127"/>
              <a:cs typeface="Arial" charset="0"/>
            </a:endParaRPr>
          </a:p>
        </p:txBody>
      </p:sp>
      <p:grpSp>
        <p:nvGrpSpPr>
          <p:cNvPr id="16387" name="그룹 106"/>
          <p:cNvGrpSpPr>
            <a:grpSpLocks/>
          </p:cNvGrpSpPr>
          <p:nvPr/>
        </p:nvGrpSpPr>
        <p:grpSpPr bwMode="auto">
          <a:xfrm>
            <a:off x="758825" y="2428875"/>
            <a:ext cx="7313613" cy="4286250"/>
            <a:chOff x="1000125" y="3046413"/>
            <a:chExt cx="6956425" cy="3668712"/>
          </a:xfrm>
        </p:grpSpPr>
        <p:sp>
          <p:nvSpPr>
            <p:cNvPr id="16389" name="AutoShape 2"/>
            <p:cNvSpPr>
              <a:spLocks noChangeArrowheads="1"/>
            </p:cNvSpPr>
            <p:nvPr/>
          </p:nvSpPr>
          <p:spPr bwMode="auto">
            <a:xfrm>
              <a:off x="1071563" y="5470525"/>
              <a:ext cx="6884987" cy="1244600"/>
            </a:xfrm>
            <a:prstGeom prst="roundRect">
              <a:avLst>
                <a:gd name="adj" fmla="val 5319"/>
              </a:avLst>
            </a:prstGeom>
            <a:solidFill>
              <a:srgbClr val="FFFF99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kumimoji="0" lang="ko-KR" altLang="en-US">
                <a:ea typeface="HY헤드라인M" pitchFamily="18" charset="-127"/>
              </a:endParaRPr>
            </a:p>
          </p:txBody>
        </p:sp>
        <p:sp>
          <p:nvSpPr>
            <p:cNvPr id="16390" name="AutoShape 3"/>
            <p:cNvSpPr>
              <a:spLocks noChangeArrowheads="1"/>
            </p:cNvSpPr>
            <p:nvPr/>
          </p:nvSpPr>
          <p:spPr bwMode="auto">
            <a:xfrm>
              <a:off x="1071563" y="3327400"/>
              <a:ext cx="6884987" cy="1395413"/>
            </a:xfrm>
            <a:prstGeom prst="roundRect">
              <a:avLst>
                <a:gd name="adj" fmla="val 5319"/>
              </a:avLst>
            </a:prstGeom>
            <a:solidFill>
              <a:srgbClr val="99CCFF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kumimoji="0" lang="ko-KR" altLang="en-US"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391" name="Picture 4" descr="Untitled-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538" y="3833813"/>
              <a:ext cx="833437" cy="63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5" descr="HL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38" y="3716338"/>
              <a:ext cx="596900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6" descr="Untitled-1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3773488"/>
              <a:ext cx="838200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 descr="Back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575" y="3921125"/>
              <a:ext cx="97948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8" descr="Untitled-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25" y="3824288"/>
              <a:ext cx="839788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9" descr="ip_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967163"/>
              <a:ext cx="933450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0" descr="carpe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0" y="3836988"/>
              <a:ext cx="977900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8" name="Group 11"/>
            <p:cNvGrpSpPr>
              <a:grpSpLocks/>
            </p:cNvGrpSpPr>
            <p:nvPr/>
          </p:nvGrpSpPr>
          <p:grpSpPr bwMode="auto">
            <a:xfrm>
              <a:off x="3133725" y="5792788"/>
              <a:ext cx="922338" cy="820737"/>
              <a:chOff x="3311" y="2976"/>
              <a:chExt cx="805" cy="806"/>
            </a:xfrm>
          </p:grpSpPr>
          <p:sp>
            <p:nvSpPr>
              <p:cNvPr id="16486" name="Oval 12"/>
              <p:cNvSpPr>
                <a:spLocks noChangeArrowheads="1"/>
              </p:cNvSpPr>
              <p:nvPr/>
            </p:nvSpPr>
            <p:spPr bwMode="gray">
              <a:xfrm>
                <a:off x="3311" y="2977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87" name="Picture 13" descr="재채기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" y="2976"/>
                <a:ext cx="793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9" name="Group 14"/>
            <p:cNvGrpSpPr>
              <a:grpSpLocks/>
            </p:cNvGrpSpPr>
            <p:nvPr/>
          </p:nvGrpSpPr>
          <p:grpSpPr bwMode="auto">
            <a:xfrm>
              <a:off x="6042025" y="5792788"/>
              <a:ext cx="922338" cy="820737"/>
              <a:chOff x="4195" y="1480"/>
              <a:chExt cx="805" cy="805"/>
            </a:xfrm>
          </p:grpSpPr>
          <p:sp>
            <p:nvSpPr>
              <p:cNvPr id="16484" name="Oval 15"/>
              <p:cNvSpPr>
                <a:spLocks noChangeArrowheads="1"/>
              </p:cNvSpPr>
              <p:nvPr/>
            </p:nvSpPr>
            <p:spPr bwMode="gray">
              <a:xfrm>
                <a:off x="4195" y="1480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85" name="Picture 16" descr="콧물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5" y="1480"/>
                <a:ext cx="793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0" name="Group 17"/>
            <p:cNvGrpSpPr>
              <a:grpSpLocks/>
            </p:cNvGrpSpPr>
            <p:nvPr/>
          </p:nvGrpSpPr>
          <p:grpSpPr bwMode="auto">
            <a:xfrm>
              <a:off x="1143000" y="5775325"/>
              <a:ext cx="922338" cy="820738"/>
              <a:chOff x="4818" y="2756"/>
              <a:chExt cx="805" cy="805"/>
            </a:xfrm>
          </p:grpSpPr>
          <p:sp>
            <p:nvSpPr>
              <p:cNvPr id="16482" name="Oval 18"/>
              <p:cNvSpPr>
                <a:spLocks noChangeArrowheads="1"/>
              </p:cNvSpPr>
              <p:nvPr/>
            </p:nvSpPr>
            <p:spPr bwMode="gray">
              <a:xfrm>
                <a:off x="4818" y="2756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83" name="Picture 19" descr="두통"/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7" y="2762"/>
                <a:ext cx="793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1" name="Group 20"/>
            <p:cNvGrpSpPr>
              <a:grpSpLocks/>
            </p:cNvGrpSpPr>
            <p:nvPr/>
          </p:nvGrpSpPr>
          <p:grpSpPr bwMode="auto">
            <a:xfrm>
              <a:off x="5075238" y="5813425"/>
              <a:ext cx="922337" cy="820738"/>
              <a:chOff x="4277" y="2699"/>
              <a:chExt cx="816" cy="816"/>
            </a:xfrm>
          </p:grpSpPr>
          <p:sp>
            <p:nvSpPr>
              <p:cNvPr id="16480" name="Oval 21"/>
              <p:cNvSpPr>
                <a:spLocks noChangeArrowheads="1"/>
              </p:cNvSpPr>
              <p:nvPr/>
            </p:nvSpPr>
            <p:spPr bwMode="gray">
              <a:xfrm>
                <a:off x="4286" y="2704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81" name="Picture 22" descr="불면증-1"/>
              <p:cNvPicPr preferRelativeResize="0"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7" y="2699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2" name="Group 23"/>
            <p:cNvGrpSpPr>
              <a:grpSpLocks/>
            </p:cNvGrpSpPr>
            <p:nvPr/>
          </p:nvGrpSpPr>
          <p:grpSpPr bwMode="auto">
            <a:xfrm>
              <a:off x="2143125" y="5786438"/>
              <a:ext cx="922338" cy="820737"/>
              <a:chOff x="3311" y="2069"/>
              <a:chExt cx="805" cy="805"/>
            </a:xfrm>
          </p:grpSpPr>
          <p:sp>
            <p:nvSpPr>
              <p:cNvPr id="16478" name="Oval 24"/>
              <p:cNvSpPr>
                <a:spLocks noChangeArrowheads="1"/>
              </p:cNvSpPr>
              <p:nvPr/>
            </p:nvSpPr>
            <p:spPr bwMode="gray">
              <a:xfrm>
                <a:off x="3311" y="2069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79" name="Picture 25" descr="어지러움"/>
              <p:cNvPicPr preferRelativeResize="0"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" y="2077"/>
                <a:ext cx="793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3" name="Group 26"/>
            <p:cNvGrpSpPr>
              <a:grpSpLocks/>
            </p:cNvGrpSpPr>
            <p:nvPr/>
          </p:nvGrpSpPr>
          <p:grpSpPr bwMode="auto">
            <a:xfrm>
              <a:off x="7007225" y="5792788"/>
              <a:ext cx="922338" cy="820737"/>
              <a:chOff x="3243" y="1207"/>
              <a:chExt cx="805" cy="805"/>
            </a:xfrm>
          </p:grpSpPr>
          <p:sp>
            <p:nvSpPr>
              <p:cNvPr id="16476" name="Oval 27"/>
              <p:cNvSpPr>
                <a:spLocks noChangeArrowheads="1"/>
              </p:cNvSpPr>
              <p:nvPr/>
            </p:nvSpPr>
            <p:spPr bwMode="gray">
              <a:xfrm>
                <a:off x="3243" y="1207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77" name="Picture 28" descr="의욕상실"/>
              <p:cNvPicPr preferRelativeResize="0"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1219"/>
                <a:ext cx="793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4" name="Group 29"/>
            <p:cNvGrpSpPr>
              <a:grpSpLocks/>
            </p:cNvGrpSpPr>
            <p:nvPr/>
          </p:nvGrpSpPr>
          <p:grpSpPr bwMode="auto">
            <a:xfrm>
              <a:off x="4108450" y="5792788"/>
              <a:ext cx="923925" cy="820737"/>
              <a:chOff x="4740" y="845"/>
              <a:chExt cx="805" cy="805"/>
            </a:xfrm>
          </p:grpSpPr>
          <p:sp>
            <p:nvSpPr>
              <p:cNvPr id="16474" name="Oval 30"/>
              <p:cNvSpPr>
                <a:spLocks noChangeArrowheads="1"/>
              </p:cNvSpPr>
              <p:nvPr/>
            </p:nvSpPr>
            <p:spPr bwMode="gray">
              <a:xfrm>
                <a:off x="4740" y="845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6475" name="Picture 31" descr="천식"/>
              <p:cNvPicPr preferRelativeResize="0"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3" y="854"/>
                <a:ext cx="793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05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725" y="3727450"/>
              <a:ext cx="950913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25" y="3703638"/>
              <a:ext cx="950913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3703638"/>
              <a:ext cx="952500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663" y="3690938"/>
              <a:ext cx="952500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3703638"/>
              <a:ext cx="950912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575" y="3703638"/>
              <a:ext cx="952500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17" descr="024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650" y="3703638"/>
              <a:ext cx="950913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75" y="3584575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Text Box 21"/>
            <p:cNvSpPr txBox="1">
              <a:spLocks noChangeArrowheads="1"/>
            </p:cNvSpPr>
            <p:nvPr/>
          </p:nvSpPr>
          <p:spPr bwMode="auto">
            <a:xfrm>
              <a:off x="1184275" y="3648075"/>
              <a:ext cx="7826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SEAT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14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900" y="3584575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Text Box 21"/>
            <p:cNvSpPr txBox="1">
              <a:spLocks noChangeArrowheads="1"/>
            </p:cNvSpPr>
            <p:nvPr/>
          </p:nvSpPr>
          <p:spPr bwMode="auto">
            <a:xfrm>
              <a:off x="2176463" y="3641725"/>
              <a:ext cx="782637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DOOR TRIM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16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975" y="3581400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Text Box 21"/>
            <p:cNvSpPr txBox="1">
              <a:spLocks noChangeArrowheads="1"/>
            </p:cNvSpPr>
            <p:nvPr/>
          </p:nvSpPr>
          <p:spPr bwMode="auto">
            <a:xfrm>
              <a:off x="3149600" y="3635375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CARPET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18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84575"/>
              <a:ext cx="896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4124325" y="3635375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IP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20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3578225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21"/>
            <p:cNvSpPr txBox="1">
              <a:spLocks noChangeArrowheads="1"/>
            </p:cNvSpPr>
            <p:nvPr/>
          </p:nvSpPr>
          <p:spPr bwMode="auto">
            <a:xfrm>
              <a:off x="5102225" y="3635375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HEADLINING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22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25" y="3573463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21"/>
            <p:cNvSpPr txBox="1">
              <a:spLocks noChangeArrowheads="1"/>
            </p:cNvSpPr>
            <p:nvPr/>
          </p:nvSpPr>
          <p:spPr bwMode="auto">
            <a:xfrm>
              <a:off x="6072188" y="3630613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BACK SHELF</a:t>
              </a:r>
            </a:p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 PANEL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24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5638" y="3573463"/>
              <a:ext cx="896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 Box 21"/>
            <p:cNvSpPr txBox="1">
              <a:spLocks noChangeArrowheads="1"/>
            </p:cNvSpPr>
            <p:nvPr/>
          </p:nvSpPr>
          <p:spPr bwMode="auto">
            <a:xfrm>
              <a:off x="7061200" y="3654425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CONSOLE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51" name="AutoShape 53"/>
            <p:cNvSpPr>
              <a:spLocks noChangeArrowheads="1"/>
            </p:cNvSpPr>
            <p:nvPr/>
          </p:nvSpPr>
          <p:spPr bwMode="auto">
            <a:xfrm>
              <a:off x="2582572" y="3179574"/>
              <a:ext cx="3694893" cy="298932"/>
            </a:xfrm>
            <a:prstGeom prst="roundRect">
              <a:avLst>
                <a:gd name="adj" fmla="val 26357"/>
              </a:avLst>
            </a:prstGeom>
            <a:solidFill>
              <a:srgbClr val="0070C0"/>
            </a:solidFill>
            <a:ln w="38100" algn="ctr">
              <a:solidFill>
                <a:schemeClr val="accent4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latinLnBrk="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kumimoji="0" lang="ko-KR" altLang="en-US"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27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5561013"/>
              <a:ext cx="896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8" name="Text Box 21"/>
            <p:cNvSpPr txBox="1">
              <a:spLocks noChangeArrowheads="1"/>
            </p:cNvSpPr>
            <p:nvPr/>
          </p:nvSpPr>
          <p:spPr bwMode="auto">
            <a:xfrm>
              <a:off x="2208213" y="5624513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Dizzy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29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450" y="5543550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0" name="Text Box 21"/>
            <p:cNvSpPr txBox="1">
              <a:spLocks noChangeArrowheads="1"/>
            </p:cNvSpPr>
            <p:nvPr/>
          </p:nvSpPr>
          <p:spPr bwMode="auto">
            <a:xfrm>
              <a:off x="7085013" y="5600700"/>
              <a:ext cx="782637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Smell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31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0" y="5546725"/>
              <a:ext cx="896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2" name="Text Box 21"/>
            <p:cNvSpPr txBox="1">
              <a:spLocks noChangeArrowheads="1"/>
            </p:cNvSpPr>
            <p:nvPr/>
          </p:nvSpPr>
          <p:spPr bwMode="auto">
            <a:xfrm>
              <a:off x="3186113" y="5600700"/>
              <a:ext cx="782637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Sneeze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33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5543550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4" name="Text Box 21"/>
            <p:cNvSpPr txBox="1">
              <a:spLocks noChangeArrowheads="1"/>
            </p:cNvSpPr>
            <p:nvPr/>
          </p:nvSpPr>
          <p:spPr bwMode="auto">
            <a:xfrm>
              <a:off x="4152900" y="5594350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Dyspnoea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35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88" y="5537200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5130800" y="5594350"/>
              <a:ext cx="7826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Sleepiness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37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263" y="5532438"/>
              <a:ext cx="896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8" name="Text Box 21"/>
            <p:cNvSpPr txBox="1">
              <a:spLocks noChangeArrowheads="1"/>
            </p:cNvSpPr>
            <p:nvPr/>
          </p:nvSpPr>
          <p:spPr bwMode="auto">
            <a:xfrm>
              <a:off x="6092825" y="5589588"/>
              <a:ext cx="7842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Allergy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6439" name="Picture 20" descr="0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38" y="5532438"/>
              <a:ext cx="89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0" name="Text Box 21"/>
            <p:cNvSpPr txBox="1">
              <a:spLocks noChangeArrowheads="1"/>
            </p:cNvSpPr>
            <p:nvPr/>
          </p:nvSpPr>
          <p:spPr bwMode="auto">
            <a:xfrm>
              <a:off x="1206500" y="5613400"/>
              <a:ext cx="782638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Headache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66" name="AutoShape 68"/>
            <p:cNvSpPr>
              <a:spLocks noChangeArrowheads="1"/>
            </p:cNvSpPr>
            <p:nvPr/>
          </p:nvSpPr>
          <p:spPr bwMode="gray">
            <a:xfrm>
              <a:off x="5786725" y="4772066"/>
              <a:ext cx="1331792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phthalate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grpSp>
          <p:nvGrpSpPr>
            <p:cNvPr id="16442" name="Group 69"/>
            <p:cNvGrpSpPr>
              <a:grpSpLocks/>
            </p:cNvGrpSpPr>
            <p:nvPr/>
          </p:nvGrpSpPr>
          <p:grpSpPr bwMode="auto">
            <a:xfrm rot="5400000">
              <a:off x="4394994" y="4553744"/>
              <a:ext cx="349250" cy="385762"/>
              <a:chOff x="2925" y="2478"/>
              <a:chExt cx="318" cy="313"/>
            </a:xfrm>
          </p:grpSpPr>
          <p:grpSp>
            <p:nvGrpSpPr>
              <p:cNvPr id="16462" name="Group 70"/>
              <p:cNvGrpSpPr>
                <a:grpSpLocks/>
              </p:cNvGrpSpPr>
              <p:nvPr/>
            </p:nvGrpSpPr>
            <p:grpSpPr bwMode="auto">
              <a:xfrm>
                <a:off x="3052" y="2478"/>
                <a:ext cx="191" cy="313"/>
                <a:chOff x="1968" y="2352"/>
                <a:chExt cx="144" cy="240"/>
              </a:xfrm>
            </p:grpSpPr>
            <p:sp>
              <p:nvSpPr>
                <p:cNvPr id="16469" name="Oval 71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70" name="Oval 72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71" name="Oval 73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72" name="Oval 74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73" name="Oval 75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  <p:grpSp>
            <p:nvGrpSpPr>
              <p:cNvPr id="16463" name="Group 76"/>
              <p:cNvGrpSpPr>
                <a:grpSpLocks/>
              </p:cNvGrpSpPr>
              <p:nvPr/>
            </p:nvGrpSpPr>
            <p:grpSpPr bwMode="auto">
              <a:xfrm>
                <a:off x="2925" y="2478"/>
                <a:ext cx="191" cy="313"/>
                <a:chOff x="1968" y="2352"/>
                <a:chExt cx="144" cy="240"/>
              </a:xfrm>
            </p:grpSpPr>
            <p:sp>
              <p:nvSpPr>
                <p:cNvPr id="16464" name="Oval 77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65" name="Oval 78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66" name="Oval 79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67" name="Oval 80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68" name="Oval 81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68" name="AutoShape 82"/>
            <p:cNvSpPr>
              <a:spLocks noChangeArrowheads="1"/>
            </p:cNvSpPr>
            <p:nvPr/>
          </p:nvSpPr>
          <p:spPr bwMode="gray">
            <a:xfrm>
              <a:off x="1000125" y="4772066"/>
              <a:ext cx="1135496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Formaldehyde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69" name="AutoShape 83"/>
            <p:cNvSpPr>
              <a:spLocks noChangeArrowheads="1"/>
            </p:cNvSpPr>
            <p:nvPr/>
          </p:nvSpPr>
          <p:spPr bwMode="gray">
            <a:xfrm>
              <a:off x="2214140" y="4772066"/>
              <a:ext cx="1025269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Toluene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0" name="AutoShape 84"/>
            <p:cNvSpPr>
              <a:spLocks noChangeArrowheads="1"/>
            </p:cNvSpPr>
            <p:nvPr/>
          </p:nvSpPr>
          <p:spPr bwMode="gray">
            <a:xfrm>
              <a:off x="6929771" y="4772066"/>
              <a:ext cx="1025268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PAHs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1" name="AutoShape 85"/>
            <p:cNvSpPr>
              <a:spLocks noChangeArrowheads="1"/>
            </p:cNvSpPr>
            <p:nvPr/>
          </p:nvSpPr>
          <p:spPr bwMode="gray">
            <a:xfrm>
              <a:off x="3310377" y="4772066"/>
              <a:ext cx="1025269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VOCs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2" name="AutoShape 86"/>
            <p:cNvSpPr>
              <a:spLocks noChangeArrowheads="1"/>
            </p:cNvSpPr>
            <p:nvPr/>
          </p:nvSpPr>
          <p:spPr bwMode="gray">
            <a:xfrm>
              <a:off x="4714647" y="4772066"/>
              <a:ext cx="1008659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Amines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3" name="Rectangle 87"/>
            <p:cNvSpPr>
              <a:spLocks noChangeArrowheads="1"/>
            </p:cNvSpPr>
            <p:nvPr/>
          </p:nvSpPr>
          <p:spPr bwMode="auto">
            <a:xfrm>
              <a:off x="2857386" y="3046413"/>
              <a:ext cx="3216233" cy="49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2000" b="1">
                  <a:solidFill>
                    <a:srgbClr val="FFFFFF"/>
                  </a:solidFill>
                  <a:latin typeface="Arial" charset="0"/>
                  <a:ea typeface="HY헤드라인M" pitchFamily="18" charset="-127"/>
                  <a:cs typeface="Arial" charset="0"/>
                </a:rPr>
                <a:t>Vehicle interior materials</a:t>
              </a:r>
              <a:endParaRPr lang="ko-KR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endParaRPr>
            </a:p>
          </p:txBody>
        </p:sp>
        <p:grpSp>
          <p:nvGrpSpPr>
            <p:cNvPr id="16449" name="Group 88"/>
            <p:cNvGrpSpPr>
              <a:grpSpLocks/>
            </p:cNvGrpSpPr>
            <p:nvPr/>
          </p:nvGrpSpPr>
          <p:grpSpPr bwMode="auto">
            <a:xfrm rot="5400000">
              <a:off x="4392613" y="5202238"/>
              <a:ext cx="349250" cy="387350"/>
              <a:chOff x="2925" y="2478"/>
              <a:chExt cx="318" cy="313"/>
            </a:xfrm>
          </p:grpSpPr>
          <p:grpSp>
            <p:nvGrpSpPr>
              <p:cNvPr id="16450" name="Group 89"/>
              <p:cNvGrpSpPr>
                <a:grpSpLocks/>
              </p:cNvGrpSpPr>
              <p:nvPr/>
            </p:nvGrpSpPr>
            <p:grpSpPr bwMode="auto">
              <a:xfrm>
                <a:off x="3052" y="2478"/>
                <a:ext cx="191" cy="313"/>
                <a:chOff x="1968" y="2352"/>
                <a:chExt cx="144" cy="240"/>
              </a:xfrm>
            </p:grpSpPr>
            <p:sp>
              <p:nvSpPr>
                <p:cNvPr id="16457" name="Oval 90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58" name="Oval 91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59" name="Oval 92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60" name="Oval 93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61" name="Oval 94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  <p:grpSp>
            <p:nvGrpSpPr>
              <p:cNvPr id="16451" name="Group 95"/>
              <p:cNvGrpSpPr>
                <a:grpSpLocks/>
              </p:cNvGrpSpPr>
              <p:nvPr/>
            </p:nvGrpSpPr>
            <p:grpSpPr bwMode="auto">
              <a:xfrm>
                <a:off x="2925" y="2478"/>
                <a:ext cx="191" cy="313"/>
                <a:chOff x="1968" y="2352"/>
                <a:chExt cx="144" cy="240"/>
              </a:xfrm>
            </p:grpSpPr>
            <p:sp>
              <p:nvSpPr>
                <p:cNvPr id="16452" name="Oval 96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53" name="Oval 97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54" name="Oval 98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55" name="Oval 99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6456" name="Oval 100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04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 Case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Study in Korea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직사각형 5"/>
          <p:cNvSpPr>
            <a:spLocks noChangeArrowheads="1"/>
          </p:cNvSpPr>
          <p:nvPr/>
        </p:nvSpPr>
        <p:spPr bwMode="auto">
          <a:xfrm>
            <a:off x="-36513" y="1125538"/>
            <a:ext cx="8785226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Specification and method for the determination of VIAQ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17411" name="Picture 4" descr="999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66875"/>
            <a:ext cx="83915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23"/>
          <p:cNvSpPr>
            <a:spLocks noChangeArrowheads="1"/>
          </p:cNvSpPr>
          <p:nvPr/>
        </p:nvSpPr>
        <p:spPr bwMode="auto">
          <a:xfrm>
            <a:off x="617538" y="1743075"/>
            <a:ext cx="3162300" cy="3175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9525">
            <a:solidFill>
              <a:srgbClr val="4D74AD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684213" y="1728788"/>
            <a:ext cx="30241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17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Test measurement method</a:t>
            </a:r>
          </a:p>
        </p:txBody>
      </p:sp>
      <p:sp>
        <p:nvSpPr>
          <p:cNvPr id="17414" name="직사각형 5"/>
          <p:cNvSpPr>
            <a:spLocks noChangeArrowheads="1"/>
          </p:cNvSpPr>
          <p:nvPr/>
        </p:nvSpPr>
        <p:spPr bwMode="auto">
          <a:xfrm>
            <a:off x="323850" y="3394075"/>
            <a:ext cx="82804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Temperature</a:t>
            </a:r>
            <a:r>
              <a:rPr kumimoji="0" lang="ko-KR" altLang="en-US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25 ℃(The average temperature in summer in Korea)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 </a:t>
            </a:r>
            <a:r>
              <a:rPr kumimoji="0" lang="en-US" altLang="ko-KR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The hottest month, the average temperature in August 30 years(1971-2000) : 24.9 ℃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Door close time</a:t>
            </a:r>
            <a:r>
              <a:rPr kumimoji="0" lang="ko-KR" altLang="en-US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2hour(Recommended by the long running time)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 2006 New car driver survey results</a:t>
            </a:r>
            <a:r>
              <a:rPr kumimoji="0" lang="ko-KR" altLang="en-US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kumimoji="0" lang="en-US" altLang="ko-KR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: about 2.2 hour</a:t>
            </a:r>
            <a:endParaRPr kumimoji="0" lang="ko-KR" altLang="en-US" sz="140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In summer parking, the 94.6% of driver is driving  after the ventilation : Not considered High temperature mode and driving mode</a:t>
            </a:r>
            <a:endParaRPr kumimoji="0" lang="ko-KR" altLang="en-US" sz="140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 </a:t>
            </a:r>
            <a:r>
              <a:rPr kumimoji="0" lang="en-US" altLang="ko-KR" sz="140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Using a air conditioning fan or window slightly open (10 ~ 15 cm) when driving open while driving, Within 2-3 minutes more than 90% of the initial concentration decrease</a:t>
            </a:r>
          </a:p>
        </p:txBody>
      </p:sp>
      <p:pic>
        <p:nvPicPr>
          <p:cNvPr id="17415" name="Picture 18" descr="시료채취위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46300"/>
            <a:ext cx="1387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714625" y="2835275"/>
            <a:ext cx="728663" cy="52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 Cabin</a:t>
            </a: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Temp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7672388" y="2835275"/>
            <a:ext cx="542925" cy="52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6327775" y="2835275"/>
            <a:ext cx="1344613" cy="52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5589588" y="2835275"/>
            <a:ext cx="738187" cy="52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420" name="Rectangle 16"/>
          <p:cNvSpPr>
            <a:spLocks noChangeArrowheads="1"/>
          </p:cNvSpPr>
          <p:nvPr/>
        </p:nvSpPr>
        <p:spPr bwMode="auto">
          <a:xfrm>
            <a:off x="3443288" y="2835275"/>
            <a:ext cx="2146300" cy="52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421" name="Rectangle 18"/>
          <p:cNvSpPr>
            <a:spLocks noChangeArrowheads="1"/>
          </p:cNvSpPr>
          <p:nvPr/>
        </p:nvSpPr>
        <p:spPr bwMode="auto">
          <a:xfrm>
            <a:off x="6327775" y="2133600"/>
            <a:ext cx="134461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Close door</a:t>
            </a: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Sealing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2hr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7458075" y="2133600"/>
            <a:ext cx="97155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10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sampling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15min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5589588" y="2133600"/>
            <a:ext cx="73818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Ventilation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30min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3443288" y="2133600"/>
            <a:ext cx="21463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Temp stabilize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Min. 12hr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2714625" y="2133600"/>
            <a:ext cx="72866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 Time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>
            <a:off x="2714625" y="2133600"/>
            <a:ext cx="55006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7" name="Line 23"/>
          <p:cNvSpPr>
            <a:spLocks noChangeShapeType="1"/>
          </p:cNvSpPr>
          <p:nvPr/>
        </p:nvSpPr>
        <p:spPr bwMode="auto">
          <a:xfrm>
            <a:off x="2714625" y="3360738"/>
            <a:ext cx="55006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8" name="Line 24"/>
          <p:cNvSpPr>
            <a:spLocks noChangeShapeType="1"/>
          </p:cNvSpPr>
          <p:nvPr/>
        </p:nvSpPr>
        <p:spPr bwMode="auto">
          <a:xfrm>
            <a:off x="2714625" y="2133600"/>
            <a:ext cx="0" cy="12271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9" name="Line 25"/>
          <p:cNvSpPr>
            <a:spLocks noChangeShapeType="1"/>
          </p:cNvSpPr>
          <p:nvPr/>
        </p:nvSpPr>
        <p:spPr bwMode="auto">
          <a:xfrm>
            <a:off x="8215313" y="2133600"/>
            <a:ext cx="0" cy="12271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0" name="Line 26"/>
          <p:cNvSpPr>
            <a:spLocks noChangeShapeType="1"/>
          </p:cNvSpPr>
          <p:nvPr/>
        </p:nvSpPr>
        <p:spPr bwMode="auto">
          <a:xfrm>
            <a:off x="3443288" y="2133600"/>
            <a:ext cx="0" cy="1227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1" name="Line 27"/>
          <p:cNvSpPr>
            <a:spLocks noChangeShapeType="1"/>
          </p:cNvSpPr>
          <p:nvPr/>
        </p:nvSpPr>
        <p:spPr bwMode="auto">
          <a:xfrm>
            <a:off x="5589588" y="2133600"/>
            <a:ext cx="0" cy="1227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2" name="Line 28"/>
          <p:cNvSpPr>
            <a:spLocks noChangeShapeType="1"/>
          </p:cNvSpPr>
          <p:nvPr/>
        </p:nvSpPr>
        <p:spPr bwMode="auto">
          <a:xfrm>
            <a:off x="6327775" y="2133600"/>
            <a:ext cx="0" cy="1227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Line 29"/>
          <p:cNvSpPr>
            <a:spLocks noChangeShapeType="1"/>
          </p:cNvSpPr>
          <p:nvPr/>
        </p:nvSpPr>
        <p:spPr bwMode="auto">
          <a:xfrm>
            <a:off x="7672388" y="2133600"/>
            <a:ext cx="0" cy="1227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4" name="Line 30"/>
          <p:cNvSpPr>
            <a:spLocks noChangeShapeType="1"/>
          </p:cNvSpPr>
          <p:nvPr/>
        </p:nvSpPr>
        <p:spPr bwMode="auto">
          <a:xfrm>
            <a:off x="2714625" y="2835275"/>
            <a:ext cx="5500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5" name="Line 31"/>
          <p:cNvSpPr>
            <a:spLocks noChangeShapeType="1"/>
          </p:cNvSpPr>
          <p:nvPr/>
        </p:nvSpPr>
        <p:spPr bwMode="auto">
          <a:xfrm>
            <a:off x="3452813" y="2827338"/>
            <a:ext cx="21209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6" name="Line 32"/>
          <p:cNvSpPr>
            <a:spLocks noChangeShapeType="1"/>
          </p:cNvSpPr>
          <p:nvPr/>
        </p:nvSpPr>
        <p:spPr bwMode="auto">
          <a:xfrm>
            <a:off x="5600700" y="2827338"/>
            <a:ext cx="728663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7" name="Line 33"/>
          <p:cNvSpPr>
            <a:spLocks noChangeShapeType="1"/>
          </p:cNvSpPr>
          <p:nvPr/>
        </p:nvSpPr>
        <p:spPr bwMode="auto">
          <a:xfrm>
            <a:off x="6342063" y="2827338"/>
            <a:ext cx="1325562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8" name="Line 34"/>
          <p:cNvSpPr>
            <a:spLocks noChangeShapeType="1"/>
          </p:cNvSpPr>
          <p:nvPr/>
        </p:nvSpPr>
        <p:spPr bwMode="auto">
          <a:xfrm>
            <a:off x="7685088" y="2827338"/>
            <a:ext cx="530225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 Case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Study in Korea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직사각형 5"/>
          <p:cNvSpPr>
            <a:spLocks noChangeArrowheads="1"/>
          </p:cNvSpPr>
          <p:nvPr/>
        </p:nvSpPr>
        <p:spPr bwMode="auto">
          <a:xfrm>
            <a:off x="-36513" y="1125538"/>
            <a:ext cx="878522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180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  </a:t>
            </a:r>
            <a:r>
              <a:rPr kumimoji="0" lang="en-US" altLang="ko-KR" sz="1800">
                <a:solidFill>
                  <a:srgbClr val="0000FF"/>
                </a:solidFill>
                <a:latin typeface="Arial" charset="0"/>
                <a:ea typeface="HY헤드라인M" pitchFamily="18" charset="-127"/>
                <a:cs typeface="Arial" charset="0"/>
              </a:rPr>
              <a:t>Verification test whether automobile manufactures comply with guideline</a:t>
            </a:r>
            <a:endParaRPr kumimoji="0" lang="ko-KR" altLang="en-US" sz="1800">
              <a:solidFill>
                <a:srgbClr val="0000FF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grpSp>
        <p:nvGrpSpPr>
          <p:cNvPr id="18435" name="그룹 47"/>
          <p:cNvGrpSpPr>
            <a:grpSpLocks/>
          </p:cNvGrpSpPr>
          <p:nvPr/>
        </p:nvGrpSpPr>
        <p:grpSpPr bwMode="auto">
          <a:xfrm>
            <a:off x="500063" y="1785938"/>
            <a:ext cx="8429625" cy="4637087"/>
            <a:chOff x="500063" y="2214563"/>
            <a:chExt cx="8429625" cy="4208462"/>
          </a:xfrm>
        </p:grpSpPr>
        <p:pic>
          <p:nvPicPr>
            <p:cNvPr id="18437" name="Picture 4" descr="9999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5027613"/>
              <a:ext cx="8429625" cy="138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4" descr="9999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3509963"/>
              <a:ext cx="842962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4" descr="9999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214563"/>
              <a:ext cx="84296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슬라이드 번호 개체 틀 1"/>
            <p:cNvSpPr txBox="1">
              <a:spLocks/>
            </p:cNvSpPr>
            <p:nvPr/>
          </p:nvSpPr>
          <p:spPr bwMode="auto">
            <a:xfrm>
              <a:off x="766763" y="6136314"/>
              <a:ext cx="2044700" cy="28671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179388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lvl="1"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fld id="{BD24DE2C-A1F7-4F74-B702-5436748B9BDA}" type="slidenum">
                <a:rPr lang="en-US" altLang="ko-KR" sz="1000">
                  <a:latin typeface="Arial Rounded MT Bold" pitchFamily="34" charset="0"/>
                </a:rPr>
                <a:pPr lvl="1" algn="ctr"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t>7</a:t>
              </a:fld>
              <a:endParaRPr lang="en-US" altLang="ko-KR" sz="1000">
                <a:latin typeface="Arial Rounded MT Bold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459288" y="6078684"/>
              <a:ext cx="1403350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rgbClr val="CC0000"/>
                  </a:solidFill>
                  <a:latin typeface="Arial Rounded MT Bold" pitchFamily="34" charset="0"/>
                  <a:ea typeface="HY헤드라인M" pitchFamily="18" charset="-127"/>
                </a:rPr>
                <a:t>HPLC</a:t>
              </a:r>
              <a:endParaRPr lang="ko-KR" altLang="en-US" sz="1000">
                <a:solidFill>
                  <a:srgbClr val="CC0000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858000" y="6081565"/>
              <a:ext cx="1593850" cy="28382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Content Analysis</a:t>
              </a:r>
              <a:r>
                <a:rPr lang="ko-KR" altLang="en-US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6215063" y="6157925"/>
              <a:ext cx="261937" cy="141195"/>
            </a:xfrm>
            <a:prstGeom prst="rightArrow">
              <a:avLst>
                <a:gd name="adj1" fmla="val 75694"/>
                <a:gd name="adj2" fmla="val 473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endParaRPr lang="ko-KR" altLang="en-US" sz="1000">
                <a:latin typeface="Arial Rounded MT Bold" pitchFamily="34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5500688" y="4645126"/>
              <a:ext cx="140176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Sampling</a:t>
              </a:r>
              <a:endParaRPr lang="ko-KR" altLang="en-US" sz="100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2484438" y="6078684"/>
              <a:ext cx="1082675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GC/MS</a:t>
              </a:r>
              <a:endParaRPr lang="ko-KR" altLang="en-US" sz="1000">
                <a:solidFill>
                  <a:srgbClr val="0000FF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3814763" y="3452176"/>
              <a:ext cx="757237" cy="1181424"/>
            </a:xfrm>
            <a:prstGeom prst="rightArrow">
              <a:avLst>
                <a:gd name="adj1" fmla="val 75694"/>
                <a:gd name="adj2" fmla="val 291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2 hours</a:t>
              </a:r>
              <a:endParaRPr lang="ko-KR" altLang="en-US" sz="100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160588" y="4645126"/>
              <a:ext cx="161131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Temp. Stabilizing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18" name="AutoShape 29"/>
            <p:cNvSpPr>
              <a:spLocks noChangeArrowheads="1"/>
            </p:cNvSpPr>
            <p:nvPr/>
          </p:nvSpPr>
          <p:spPr bwMode="auto">
            <a:xfrm>
              <a:off x="3786188" y="2326942"/>
              <a:ext cx="785812" cy="107048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14days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pic>
          <p:nvPicPr>
            <p:cNvPr id="18449" name="Picture 11" descr="IMG_78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2330450"/>
              <a:ext cx="14493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7" descr="IMG_79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370138"/>
              <a:ext cx="141287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18" descr="IMG_79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2370138"/>
              <a:ext cx="141287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그룹 39"/>
            <p:cNvGrpSpPr>
              <a:grpSpLocks/>
            </p:cNvGrpSpPr>
            <p:nvPr/>
          </p:nvGrpSpPr>
          <p:grpSpPr bwMode="auto">
            <a:xfrm rot="16200000">
              <a:off x="820292" y="2034600"/>
              <a:ext cx="1016630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39" name="양쪽 모서리가 둥근 사각형 38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0" name="양쪽 모서리가 둥근 사각형 39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23" name="직사각형 59"/>
            <p:cNvSpPr>
              <a:spLocks noChangeArrowheads="1"/>
            </p:cNvSpPr>
            <p:nvPr/>
          </p:nvSpPr>
          <p:spPr bwMode="auto">
            <a:xfrm>
              <a:off x="676275" y="2547378"/>
              <a:ext cx="1323975" cy="53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/>
              <a:r>
                <a:rPr kumimoji="0" lang="en-US" altLang="ko-KR" sz="160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Car Preparation</a:t>
              </a:r>
              <a:endParaRPr kumimoji="0" lang="ko-KR" altLang="en-US" sz="1600">
                <a:solidFill>
                  <a:srgbClr val="FFFFFF"/>
                </a:solidFill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18454" name="Picture 2" descr="D:\■ 배기_DB\■ 정부과제\실내공기질\2013년도\10. 측정사진\01. K3\IMG_900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3621088"/>
              <a:ext cx="158908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그룹 39"/>
            <p:cNvGrpSpPr>
              <a:grpSpLocks/>
            </p:cNvGrpSpPr>
            <p:nvPr/>
          </p:nvGrpSpPr>
          <p:grpSpPr bwMode="auto">
            <a:xfrm rot="16200000">
              <a:off x="733289" y="3457873"/>
              <a:ext cx="1192299" cy="1520048"/>
              <a:chOff x="1025238" y="1965091"/>
              <a:chExt cx="2214000" cy="439943"/>
            </a:xfrm>
            <a:solidFill>
              <a:srgbClr val="92D050"/>
            </a:solidFill>
          </p:grpSpPr>
          <p:sp>
            <p:nvSpPr>
              <p:cNvPr id="37" name="양쪽 모서리가 둥근 사각형 36"/>
              <p:cNvSpPr/>
              <p:nvPr/>
            </p:nvSpPr>
            <p:spPr>
              <a:xfrm>
                <a:off x="1025238" y="1965091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38" name="양쪽 모서리가 둥근 사각형 37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26" name="직사각형 59"/>
            <p:cNvSpPr>
              <a:spLocks noChangeArrowheads="1"/>
            </p:cNvSpPr>
            <p:nvPr/>
          </p:nvSpPr>
          <p:spPr bwMode="auto">
            <a:xfrm>
              <a:off x="608013" y="3782111"/>
              <a:ext cx="1392237" cy="97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/>
              <a:r>
                <a:rPr kumimoji="0" lang="en-US" altLang="ko-KR" sz="160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Room Temperature Stabilizing</a:t>
              </a:r>
            </a:p>
            <a:p>
              <a:pPr algn="ctr" latinLnBrk="0"/>
              <a:r>
                <a:rPr kumimoji="0" lang="en-US" altLang="ko-KR" sz="160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Sampling</a:t>
              </a:r>
              <a:endParaRPr kumimoji="0" lang="ko-KR" altLang="en-US" sz="1600">
                <a:solidFill>
                  <a:srgbClr val="FFFFFF"/>
                </a:solidFill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18457" name="Picture 8" descr="IMG_79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3614738"/>
              <a:ext cx="1462087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7" descr="IMG_79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938" y="3613150"/>
              <a:ext cx="1454150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5084763"/>
              <a:ext cx="1535113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5084763"/>
              <a:ext cx="158115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5091113"/>
              <a:ext cx="2351087" cy="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그룹 39"/>
            <p:cNvGrpSpPr>
              <a:grpSpLocks/>
            </p:cNvGrpSpPr>
            <p:nvPr/>
          </p:nvGrpSpPr>
          <p:grpSpPr bwMode="auto">
            <a:xfrm rot="16200000">
              <a:off x="714708" y="4934176"/>
              <a:ext cx="1227796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35" name="양쪽 모서리가 둥근 사각형 34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36" name="양쪽 모서리가 둥근 사각형 35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33" name="직사각형 59"/>
            <p:cNvSpPr>
              <a:spLocks noChangeArrowheads="1"/>
            </p:cNvSpPr>
            <p:nvPr/>
          </p:nvSpPr>
          <p:spPr bwMode="auto">
            <a:xfrm>
              <a:off x="642938" y="5358303"/>
              <a:ext cx="1323975" cy="5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Sample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Analysis</a:t>
              </a:r>
              <a:r>
                <a:rPr kumimoji="0" lang="ko-KR" altLang="en-US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>
              <a:off x="7715250" y="2335587"/>
              <a:ext cx="785813" cy="106904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28days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</p:grp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    Case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Study in Korea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직사각형 5"/>
          <p:cNvSpPr>
            <a:spLocks noChangeArrowheads="1"/>
          </p:cNvSpPr>
          <p:nvPr/>
        </p:nvSpPr>
        <p:spPr bwMode="auto">
          <a:xfrm>
            <a:off x="-36513" y="1125538"/>
            <a:ext cx="8785226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Verification Test results of VIAQ by year 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19459" name="Picture 4" descr="999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22425"/>
            <a:ext cx="80946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oup 182"/>
          <p:cNvGraphicFramePr>
            <a:graphicFrameLocks noGrp="1"/>
          </p:cNvGraphicFramePr>
          <p:nvPr/>
        </p:nvGraphicFramePr>
        <p:xfrm>
          <a:off x="539750" y="1916113"/>
          <a:ext cx="7629525" cy="4464050"/>
        </p:xfrm>
        <a:graphic>
          <a:graphicData uri="http://schemas.openxmlformats.org/drawingml/2006/table">
            <a:tbl>
              <a:tblPr/>
              <a:tblGrid>
                <a:gridCol w="1008063"/>
                <a:gridCol w="965200"/>
                <a:gridCol w="1160462"/>
                <a:gridCol w="871538"/>
                <a:gridCol w="1106487"/>
                <a:gridCol w="720725"/>
                <a:gridCol w="846138"/>
                <a:gridCol w="950912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YEAR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ITEM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Formaldehyde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Toluene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Ethylbenzene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Styrene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benzene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Xylene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2006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(36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Before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regulation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98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518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222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64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111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828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51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49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7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112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955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2384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632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185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385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2164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(9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regulation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1046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102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2846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470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(8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regulation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328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199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49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379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(4 model)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VIAQ regulation</a:t>
                      </a: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averg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24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206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Min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65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HY견고딕" pitchFamily="18" charset="-127"/>
                        </a:rPr>
                        <a:t>Max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38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430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The Effects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of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VIAQ Regulation</a:t>
            </a:r>
            <a:endParaRPr lang="en-US" altLang="ko-KR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직사각형 5"/>
          <p:cNvSpPr>
            <a:spLocks noChangeArrowheads="1"/>
          </p:cNvSpPr>
          <p:nvPr/>
        </p:nvSpPr>
        <p:spPr bwMode="auto">
          <a:xfrm>
            <a:off x="-36513" y="1125538"/>
            <a:ext cx="8785226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This graph shows a comparison to 2006(Not Apply) and 2011~2013(VIAQ)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20483" name="_x190145520" descr="EMB000013dc3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38438"/>
            <a:ext cx="302418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_x190145520" descr="EMB000013dc3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41613"/>
            <a:ext cx="30257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_x190145520" descr="EMB000013dc3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27325"/>
            <a:ext cx="30241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_x190145520" descr="EMB000013dc3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99013"/>
            <a:ext cx="29876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_x190145520" descr="EMB000013dc3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799013"/>
            <a:ext cx="29876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_x190145520" descr="EMB000013dc31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805363"/>
            <a:ext cx="29876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The Effects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of </a:t>
            </a:r>
            <a:r>
              <a:rPr lang="en-US" altLang="ko-KR" sz="2800">
                <a:latin typeface="Arial" pitchFamily="34" charset="0"/>
                <a:ea typeface="HY헤드라인M" pitchFamily="18" charset="-127"/>
                <a:cs typeface="Arial" pitchFamily="34" charset="0"/>
              </a:rPr>
              <a:t>VIAQ Regulation</a:t>
            </a:r>
            <a:endParaRPr lang="en-US" altLang="ko-KR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0490" name="Rectangle 192"/>
          <p:cNvSpPr>
            <a:spLocks noChangeArrowheads="1"/>
          </p:cNvSpPr>
          <p:nvPr/>
        </p:nvSpPr>
        <p:spPr bwMode="auto">
          <a:xfrm>
            <a:off x="430213" y="1682750"/>
            <a:ext cx="8605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After the VIAQ regulation , Vehicle indoor air quality levels improved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VIAQ management regulation that this effect is confirmed 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863600" y="4562475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&lt;Formaldehyde&gt;</a:t>
            </a: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3887788" y="4562475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&lt;Toluene&gt;</a:t>
            </a: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6661150" y="4562475"/>
            <a:ext cx="187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&lt;</a:t>
            </a:r>
            <a:r>
              <a:rPr lang="en-US" altLang="ko-KR">
                <a:solidFill>
                  <a:schemeClr val="tx1"/>
                </a:solidFill>
                <a:latin typeface="Arial" charset="0"/>
                <a:ea typeface="HY견고딕" pitchFamily="18" charset="-127"/>
                <a:cs typeface="Arial" charset="0"/>
              </a:rPr>
              <a:t> Ethylbenzene</a:t>
            </a:r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&gt;</a:t>
            </a: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20494" name="TextBox 14"/>
          <p:cNvSpPr txBox="1">
            <a:spLocks noChangeArrowheads="1"/>
          </p:cNvSpPr>
          <p:nvPr/>
        </p:nvSpPr>
        <p:spPr bwMode="auto">
          <a:xfrm>
            <a:off x="863600" y="6524625"/>
            <a:ext cx="1366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&lt;Styrene&gt;</a:t>
            </a: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20495" name="TextBox 15"/>
          <p:cNvSpPr txBox="1">
            <a:spLocks noChangeArrowheads="1"/>
          </p:cNvSpPr>
          <p:nvPr/>
        </p:nvSpPr>
        <p:spPr bwMode="auto">
          <a:xfrm>
            <a:off x="3887788" y="6524625"/>
            <a:ext cx="1368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&lt;benzene&gt;</a:t>
            </a: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20496" name="TextBox 16"/>
          <p:cNvSpPr txBox="1">
            <a:spLocks noChangeArrowheads="1"/>
          </p:cNvSpPr>
          <p:nvPr/>
        </p:nvSpPr>
        <p:spPr bwMode="auto">
          <a:xfrm>
            <a:off x="6661150" y="6524625"/>
            <a:ext cx="1871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&lt;</a:t>
            </a:r>
            <a:r>
              <a:rPr lang="en-US" altLang="ko-KR">
                <a:solidFill>
                  <a:schemeClr val="tx1"/>
                </a:solidFill>
                <a:latin typeface="Arial" charset="0"/>
                <a:ea typeface="HY견고딕" pitchFamily="18" charset="-127"/>
                <a:cs typeface="Arial" charset="0"/>
              </a:rPr>
              <a:t> Xylene</a:t>
            </a:r>
            <a:r>
              <a:rPr lang="en-US" altLang="ko-KR">
                <a:solidFill>
                  <a:schemeClr val="tx1"/>
                </a:solidFill>
                <a:latin typeface="Arial" charset="0"/>
                <a:cs typeface="Arial" charset="0"/>
              </a:rPr>
              <a:t>&gt;</a:t>
            </a:r>
            <a:endParaRPr lang="ko-KR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2_디자인 사용자 지정">
      <a:majorFont>
        <a:latin typeface="HY수평선B"/>
        <a:ea typeface="HY수평선B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ADAEE"/>
        </a:solidFill>
        <a:ln>
          <a:noFill/>
          <a:headEnd type="none" w="med" len="med"/>
          <a:tailEnd type="none" w="med" len="lg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lIns="90000" tIns="46800" rIns="90000" bIns="46800" anchor="ctr"/>
      <a:lstStyle>
        <a:defPPr algn="ctr">
          <a:defRPr sz="1400" dirty="0">
            <a:solidFill>
              <a:schemeClr val="tx2">
                <a:lumMod val="50000"/>
              </a:schemeClr>
            </a:solidFill>
            <a:latin typeface="HY수평선B" pitchFamily="18" charset="-127"/>
            <a:ea typeface="HY수평선B" pitchFamily="18" charset="-127"/>
          </a:defRPr>
        </a:defPPr>
      </a:lstStyle>
    </a:sp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5901532</TotalTime>
  <Words>771</Words>
  <Application>Microsoft Office PowerPoint</Application>
  <PresentationFormat>On-screen Show (4:3)</PresentationFormat>
  <Paragraphs>236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4_디자인 사용자 지정</vt:lpstr>
      <vt:lpstr>2_Office 테마</vt:lpstr>
      <vt:lpstr>디자인 사용자 지정</vt:lpstr>
      <vt:lpstr>5_기본 디자인</vt:lpstr>
      <vt:lpstr>기본 디자인</vt:lpstr>
      <vt:lpstr>1_Office 테마</vt:lpstr>
      <vt:lpstr>1_기본 디자인</vt:lpstr>
      <vt:lpstr>lnformation of Korea Cases on Vehicle Indoor Air Quality (VIAQ)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 KOREA</dc:title>
  <dc:creator>Boki</dc:creator>
  <cp:lastModifiedBy>GRPE informal documents</cp:lastModifiedBy>
  <cp:revision>1540</cp:revision>
  <dcterms:created xsi:type="dcterms:W3CDTF">2008-04-07T03:57:39Z</dcterms:created>
  <dcterms:modified xsi:type="dcterms:W3CDTF">2014-01-07T10:51:48Z</dcterms:modified>
</cp:coreProperties>
</file>