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AEBEB1-4F7D-4C3A-BAC5-527997495A8F}">
          <p14:sldIdLst>
            <p14:sldId id="257"/>
            <p14:sldId id="259"/>
            <p14:sldId id="260"/>
            <p14:sldId id="261"/>
            <p14:sldId id="263"/>
            <p14:sldId id="262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6"/>
    <a:srgbClr val="979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585" autoAdjust="0"/>
  </p:normalViewPr>
  <p:slideViewPr>
    <p:cSldViewPr>
      <p:cViewPr>
        <p:scale>
          <a:sx n="75" d="100"/>
          <a:sy n="75" d="100"/>
        </p:scale>
        <p:origin x="-1579" y="-192"/>
      </p:cViewPr>
      <p:guideLst>
        <p:guide orient="horz" pos="1117"/>
        <p:guide pos="3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56B36-44CF-46D4-BEF1-FB6AAC5DFE5D}" type="datetimeFigureOut">
              <a:rPr lang="nl-NL" smtClean="0"/>
              <a:t>3-9-2014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0388-004A-4BA9-B5D1-81DF0D5CF6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1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893" y="216000"/>
            <a:ext cx="9144893" cy="1232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636000" y="1834200"/>
            <a:ext cx="5184000" cy="4320000"/>
          </a:xfrm>
        </p:spPr>
        <p:txBody>
          <a:bodyPr anchor="b"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 dirty="0" smtClean="0"/>
              <a:t>Voeg afbeelding in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510200"/>
            <a:ext cx="5184000" cy="4320000"/>
          </a:xfrm>
          <a:solidFill>
            <a:schemeClr val="accent1">
              <a:alpha val="90000"/>
            </a:schemeClr>
          </a:solidFill>
        </p:spPr>
        <p:txBody>
          <a:bodyPr lIns="540000" tIns="540000" rIns="288000" bIns="540000" anchor="t">
            <a:normAutofit/>
          </a:bodyPr>
          <a:lstStyle>
            <a:lvl1pPr algn="l">
              <a:lnSpc>
                <a:spcPts val="3100"/>
              </a:lnSpc>
              <a:defRPr sz="2600" b="1"/>
            </a:lvl1pPr>
          </a:lstStyle>
          <a:p>
            <a:r>
              <a:rPr lang="en-US" dirty="0" err="1" smtClean="0"/>
              <a:t>Voeg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toe, </a:t>
            </a:r>
            <a:r>
              <a:rPr lang="en-US" dirty="0" err="1" smtClean="0"/>
              <a:t>maximaal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regels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toegestaan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140968"/>
            <a:ext cx="5184000" cy="1752600"/>
          </a:xfrm>
        </p:spPr>
        <p:txBody>
          <a:bodyPr lIns="540000" tIns="0" rIns="32400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Subtitel</a:t>
            </a:r>
            <a:r>
              <a:rPr lang="en-US" dirty="0" smtClean="0"/>
              <a:t>, datum en/of auteur</a:t>
            </a:r>
            <a:br>
              <a:rPr lang="en-US" dirty="0" smtClean="0"/>
            </a:br>
            <a:r>
              <a:rPr lang="en-US" dirty="0" err="1" smtClean="0"/>
              <a:t>Maximaal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regels, </a:t>
            </a:r>
            <a:r>
              <a:rPr lang="en-US" dirty="0" err="1" smtClean="0"/>
              <a:t>verschuif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vak</a:t>
            </a:r>
            <a:r>
              <a:rPr lang="en-US" dirty="0" smtClean="0"/>
              <a:t> </a:t>
            </a:r>
            <a:r>
              <a:rPr lang="en-US" dirty="0" err="1" smtClean="0"/>
              <a:t>indien</a:t>
            </a:r>
            <a:r>
              <a:rPr lang="en-US" dirty="0" smtClean="0"/>
              <a:t> en </a:t>
            </a:r>
            <a:r>
              <a:rPr lang="en-US" dirty="0" err="1" smtClean="0"/>
              <a:t>bovenliggend</a:t>
            </a:r>
            <a:r>
              <a:rPr lang="en-US" dirty="0" smtClean="0"/>
              <a:t> </a:t>
            </a:r>
            <a:r>
              <a:rPr lang="en-US" dirty="0" err="1" smtClean="0"/>
              <a:t>streepje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wens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boven</a:t>
            </a:r>
            <a:r>
              <a:rPr lang="en-US" dirty="0" smtClean="0"/>
              <a:t> of </a:t>
            </a:r>
            <a:r>
              <a:rPr lang="en-US" dirty="0" err="1" smtClean="0"/>
              <a:t>onder</a:t>
            </a:r>
            <a:endParaRPr lang="nl-NL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516216" y="836710"/>
            <a:ext cx="1836000" cy="7200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200" b="1" dirty="0" smtClean="0"/>
              <a:t>M+P</a:t>
            </a:r>
            <a:r>
              <a:rPr lang="nl-NL" sz="1200" b="1" baseline="0" dirty="0" smtClean="0"/>
              <a:t> | MBBM </a:t>
            </a:r>
            <a:r>
              <a:rPr lang="nl-NL" sz="1200" b="1" baseline="0" dirty="0" err="1" smtClean="0"/>
              <a:t>group</a:t>
            </a:r>
            <a:endParaRPr lang="nl-NL" sz="1200" b="1" baseline="0" dirty="0" smtClean="0"/>
          </a:p>
          <a:p>
            <a:r>
              <a:rPr lang="nl-NL" sz="1200" b="1" baseline="0" dirty="0" smtClean="0"/>
              <a:t>www.mplusp.eu</a:t>
            </a:r>
            <a:endParaRPr lang="nl-NL" sz="1200" b="1" dirty="0" smtClean="0"/>
          </a:p>
          <a:p>
            <a:endParaRPr lang="nl-NL" sz="1050" b="0" i="1" dirty="0" smtClean="0"/>
          </a:p>
          <a:p>
            <a:endParaRPr lang="nl-NL" sz="800" b="1" dirty="0" smtClean="0"/>
          </a:p>
        </p:txBody>
      </p:sp>
      <p:pic>
        <p:nvPicPr>
          <p:cNvPr id="11" name="Picture 2" descr="\\corp.mp.nl\Bedrijfsbreed\Bedrijfsvoering\Communicatie\Huisstijl\Logo MBBM\MBBM-Group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355801"/>
            <a:ext cx="982800" cy="2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-2733" y="6604479"/>
            <a:ext cx="470277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581724" y="6604479"/>
            <a:ext cx="7562277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76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893" y="216000"/>
            <a:ext cx="9144893" cy="1232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636000" y="1834200"/>
            <a:ext cx="5184000" cy="4320000"/>
          </a:xfrm>
        </p:spPr>
        <p:txBody>
          <a:bodyPr anchor="b"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en-US" noProof="0" smtClean="0"/>
              <a:t>Voeg afbeelding in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510200"/>
            <a:ext cx="5184000" cy="4320000"/>
          </a:xfrm>
          <a:solidFill>
            <a:schemeClr val="accent1">
              <a:alpha val="90000"/>
            </a:schemeClr>
          </a:solidFill>
        </p:spPr>
        <p:txBody>
          <a:bodyPr lIns="540000" tIns="540000" rIns="288000" bIns="540000" anchor="t">
            <a:normAutofit/>
          </a:bodyPr>
          <a:lstStyle>
            <a:lvl1pPr algn="l">
              <a:lnSpc>
                <a:spcPts val="3100"/>
              </a:lnSpc>
              <a:defRPr sz="2600" b="1" baseline="0"/>
            </a:lvl1pPr>
          </a:lstStyle>
          <a:p>
            <a:r>
              <a:rPr lang="en-US" noProof="0" dirty="0" smtClean="0"/>
              <a:t>Add title, a maximum of </a:t>
            </a:r>
            <a:br>
              <a:rPr lang="en-US" noProof="0" dirty="0" smtClean="0"/>
            </a:br>
            <a:r>
              <a:rPr lang="en-US" noProof="0" dirty="0" smtClean="0"/>
              <a:t>4 lines is allowed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322200"/>
            <a:ext cx="1512000" cy="7020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140968"/>
            <a:ext cx="5184000" cy="1752600"/>
          </a:xfrm>
        </p:spPr>
        <p:txBody>
          <a:bodyPr lIns="540000" tIns="0" rIns="32400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Subtitle, date and/or authors</a:t>
            </a:r>
            <a:br>
              <a:rPr lang="en-US" noProof="0" dirty="0" smtClean="0"/>
            </a:br>
            <a:r>
              <a:rPr lang="en-US" noProof="0" dirty="0" smtClean="0"/>
              <a:t>Maximum of 4, move this text box and small horizontal line as needed</a:t>
            </a:r>
            <a:endParaRPr lang="en-US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516216" y="836711"/>
            <a:ext cx="1836000" cy="61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noProof="0" dirty="0" smtClean="0"/>
              <a:t>M+P</a:t>
            </a:r>
            <a:r>
              <a:rPr lang="en-US" sz="1200" b="1" baseline="0" noProof="0" dirty="0" smtClean="0"/>
              <a:t> | MBBM group</a:t>
            </a:r>
          </a:p>
          <a:p>
            <a:r>
              <a:rPr lang="en-US" sz="1200" b="1" baseline="0" noProof="0" dirty="0" smtClean="0"/>
              <a:t>www.mplusp.eu</a:t>
            </a:r>
            <a:endParaRPr lang="en-US" sz="1800" b="1" noProof="0" dirty="0" smtClean="0"/>
          </a:p>
          <a:p>
            <a:endParaRPr lang="en-US" sz="1050" b="0" i="1" noProof="0" dirty="0" smtClean="0"/>
          </a:p>
          <a:p>
            <a:r>
              <a:rPr lang="en-US" sz="1050" b="0" i="1" noProof="0" dirty="0" smtClean="0"/>
              <a:t>People</a:t>
            </a:r>
            <a:r>
              <a:rPr lang="en-US" sz="1050" b="0" i="1" baseline="0" noProof="0" dirty="0" smtClean="0"/>
              <a:t> with solutions</a:t>
            </a:r>
            <a:endParaRPr lang="en-US" sz="800" b="0" i="1" noProof="0" dirty="0" smtClean="0"/>
          </a:p>
          <a:p>
            <a:endParaRPr lang="en-US" sz="600" b="0" i="1" noProof="0" dirty="0" smtClean="0"/>
          </a:p>
        </p:txBody>
      </p:sp>
      <p:pic>
        <p:nvPicPr>
          <p:cNvPr id="11" name="Picture 2" descr="\\corp.mp.nl\Bedrijfsbreed\Bedrijfsvoering\Communicatie\Huisstijl\Logo MBBM\MBBM-Group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355801"/>
            <a:ext cx="982800" cy="2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-2733" y="6604479"/>
            <a:ext cx="470277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581724" y="6604479"/>
            <a:ext cx="7562277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7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404000"/>
            <a:ext cx="7956000" cy="516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000" y="692696"/>
            <a:ext cx="2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51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404000"/>
            <a:ext cx="7956000" cy="516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000" y="692696"/>
            <a:ext cx="2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33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404000"/>
            <a:ext cx="7956000" cy="5166000"/>
          </a:xfrm>
          <a:solidFill>
            <a:schemeClr val="tx1">
              <a:alpha val="6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000" y="692696"/>
            <a:ext cx="2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404000"/>
            <a:ext cx="3924000" cy="516600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716016" y="1404000"/>
            <a:ext cx="3924000" cy="516600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97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1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6000"/>
            <a:ext cx="73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540000"/>
          </a:xfrm>
          <a:solidFill>
            <a:schemeClr val="bg1"/>
          </a:solidFill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B7AD8B-ED5A-4629-90B3-C11125BDABE8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34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83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00000" y="0"/>
            <a:ext cx="7344000" cy="108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0" y="216000"/>
            <a:ext cx="7344000" cy="540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52370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vert="horz" lIns="648000" tIns="0" rIns="324000" bIns="122400" rtlCol="0" anchor="t" anchorCtr="0">
            <a:spAutoFit/>
          </a:bodyPr>
          <a:lstStyle/>
          <a:p>
            <a:r>
              <a:rPr lang="en-US" dirty="0" err="1" smtClean="0"/>
              <a:t>Voorbeeld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404000"/>
            <a:ext cx="7956000" cy="5454000"/>
          </a:xfrm>
          <a:prstGeom prst="rect">
            <a:avLst/>
          </a:prstGeom>
        </p:spPr>
        <p:txBody>
          <a:bodyPr vert="horz" lIns="324000" tIns="234000" rIns="216000" bIns="21600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378000"/>
            <a:ext cx="7344000" cy="365125"/>
          </a:xfrm>
          <a:prstGeom prst="rect">
            <a:avLst/>
          </a:prstGeom>
        </p:spPr>
        <p:txBody>
          <a:bodyPr vert="horz" lIns="648000" tIns="0" rIns="324000" bIns="0" rtlCol="0" anchor="t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378001"/>
            <a:ext cx="288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70B7AD8B-ED5A-4629-90B3-C11125BDABE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00" y="221400"/>
            <a:ext cx="1134000" cy="5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5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9" r:id="rId5"/>
    <p:sldLayoutId id="2147483652" r:id="rId6"/>
    <p:sldLayoutId id="2147483654" r:id="rId7"/>
    <p:sldLayoutId id="2147483655" r:id="rId8"/>
    <p:sldLayoutId id="2147483658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nl-NL" sz="2600" b="1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30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SzPct val="120000"/>
        <a:buFont typeface="Arial" pitchFamily="34" charset="0"/>
        <a:buChar char="▫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ts val="2400"/>
        </a:lnSpc>
        <a:spcBef>
          <a:spcPct val="20000"/>
        </a:spcBef>
        <a:buSzPct val="50000"/>
        <a:buFont typeface="Wingdings 2" pitchFamily="18" charset="2"/>
        <a:buChar char="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r="500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Shifts in tyre sound levels  between 2007 and 2013</a:t>
            </a:r>
            <a:endParaRPr lang="en-GB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5184000" cy="1944216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Erik de Graaff</a:t>
            </a:r>
          </a:p>
          <a:p>
            <a:r>
              <a:rPr lang="en-GB" noProof="0" dirty="0" smtClean="0"/>
              <a:t>(presented by Gijsjan van Blokland)</a:t>
            </a:r>
          </a:p>
          <a:p>
            <a:endParaRPr lang="en-GB" noProof="0" dirty="0" smtClean="0"/>
          </a:p>
          <a:p>
            <a:r>
              <a:rPr lang="en-GB" noProof="0" dirty="0" smtClean="0"/>
              <a:t>Client: Netherlands Ministry of Infrastructure and Environment</a:t>
            </a:r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52936"/>
            <a:ext cx="5184000" cy="276999"/>
          </a:xfrm>
          <a:prstGeom prst="rect">
            <a:avLst/>
          </a:prstGeom>
          <a:noFill/>
        </p:spPr>
        <p:txBody>
          <a:bodyPr wrap="square" lIns="540000" tIns="0" rIns="54000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‒‒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588224" y="0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TT" sz="1200" u="sng" dirty="0"/>
              <a:t>Informal document</a:t>
            </a:r>
            <a:r>
              <a:rPr lang="en-TT" sz="1200" dirty="0"/>
              <a:t> </a:t>
            </a:r>
            <a:r>
              <a:rPr lang="en-TT" sz="1200" b="1" dirty="0" smtClean="0"/>
              <a:t>GRB-</a:t>
            </a:r>
            <a:r>
              <a:rPr lang="en-TT" altLang="zh-CN" sz="1200" b="1" dirty="0" smtClean="0"/>
              <a:t>60</a:t>
            </a:r>
            <a:r>
              <a:rPr lang="en-TT" sz="1200" b="1" dirty="0" smtClean="0"/>
              <a:t>-</a:t>
            </a:r>
            <a:r>
              <a:rPr lang="en-TT" altLang="zh-CN" sz="1200" b="1" dirty="0" smtClean="0"/>
              <a:t>12</a:t>
            </a:r>
            <a:endParaRPr lang="en-US" altLang="zh-CN" sz="1200" b="1" dirty="0"/>
          </a:p>
          <a:p>
            <a:pPr eaLnBrk="1" hangingPunct="1"/>
            <a:r>
              <a:rPr lang="en-TT" altLang="zh-CN" sz="1200" dirty="0"/>
              <a:t>(60th GRB, 1-3 September 2014,</a:t>
            </a:r>
          </a:p>
          <a:p>
            <a:pPr eaLnBrk="1" hangingPunct="1"/>
            <a:r>
              <a:rPr lang="en-TT" altLang="zh-CN" sz="1200" dirty="0"/>
              <a:t> agenda item </a:t>
            </a:r>
            <a:r>
              <a:rPr lang="en-TT" altLang="zh-CN" sz="1200" dirty="0" smtClean="0"/>
              <a:t>9)</a:t>
            </a:r>
            <a:r>
              <a:rPr lang="en-US" altLang="zh-CN" sz="1200" dirty="0" smtClean="0"/>
              <a:t> </a:t>
            </a:r>
            <a:endParaRPr lang="en-US" altLang="zh-CN" sz="12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95536" y="184665"/>
            <a:ext cx="41044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TT" altLang="zh-CN" sz="1200" dirty="0" smtClean="0"/>
              <a:t>Transmitted by the expert from the Netherlands </a:t>
            </a:r>
            <a:r>
              <a:rPr lang="en-US" altLang="zh-CN" sz="1200" dirty="0" smtClean="0"/>
              <a:t> 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4484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923814"/>
          </a:xfrm>
        </p:spPr>
        <p:txBody>
          <a:bodyPr/>
          <a:lstStyle/>
          <a:p>
            <a:r>
              <a:rPr lang="en-GB" dirty="0" smtClean="0"/>
              <a:t>Values of 50, 80 and 99 percentile in margin distribution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10</a:t>
            </a:fld>
            <a:endParaRPr lang="nl-NL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9"/>
          <a:stretch/>
        </p:blipFill>
        <p:spPr bwMode="auto">
          <a:xfrm>
            <a:off x="245470" y="2378075"/>
            <a:ext cx="8077386" cy="292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98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492927"/>
          </a:xfrm>
        </p:spPr>
        <p:txBody>
          <a:bodyPr/>
          <a:lstStyle/>
          <a:p>
            <a:r>
              <a:rPr lang="en-GB" sz="2400" dirty="0" smtClean="0"/>
              <a:t>Limits based on “best” 50% and “best” 20%</a:t>
            </a:r>
            <a:endParaRPr lang="en-GB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11</a:t>
            </a:fld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7"/>
            <a:ext cx="6192688" cy="56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85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000" y="1700808"/>
            <a:ext cx="7956000" cy="4869192"/>
          </a:xfrm>
        </p:spPr>
        <p:txBody>
          <a:bodyPr/>
          <a:lstStyle/>
          <a:p>
            <a:r>
              <a:rPr lang="en-GB" dirty="0" smtClean="0"/>
              <a:t>A general reduction in tyre sound levels between 2007 and 2013 is observed </a:t>
            </a:r>
          </a:p>
          <a:p>
            <a:endParaRPr lang="en-GB" dirty="0" smtClean="0"/>
          </a:p>
          <a:p>
            <a:r>
              <a:rPr lang="en-GB" dirty="0" smtClean="0"/>
              <a:t>Trends in the found distribution reflects effects of 2009 revision</a:t>
            </a:r>
          </a:p>
          <a:p>
            <a:endParaRPr lang="en-GB" dirty="0" smtClean="0"/>
          </a:p>
          <a:p>
            <a:r>
              <a:rPr lang="en-GB" dirty="0" smtClean="0"/>
              <a:t>Regulatory correction values deviate from effects found in data sets</a:t>
            </a:r>
          </a:p>
          <a:p>
            <a:endParaRPr lang="en-GB" dirty="0" smtClean="0"/>
          </a:p>
          <a:p>
            <a:r>
              <a:rPr lang="en-GB" dirty="0" smtClean="0"/>
              <a:t>Margin relative to present limit value:</a:t>
            </a:r>
          </a:p>
          <a:p>
            <a:pPr lvl="1"/>
            <a:r>
              <a:rPr lang="en-GB" dirty="0" smtClean="0"/>
              <a:t>50 percentile ≈ -1,5 dB</a:t>
            </a:r>
          </a:p>
          <a:p>
            <a:pPr lvl="1"/>
            <a:r>
              <a:rPr lang="en-GB" dirty="0" smtClean="0"/>
              <a:t>80 percentile ≈ -3    dB </a:t>
            </a:r>
          </a:p>
          <a:p>
            <a:pPr lvl="1"/>
            <a:r>
              <a:rPr lang="en-GB" dirty="0" smtClean="0"/>
              <a:t>99 percentile ≈ -7    dB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66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Objective of the study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Investigate shifts in sound level distribution in tyre population on sale before and after revision of tyre regulation in 2009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Investigate correction values for specific tyre types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Interpret present distribution in terms of ambitious future threshold 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7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plan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Comparison was made between the distribution of sound levels in the tyre type population in 2007 and 2013</a:t>
            </a:r>
          </a:p>
          <a:p>
            <a:r>
              <a:rPr lang="en-GB" dirty="0" smtClean="0"/>
              <a:t>Both C1, C2 and C3 tyres were taken into account</a:t>
            </a:r>
          </a:p>
          <a:p>
            <a:r>
              <a:rPr lang="en-GB" dirty="0" smtClean="0"/>
              <a:t>The 2007 population is based on data from ETRTO (C1) and FEHRL/TÜV/NL data for C2 and C3</a:t>
            </a:r>
          </a:p>
          <a:p>
            <a:r>
              <a:rPr lang="en-GB" dirty="0" smtClean="0"/>
              <a:t>The 2013 population is based on the tyre type data base of VACO combined with the label values attached to these tyre types</a:t>
            </a:r>
          </a:p>
          <a:p>
            <a:r>
              <a:rPr lang="en-GB" dirty="0" smtClean="0"/>
              <a:t>A selection of most common types was made on base of manufacturer selection and size selection</a:t>
            </a:r>
          </a:p>
          <a:p>
            <a:r>
              <a:rPr lang="en-GB" dirty="0" smtClean="0"/>
              <a:t>In total 760 C1, 172 C2 and 372 C3 types were included in the study</a:t>
            </a:r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44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C1 tyres: 2007 vs. 2013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4</a:t>
            </a:fld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6" y="1988840"/>
            <a:ext cx="4176464" cy="3240360"/>
          </a:xfrm>
          <a:prstGeom prst="rect">
            <a:avLst/>
          </a:prstGeom>
          <a:noFill/>
        </p:spPr>
      </p:pic>
      <p:pic>
        <p:nvPicPr>
          <p:cNvPr id="8" name="Afbeelding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38" y="1988840"/>
            <a:ext cx="3744416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36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C2 and C3 tyres: 2007 vs. 2013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5</a:t>
            </a:fld>
            <a:endParaRPr lang="nl-NL"/>
          </a:p>
        </p:txBody>
      </p:sp>
      <p:pic>
        <p:nvPicPr>
          <p:cNvPr id="9" name="Afbeelding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456384" cy="2520280"/>
          </a:xfrm>
          <a:prstGeom prst="rect">
            <a:avLst/>
          </a:prstGeom>
          <a:noFill/>
        </p:spPr>
      </p:pic>
      <p:pic>
        <p:nvPicPr>
          <p:cNvPr id="10" name="Afbeelding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3456384" cy="2520280"/>
          </a:xfrm>
          <a:prstGeom prst="rect">
            <a:avLst/>
          </a:prstGeom>
          <a:noFill/>
        </p:spPr>
      </p:pic>
      <p:pic>
        <p:nvPicPr>
          <p:cNvPr id="12" name="Afbeelding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456384" cy="2520280"/>
          </a:xfrm>
          <a:prstGeom prst="rect">
            <a:avLst/>
          </a:prstGeom>
          <a:noFill/>
        </p:spPr>
      </p:pic>
      <p:pic>
        <p:nvPicPr>
          <p:cNvPr id="13" name="Afbeelding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345638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62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Observed shifts between 2007 and 2013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04000"/>
            <a:ext cx="8352928" cy="5166000"/>
          </a:xfrm>
        </p:spPr>
        <p:txBody>
          <a:bodyPr/>
          <a:lstStyle/>
          <a:p>
            <a:pPr marL="358775" indent="-358775"/>
            <a:endParaRPr lang="en-GB" dirty="0" smtClean="0"/>
          </a:p>
          <a:p>
            <a:pPr marL="358775" indent="-358775"/>
            <a:r>
              <a:rPr lang="en-GB" dirty="0" smtClean="0"/>
              <a:t>Shift in average level:</a:t>
            </a:r>
          </a:p>
          <a:p>
            <a:pPr marL="718775" lvl="1" indent="-358775"/>
            <a:r>
              <a:rPr lang="en-GB" dirty="0" smtClean="0"/>
              <a:t>C1 : - 1,6 dB</a:t>
            </a:r>
          </a:p>
          <a:p>
            <a:pPr marL="718775" lvl="1" indent="-358775"/>
            <a:r>
              <a:rPr lang="en-GB" dirty="0" smtClean="0"/>
              <a:t>C2 : - 1,4 dB</a:t>
            </a:r>
          </a:p>
          <a:p>
            <a:pPr marL="718775" lvl="1" indent="-358775"/>
            <a:r>
              <a:rPr lang="en-GB" dirty="0" smtClean="0"/>
              <a:t>C3 : - 1,1 dB </a:t>
            </a:r>
          </a:p>
          <a:p>
            <a:pPr marL="718775" lvl="1" indent="-358775"/>
            <a:endParaRPr lang="en-GB" dirty="0"/>
          </a:p>
          <a:p>
            <a:pPr marL="718775" lvl="1" indent="-358775"/>
            <a:endParaRPr lang="en-GB" dirty="0"/>
          </a:p>
          <a:p>
            <a:pPr marL="358775" indent="-358775"/>
            <a:r>
              <a:rPr lang="en-GB" dirty="0" smtClean="0"/>
              <a:t>Shift in shape of distribution:</a:t>
            </a:r>
          </a:p>
          <a:p>
            <a:pPr marL="718775" lvl="1" indent="-358775"/>
            <a:r>
              <a:rPr lang="en-GB" dirty="0" smtClean="0"/>
              <a:t>C1 : moving of total distribution towards lower sound levels</a:t>
            </a:r>
          </a:p>
          <a:p>
            <a:pPr marL="718775" lvl="1" indent="-358775"/>
            <a:r>
              <a:rPr lang="en-GB" dirty="0" smtClean="0"/>
              <a:t>C2 and C3 : narrowing of distribution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33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Observed effects due to special types</a:t>
            </a:r>
            <a:endParaRPr lang="en-GB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179512" y="5085184"/>
            <a:ext cx="8568952" cy="177281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C1: The applied correction values were not corroborated by the data</a:t>
            </a:r>
          </a:p>
          <a:p>
            <a:r>
              <a:rPr lang="en-GB" dirty="0" smtClean="0"/>
              <a:t>C3: correction value for snow-normal underestimates difference found in data</a:t>
            </a:r>
          </a:p>
          <a:p>
            <a:r>
              <a:rPr lang="en-GB" dirty="0" smtClean="0"/>
              <a:t>C3: correction value for snow traction in line with observed effect</a:t>
            </a:r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104456" cy="3096344"/>
          </a:xfrm>
          <a:prstGeom prst="rect">
            <a:avLst/>
          </a:prstGeom>
          <a:noFill/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32448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30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923814"/>
          </a:xfrm>
        </p:spPr>
        <p:txBody>
          <a:bodyPr/>
          <a:lstStyle/>
          <a:p>
            <a:r>
              <a:rPr lang="en-GB" dirty="0" smtClean="0"/>
              <a:t>Evaluation margin with limit value: </a:t>
            </a:r>
            <a:br>
              <a:rPr lang="en-GB" dirty="0" smtClean="0"/>
            </a:br>
            <a:r>
              <a:rPr lang="en-GB" dirty="0" smtClean="0"/>
              <a:t>C1 and C2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8</a:t>
            </a:fld>
            <a:endParaRPr lang="nl-N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8" y="1914408"/>
            <a:ext cx="3672408" cy="374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66" y="1892371"/>
            <a:ext cx="3662218" cy="37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7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923814"/>
          </a:xfrm>
        </p:spPr>
        <p:txBody>
          <a:bodyPr/>
          <a:lstStyle/>
          <a:p>
            <a:r>
              <a:rPr lang="en-GB" dirty="0"/>
              <a:t>Evaluation margin with limit value: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C3 normal and traction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9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744416" cy="397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5"/>
            <a:ext cx="3744416" cy="397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0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">
  <a:themeElements>
    <a:clrScheme name="M+P kleure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BB00"/>
      </a:accent1>
      <a:accent2>
        <a:srgbClr val="AA2200"/>
      </a:accent2>
      <a:accent3>
        <a:srgbClr val="005EAB"/>
      </a:accent3>
      <a:accent4>
        <a:srgbClr val="447722"/>
      </a:accent4>
      <a:accent5>
        <a:srgbClr val="CC6611"/>
      </a:accent5>
      <a:accent6>
        <a:srgbClr val="66BBEE"/>
      </a:accent6>
      <a:hlink>
        <a:srgbClr val="009988"/>
      </a:hlink>
      <a:folHlink>
        <a:srgbClr val="114499"/>
      </a:folHlink>
    </a:clrScheme>
    <a:fontScheme name="M+P presentati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1464</TotalTime>
  <Words>465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presentatie</vt:lpstr>
      <vt:lpstr>Shifts in tyre sound levels  between 2007 and 2013</vt:lpstr>
      <vt:lpstr>Objective of the study</vt:lpstr>
      <vt:lpstr>Work plan</vt:lpstr>
      <vt:lpstr>C1 tyres: 2007 vs. 2013</vt:lpstr>
      <vt:lpstr>C2 and C3 tyres: 2007 vs. 2013</vt:lpstr>
      <vt:lpstr>Observed shifts between 2007 and 2013</vt:lpstr>
      <vt:lpstr>Observed effects due to special types</vt:lpstr>
      <vt:lpstr>Evaluation margin with limit value:  C1 and C2</vt:lpstr>
      <vt:lpstr>Evaluation margin with limit value:  C3 normal and traction</vt:lpstr>
      <vt:lpstr>Values of 50, 80 and 99 percentile in margin distribution</vt:lpstr>
      <vt:lpstr>Limits based on “best” 50% and “best” 20%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titel van de presentatie nu over twee regels</dc:title>
  <dc:creator>Gijsjan van Blokland</dc:creator>
  <cp:lastModifiedBy>Konstantin Glukhenkiy</cp:lastModifiedBy>
  <cp:revision>14</cp:revision>
  <dcterms:created xsi:type="dcterms:W3CDTF">2014-09-01T07:58:08Z</dcterms:created>
  <dcterms:modified xsi:type="dcterms:W3CDTF">2014-09-04T14:13:30Z</dcterms:modified>
</cp:coreProperties>
</file>