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324" r:id="rId3"/>
    <p:sldId id="308" r:id="rId4"/>
    <p:sldId id="344" r:id="rId5"/>
    <p:sldId id="358" r:id="rId6"/>
    <p:sldId id="336" r:id="rId7"/>
    <p:sldId id="357" r:id="rId8"/>
    <p:sldId id="356" r:id="rId9"/>
    <p:sldId id="353" r:id="rId10"/>
    <p:sldId id="345" r:id="rId11"/>
    <p:sldId id="321" r:id="rId12"/>
    <p:sldId id="331" r:id="rId13"/>
    <p:sldId id="354" r:id="rId14"/>
    <p:sldId id="349" r:id="rId15"/>
    <p:sldId id="350" r:id="rId16"/>
    <p:sldId id="312" r:id="rId17"/>
    <p:sldId id="335" r:id="rId18"/>
    <p:sldId id="338" r:id="rId19"/>
    <p:sldId id="280" r:id="rId20"/>
  </p:sldIdLst>
  <p:sldSz cx="9144000" cy="5143500" type="screen16x9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FF"/>
    <a:srgbClr val="FFFF00"/>
    <a:srgbClr val="9D9999"/>
    <a:srgbClr val="8A8286"/>
    <a:srgbClr val="FF0000"/>
    <a:srgbClr val="FFCCFF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94920" autoAdjust="0"/>
  </p:normalViewPr>
  <p:slideViewPr>
    <p:cSldViewPr showGuides="1">
      <p:cViewPr varScale="1">
        <p:scale>
          <a:sx n="108" d="100"/>
          <a:sy n="108" d="100"/>
        </p:scale>
        <p:origin x="-648" y="-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系列1</c:v>
          </c:tx>
          <c:spPr>
            <a:solidFill>
              <a:srgbClr val="FFCC00"/>
            </a:solidFill>
            <a:ln>
              <a:noFill/>
            </a:ln>
          </c:spPr>
          <c:invertIfNegative val="0"/>
          <c:dLbls>
            <c:numFmt formatCode="#,##0;[Red]&quot;-&quot;#,##0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1000" b="1" i="0" u="none" strike="noStrike" kern="1200" baseline="0">
                    <a:solidFill>
                      <a:srgbClr val="000000"/>
                    </a:solidFill>
                    <a:latin typeface="Arial"/>
                    <a:ea typeface="宋体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其他</c:v>
              </c:pt>
              <c:pt idx="1">
                <c:v>亚洲</c:v>
              </c:pt>
              <c:pt idx="2">
                <c:v>南美</c:v>
              </c:pt>
              <c:pt idx="3">
                <c:v>非洲</c:v>
              </c:pt>
            </c:strLit>
          </c:cat>
          <c:val>
            <c:numLit>
              <c:formatCode>General</c:formatCode>
              <c:ptCount val="4"/>
              <c:pt idx="0">
                <c:v>3565</c:v>
              </c:pt>
              <c:pt idx="1">
                <c:v>28960</c:v>
              </c:pt>
              <c:pt idx="2">
                <c:v>68390</c:v>
              </c:pt>
              <c:pt idx="3">
                <c:v>114431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114362880"/>
        <c:axId val="86405056"/>
      </c:barChart>
      <c:valAx>
        <c:axId val="864050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4362880"/>
        <c:crosses val="autoZero"/>
        <c:crossBetween val="between"/>
      </c:valAx>
      <c:catAx>
        <c:axId val="114362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000" b="1" i="0" u="none" strike="noStrike" kern="1200" baseline="0">
                <a:solidFill>
                  <a:srgbClr val="000000"/>
                </a:solidFill>
                <a:latin typeface="Arial"/>
                <a:ea typeface="宋体"/>
              </a:defRPr>
            </a:pPr>
            <a:endParaRPr lang="en-US"/>
          </a:p>
        </c:txPr>
        <c:crossAx val="8640505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sz="1000" b="1" i="0" u="none" strike="noStrike" kern="1200" baseline="0">
          <a:solidFill>
            <a:srgbClr val="000000"/>
          </a:solidFill>
          <a:latin typeface="Arial"/>
          <a:ea typeface="宋体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D954D4-D0A7-4670-B6B5-6893D04348F6}" type="datetime1">
              <a:rPr lang="zh-CN" altLang="en-US"/>
              <a:pPr/>
              <a:t>2014/9/2</a:t>
            </a:fld>
            <a:endParaRPr lang="en-US" altLang="zh-CN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4B6E74-52C3-4146-9CAD-CDB2DAAC44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5469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endParaRPr lang="en-US" altLang="zh-CN"/>
          </a:p>
        </p:txBody>
      </p:sp>
      <p:sp>
        <p:nvSpPr>
          <p:cNvPr id="3" name="日期占位符 2"/>
          <p:cNvSpPr txBox="1"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5911EE1D-934B-41FE-B1C5-A0BE7E5E771D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25604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 txBox="1"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endParaRPr lang="en-US" altLang="zh-CN"/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E1DCDFDD-B807-4D1D-BE6B-37184AC298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1136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zh-CN" sz="1200" kern="1200">
        <a:solidFill>
          <a:srgbClr val="000000"/>
        </a:solidFill>
        <a:latin typeface="Calibri"/>
        <a:ea typeface="宋体" pitchFamily="2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zh-CN" sz="1200" kern="1200">
        <a:solidFill>
          <a:srgbClr val="000000"/>
        </a:solidFill>
        <a:latin typeface="Calibri"/>
        <a:ea typeface="宋体" pitchFamily="2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zh-CN" sz="1200" kern="1200">
        <a:solidFill>
          <a:srgbClr val="000000"/>
        </a:solidFill>
        <a:latin typeface="Calibri"/>
        <a:ea typeface="宋体" pitchFamily="2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zh-CN" sz="1200" kern="1200">
        <a:solidFill>
          <a:srgbClr val="000000"/>
        </a:solidFill>
        <a:latin typeface="Calibri"/>
        <a:ea typeface="宋体" pitchFamily="2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zh-CN" sz="1200" kern="1200">
        <a:solidFill>
          <a:srgbClr val="000000"/>
        </a:solidFill>
        <a:latin typeface="Calibri"/>
        <a:ea typeface="宋体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ノート プレースホルダー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/>
            <a:endParaRPr altLang="en-US" smtClean="0"/>
          </a:p>
        </p:txBody>
      </p:sp>
      <p:sp>
        <p:nvSpPr>
          <p:cNvPr id="26628" name="スライド番号プレースホルダー 3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556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/>
            <a:fld id="{CC15D9B4-F308-49B7-B2F8-2B4B638DEEC7}" type="slidenum">
              <a:rPr lang="en-US" altLang="zh-CN" sz="1200">
                <a:solidFill>
                  <a:srgbClr val="000000"/>
                </a:solidFill>
                <a:ea typeface="MS PGothic" pitchFamily="34" charset="-128"/>
              </a:rPr>
              <a:pPr algn="r" eaLnBrk="1"/>
              <a:t>1</a:t>
            </a:fld>
            <a:endParaRPr lang="en-US" altLang="zh-CN" sz="120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スライド番号プレースホルダー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9" rIns="92075" bIns="46039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A880F4DE-45BD-400E-AB3E-126595B292B6}" type="slidenum">
              <a:rPr kumimoji="1" lang="en-US" altLang="ja-JP" sz="1200">
                <a:latin typeface="Arial" charset="0"/>
                <a:ea typeface="MS PGothic" pitchFamily="34" charset="-128"/>
              </a:rPr>
              <a:pPr algn="r" eaLnBrk="1" hangingPunct="1"/>
              <a:t>13</a:t>
            </a:fld>
            <a:endParaRPr kumimoji="1" lang="en-US" altLang="ja-JP" sz="1200">
              <a:latin typeface="Arial" charset="0"/>
              <a:ea typeface="MS PGothic" pitchFamily="34" charset="-128"/>
            </a:endParaRPr>
          </a:p>
        </p:txBody>
      </p:sp>
      <p:sp>
        <p:nvSpPr>
          <p:cNvPr id="36868" name="ノート プレースホルダー 4"/>
          <p:cNvSpPr>
            <a:spLocks noGrp="1"/>
          </p:cNvSpPr>
          <p:nvPr/>
        </p:nvSpPr>
        <p:spPr bwMode="auto">
          <a:xfrm>
            <a:off x="679450" y="4714875"/>
            <a:ext cx="5438775" cy="4468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9" rIns="92075" bIns="46039"/>
          <a:lstStyle/>
          <a:p>
            <a:pPr>
              <a:spcBef>
                <a:spcPct val="30000"/>
              </a:spcBef>
            </a:pPr>
            <a:endParaRPr kumimoji="1" lang="ja-JP" altLang="en-U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B038E775-2132-44F0-B1EC-AF0A0A40FAEC}" type="slidenum">
              <a:rPr lang="en-US" altLang="zh-CN">
                <a:solidFill>
                  <a:srgbClr val="000000"/>
                </a:solidFill>
                <a:latin typeface="Arial" charset="0"/>
              </a:rPr>
              <a:pPr/>
              <a:t>16</a:t>
            </a:fld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C443DDDD-89A4-490E-B17C-B93BACCFEEE3}" type="slidenum">
              <a:rPr lang="en-US" altLang="zh-CN">
                <a:solidFill>
                  <a:srgbClr val="000000"/>
                </a:solidFill>
                <a:latin typeface="Arial" charset="0"/>
              </a:rPr>
              <a:pPr/>
              <a:t>3</a:t>
            </a:fld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885992B2-A295-4DEA-A54D-AC5D6753F42F}" type="slidenum">
              <a:rPr lang="en-US" altLang="zh-CN" sz="1200">
                <a:solidFill>
                  <a:srgbClr val="000000"/>
                </a:solidFill>
                <a:latin typeface="Arial" charset="0"/>
              </a:rPr>
              <a:pPr algn="r" eaLnBrk="1" hangingPunct="1"/>
              <a:t>5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28288536-D984-4021-97F3-F9ADCCCEC1C3}" type="slidenum">
              <a:rPr lang="en-US" altLang="zh-CN" sz="1200">
                <a:solidFill>
                  <a:srgbClr val="000000"/>
                </a:solidFill>
                <a:latin typeface="Arial" charset="0"/>
              </a:rPr>
              <a:pPr algn="r" eaLnBrk="1" hangingPunct="1"/>
              <a:t>6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备注占位符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endParaRPr altLang="en-US" smtClean="0"/>
          </a:p>
        </p:txBody>
      </p:sp>
      <p:sp>
        <p:nvSpPr>
          <p:cNvPr id="30724" name="灯片编号占位符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240D829B-2B87-46FA-B359-6084A00557AF}" type="slidenum">
              <a:rPr lang="en-US" altLang="zh-CN" sz="1200">
                <a:solidFill>
                  <a:srgbClr val="000000"/>
                </a:solidFill>
                <a:latin typeface="Arial" charset="0"/>
              </a:rPr>
              <a:pPr algn="r" eaLnBrk="1" hangingPunct="1"/>
              <a:t>7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altLang="en-US" smtClean="0"/>
              <a:t>在正面撞车时保护司机和乘客安全的标准（Ｒ９４），在侧面撞车时</a:t>
            </a:r>
          </a:p>
          <a:p>
            <a:r>
              <a:rPr altLang="en-US" smtClean="0"/>
              <a:t>保护司机和乘客安全的标准（Ｒ９５），</a:t>
            </a:r>
            <a:endParaRPr 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AA0362A5-9F43-4271-89FF-0D90EBDF3BD6}" type="slidenum">
              <a:rPr lang="en-US" altLang="zh-CN" sz="1200">
                <a:solidFill>
                  <a:srgbClr val="000000"/>
                </a:solidFill>
                <a:latin typeface="Arial" charset="0"/>
              </a:rPr>
              <a:pPr algn="r" eaLnBrk="1" hangingPunct="1"/>
              <a:t>8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备注占位符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/>
            <a:r>
              <a:rPr lang="en-US" altLang="zh-CN" smtClean="0">
                <a:solidFill>
                  <a:srgbClr val="222268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rPr>
              <a:t>1</a:t>
            </a:r>
            <a:r>
              <a:rPr altLang="en-US" smtClean="0">
                <a:solidFill>
                  <a:srgbClr val="222268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rPr>
              <a:t>、数量为</a:t>
            </a:r>
            <a:r>
              <a:rPr lang="en-US" altLang="zh-CN" smtClean="0">
                <a:solidFill>
                  <a:srgbClr val="222268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rPr>
              <a:t>2013</a:t>
            </a:r>
            <a:r>
              <a:rPr altLang="en-US" smtClean="0">
                <a:solidFill>
                  <a:srgbClr val="222268"/>
                </a:solidFill>
                <a:latin typeface="微软雅黑" pitchFamily="34" charset="-122"/>
                <a:ea typeface="微软雅黑" pitchFamily="34" charset="-122"/>
                <a:cs typeface="Arial Unicode MS" pitchFamily="34" charset="-128"/>
              </a:rPr>
              <a:t>年中国微车（微客和微货）出口该区域市场的总量</a:t>
            </a:r>
            <a:endParaRPr lang="en-US" smtClean="0">
              <a:solidFill>
                <a:srgbClr val="222268"/>
              </a:solidFill>
              <a:latin typeface="微软雅黑" pitchFamily="34" charset="-122"/>
              <a:ea typeface="微软雅黑" pitchFamily="34" charset="-122"/>
              <a:cs typeface="Arial Unicode MS" pitchFamily="34" charset="-128"/>
            </a:endParaRPr>
          </a:p>
        </p:txBody>
      </p:sp>
      <p:sp>
        <p:nvSpPr>
          <p:cNvPr id="32772" name="灯片编号占位符 3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E6507677-A822-403F-BFEB-5A5A114FF12A}" type="slidenum">
              <a:rPr lang="en-US" altLang="zh-CN" sz="1200">
                <a:solidFill>
                  <a:srgbClr val="000000"/>
                </a:solidFill>
                <a:latin typeface="Arial" charset="0"/>
              </a:rPr>
              <a:pPr algn="r" eaLnBrk="1" hangingPunct="1"/>
              <a:t>9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スライド番号プレースホルダー 3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40" rIns="92070" bIns="46040" anchor="b"/>
          <a:lstStyle>
            <a:lvl1pPr defTabSz="9112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3086FB6F-CD06-4F09-9E7C-2EE16FA92B8A}" type="slidenum">
              <a:rPr lang="en-US" altLang="zh-CN" sz="12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pPr algn="r" eaLnBrk="1" hangingPunct="1"/>
              <a:t>10</a:t>
            </a:fld>
            <a:endParaRPr lang="en-US" altLang="zh-CN" sz="120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3796" name="ノート プレースホルダー 4"/>
          <p:cNvSpPr>
            <a:spLocks noChangeArrowheads="1"/>
          </p:cNvSpPr>
          <p:nvPr/>
        </p:nvSpPr>
        <p:spPr bwMode="auto">
          <a:xfrm>
            <a:off x="679450" y="4714875"/>
            <a:ext cx="5438775" cy="4468813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lIns="92070" tIns="46040" rIns="92070" bIns="46040"/>
          <a:lstStyle/>
          <a:p>
            <a:pPr eaLnBrk="1">
              <a:spcBef>
                <a:spcPts val="400"/>
              </a:spcBef>
            </a:pPr>
            <a:endParaRPr lang="en-US" altLang="zh-CN" sz="120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/>
            <a:endParaRPr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234F2520-5D12-4138-97C4-B91F184B009F}" type="slidenum">
              <a:rPr lang="zh-CN" altLang="en-US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副标题 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4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CN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52777-707C-43E3-925F-DAFD77F5EF4F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ED743-6121-4BB5-BC61-217DCC319D9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8245974"/>
      </p:ext>
    </p:extLst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  <a:endParaRPr lang="en-US"/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776A4-3C73-4366-8D6C-3A8EA11758DE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CC050-D5BE-4B46-84DC-FAB5577170E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07477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 txBox="1">
            <a:spLocks noGrp="1"/>
          </p:cNvSpPr>
          <p:nvPr>
            <p:ph type="title" orient="vert"/>
          </p:nvPr>
        </p:nvSpPr>
        <p:spPr>
          <a:xfrm>
            <a:off x="6629400" y="154780"/>
            <a:ext cx="2057400" cy="329088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 txBox="1">
            <a:spLocks noGrp="1"/>
          </p:cNvSpPr>
          <p:nvPr>
            <p:ph type="body" orient="vert" idx="1"/>
          </p:nvPr>
        </p:nvSpPr>
        <p:spPr>
          <a:xfrm>
            <a:off x="457200" y="154780"/>
            <a:ext cx="6019796" cy="329088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  <a:endParaRPr lang="en-US"/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7335F-8D2D-403F-A13B-BA7CB83447C2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17D20-CC09-4085-9649-75D7CD74B9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09519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B1C2B-4C59-4128-8279-8F84E2D71B79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A67B8-A279-4F45-B6B3-5B16376500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08385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  <a:endParaRPr lang="en-US"/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D6F64-BE53-416E-AD7C-B6DFC47574F1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77C8F-D796-43E2-A9DC-F103E7A4E54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9097343"/>
      </p:ext>
    </p:extLst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722311" y="3305171"/>
            <a:ext cx="7772400" cy="1021558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"/>
          </p:nvPr>
        </p:nvSpPr>
        <p:spPr>
          <a:xfrm>
            <a:off x="722311" y="2180039"/>
            <a:ext cx="7772400" cy="1125141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EDE01-B279-4BE6-9D2A-7A597434D058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24354-F595-45FF-AB88-F6BB4B337E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43856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 txBox="1">
            <a:spLocks noGrp="1"/>
          </p:cNvSpPr>
          <p:nvPr>
            <p:ph idx="1"/>
          </p:nvPr>
        </p:nvSpPr>
        <p:spPr>
          <a:xfrm>
            <a:off x="457200" y="900117"/>
            <a:ext cx="4038603" cy="254555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  <a:endParaRPr lang="en-US"/>
          </a:p>
        </p:txBody>
      </p:sp>
      <p:sp>
        <p:nvSpPr>
          <p:cNvPr id="4" name="内容占位符 3"/>
          <p:cNvSpPr txBox="1">
            <a:spLocks noGrp="1"/>
          </p:cNvSpPr>
          <p:nvPr>
            <p:ph idx="2"/>
          </p:nvPr>
        </p:nvSpPr>
        <p:spPr>
          <a:xfrm>
            <a:off x="4648196" y="900117"/>
            <a:ext cx="4038603" cy="254555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  <a:endParaRPr lang="en-US"/>
          </a:p>
        </p:txBody>
      </p:sp>
      <p:sp>
        <p:nvSpPr>
          <p:cNvPr id="5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D4E21-7C29-491C-BB00-E29593B8A461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6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FBFFE-BDE9-44F3-8A9B-49691352D12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88797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"/>
          </p:nvPr>
        </p:nvSpPr>
        <p:spPr>
          <a:xfrm>
            <a:off x="457200" y="1151339"/>
            <a:ext cx="4040184" cy="47982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内容占位符 3"/>
          <p:cNvSpPr txBox="1">
            <a:spLocks noGrp="1"/>
          </p:cNvSpPr>
          <p:nvPr>
            <p:ph idx="2"/>
          </p:nvPr>
        </p:nvSpPr>
        <p:spPr>
          <a:xfrm>
            <a:off x="457200" y="1631152"/>
            <a:ext cx="4040184" cy="296346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  <a:endParaRPr lang="en-US"/>
          </a:p>
        </p:txBody>
      </p:sp>
      <p:sp>
        <p:nvSpPr>
          <p:cNvPr id="5" name="文本占位符 4"/>
          <p:cNvSpPr txBox="1">
            <a:spLocks noGrp="1"/>
          </p:cNvSpPr>
          <p:nvPr>
            <p:ph type="body" idx="3"/>
          </p:nvPr>
        </p:nvSpPr>
        <p:spPr>
          <a:xfrm>
            <a:off x="4645023" y="1151339"/>
            <a:ext cx="4041776" cy="47982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6" name="内容占位符 5"/>
          <p:cNvSpPr txBox="1">
            <a:spLocks noGrp="1"/>
          </p:cNvSpPr>
          <p:nvPr>
            <p:ph idx="4"/>
          </p:nvPr>
        </p:nvSpPr>
        <p:spPr>
          <a:xfrm>
            <a:off x="4645023" y="1631152"/>
            <a:ext cx="4041776" cy="296346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  <a:endParaRPr lang="en-US"/>
          </a:p>
        </p:txBody>
      </p:sp>
      <p:sp>
        <p:nvSpPr>
          <p:cNvPr id="7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60429-1623-4303-B2ED-0DBA10893EB0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8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2BC39-5144-4D49-B672-5B6F2E38720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87319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B7E8A-E8D6-4D37-AB7B-2C7E18E3BBA9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4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8FCDE-A8BC-4CA5-AD42-77CACD4C9DD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38129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BB751-B7C7-458E-AFCC-DD4F49AE1D06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3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C0D2A-4CFD-4340-AA6E-993E23E8D5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550877"/>
      </p:ext>
    </p:extLst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457200" y="204789"/>
            <a:ext cx="3008311" cy="871542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 txBox="1">
            <a:spLocks noGrp="1"/>
          </p:cNvSpPr>
          <p:nvPr>
            <p:ph idx="1"/>
          </p:nvPr>
        </p:nvSpPr>
        <p:spPr>
          <a:xfrm>
            <a:off x="3575047" y="204789"/>
            <a:ext cx="5111752" cy="43898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  <a:endParaRPr lang="en-US"/>
          </a:p>
        </p:txBody>
      </p:sp>
      <p:sp>
        <p:nvSpPr>
          <p:cNvPr id="4" name="文本占位符 3"/>
          <p:cNvSpPr txBox="1">
            <a:spLocks noGrp="1"/>
          </p:cNvSpPr>
          <p:nvPr>
            <p:ph type="body" idx="2"/>
          </p:nvPr>
        </p:nvSpPr>
        <p:spPr>
          <a:xfrm>
            <a:off x="457200" y="1076331"/>
            <a:ext cx="3008311" cy="35183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54AE0-ABA6-4E17-BC20-671B3226E958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6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F1693-93E9-491B-B2AD-4CE614E45F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34444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4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 txBox="1">
            <a:spLocks noGrp="1"/>
          </p:cNvSpPr>
          <p:nvPr>
            <p:ph type="pic" idx="1"/>
          </p:nvPr>
        </p:nvSpPr>
        <p:spPr>
          <a:xfrm>
            <a:off x="1792288" y="459577"/>
            <a:ext cx="5486400" cy="3086099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 noProof="0" smtClean="0"/>
          </a:p>
        </p:txBody>
      </p:sp>
      <p:sp>
        <p:nvSpPr>
          <p:cNvPr id="4" name="文本占位符 3"/>
          <p:cNvSpPr txBox="1">
            <a:spLocks noGrp="1"/>
          </p:cNvSpPr>
          <p:nvPr>
            <p:ph type="body" idx="2"/>
          </p:nvPr>
        </p:nvSpPr>
        <p:spPr>
          <a:xfrm>
            <a:off x="1792288" y="4025499"/>
            <a:ext cx="5486400" cy="60365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02D0D-DB07-403D-8D5B-D8F1C299B6C4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6" name="页脚占位符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966D0-1B05-4587-9F20-94D39FB1331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13371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88E31F-CD24-4B79-85B2-A30E843E73BA}" type="datetime1">
              <a:rPr lang="en-US" altLang="zh-CN"/>
              <a:pPr/>
              <a:t>9/2/2014</a:t>
            </a:fld>
            <a:endParaRPr lang="en-US" altLang="zh-CN"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2C739A2-CB08-4371-837E-058012FA722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rgbClr val="000000"/>
          </a:solidFill>
          <a:latin typeface="Calibri"/>
          <a:ea typeface="宋体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zh-CN" sz="3200" kern="1200">
          <a:solidFill>
            <a:srgbClr val="000000"/>
          </a:solidFill>
          <a:latin typeface="Calibri"/>
          <a:ea typeface="宋体" pitchFamily="2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zh-CN" sz="2800" kern="1200">
          <a:solidFill>
            <a:srgbClr val="000000"/>
          </a:solidFill>
          <a:latin typeface="Calibri"/>
          <a:ea typeface="宋体" pitchFamily="2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zh-CN" sz="2400" kern="1200">
          <a:solidFill>
            <a:srgbClr val="000000"/>
          </a:solidFill>
          <a:latin typeface="Calibri"/>
          <a:ea typeface="宋体" pitchFamily="2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zh-CN" sz="2000" kern="1200">
          <a:solidFill>
            <a:srgbClr val="000000"/>
          </a:solidFill>
          <a:latin typeface="Calibri"/>
          <a:ea typeface="宋体" pitchFamily="2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zh-CN" sz="2000" kern="1200">
          <a:solidFill>
            <a:srgbClr val="000000"/>
          </a:solidFill>
          <a:latin typeface="Calibri"/>
          <a:ea typeface="宋体" pitchFamily="2"/>
        </a:defRPr>
      </a:lvl5pPr>
      <a:lvl6pPr marL="25146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zh-CN" sz="2000" kern="1200">
          <a:solidFill>
            <a:srgbClr val="000000"/>
          </a:solidFill>
          <a:latin typeface="Calibri"/>
          <a:ea typeface="宋体" pitchFamily="2"/>
        </a:defRPr>
      </a:lvl6pPr>
      <a:lvl7pPr marL="29718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zh-CN" sz="2000" kern="1200">
          <a:solidFill>
            <a:srgbClr val="000000"/>
          </a:solidFill>
          <a:latin typeface="Calibri"/>
          <a:ea typeface="宋体" pitchFamily="2"/>
        </a:defRPr>
      </a:lvl7pPr>
      <a:lvl8pPr marL="34290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zh-CN" sz="2000" kern="1200">
          <a:solidFill>
            <a:srgbClr val="000000"/>
          </a:solidFill>
          <a:latin typeface="Calibri"/>
          <a:ea typeface="宋体" pitchFamily="2"/>
        </a:defRPr>
      </a:lvl8pPr>
      <a:lvl9pPr marL="38862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»"/>
        <a:defRPr lang="zh-CN" sz="2000" kern="1200">
          <a:solidFill>
            <a:srgbClr val="000000"/>
          </a:solidFill>
          <a:latin typeface="Calibri"/>
          <a:ea typeface="宋体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jpeg"/><Relationship Id="rId12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11" Type="http://schemas.openxmlformats.org/officeDocument/2006/relationships/image" Target="../media/image42.jpeg"/><Relationship Id="rId5" Type="http://schemas.openxmlformats.org/officeDocument/2006/relationships/oleObject" Target="../embeddings/Microsoft_Excel_97-2003_Worksheet1.xls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e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23850" y="195263"/>
            <a:ext cx="8356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00000"/>
                </a:solidFill>
                <a:ea typeface="MS PGothic" pitchFamily="34" charset="-128"/>
              </a:rPr>
              <a:t>China Proposal for </a:t>
            </a:r>
          </a:p>
          <a:p>
            <a:pPr algn="ctr" eaLnBrk="1" hangingPunct="1"/>
            <a:r>
              <a:rPr lang="en-US" altLang="zh-CN" sz="3600" b="1">
                <a:solidFill>
                  <a:srgbClr val="000000"/>
                </a:solidFill>
                <a:ea typeface="MS PGothic" pitchFamily="34" charset="-128"/>
              </a:rPr>
              <a:t>Micro-Van and Micro-Truck</a:t>
            </a:r>
            <a:endParaRPr lang="en-US" altLang="zh-CN" sz="36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099" name="正方形/長方形 1"/>
          <p:cNvSpPr>
            <a:spLocks noChangeArrowheads="1"/>
          </p:cNvSpPr>
          <p:nvPr/>
        </p:nvSpPr>
        <p:spPr bwMode="auto">
          <a:xfrm>
            <a:off x="1835150" y="3003550"/>
            <a:ext cx="4826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lvl="1" eaLnBrk="1">
              <a:lnSpc>
                <a:spcPct val="80000"/>
              </a:lnSpc>
            </a:pPr>
            <a:r>
              <a:rPr lang="en-US" altLang="zh-CN" sz="1600" b="1">
                <a:solidFill>
                  <a:srgbClr val="000000"/>
                </a:solidFill>
                <a:latin typeface="Arial" charset="0"/>
              </a:rPr>
              <a:t>Micro-van and Micro-truck</a:t>
            </a:r>
            <a:r>
              <a:rPr lang="en-US" altLang="zh-CN" sz="1600">
                <a:latin typeface="Arial" charset="0"/>
              </a:rPr>
              <a:t> </a:t>
            </a:r>
            <a:r>
              <a:rPr lang="zh-CN" altLang="en-US" sz="1600">
                <a:latin typeface="Arial" charset="0"/>
              </a:rPr>
              <a:t>：</a:t>
            </a:r>
          </a:p>
          <a:p>
            <a:pPr marL="179388" lvl="1" algn="ctr" eaLnBrk="1">
              <a:lnSpc>
                <a:spcPct val="80000"/>
              </a:lnSpc>
            </a:pPr>
            <a:r>
              <a:rPr lang="en-US" altLang="zh-CN" sz="1600">
                <a:solidFill>
                  <a:schemeClr val="hlink"/>
                </a:solidFill>
                <a:ea typeface="MS PGothic" pitchFamily="34" charset="-128"/>
              </a:rPr>
              <a:t>GVM ≤ 2.5 ton </a:t>
            </a:r>
          </a:p>
          <a:p>
            <a:pPr marL="179388" lvl="1" algn="ctr" eaLnBrk="1">
              <a:lnSpc>
                <a:spcPct val="80000"/>
              </a:lnSpc>
            </a:pPr>
            <a:r>
              <a:rPr lang="en-GB" altLang="zh-CN" sz="1600">
                <a:solidFill>
                  <a:schemeClr val="hlink"/>
                </a:solidFill>
                <a:ea typeface="MS PGothic" pitchFamily="34" charset="-128"/>
              </a:rPr>
              <a:t>R-point height ≥800mm from the ground </a:t>
            </a:r>
          </a:p>
          <a:p>
            <a:pPr marL="179388" lvl="1" algn="ctr" eaLnBrk="1">
              <a:lnSpc>
                <a:spcPct val="80000"/>
              </a:lnSpc>
            </a:pPr>
            <a:r>
              <a:rPr lang="en-GB" altLang="zh-CN" sz="1600">
                <a:solidFill>
                  <a:schemeClr val="hlink"/>
                </a:solidFill>
                <a:ea typeface="MS PGothic" pitchFamily="34" charset="-128"/>
              </a:rPr>
              <a:t>Mid</a:t>
            </a:r>
            <a:r>
              <a:rPr lang="en-US" altLang="zh-CN" sz="1600">
                <a:solidFill>
                  <a:schemeClr val="hlink"/>
                </a:solidFill>
                <a:ea typeface="MS PGothic" pitchFamily="34" charset="-128"/>
              </a:rPr>
              <a:t>-</a:t>
            </a:r>
            <a:r>
              <a:rPr lang="en-GB" altLang="zh-CN" sz="1600">
                <a:solidFill>
                  <a:schemeClr val="hlink"/>
                </a:solidFill>
                <a:ea typeface="MS PGothic" pitchFamily="34" charset="-128"/>
              </a:rPr>
              <a:t>engine and with </a:t>
            </a:r>
            <a:r>
              <a:rPr lang="en-US" altLang="zh-CN" sz="1600">
                <a:solidFill>
                  <a:schemeClr val="hlink"/>
                </a:solidFill>
                <a:ea typeface="MS PGothic" pitchFamily="34" charset="-128"/>
              </a:rPr>
              <a:t>R</a:t>
            </a:r>
            <a:r>
              <a:rPr lang="en-GB" altLang="zh-CN" sz="1600">
                <a:solidFill>
                  <a:schemeClr val="hlink"/>
                </a:solidFill>
                <a:ea typeface="MS PGothic" pitchFamily="34" charset="-128"/>
              </a:rPr>
              <a:t>ear axle drive</a:t>
            </a:r>
            <a:endParaRPr lang="en-US" altLang="zh-CN" sz="1600">
              <a:solidFill>
                <a:schemeClr val="hlink"/>
              </a:solidFill>
              <a:ea typeface="MS PGothic" pitchFamily="34" charset="-128"/>
            </a:endParaRPr>
          </a:p>
        </p:txBody>
      </p:sp>
      <p:pic>
        <p:nvPicPr>
          <p:cNvPr id="4100" name="Picture 9" descr="1023db-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9225"/>
            <a:ext cx="22320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6400-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9225"/>
            <a:ext cx="28797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13JC}V$ZFGZ(8SGP]{OOW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4" b="-2907"/>
          <a:stretch>
            <a:fillRect/>
          </a:stretch>
        </p:blipFill>
        <p:spPr bwMode="auto">
          <a:xfrm>
            <a:off x="1258888" y="4659313"/>
            <a:ext cx="7523162" cy="358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6443663" y="3384550"/>
            <a:ext cx="2305050" cy="830263"/>
          </a:xfrm>
          <a:prstGeom prst="rect">
            <a:avLst/>
          </a:prstGeom>
          <a:solidFill>
            <a:srgbClr val="CCFFFF">
              <a:alpha val="98822"/>
            </a:srgbClr>
          </a:solidFill>
          <a:ln w="952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200">
                <a:solidFill>
                  <a:srgbClr val="A50021"/>
                </a:solidFill>
              </a:rPr>
              <a:t>China’s proposal is already included in the document “</a:t>
            </a:r>
            <a:r>
              <a:rPr lang="en-US" altLang="zh-CN" sz="1200" b="1">
                <a:solidFill>
                  <a:srgbClr val="A50021"/>
                </a:solidFill>
              </a:rPr>
              <a:t>GRB-59-04</a:t>
            </a:r>
            <a:r>
              <a:rPr lang="en-US" altLang="zh-CN" sz="1200">
                <a:solidFill>
                  <a:srgbClr val="A50021"/>
                </a:solidFill>
              </a:rPr>
              <a:t>” </a:t>
            </a:r>
            <a:r>
              <a:rPr lang="en-US" altLang="en-US" sz="1200" b="1" i="1">
                <a:solidFill>
                  <a:srgbClr val="A50021"/>
                </a:solidFill>
              </a:rPr>
              <a:t>Paragraph </a:t>
            </a:r>
            <a:r>
              <a:rPr lang="en-GB" altLang="en-US" sz="1200" b="1" i="1">
                <a:solidFill>
                  <a:srgbClr val="A50021"/>
                </a:solidFill>
              </a:rPr>
              <a:t>6.2.2.1.6</a:t>
            </a:r>
            <a:r>
              <a:rPr lang="en-GB" altLang="en-US" sz="1200" b="1">
                <a:solidFill>
                  <a:srgbClr val="A50021"/>
                </a:solidFill>
              </a:rPr>
              <a:t>.</a:t>
            </a:r>
            <a:r>
              <a:rPr lang="en-GB" altLang="zh-CN" sz="1200">
                <a:latin typeface="Arial" charset="0"/>
              </a:rPr>
              <a:t> </a:t>
            </a:r>
            <a:r>
              <a:rPr lang="en-GB" altLang="zh-CN" sz="1200">
                <a:solidFill>
                  <a:srgbClr val="A50021"/>
                </a:solidFill>
              </a:rPr>
              <a:t>highlighted </a:t>
            </a:r>
            <a:r>
              <a:rPr lang="en-US" altLang="zh-CN" sz="1200">
                <a:solidFill>
                  <a:srgbClr val="A50021"/>
                </a:solidFill>
              </a:rPr>
              <a:t>in red.</a:t>
            </a:r>
            <a:endParaRPr lang="zh-CN" altLang="en-US" sz="1200">
              <a:solidFill>
                <a:srgbClr val="A50021"/>
              </a:solidFill>
            </a:endParaRPr>
          </a:p>
        </p:txBody>
      </p:sp>
      <p:pic>
        <p:nvPicPr>
          <p:cNvPr id="4104" name="Picture 13" descr="D@M6Y%~`Q60_P~4%[HK$P6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9313"/>
            <a:ext cx="895350" cy="3603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3419475" y="3795713"/>
            <a:ext cx="1800225" cy="792162"/>
          </a:xfrm>
          <a:prstGeom prst="star8">
            <a:avLst>
              <a:gd name="adj" fmla="val 3825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/>
              <a:t>Limit value</a:t>
            </a:r>
          </a:p>
          <a:p>
            <a:pPr algn="ctr"/>
            <a:r>
              <a:rPr lang="en-US" altLang="zh-CN"/>
              <a:t>74dB(A)</a:t>
            </a:r>
            <a:endParaRPr lang="zh-CN" altLang="en-US"/>
          </a:p>
        </p:txBody>
      </p:sp>
      <p:sp>
        <p:nvSpPr>
          <p:cNvPr id="4108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350A9F1F-9A60-46E1-BAAD-D3FAB2E8381B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1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516216" y="3750"/>
            <a:ext cx="2592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TT" sz="1200" dirty="0"/>
              <a:t>Informal document </a:t>
            </a:r>
            <a:r>
              <a:rPr lang="en-TT" sz="1200" dirty="0" smtClean="0"/>
              <a:t>GRB-</a:t>
            </a:r>
            <a:r>
              <a:rPr lang="en-TT" altLang="zh-CN" sz="1200" dirty="0" smtClean="0"/>
              <a:t>60</a:t>
            </a:r>
            <a:r>
              <a:rPr lang="en-TT" sz="1200" dirty="0" smtClean="0"/>
              <a:t>-</a:t>
            </a:r>
            <a:r>
              <a:rPr lang="en-TT" altLang="zh-CN" sz="1200" dirty="0" smtClean="0"/>
              <a:t>10-Rev.1</a:t>
            </a:r>
            <a:endParaRPr lang="en-US" altLang="zh-CN" sz="1200" dirty="0"/>
          </a:p>
          <a:p>
            <a:pPr eaLnBrk="1" hangingPunct="1"/>
            <a:r>
              <a:rPr lang="en-TT" altLang="zh-CN" sz="1200" dirty="0"/>
              <a:t>(60th GRB, 1-3 September 2014,</a:t>
            </a:r>
          </a:p>
          <a:p>
            <a:pPr eaLnBrk="1" hangingPunct="1"/>
            <a:r>
              <a:rPr lang="en-TT" altLang="zh-CN" sz="1200" dirty="0"/>
              <a:t> agenda item 4(a))</a:t>
            </a:r>
            <a:r>
              <a:rPr lang="en-US" altLang="zh-CN" sz="12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51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02DDF26A-5E63-4A2A-A139-2BB018231020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10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28613" y="44450"/>
            <a:ext cx="849153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cs typeface="Arial" charset="0"/>
              </a:rPr>
              <a:t>Micro-Van and Micro-Truck are </a:t>
            </a:r>
            <a:r>
              <a:rPr lang="en-US" altLang="ja-JP" sz="2800">
                <a:cs typeface="Arial" charset="0"/>
              </a:rPr>
              <a:t>typically 2 to 3 </a:t>
            </a:r>
            <a:r>
              <a:rPr lang="en-US" altLang="zh-CN" sz="2800">
                <a:cs typeface="Arial" charset="0"/>
              </a:rPr>
              <a:t>dB(A)</a:t>
            </a:r>
            <a:r>
              <a:rPr lang="en-US" altLang="ja-JP" sz="2800">
                <a:cs typeface="Arial" charset="0"/>
              </a:rPr>
              <a:t> </a:t>
            </a:r>
            <a:endParaRPr lang="en-US" altLang="zh-CN" sz="2800">
              <a:cs typeface="Arial" charset="0"/>
            </a:endParaRPr>
          </a:p>
          <a:p>
            <a:pPr algn="ctr" eaLnBrk="1" hangingPunct="1"/>
            <a:r>
              <a:rPr lang="en-US" altLang="ja-JP" sz="2800">
                <a:cs typeface="Arial" charset="0"/>
              </a:rPr>
              <a:t>higher than front engine</a:t>
            </a:r>
            <a:r>
              <a:rPr lang="en-US" altLang="zh-CN" sz="2800">
                <a:cs typeface="Arial" charset="0"/>
              </a:rPr>
              <a:t> type</a:t>
            </a:r>
            <a:r>
              <a:rPr lang="en-US" altLang="zh-CN" sz="2800"/>
              <a:t>.</a:t>
            </a:r>
            <a:endParaRPr lang="en-US" altLang="zh-CN" sz="280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36550" y="1131888"/>
          <a:ext cx="8496300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图表" r:id="rId5" imgW="7391400" imgH="3209925" progId="Excel.Sheet.8">
                  <p:embed/>
                </p:oleObj>
              </mc:Choice>
              <mc:Fallback>
                <p:oleObj name="图表" r:id="rId5" imgW="7391400" imgH="320992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131888"/>
                        <a:ext cx="8496300" cy="3960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Oval 165"/>
          <p:cNvSpPr>
            <a:spLocks noChangeArrowheads="1"/>
          </p:cNvSpPr>
          <p:nvPr/>
        </p:nvSpPr>
        <p:spPr bwMode="auto">
          <a:xfrm>
            <a:off x="4440238" y="1995488"/>
            <a:ext cx="3743325" cy="1368425"/>
          </a:xfrm>
          <a:prstGeom prst="ellips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Arial" charset="0"/>
            </a:endParaRPr>
          </a:p>
        </p:txBody>
      </p:sp>
      <p:sp>
        <p:nvSpPr>
          <p:cNvPr id="57350" name="Oval 166"/>
          <p:cNvSpPr>
            <a:spLocks noChangeArrowheads="1"/>
          </p:cNvSpPr>
          <p:nvPr/>
        </p:nvSpPr>
        <p:spPr bwMode="auto">
          <a:xfrm>
            <a:off x="2497138" y="2787650"/>
            <a:ext cx="2303462" cy="1223963"/>
          </a:xfrm>
          <a:prstGeom prst="ellips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Arial" charset="0"/>
            </a:endParaRPr>
          </a:p>
        </p:txBody>
      </p:sp>
      <p:sp>
        <p:nvSpPr>
          <p:cNvPr id="57351" name="Oval 167"/>
          <p:cNvSpPr>
            <a:spLocks noChangeArrowheads="1"/>
          </p:cNvSpPr>
          <p:nvPr/>
        </p:nvSpPr>
        <p:spPr bwMode="auto">
          <a:xfrm>
            <a:off x="2208213" y="1995488"/>
            <a:ext cx="1008062" cy="1655762"/>
          </a:xfrm>
          <a:prstGeom prst="ellips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Arial" charset="0"/>
            </a:endParaRPr>
          </a:p>
        </p:txBody>
      </p:sp>
      <p:pic>
        <p:nvPicPr>
          <p:cNvPr id="57352" name="图片 24" descr="imagesCA4E289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7" b="9799"/>
          <a:stretch>
            <a:fillRect/>
          </a:stretch>
        </p:blipFill>
        <p:spPr bwMode="auto">
          <a:xfrm>
            <a:off x="3432175" y="2211388"/>
            <a:ext cx="865188" cy="54133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图片 39" descr="17254123334730_1634270_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636713"/>
            <a:ext cx="863600" cy="53975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图片 41" descr="u=2348912680,1160857717&amp;fm=23&amp;gp=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636713"/>
            <a:ext cx="865188" cy="54133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5" name="图片 32" descr="untitl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924050"/>
            <a:ext cx="792163" cy="500063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173" descr="8_`O[7S8O(2DN`IL8_M}2)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347788"/>
            <a:ext cx="792163" cy="53975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7" name="图片 31" descr="6330-1 舒适 裙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276350"/>
            <a:ext cx="792163" cy="53975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8" name="图片 34" descr="PLN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852613"/>
            <a:ext cx="792163" cy="525462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9" name="Line 181"/>
          <p:cNvSpPr>
            <a:spLocks noChangeShapeType="1"/>
          </p:cNvSpPr>
          <p:nvPr/>
        </p:nvSpPr>
        <p:spPr bwMode="auto">
          <a:xfrm>
            <a:off x="1344613" y="3076575"/>
            <a:ext cx="1871662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82"/>
          <p:cNvSpPr>
            <a:spLocks noChangeShapeType="1"/>
          </p:cNvSpPr>
          <p:nvPr/>
        </p:nvSpPr>
        <p:spPr bwMode="auto">
          <a:xfrm>
            <a:off x="1271588" y="2500313"/>
            <a:ext cx="201771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183"/>
          <p:cNvSpPr>
            <a:spLocks noChangeShapeType="1"/>
          </p:cNvSpPr>
          <p:nvPr/>
        </p:nvSpPr>
        <p:spPr bwMode="auto">
          <a:xfrm>
            <a:off x="4368800" y="2500313"/>
            <a:ext cx="38877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84"/>
          <p:cNvSpPr>
            <a:spLocks noChangeShapeType="1"/>
          </p:cNvSpPr>
          <p:nvPr/>
        </p:nvSpPr>
        <p:spPr bwMode="auto">
          <a:xfrm>
            <a:off x="3216275" y="3076575"/>
            <a:ext cx="12969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85"/>
          <p:cNvSpPr>
            <a:spLocks noChangeShapeType="1"/>
          </p:cNvSpPr>
          <p:nvPr/>
        </p:nvSpPr>
        <p:spPr bwMode="auto">
          <a:xfrm>
            <a:off x="4440238" y="3076575"/>
            <a:ext cx="3743325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Text Box 5"/>
          <p:cNvSpPr txBox="1">
            <a:spLocks noChangeArrowheads="1"/>
          </p:cNvSpPr>
          <p:nvPr/>
        </p:nvSpPr>
        <p:spPr bwMode="auto">
          <a:xfrm>
            <a:off x="965200" y="850900"/>
            <a:ext cx="69643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altLang="zh-CN" sz="1400">
                <a:solidFill>
                  <a:srgbClr val="0000FF"/>
                </a:solidFill>
              </a:rPr>
              <a:t>Micro-Van &amp; Micro-Truck need the </a:t>
            </a:r>
            <a:r>
              <a:rPr lang="en-US" altLang="zh-CN" sz="1400" b="1">
                <a:solidFill>
                  <a:srgbClr val="0000FF"/>
                </a:solidFill>
              </a:rPr>
              <a:t>74 dB(A)</a:t>
            </a:r>
            <a:r>
              <a:rPr lang="en-US" altLang="zh-CN" sz="1400">
                <a:solidFill>
                  <a:srgbClr val="0000FF"/>
                </a:solidFill>
              </a:rPr>
              <a:t> limit value for phase 1 like heavy M1.</a:t>
            </a:r>
            <a:endParaRPr lang="zh-CN" altLang="en-US" sz="1400">
              <a:solidFill>
                <a:srgbClr val="0000FF"/>
              </a:solidFill>
            </a:endParaRPr>
          </a:p>
        </p:txBody>
      </p:sp>
      <p:sp>
        <p:nvSpPr>
          <p:cNvPr id="21" name="Rounded Rectangular Callout 164"/>
          <p:cNvSpPr/>
          <p:nvPr/>
        </p:nvSpPr>
        <p:spPr>
          <a:xfrm>
            <a:off x="214313" y="1254125"/>
            <a:ext cx="1331912" cy="746125"/>
          </a:xfrm>
          <a:prstGeom prst="wedgeRoundRectCallout">
            <a:avLst>
              <a:gd name="adj1" fmla="val 57382"/>
              <a:gd name="adj2" fmla="val 161295"/>
              <a:gd name="adj3" fmla="val 16667"/>
            </a:avLst>
          </a:prstGeom>
          <a:solidFill>
            <a:srgbClr val="0000FF">
              <a:alpha val="19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C00000"/>
                </a:solidFill>
              </a:rPr>
              <a:t>2 - 3 dB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C00000"/>
                </a:solidFill>
              </a:rPr>
              <a:t>Separation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71638" y="2527300"/>
            <a:ext cx="0" cy="5492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  <p:bldP spid="57351" grpId="0" animBg="1"/>
      <p:bldP spid="57359" grpId="0" animBg="1"/>
      <p:bldP spid="57360" grpId="0" animBg="1"/>
      <p:bldP spid="57361" grpId="0" animBg="1"/>
      <p:bldP spid="57362" grpId="0" animBg="1"/>
      <p:bldP spid="57363" grpId="0" animBg="1"/>
      <p:bldP spid="57364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15988"/>
            <a:ext cx="31019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7650"/>
            <a:ext cx="32385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87650"/>
            <a:ext cx="284321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箭头连接符 23"/>
          <p:cNvCxnSpPr/>
          <p:nvPr/>
        </p:nvCxnSpPr>
        <p:spPr>
          <a:xfrm>
            <a:off x="2268538" y="3508375"/>
            <a:ext cx="4762" cy="622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411413" y="2139950"/>
            <a:ext cx="3590925" cy="428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629150" y="4135438"/>
            <a:ext cx="3543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6084888" y="3508375"/>
            <a:ext cx="4762" cy="6048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21" name="直接箭头连接符 59"/>
          <p:cNvCxnSpPr>
            <a:cxnSpLocks noChangeShapeType="1"/>
          </p:cNvCxnSpPr>
          <p:nvPr/>
        </p:nvCxnSpPr>
        <p:spPr bwMode="auto">
          <a:xfrm>
            <a:off x="4211638" y="1708150"/>
            <a:ext cx="0" cy="4587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6" name="直接连接符 35"/>
          <p:cNvCxnSpPr/>
          <p:nvPr/>
        </p:nvCxnSpPr>
        <p:spPr>
          <a:xfrm>
            <a:off x="539750" y="4141788"/>
            <a:ext cx="3597275" cy="9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395288" y="195263"/>
            <a:ext cx="84597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Micro-Van and Micro-Truck noise sources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r>
              <a:rPr lang="en-US" altLang="zh-CN" sz="2400" b="1">
                <a:solidFill>
                  <a:srgbClr val="000000"/>
                </a:solidFill>
              </a:rPr>
              <a:t>are much more exposed than </a:t>
            </a:r>
            <a:r>
              <a:rPr lang="en-US" altLang="ja-JP" sz="2400" b="1">
                <a:solidFill>
                  <a:srgbClr val="000000"/>
                </a:solidFill>
              </a:rPr>
              <a:t>front engine type</a:t>
            </a:r>
            <a:endParaRPr lang="en-US" altLang="zh-CN" sz="2400" b="1">
              <a:solidFill>
                <a:srgbClr val="000000"/>
              </a:solidFill>
            </a:endParaRPr>
          </a:p>
        </p:txBody>
      </p:sp>
      <p:sp>
        <p:nvSpPr>
          <p:cNvPr id="4" name="正方形/長方形 1"/>
          <p:cNvSpPr>
            <a:spLocks noChangeArrowheads="1"/>
          </p:cNvSpPr>
          <p:nvPr/>
        </p:nvSpPr>
        <p:spPr bwMode="auto">
          <a:xfrm>
            <a:off x="323850" y="2716213"/>
            <a:ext cx="8496300" cy="2198687"/>
          </a:xfrm>
          <a:prstGeom prst="round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eaLnBrk="1">
              <a:lnSpc>
                <a:spcPct val="80000"/>
              </a:lnSpc>
            </a:pPr>
            <a:endParaRPr lang="en-GB" altLang="zh-CN" sz="1400" b="1">
              <a:solidFill>
                <a:srgbClr val="000000"/>
              </a:solidFill>
              <a:ea typeface="MS PGothic" pitchFamily="34" charset="-128"/>
            </a:endParaRPr>
          </a:p>
          <a:p>
            <a:pPr lvl="1" eaLnBrk="1">
              <a:lnSpc>
                <a:spcPct val="80000"/>
              </a:lnSpc>
            </a:pPr>
            <a:endParaRPr lang="en-GB" altLang="zh-CN" sz="1400" b="1">
              <a:solidFill>
                <a:srgbClr val="000000"/>
              </a:solidFill>
              <a:ea typeface="MS PGothic" pitchFamily="34" charset="-128"/>
            </a:endParaRPr>
          </a:p>
          <a:p>
            <a:pPr lvl="1" eaLnBrk="1">
              <a:lnSpc>
                <a:spcPct val="80000"/>
              </a:lnSpc>
            </a:pPr>
            <a:endParaRPr lang="en-GB" altLang="zh-CN" sz="1400" b="1">
              <a:solidFill>
                <a:srgbClr val="000000"/>
              </a:solidFill>
              <a:ea typeface="MS PGothic" pitchFamily="34" charset="-128"/>
            </a:endParaRPr>
          </a:p>
          <a:p>
            <a:pPr lvl="1" eaLnBrk="1">
              <a:lnSpc>
                <a:spcPct val="80000"/>
              </a:lnSpc>
            </a:pPr>
            <a:endParaRPr lang="en-GB" altLang="zh-CN" sz="1400" b="1">
              <a:solidFill>
                <a:srgbClr val="000000"/>
              </a:solidFill>
              <a:ea typeface="MS PGothic" pitchFamily="34" charset="-128"/>
            </a:endParaRPr>
          </a:p>
          <a:p>
            <a:pPr lvl="1" eaLnBrk="1">
              <a:lnSpc>
                <a:spcPct val="80000"/>
              </a:lnSpc>
            </a:pPr>
            <a:endParaRPr lang="en-GB" altLang="zh-CN" sz="1400" b="1">
              <a:solidFill>
                <a:srgbClr val="000000"/>
              </a:solidFill>
              <a:ea typeface="MS PGothic" pitchFamily="34" charset="-128"/>
            </a:endParaRPr>
          </a:p>
          <a:p>
            <a:pPr lvl="1" eaLnBrk="1">
              <a:lnSpc>
                <a:spcPct val="80000"/>
              </a:lnSpc>
            </a:pPr>
            <a:endParaRPr lang="en-GB" altLang="zh-CN" sz="1400" b="1">
              <a:solidFill>
                <a:srgbClr val="000000"/>
              </a:solidFill>
              <a:ea typeface="MS PGothic" pitchFamily="34" charset="-128"/>
            </a:endParaRPr>
          </a:p>
          <a:p>
            <a:pPr lvl="1" eaLnBrk="1">
              <a:lnSpc>
                <a:spcPct val="80000"/>
              </a:lnSpc>
            </a:pPr>
            <a:endParaRPr lang="en-GB" altLang="zh-CN" sz="1400" b="1">
              <a:solidFill>
                <a:srgbClr val="000000"/>
              </a:solidFill>
              <a:ea typeface="MS PGothic" pitchFamily="34" charset="-128"/>
            </a:endParaRPr>
          </a:p>
          <a:p>
            <a:pPr lvl="1" eaLnBrk="1">
              <a:lnSpc>
                <a:spcPct val="80000"/>
              </a:lnSpc>
            </a:pPr>
            <a:endParaRPr lang="en-GB" altLang="zh-CN" sz="1400" b="1">
              <a:solidFill>
                <a:srgbClr val="000000"/>
              </a:solidFill>
              <a:ea typeface="MS PGothic" pitchFamily="34" charset="-128"/>
            </a:endParaRPr>
          </a:p>
          <a:p>
            <a:pPr lvl="1" eaLnBrk="1">
              <a:lnSpc>
                <a:spcPct val="80000"/>
              </a:lnSpc>
            </a:pPr>
            <a:endParaRPr lang="en-GB" altLang="zh-CN" sz="1400" b="1">
              <a:solidFill>
                <a:srgbClr val="000000"/>
              </a:solidFill>
              <a:ea typeface="MS PGothic" pitchFamily="34" charset="-128"/>
            </a:endParaRPr>
          </a:p>
          <a:p>
            <a:pPr lvl="1" eaLnBrk="1">
              <a:lnSpc>
                <a:spcPct val="80000"/>
              </a:lnSpc>
            </a:pPr>
            <a:endParaRPr lang="en-GB" altLang="zh-CN" sz="1400" b="1">
              <a:solidFill>
                <a:srgbClr val="000000"/>
              </a:solidFill>
              <a:ea typeface="MS PGothic" pitchFamily="34" charset="-128"/>
            </a:endParaRPr>
          </a:p>
          <a:p>
            <a:pPr lvl="1" eaLnBrk="1">
              <a:lnSpc>
                <a:spcPct val="80000"/>
              </a:lnSpc>
            </a:pPr>
            <a:endParaRPr lang="en-GB" altLang="zh-CN" sz="1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229" name="矩形 33"/>
          <p:cNvSpPr>
            <a:spLocks noChangeArrowheads="1"/>
          </p:cNvSpPr>
          <p:nvPr/>
        </p:nvSpPr>
        <p:spPr bwMode="auto">
          <a:xfrm>
            <a:off x="1908175" y="4227513"/>
            <a:ext cx="48974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 eaLnBrk="1">
              <a:lnSpc>
                <a:spcPct val="80000"/>
              </a:lnSpc>
            </a:pPr>
            <a:r>
              <a:rPr lang="en-US" altLang="zh-CN" sz="1400" b="1">
                <a:solidFill>
                  <a:srgbClr val="376092"/>
                </a:solidFill>
                <a:ea typeface="MS PGothic" pitchFamily="34" charset="-128"/>
              </a:rPr>
              <a:t>GVM ≤ 2.5 ton</a:t>
            </a:r>
          </a:p>
          <a:p>
            <a:pPr lvl="1" algn="ctr" eaLnBrk="1">
              <a:lnSpc>
                <a:spcPct val="80000"/>
              </a:lnSpc>
            </a:pPr>
            <a:r>
              <a:rPr lang="en-US" altLang="zh-CN" sz="1400" b="1">
                <a:solidFill>
                  <a:srgbClr val="376092"/>
                </a:solidFill>
                <a:ea typeface="MS PGothic" pitchFamily="34" charset="-128"/>
              </a:rPr>
              <a:t>R-point </a:t>
            </a:r>
            <a:r>
              <a:rPr lang="zh-CN" altLang="en-US" sz="1400" b="1">
                <a:solidFill>
                  <a:srgbClr val="376092"/>
                </a:solidFill>
                <a:ea typeface="MS PGothic" pitchFamily="34" charset="-128"/>
              </a:rPr>
              <a:t>≥</a:t>
            </a:r>
            <a:r>
              <a:rPr lang="en-US" altLang="zh-CN" sz="1400" b="1">
                <a:solidFill>
                  <a:srgbClr val="376092"/>
                </a:solidFill>
                <a:ea typeface="MS PGothic" pitchFamily="34" charset="-128"/>
              </a:rPr>
              <a:t>800mm from the ground</a:t>
            </a:r>
          </a:p>
          <a:p>
            <a:pPr lvl="1" algn="ctr" eaLnBrk="1">
              <a:lnSpc>
                <a:spcPct val="80000"/>
              </a:lnSpc>
            </a:pPr>
            <a:r>
              <a:rPr lang="en-GB" altLang="zh-CN" sz="1400" b="1">
                <a:solidFill>
                  <a:srgbClr val="376092"/>
                </a:solidFill>
                <a:ea typeface="MS PGothic" pitchFamily="34" charset="-128"/>
              </a:rPr>
              <a:t>Mid</a:t>
            </a:r>
            <a:r>
              <a:rPr lang="en-US" altLang="zh-CN" sz="1400" b="1">
                <a:solidFill>
                  <a:srgbClr val="376092"/>
                </a:solidFill>
                <a:ea typeface="MS PGothic" pitchFamily="34" charset="-128"/>
              </a:rPr>
              <a:t>-</a:t>
            </a:r>
            <a:r>
              <a:rPr lang="en-GB" altLang="zh-CN" sz="1400" b="1">
                <a:solidFill>
                  <a:srgbClr val="376092"/>
                </a:solidFill>
                <a:ea typeface="MS PGothic" pitchFamily="34" charset="-128"/>
              </a:rPr>
              <a:t>engine and with rear axle drive</a:t>
            </a:r>
          </a:p>
        </p:txBody>
      </p:sp>
      <p:sp>
        <p:nvSpPr>
          <p:cNvPr id="9230" name="AutoShape 25"/>
          <p:cNvSpPr>
            <a:spLocks noChangeArrowheads="1"/>
          </p:cNvSpPr>
          <p:nvPr/>
        </p:nvSpPr>
        <p:spPr bwMode="auto">
          <a:xfrm>
            <a:off x="3924300" y="3511550"/>
            <a:ext cx="784225" cy="222250"/>
          </a:xfrm>
          <a:prstGeom prst="leftRightArrow">
            <a:avLst>
              <a:gd name="adj1" fmla="val 50000"/>
              <a:gd name="adj2" fmla="val 4806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>
              <a:latin typeface="Arial" charset="0"/>
              <a:ea typeface="MS PGothic" pitchFamily="34" charset="-128"/>
            </a:endParaRPr>
          </a:p>
        </p:txBody>
      </p:sp>
      <p:sp>
        <p:nvSpPr>
          <p:cNvPr id="9231" name="Rectangle 26"/>
          <p:cNvSpPr>
            <a:spLocks noChangeArrowheads="1"/>
          </p:cNvSpPr>
          <p:nvPr/>
        </p:nvSpPr>
        <p:spPr bwMode="auto">
          <a:xfrm>
            <a:off x="3779838" y="3136900"/>
            <a:ext cx="1192212" cy="230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ja-JP" sz="1400">
                <a:latin typeface="Arial" charset="0"/>
                <a:ea typeface="MS PGothic" pitchFamily="34" charset="-128"/>
              </a:rPr>
              <a:t>Same type</a:t>
            </a:r>
          </a:p>
        </p:txBody>
      </p:sp>
      <p:sp>
        <p:nvSpPr>
          <p:cNvPr id="15376" name="Rectangle 10"/>
          <p:cNvSpPr>
            <a:spLocks noChangeArrowheads="1"/>
          </p:cNvSpPr>
          <p:nvPr/>
        </p:nvSpPr>
        <p:spPr bwMode="auto">
          <a:xfrm>
            <a:off x="900113" y="1276350"/>
            <a:ext cx="21605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1">
              <a:lnSpc>
                <a:spcPct val="80000"/>
              </a:lnSpc>
            </a:pPr>
            <a:r>
              <a:rPr lang="en-US" altLang="ja-JP" sz="1400">
                <a:solidFill>
                  <a:srgbClr val="000000"/>
                </a:solidFill>
                <a:ea typeface="MS PGothic" pitchFamily="34" charset="-128"/>
              </a:rPr>
              <a:t>Front Engine</a:t>
            </a:r>
            <a:r>
              <a:rPr lang="en-US" altLang="zh-CN" sz="1400">
                <a:solidFill>
                  <a:srgbClr val="000000"/>
                </a:solidFill>
                <a:ea typeface="MS PGothic" pitchFamily="34" charset="-128"/>
              </a:rPr>
              <a:t> type</a:t>
            </a:r>
            <a:r>
              <a:rPr lang="en-US" altLang="ja-JP" sz="1400">
                <a:solidFill>
                  <a:srgbClr val="000000"/>
                </a:solidFill>
                <a:ea typeface="MS PGothic" pitchFamily="34" charset="-128"/>
              </a:rPr>
              <a:t> GVM</a:t>
            </a:r>
            <a:r>
              <a:rPr lang="zh-CN" altLang="en-US" sz="1400">
                <a:solidFill>
                  <a:srgbClr val="000000"/>
                </a:solidFill>
                <a:ea typeface="MS PGothic" pitchFamily="34" charset="-128"/>
              </a:rPr>
              <a:t>≤</a:t>
            </a:r>
            <a:r>
              <a:rPr lang="en-US" altLang="zh-CN" sz="1400">
                <a:solidFill>
                  <a:srgbClr val="000000"/>
                </a:solidFill>
                <a:ea typeface="MS PGothic" pitchFamily="34" charset="-128"/>
              </a:rPr>
              <a:t>2.5t</a:t>
            </a:r>
            <a:endParaRPr lang="ja-JP" altLang="en-US" sz="1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233" name="Rectangle 24"/>
          <p:cNvSpPr>
            <a:spLocks noChangeArrowheads="1"/>
          </p:cNvSpPr>
          <p:nvPr/>
        </p:nvSpPr>
        <p:spPr bwMode="auto">
          <a:xfrm>
            <a:off x="3635375" y="2427288"/>
            <a:ext cx="1506538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kumimoji="1" lang="en-US" altLang="ja-JP" sz="1400">
                <a:latin typeface="Arial" charset="0"/>
                <a:ea typeface="MS PGothic" pitchFamily="34" charset="-128"/>
              </a:rPr>
              <a:t>Different type</a:t>
            </a:r>
          </a:p>
        </p:txBody>
      </p:sp>
      <p:sp>
        <p:nvSpPr>
          <p:cNvPr id="9234" name="AutoShape 28"/>
          <p:cNvSpPr>
            <a:spLocks noChangeArrowheads="1"/>
          </p:cNvSpPr>
          <p:nvPr/>
        </p:nvSpPr>
        <p:spPr bwMode="auto">
          <a:xfrm rot="2853947">
            <a:off x="3410744" y="2259806"/>
            <a:ext cx="215900" cy="655638"/>
          </a:xfrm>
          <a:prstGeom prst="upDownArrow">
            <a:avLst>
              <a:gd name="adj1" fmla="val 50000"/>
              <a:gd name="adj2" fmla="val 40968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>
              <a:latin typeface="Arial" charset="0"/>
              <a:ea typeface="MS PGothic" pitchFamily="34" charset="-128"/>
            </a:endParaRPr>
          </a:p>
        </p:txBody>
      </p:sp>
      <p:sp>
        <p:nvSpPr>
          <p:cNvPr id="9235" name="AutoShape 28"/>
          <p:cNvSpPr>
            <a:spLocks noChangeArrowheads="1"/>
          </p:cNvSpPr>
          <p:nvPr/>
        </p:nvSpPr>
        <p:spPr bwMode="auto">
          <a:xfrm rot="-2791702">
            <a:off x="5137151" y="2262187"/>
            <a:ext cx="215900" cy="657225"/>
          </a:xfrm>
          <a:prstGeom prst="upDownArrow">
            <a:avLst>
              <a:gd name="adj1" fmla="val 50000"/>
              <a:gd name="adj2" fmla="val 410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>
              <a:latin typeface="Arial" charset="0"/>
              <a:ea typeface="MS PGothic" pitchFamily="34" charset="-128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908175" y="3651250"/>
            <a:ext cx="1079500" cy="125413"/>
          </a:xfrm>
          <a:prstGeom prst="rect">
            <a:avLst/>
          </a:prstGeom>
          <a:solidFill>
            <a:schemeClr val="tx2">
              <a:lumMod val="40000"/>
              <a:lumOff val="60000"/>
              <a:alpha val="11000"/>
            </a:schemeClr>
          </a:solidFill>
        </p:spPr>
        <p:txBody>
          <a:bodyPr lIns="0" tIns="0" rIns="0" bIns="0" anchor="ctr">
            <a:spAutoFit/>
          </a:bodyPr>
          <a:lstStyle/>
          <a:p>
            <a:pPr lvl="1" algn="just" eaLnBrk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altLang="zh-CN" sz="1000" b="1" kern="0" dirty="0">
                <a:solidFill>
                  <a:srgbClr val="000000"/>
                </a:solidFill>
                <a:latin typeface="Calibri" pitchFamily="34"/>
                <a:ea typeface="MS PGothic" pitchFamily="34"/>
              </a:rPr>
              <a:t>R</a:t>
            </a:r>
            <a:r>
              <a:rPr lang="en-US" altLang="zh-CN" sz="1000" b="1" kern="0" dirty="0">
                <a:solidFill>
                  <a:srgbClr val="000000"/>
                </a:solidFill>
                <a:latin typeface="Calibri" pitchFamily="34"/>
                <a:ea typeface="MS PGothic" pitchFamily="34"/>
              </a:rPr>
              <a:t>≥</a:t>
            </a:r>
            <a:r>
              <a:rPr lang="en-GB" altLang="zh-CN" sz="1000" b="1" kern="0" dirty="0">
                <a:solidFill>
                  <a:srgbClr val="000000"/>
                </a:solidFill>
                <a:latin typeface="Calibri" pitchFamily="34"/>
                <a:ea typeface="MS PGothic" pitchFamily="34"/>
              </a:rPr>
              <a:t> 800mm</a:t>
            </a:r>
          </a:p>
        </p:txBody>
      </p:sp>
      <p:sp>
        <p:nvSpPr>
          <p:cNvPr id="61" name="矩形 60"/>
          <p:cNvSpPr/>
          <p:nvPr/>
        </p:nvSpPr>
        <p:spPr>
          <a:xfrm>
            <a:off x="5651500" y="3651250"/>
            <a:ext cx="1079500" cy="125413"/>
          </a:xfrm>
          <a:prstGeom prst="rect">
            <a:avLst/>
          </a:prstGeom>
          <a:solidFill>
            <a:schemeClr val="tx2">
              <a:lumMod val="40000"/>
              <a:lumOff val="60000"/>
              <a:alpha val="11000"/>
            </a:schemeClr>
          </a:solidFill>
        </p:spPr>
        <p:txBody>
          <a:bodyPr lIns="0" tIns="0" rIns="0" bIns="0" anchor="ctr">
            <a:spAutoFit/>
          </a:bodyPr>
          <a:lstStyle/>
          <a:p>
            <a:pPr lvl="1" algn="just" eaLnBrk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altLang="zh-CN" sz="1000" b="1" kern="0" dirty="0">
                <a:solidFill>
                  <a:srgbClr val="000000"/>
                </a:solidFill>
                <a:latin typeface="Calibri" pitchFamily="34"/>
                <a:ea typeface="MS PGothic" pitchFamily="34"/>
              </a:rPr>
              <a:t>R</a:t>
            </a:r>
            <a:r>
              <a:rPr lang="en-US" altLang="zh-CN" sz="1000" b="1" kern="0" dirty="0">
                <a:solidFill>
                  <a:srgbClr val="000000"/>
                </a:solidFill>
                <a:latin typeface="Calibri" pitchFamily="34"/>
                <a:ea typeface="MS PGothic" pitchFamily="34"/>
              </a:rPr>
              <a:t>≥</a:t>
            </a:r>
            <a:r>
              <a:rPr lang="en-GB" altLang="zh-CN" sz="1000" b="1" kern="0" dirty="0">
                <a:solidFill>
                  <a:srgbClr val="000000"/>
                </a:solidFill>
                <a:latin typeface="Calibri" pitchFamily="34"/>
                <a:ea typeface="MS PGothic" pitchFamily="34"/>
              </a:rPr>
              <a:t> 800mm</a:t>
            </a:r>
          </a:p>
        </p:txBody>
      </p:sp>
      <p:sp>
        <p:nvSpPr>
          <p:cNvPr id="64" name="矩形 63"/>
          <p:cNvSpPr/>
          <p:nvPr/>
        </p:nvSpPr>
        <p:spPr>
          <a:xfrm>
            <a:off x="3924300" y="1708150"/>
            <a:ext cx="1152525" cy="123825"/>
          </a:xfrm>
          <a:prstGeom prst="rect">
            <a:avLst/>
          </a:prstGeom>
          <a:solidFill>
            <a:schemeClr val="tx2">
              <a:lumMod val="40000"/>
              <a:lumOff val="60000"/>
              <a:alpha val="11000"/>
            </a:schemeClr>
          </a:solidFill>
        </p:spPr>
        <p:txBody>
          <a:bodyPr lIns="0" tIns="0" rIns="0" bIns="0" anchor="ctr">
            <a:spAutoFit/>
          </a:bodyPr>
          <a:lstStyle/>
          <a:p>
            <a:pPr lvl="1" eaLnBrk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altLang="zh-CN" sz="1000" b="1" kern="0" dirty="0">
                <a:solidFill>
                  <a:schemeClr val="accent4">
                    <a:lumMod val="50000"/>
                  </a:schemeClr>
                </a:solidFill>
                <a:latin typeface="Calibri" pitchFamily="34"/>
                <a:ea typeface="MS PGothic" pitchFamily="34"/>
              </a:rPr>
              <a:t>R</a:t>
            </a:r>
            <a:r>
              <a:rPr lang="en-US" altLang="zh-CN" sz="1000" b="1" kern="0" dirty="0">
                <a:solidFill>
                  <a:schemeClr val="accent4">
                    <a:lumMod val="50000"/>
                  </a:schemeClr>
                </a:solidFill>
                <a:latin typeface="Calibri" pitchFamily="34"/>
                <a:ea typeface="MS PGothic" pitchFamily="34"/>
              </a:rPr>
              <a:t>﹤ </a:t>
            </a:r>
            <a:r>
              <a:rPr lang="en-GB" altLang="zh-CN" sz="1000" b="1" kern="0" dirty="0">
                <a:solidFill>
                  <a:schemeClr val="accent4">
                    <a:lumMod val="50000"/>
                  </a:schemeClr>
                </a:solidFill>
                <a:latin typeface="Calibri" pitchFamily="34"/>
                <a:ea typeface="MS PGothic" pitchFamily="34"/>
              </a:rPr>
              <a:t>800mm</a:t>
            </a:r>
          </a:p>
        </p:txBody>
      </p:sp>
      <p:sp>
        <p:nvSpPr>
          <p:cNvPr id="15383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69EECCBA-52FA-4F37-8818-CF61A0E5DB58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11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 animBg="1"/>
      <p:bldP spid="9231" grpId="0" animBg="1"/>
      <p:bldP spid="9233" grpId="0" animBg="1"/>
      <p:bldP spid="9234" grpId="0" animBg="1"/>
      <p:bldP spid="92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z="2800" b="1" smtClean="0">
                <a:latin typeface="Calibri" pitchFamily="34" charset="0"/>
                <a:ea typeface="宋体" pitchFamily="2" charset="-122"/>
              </a:rPr>
              <a:t>Micro-Van and Micro-Truck noise sources</a:t>
            </a:r>
            <a:r>
              <a:rPr lang="en-US" altLang="zh-CN" sz="2800" b="1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2800" b="1" smtClean="0">
                <a:latin typeface="Calibri" pitchFamily="34" charset="0"/>
                <a:ea typeface="宋体" pitchFamily="2" charset="-122"/>
              </a:rPr>
              <a:t>are much more exposed than </a:t>
            </a:r>
            <a:r>
              <a:rPr lang="en-US" altLang="ja-JP" sz="2800" b="1" smtClean="0">
                <a:latin typeface="Calibri" pitchFamily="34" charset="0"/>
                <a:ea typeface="宋体" pitchFamily="2" charset="-122"/>
              </a:rPr>
              <a:t>front engine type</a:t>
            </a:r>
            <a:endParaRPr lang="en-US" altLang="zh-CN" sz="2800" b="1" smtClean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6638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DSCN1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39950"/>
            <a:ext cx="335756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7"/>
          <p:cNvSpPr>
            <a:spLocks/>
          </p:cNvSpPr>
          <p:nvPr/>
        </p:nvSpPr>
        <p:spPr bwMode="auto">
          <a:xfrm>
            <a:off x="4787900" y="1635125"/>
            <a:ext cx="858838" cy="401638"/>
          </a:xfrm>
          <a:prstGeom prst="borderCallout1">
            <a:avLst>
              <a:gd name="adj1" fmla="val 28458"/>
              <a:gd name="adj2" fmla="val 108870"/>
              <a:gd name="adj3" fmla="val 271935"/>
              <a:gd name="adj4" fmla="val 156560"/>
            </a:avLst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/>
              <a:t>Engine</a:t>
            </a:r>
          </a:p>
        </p:txBody>
      </p:sp>
      <p:sp>
        <p:nvSpPr>
          <p:cNvPr id="10249" name="AutoShape 8"/>
          <p:cNvSpPr>
            <a:spLocks/>
          </p:cNvSpPr>
          <p:nvPr/>
        </p:nvSpPr>
        <p:spPr bwMode="auto">
          <a:xfrm>
            <a:off x="2987675" y="2284413"/>
            <a:ext cx="1228725" cy="401637"/>
          </a:xfrm>
          <a:prstGeom prst="borderCallout1">
            <a:avLst>
              <a:gd name="adj1" fmla="val 28458"/>
              <a:gd name="adj2" fmla="val 106204"/>
              <a:gd name="adj3" fmla="val 267194"/>
              <a:gd name="adj4" fmla="val 257880"/>
            </a:avLst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/>
              <a:t>Gear box</a:t>
            </a:r>
          </a:p>
        </p:txBody>
      </p:sp>
      <p:sp>
        <p:nvSpPr>
          <p:cNvPr id="10250" name="AutoShape 9"/>
          <p:cNvSpPr>
            <a:spLocks/>
          </p:cNvSpPr>
          <p:nvPr/>
        </p:nvSpPr>
        <p:spPr bwMode="auto">
          <a:xfrm>
            <a:off x="2771775" y="3148013"/>
            <a:ext cx="1431925" cy="401637"/>
          </a:xfrm>
          <a:prstGeom prst="borderCallout1">
            <a:avLst>
              <a:gd name="adj1" fmla="val 28458"/>
              <a:gd name="adj2" fmla="val 105319"/>
              <a:gd name="adj3" fmla="val 243477"/>
              <a:gd name="adj4" fmla="val 209644"/>
            </a:avLst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/>
              <a:t>Shaft </a:t>
            </a:r>
          </a:p>
        </p:txBody>
      </p:sp>
      <p:sp>
        <p:nvSpPr>
          <p:cNvPr id="10251" name="AutoShape 10"/>
          <p:cNvSpPr>
            <a:spLocks/>
          </p:cNvSpPr>
          <p:nvPr/>
        </p:nvSpPr>
        <p:spPr bwMode="auto">
          <a:xfrm>
            <a:off x="2700338" y="4084638"/>
            <a:ext cx="1576387" cy="700087"/>
          </a:xfrm>
          <a:prstGeom prst="borderCallout1">
            <a:avLst>
              <a:gd name="adj1" fmla="val 16329"/>
              <a:gd name="adj2" fmla="val 104833"/>
              <a:gd name="adj3" fmla="val 59866"/>
              <a:gd name="adj4" fmla="val 195870"/>
            </a:avLst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/>
              <a:t>Final Drive and drive axle</a:t>
            </a:r>
          </a:p>
        </p:txBody>
      </p:sp>
      <p:sp>
        <p:nvSpPr>
          <p:cNvPr id="10252" name="AutoShape 11"/>
          <p:cNvSpPr>
            <a:spLocks/>
          </p:cNvSpPr>
          <p:nvPr/>
        </p:nvSpPr>
        <p:spPr bwMode="auto">
          <a:xfrm>
            <a:off x="7524750" y="3148013"/>
            <a:ext cx="1619250" cy="647700"/>
          </a:xfrm>
          <a:prstGeom prst="borderCallout1">
            <a:avLst>
              <a:gd name="adj1" fmla="val 17648"/>
              <a:gd name="adj2" fmla="val -4704"/>
              <a:gd name="adj3" fmla="val 122060"/>
              <a:gd name="adj4" fmla="val -42745"/>
            </a:avLst>
          </a:prstGeom>
          <a:solidFill>
            <a:srgbClr val="99CC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/>
              <a:t>Exhausted pipe</a:t>
            </a:r>
          </a:p>
        </p:txBody>
      </p:sp>
      <p:sp>
        <p:nvSpPr>
          <p:cNvPr id="10253" name="AutoShape 12"/>
          <p:cNvSpPr>
            <a:spLocks/>
          </p:cNvSpPr>
          <p:nvPr/>
        </p:nvSpPr>
        <p:spPr bwMode="auto">
          <a:xfrm>
            <a:off x="7235825" y="4011613"/>
            <a:ext cx="1619250" cy="360362"/>
          </a:xfrm>
          <a:prstGeom prst="borderCallout1">
            <a:avLst>
              <a:gd name="adj1" fmla="val 31718"/>
              <a:gd name="adj2" fmla="val -4704"/>
              <a:gd name="adj3" fmla="val 52866"/>
              <a:gd name="adj4" fmla="val -47449"/>
            </a:avLst>
          </a:prstGeom>
          <a:solidFill>
            <a:srgbClr val="99CC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/>
              <a:t>Muffler</a:t>
            </a:r>
          </a:p>
        </p:txBody>
      </p:sp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323850" y="2500313"/>
            <a:ext cx="23034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>
              <a:lnSpc>
                <a:spcPct val="90000"/>
              </a:lnSpc>
              <a:spcBef>
                <a:spcPts val="800"/>
              </a:spcBef>
              <a:buSzPct val="100000"/>
            </a:pPr>
            <a:r>
              <a:rPr lang="en-US" altLang="zh-CN" sz="1200" b="1">
                <a:solidFill>
                  <a:srgbClr val="000000"/>
                </a:solidFill>
              </a:rPr>
              <a:t>The majority of noise sources in Micro-Van and Micro-Truck are directly exposed, resulting in inherently louder noise.</a:t>
            </a:r>
          </a:p>
        </p:txBody>
      </p:sp>
      <p:sp>
        <p:nvSpPr>
          <p:cNvPr id="16396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AAF236C6-D931-4C38-9E84-70C59DAD1B3F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12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10255" name="AutoShape 11"/>
          <p:cNvSpPr>
            <a:spLocks/>
          </p:cNvSpPr>
          <p:nvPr/>
        </p:nvSpPr>
        <p:spPr bwMode="auto">
          <a:xfrm>
            <a:off x="4095750" y="1131888"/>
            <a:ext cx="1619250" cy="358775"/>
          </a:xfrm>
          <a:prstGeom prst="borderCallout1">
            <a:avLst>
              <a:gd name="adj1" fmla="val 31856"/>
              <a:gd name="adj2" fmla="val 104704"/>
              <a:gd name="adj3" fmla="val 545574"/>
              <a:gd name="adj4" fmla="val 188037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/>
              <a:t>Floor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07950" y="104775"/>
            <a:ext cx="8912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Difficulty of adding noise shield for Micro-Van and Micro-Truck</a:t>
            </a:r>
          </a:p>
        </p:txBody>
      </p:sp>
      <p:sp>
        <p:nvSpPr>
          <p:cNvPr id="21" name="矩形 20"/>
          <p:cNvSpPr/>
          <p:nvPr/>
        </p:nvSpPr>
        <p:spPr>
          <a:xfrm>
            <a:off x="2363788" y="4932363"/>
            <a:ext cx="1584325" cy="249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en-US" sz="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" name="矩形 39"/>
          <p:cNvSpPr/>
          <p:nvPr/>
        </p:nvSpPr>
        <p:spPr>
          <a:xfrm>
            <a:off x="6170613" y="4791075"/>
            <a:ext cx="2447925" cy="363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zh-CN" altLang="en-US" sz="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3" name="TextBox 17"/>
          <p:cNvSpPr txBox="1">
            <a:spLocks noChangeArrowheads="1"/>
          </p:cNvSpPr>
          <p:nvPr/>
        </p:nvSpPr>
        <p:spPr bwMode="auto">
          <a:xfrm>
            <a:off x="323850" y="627063"/>
            <a:ext cx="8569325" cy="590550"/>
          </a:xfrm>
          <a:prstGeom prst="rect">
            <a:avLst/>
          </a:prstGeom>
          <a:solidFill>
            <a:srgbClr val="FFCC00">
              <a:alpha val="20000"/>
            </a:srgbClr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222268"/>
                </a:solidFill>
                <a:cs typeface="Arial" charset="0"/>
              </a:rPr>
              <a:t>＊</a:t>
            </a:r>
            <a:r>
              <a:rPr lang="en-US" sz="1600">
                <a:solidFill>
                  <a:srgbClr val="222268"/>
                </a:solidFill>
                <a:cs typeface="Arial" charset="0"/>
              </a:rPr>
              <a:t> </a:t>
            </a:r>
            <a:r>
              <a:rPr lang="en-US" altLang="zh-CN" sz="1600">
                <a:solidFill>
                  <a:srgbClr val="222268"/>
                </a:solidFill>
                <a:cs typeface="Arial" charset="0"/>
              </a:rPr>
              <a:t>There is no engine-compartment for Micro-Van and Micro-Truck, and it’s impossible to cover the whole powertrain system for the purpose of reducing noise, as what front engine type does.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76350"/>
            <a:ext cx="20431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3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76350"/>
            <a:ext cx="18192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椭圆 36"/>
          <p:cNvSpPr>
            <a:spLocks noChangeArrowheads="1"/>
          </p:cNvSpPr>
          <p:nvPr/>
        </p:nvSpPr>
        <p:spPr bwMode="auto">
          <a:xfrm>
            <a:off x="539750" y="1635125"/>
            <a:ext cx="720725" cy="5651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5" name="椭圆 36"/>
          <p:cNvSpPr>
            <a:spLocks noChangeArrowheads="1"/>
          </p:cNvSpPr>
          <p:nvPr/>
        </p:nvSpPr>
        <p:spPr bwMode="auto">
          <a:xfrm>
            <a:off x="5364163" y="1779588"/>
            <a:ext cx="1223962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93" name="AutoShape 43"/>
          <p:cNvSpPr>
            <a:spLocks noChangeArrowheads="1"/>
          </p:cNvSpPr>
          <p:nvPr/>
        </p:nvSpPr>
        <p:spPr bwMode="auto">
          <a:xfrm>
            <a:off x="2339975" y="1708150"/>
            <a:ext cx="1295400" cy="576263"/>
          </a:xfrm>
          <a:prstGeom prst="wedgeRoundRectCallout">
            <a:avLst>
              <a:gd name="adj1" fmla="val -151718"/>
              <a:gd name="adj2" fmla="val 7301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1200" b="1"/>
              <a:t>Front engine type</a:t>
            </a:r>
          </a:p>
        </p:txBody>
      </p:sp>
      <p:sp>
        <p:nvSpPr>
          <p:cNvPr id="20494" name="AutoShape 45"/>
          <p:cNvSpPr>
            <a:spLocks noChangeArrowheads="1"/>
          </p:cNvSpPr>
          <p:nvPr/>
        </p:nvSpPr>
        <p:spPr bwMode="auto">
          <a:xfrm>
            <a:off x="7164388" y="1708150"/>
            <a:ext cx="1295400" cy="576263"/>
          </a:xfrm>
          <a:prstGeom prst="wedgeRoundRectCallout">
            <a:avLst>
              <a:gd name="adj1" fmla="val -139829"/>
              <a:gd name="adj2" fmla="val 18319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1200" b="1"/>
              <a:t>Micro-Van and Micro -Truck</a:t>
            </a:r>
          </a:p>
        </p:txBody>
      </p:sp>
      <p:pic>
        <p:nvPicPr>
          <p:cNvPr id="1742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92475"/>
            <a:ext cx="25923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椭圆 8"/>
          <p:cNvSpPr>
            <a:spLocks/>
          </p:cNvSpPr>
          <p:nvPr/>
        </p:nvSpPr>
        <p:spPr bwMode="auto">
          <a:xfrm>
            <a:off x="1042988" y="4011613"/>
            <a:ext cx="854075" cy="319087"/>
          </a:xfrm>
          <a:custGeom>
            <a:avLst/>
            <a:gdLst>
              <a:gd name="T0" fmla="*/ 173780 w 1152528"/>
              <a:gd name="T1" fmla="*/ 0 h 504821"/>
              <a:gd name="T2" fmla="*/ 347559 w 1152528"/>
              <a:gd name="T3" fmla="*/ 40290 h 504821"/>
              <a:gd name="T4" fmla="*/ 173780 w 1152528"/>
              <a:gd name="T5" fmla="*/ 80580 h 504821"/>
              <a:gd name="T6" fmla="*/ 0 w 1152528"/>
              <a:gd name="T7" fmla="*/ 40290 h 504821"/>
              <a:gd name="T8" fmla="*/ 50899 w 1152528"/>
              <a:gd name="T9" fmla="*/ 11801 h 504821"/>
              <a:gd name="T10" fmla="*/ 50899 w 1152528"/>
              <a:gd name="T11" fmla="*/ 68779 h 504821"/>
              <a:gd name="T12" fmla="*/ 296660 w 1152528"/>
              <a:gd name="T13" fmla="*/ 68779 h 504821"/>
              <a:gd name="T14" fmla="*/ 296660 w 1152528"/>
              <a:gd name="T15" fmla="*/ 11801 h 504821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68785 w 1152528"/>
              <a:gd name="T25" fmla="*/ 73929 h 504821"/>
              <a:gd name="T26" fmla="*/ 983743 w 1152528"/>
              <a:gd name="T27" fmla="*/ 430892 h 5048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52528" h="504821">
                <a:moveTo>
                  <a:pt x="0" y="252411"/>
                </a:moveTo>
                <a:lnTo>
                  <a:pt x="0" y="252411"/>
                </a:lnTo>
                <a:cubicBezTo>
                  <a:pt x="1" y="113008"/>
                  <a:pt x="258003" y="1"/>
                  <a:pt x="576263" y="1"/>
                </a:cubicBezTo>
                <a:cubicBezTo>
                  <a:pt x="894525" y="1"/>
                  <a:pt x="1152528" y="113009"/>
                  <a:pt x="1152528" y="252412"/>
                </a:cubicBezTo>
                <a:cubicBezTo>
                  <a:pt x="1152528" y="252412"/>
                  <a:pt x="1152527" y="252412"/>
                  <a:pt x="1152527" y="252412"/>
                </a:cubicBezTo>
                <a:lnTo>
                  <a:pt x="1152528" y="252413"/>
                </a:lnTo>
                <a:cubicBezTo>
                  <a:pt x="1152528" y="391815"/>
                  <a:pt x="894525" y="504823"/>
                  <a:pt x="576264" y="504824"/>
                </a:cubicBezTo>
                <a:cubicBezTo>
                  <a:pt x="258002" y="504824"/>
                  <a:pt x="0" y="391815"/>
                  <a:pt x="0" y="252413"/>
                </a:cubicBezTo>
                <a:cubicBezTo>
                  <a:pt x="-1" y="252412"/>
                  <a:pt x="0" y="252412"/>
                  <a:pt x="0" y="252412"/>
                </a:cubicBezTo>
                <a:lnTo>
                  <a:pt x="0" y="252411"/>
                </a:lnTo>
                <a:close/>
              </a:path>
            </a:pathLst>
          </a:custGeom>
          <a:noFill/>
          <a:ln w="12701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cxnSp>
        <p:nvCxnSpPr>
          <p:cNvPr id="14350" name="直接连接符 49"/>
          <p:cNvCxnSpPr>
            <a:cxnSpLocks noChangeShapeType="1"/>
          </p:cNvCxnSpPr>
          <p:nvPr/>
        </p:nvCxnSpPr>
        <p:spPr bwMode="auto">
          <a:xfrm>
            <a:off x="1116013" y="4227513"/>
            <a:ext cx="1335087" cy="0"/>
          </a:xfrm>
          <a:prstGeom prst="straightConnector1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Line 55"/>
          <p:cNvSpPr>
            <a:spLocks noChangeShapeType="1"/>
          </p:cNvSpPr>
          <p:nvPr/>
        </p:nvSpPr>
        <p:spPr bwMode="auto">
          <a:xfrm>
            <a:off x="1979613" y="32924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24" name="直接连接符 49"/>
          <p:cNvCxnSpPr>
            <a:cxnSpLocks noChangeShapeType="1"/>
          </p:cNvCxnSpPr>
          <p:nvPr/>
        </p:nvCxnSpPr>
        <p:spPr bwMode="auto">
          <a:xfrm>
            <a:off x="323850" y="4371975"/>
            <a:ext cx="2665413" cy="0"/>
          </a:xfrm>
          <a:prstGeom prst="straightConnector1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直接箭头连接符 56"/>
          <p:cNvCxnSpPr>
            <a:cxnSpLocks noChangeShapeType="1"/>
          </p:cNvCxnSpPr>
          <p:nvPr/>
        </p:nvCxnSpPr>
        <p:spPr bwMode="auto">
          <a:xfrm>
            <a:off x="2051050" y="4011613"/>
            <a:ext cx="1588" cy="2174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直接箭头连接符 59"/>
          <p:cNvCxnSpPr>
            <a:cxnSpLocks noChangeShapeType="1"/>
          </p:cNvCxnSpPr>
          <p:nvPr/>
        </p:nvCxnSpPr>
        <p:spPr bwMode="auto">
          <a:xfrm flipV="1">
            <a:off x="2051050" y="4371975"/>
            <a:ext cx="0" cy="2159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2" name="AutoShape 60"/>
          <p:cNvSpPr>
            <a:spLocks noChangeArrowheads="1"/>
          </p:cNvSpPr>
          <p:nvPr/>
        </p:nvSpPr>
        <p:spPr bwMode="auto">
          <a:xfrm>
            <a:off x="2987675" y="3292475"/>
            <a:ext cx="2160588" cy="850900"/>
          </a:xfrm>
          <a:prstGeom prst="wedgeRoundRectCallout">
            <a:avLst>
              <a:gd name="adj1" fmla="val -94306"/>
              <a:gd name="adj2" fmla="val 65866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0" b="1"/>
              <a:t>The ground clearance is about 140-155mm, adding noise shield will reduce ground clearance by 10mm, resulting in poor passing  capacity.</a:t>
            </a:r>
            <a:endParaRPr lang="zh-CN" altLang="en-US" sz="1000" b="1"/>
          </a:p>
        </p:txBody>
      </p:sp>
      <p:sp>
        <p:nvSpPr>
          <p:cNvPr id="14356" name="Line 61"/>
          <p:cNvSpPr>
            <a:spLocks noChangeShapeType="1"/>
          </p:cNvSpPr>
          <p:nvPr/>
        </p:nvSpPr>
        <p:spPr bwMode="auto">
          <a:xfrm>
            <a:off x="2051050" y="4156075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7015249D-3193-4047-B47C-13564D286EBE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13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17430" name="TextBox 17"/>
          <p:cNvSpPr txBox="1">
            <a:spLocks noChangeArrowheads="1"/>
          </p:cNvSpPr>
          <p:nvPr/>
        </p:nvSpPr>
        <p:spPr bwMode="auto">
          <a:xfrm>
            <a:off x="431800" y="2433638"/>
            <a:ext cx="8569325" cy="590550"/>
          </a:xfrm>
          <a:prstGeom prst="rect">
            <a:avLst/>
          </a:prstGeom>
          <a:solidFill>
            <a:srgbClr val="FFCC00">
              <a:alpha val="20000"/>
            </a:srgbClr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222268"/>
                </a:solidFill>
                <a:cs typeface="Arial" charset="0"/>
              </a:rPr>
              <a:t>＊</a:t>
            </a:r>
            <a:r>
              <a:rPr lang="en-US" altLang="zh-CN" sz="1600">
                <a:solidFill>
                  <a:srgbClr val="222268"/>
                </a:solidFill>
                <a:cs typeface="Arial" charset="0"/>
              </a:rPr>
              <a:t> Adding Noise shield will greatly reduce ground clearance, key characteristic for Micro-Van and Micro-Truck used in mountain, farm, and rural areas.</a:t>
            </a:r>
            <a:endParaRPr lang="zh-CN" altLang="en-US" sz="1600">
              <a:solidFill>
                <a:srgbClr val="222268"/>
              </a:solidFill>
              <a:cs typeface="Arial" charset="0"/>
            </a:endParaRPr>
          </a:p>
        </p:txBody>
      </p:sp>
      <p:pic>
        <p:nvPicPr>
          <p:cNvPr id="1743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19450"/>
            <a:ext cx="203676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0"/>
          <p:cNvSpPr>
            <a:spLocks noChangeArrowheads="1"/>
          </p:cNvSpPr>
          <p:nvPr/>
        </p:nvSpPr>
        <p:spPr bwMode="auto">
          <a:xfrm>
            <a:off x="7451725" y="3292475"/>
            <a:ext cx="1584325" cy="1008063"/>
          </a:xfrm>
          <a:prstGeom prst="wedgeRoundRectCallout">
            <a:avLst>
              <a:gd name="adj1" fmla="val -141986"/>
              <a:gd name="adj2" fmla="val 10157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1000" b="1"/>
              <a:t>The ground clearance and  passing  capacity are very important for Micro-vehicles used in mountain, farm, and rural areas.</a:t>
            </a:r>
            <a:endParaRPr lang="zh-CN" alt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  <p:bldP spid="20493" grpId="0" animBg="1"/>
      <p:bldP spid="20494" grpId="0" animBg="1"/>
      <p:bldP spid="14349" grpId="0" animBg="1"/>
      <p:bldP spid="20502" grpId="0" animBg="1"/>
      <p:bldP spid="1435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3" name="Group 21"/>
          <p:cNvGrpSpPr>
            <a:grpSpLocks/>
          </p:cNvGrpSpPr>
          <p:nvPr/>
        </p:nvGrpSpPr>
        <p:grpSpPr bwMode="auto">
          <a:xfrm>
            <a:off x="1763713" y="484188"/>
            <a:ext cx="5600700" cy="3873500"/>
            <a:chOff x="1202" y="486"/>
            <a:chExt cx="3528" cy="2440"/>
          </a:xfrm>
        </p:grpSpPr>
        <p:grpSp>
          <p:nvGrpSpPr>
            <p:cNvPr id="18447" name="Group 15"/>
            <p:cNvGrpSpPr>
              <a:grpSpLocks noChangeAspect="1"/>
            </p:cNvGrpSpPr>
            <p:nvPr/>
          </p:nvGrpSpPr>
          <p:grpSpPr bwMode="auto">
            <a:xfrm>
              <a:off x="1202" y="486"/>
              <a:ext cx="3528" cy="2440"/>
              <a:chOff x="1800" y="1596"/>
              <a:chExt cx="8820" cy="6100"/>
            </a:xfrm>
          </p:grpSpPr>
          <p:sp>
            <p:nvSpPr>
              <p:cNvPr id="18448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1800" y="1596"/>
                <a:ext cx="8820" cy="6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44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66" t="15302" b="17923"/>
              <a:stretch>
                <a:fillRect/>
              </a:stretch>
            </p:blipFill>
            <p:spPr bwMode="auto">
              <a:xfrm>
                <a:off x="6461" y="3312"/>
                <a:ext cx="4159" cy="3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4" t="15271" r="47940" b="16029"/>
              <a:stretch>
                <a:fillRect/>
              </a:stretch>
            </p:blipFill>
            <p:spPr bwMode="auto">
              <a:xfrm>
                <a:off x="2217" y="2688"/>
                <a:ext cx="4083" cy="4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4" t="83972"/>
              <a:stretch>
                <a:fillRect/>
              </a:stretch>
            </p:blipFill>
            <p:spPr bwMode="auto">
              <a:xfrm>
                <a:off x="1800" y="6744"/>
                <a:ext cx="8242" cy="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" b="84770"/>
            <a:stretch>
              <a:fillRect/>
            </a:stretch>
          </p:blipFill>
          <p:spPr bwMode="auto">
            <a:xfrm>
              <a:off x="1352" y="577"/>
              <a:ext cx="329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07950" y="104775"/>
            <a:ext cx="8912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zh-CN" sz="2400" b="1">
                <a:solidFill>
                  <a:srgbClr val="000000"/>
                </a:solidFill>
              </a:rPr>
              <a:t>Difficulty of adding noise shield for Micro-Van and Micro-Truck</a:t>
            </a:r>
          </a:p>
        </p:txBody>
      </p:sp>
      <p:sp>
        <p:nvSpPr>
          <p:cNvPr id="18436" name="TextBox 17"/>
          <p:cNvSpPr txBox="1">
            <a:spLocks noChangeArrowheads="1"/>
          </p:cNvSpPr>
          <p:nvPr/>
        </p:nvSpPr>
        <p:spPr bwMode="auto">
          <a:xfrm>
            <a:off x="0" y="4300538"/>
            <a:ext cx="9001125" cy="590550"/>
          </a:xfrm>
          <a:prstGeom prst="rect">
            <a:avLst/>
          </a:prstGeom>
          <a:solidFill>
            <a:srgbClr val="FFCC00">
              <a:alpha val="20000"/>
            </a:srgbClr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222268"/>
                </a:solidFill>
                <a:cs typeface="Arial" charset="0"/>
              </a:rPr>
              <a:t>＊ </a:t>
            </a:r>
            <a:r>
              <a:rPr lang="en-US" altLang="zh-CN" sz="1600">
                <a:solidFill>
                  <a:srgbClr val="222268"/>
                </a:solidFill>
                <a:cs typeface="Arial" charset="0"/>
              </a:rPr>
              <a:t>The thermal performance of  Micro-Van and Micro-Truck is not as good as front type for the reason of structure and powertrain differences, and adding noise shield will greatly reduce thermal performance.</a:t>
            </a:r>
            <a:endParaRPr lang="zh-CN" altLang="en-US" sz="1600">
              <a:solidFill>
                <a:srgbClr val="222268"/>
              </a:solidFill>
              <a:cs typeface="Arial" charset="0"/>
            </a:endParaRPr>
          </a:p>
        </p:txBody>
      </p:sp>
      <p:sp>
        <p:nvSpPr>
          <p:cNvPr id="62472" name="椭圆 36"/>
          <p:cNvSpPr>
            <a:spLocks noChangeArrowheads="1"/>
          </p:cNvSpPr>
          <p:nvPr/>
        </p:nvSpPr>
        <p:spPr bwMode="auto">
          <a:xfrm>
            <a:off x="5508625" y="1779588"/>
            <a:ext cx="1873250" cy="4318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2473" name="椭圆 36"/>
          <p:cNvSpPr>
            <a:spLocks noChangeArrowheads="1"/>
          </p:cNvSpPr>
          <p:nvPr/>
        </p:nvSpPr>
        <p:spPr bwMode="auto">
          <a:xfrm>
            <a:off x="2843213" y="1347788"/>
            <a:ext cx="2016125" cy="4318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2474" name="椭圆 36"/>
          <p:cNvSpPr>
            <a:spLocks noChangeArrowheads="1"/>
          </p:cNvSpPr>
          <p:nvPr/>
        </p:nvSpPr>
        <p:spPr bwMode="auto">
          <a:xfrm>
            <a:off x="3995738" y="2787650"/>
            <a:ext cx="720725" cy="79216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43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CF02082D-DFFB-4F32-AF0D-5FA0A77F7628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14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2" name="椭圆 36"/>
          <p:cNvSpPr>
            <a:spLocks noChangeArrowheads="1"/>
          </p:cNvSpPr>
          <p:nvPr/>
        </p:nvSpPr>
        <p:spPr bwMode="auto">
          <a:xfrm>
            <a:off x="6516688" y="2859088"/>
            <a:ext cx="720725" cy="792162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  <p:bldP spid="62473" grpId="0" animBg="1"/>
      <p:bldP spid="6247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r>
              <a:rPr lang="en-US" altLang="zh-CN" sz="2800" smtClean="0">
                <a:latin typeface="Calibri" pitchFamily="34" charset="0"/>
                <a:ea typeface="宋体" pitchFamily="2" charset="-122"/>
              </a:rPr>
              <a:t>Limit value table for special M1 / N1 category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98538" y="-146050"/>
            <a:ext cx="1976437" cy="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98538" y="-146050"/>
            <a:ext cx="1976437" cy="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98538" y="-146050"/>
            <a:ext cx="1976437" cy="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98538" y="-146050"/>
            <a:ext cx="1976437" cy="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9535" name="Group 79"/>
          <p:cNvGraphicFramePr>
            <a:graphicFrameLocks noGrp="1"/>
          </p:cNvGraphicFramePr>
          <p:nvPr/>
        </p:nvGraphicFramePr>
        <p:xfrm>
          <a:off x="755650" y="842963"/>
          <a:ext cx="7920038" cy="3314065"/>
        </p:xfrm>
        <a:graphic>
          <a:graphicData uri="http://schemas.openxmlformats.org/drawingml/2006/table">
            <a:tbl>
              <a:tblPr/>
              <a:tblGrid>
                <a:gridCol w="1158875"/>
                <a:gridCol w="1641475"/>
                <a:gridCol w="1062038"/>
                <a:gridCol w="1931987"/>
                <a:gridCol w="1257300"/>
                <a:gridCol w="868363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Sub-category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Figure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Country of Origin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China suggestion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(GRB-55-05, GRB-56-07,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GRB 57-05, GRB-58-09,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GRB-59-04)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Limit value now (GRB/2014/5)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Ok?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Heavy M1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Global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Support GRB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Micro-Van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Micro-truck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China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Kei-truck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/>
                      </a:pP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Japan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Support GRB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19519" name="Picture 3" descr="6400-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r="10905"/>
          <a:stretch>
            <a:fillRect/>
          </a:stretch>
        </p:blipFill>
        <p:spPr bwMode="auto">
          <a:xfrm>
            <a:off x="2268538" y="2211388"/>
            <a:ext cx="8524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0" name="Picture 64" descr="qs_new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t="7683" r="9621" b="5122"/>
          <a:stretch>
            <a:fillRect/>
          </a:stretch>
        </p:blipFill>
        <p:spPr bwMode="auto">
          <a:xfrm>
            <a:off x="2195513" y="1563688"/>
            <a:ext cx="9540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2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08375"/>
            <a:ext cx="857250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55" name="Rectangle 177"/>
          <p:cNvSpPr>
            <a:spLocks noChangeArrowheads="1"/>
          </p:cNvSpPr>
          <p:nvPr/>
        </p:nvSpPr>
        <p:spPr bwMode="auto">
          <a:xfrm>
            <a:off x="323850" y="4106863"/>
            <a:ext cx="85693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1200">
                <a:solidFill>
                  <a:srgbClr val="A50021"/>
                </a:solidFill>
              </a:rPr>
              <a:t>“</a:t>
            </a:r>
            <a:r>
              <a:rPr lang="en-US" altLang="zh-CN" sz="1200" b="1">
                <a:solidFill>
                  <a:srgbClr val="A50021"/>
                </a:solidFill>
              </a:rPr>
              <a:t>GRB-59-04</a:t>
            </a:r>
            <a:r>
              <a:rPr lang="en-US" altLang="zh-CN" sz="1200">
                <a:solidFill>
                  <a:srgbClr val="A50021"/>
                </a:solidFill>
              </a:rPr>
              <a:t>” </a:t>
            </a:r>
          </a:p>
          <a:p>
            <a:pPr eaLnBrk="1" hangingPunct="1"/>
            <a:r>
              <a:rPr lang="en-GB" altLang="zh-CN" sz="1200" b="1"/>
              <a:t>6.2.2.1.6.  For vehicle types of category M1 and N1 having a maximum technically permissible laden mass of less than or equal to 2.5 tons, a R-point height greater than 800mm from the ground and a mid engine </a:t>
            </a:r>
            <a:r>
              <a:rPr lang="en-GB" altLang="zh-CN" sz="1200" b="1" u="sng"/>
              <a:t>with the longitudinal distance from center of front axle to center of gravity of engine≥300mm</a:t>
            </a:r>
            <a:r>
              <a:rPr lang="zh-CN" altLang="en-GB" sz="1200" b="1"/>
              <a:t> </a:t>
            </a:r>
            <a:r>
              <a:rPr lang="en-GB" altLang="zh-CN" sz="1200" b="1"/>
              <a:t>and with rear axle drive, the limits of the vehicle types of category N1 having a maximum technically permissible laden mass above 2.5 tons apply.</a:t>
            </a:r>
            <a:r>
              <a:rPr lang="en-GB" altLang="zh-CN" sz="1200"/>
              <a:t> </a:t>
            </a:r>
          </a:p>
        </p:txBody>
      </p:sp>
      <p:sp>
        <p:nvSpPr>
          <p:cNvPr id="19526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3371E378-10B5-4C77-BF27-5BBC34FE102E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15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pic>
        <p:nvPicPr>
          <p:cNvPr id="19530" name="Picture 9" descr="1023db-b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59088"/>
            <a:ext cx="8493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 txBox="1">
            <a:spLocks noGrp="1"/>
          </p:cNvSpPr>
          <p:nvPr>
            <p:ph type="title"/>
          </p:nvPr>
        </p:nvSpPr>
        <p:spPr>
          <a:xfrm>
            <a:off x="747713" y="114300"/>
            <a:ext cx="7659687" cy="628650"/>
          </a:xfrm>
        </p:spPr>
        <p:txBody>
          <a:bodyPr/>
          <a:lstStyle/>
          <a:p>
            <a:r>
              <a:rPr lang="en-US" altLang="zh-CN" sz="3300" b="1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Arial" charset="0"/>
              </a:rPr>
              <a:t>Conclusion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12763" y="857250"/>
            <a:ext cx="794702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75"/>
              </a:spcAft>
              <a:buFont typeface="Wingdings" pitchFamily="2" charset="2"/>
              <a:buChar char="q"/>
            </a:pPr>
            <a:r>
              <a:rPr lang="en-US" altLang="zh-CN" sz="2100">
                <a:cs typeface="Arial" charset="0"/>
              </a:rPr>
              <a:t>The structure and powertrain system of Micro-Vans and Micro-Trucks are quite different from the front-engine type vehicles, which will lead to a 2-3dB(A) higher test results according to ECE R51 / 03. </a:t>
            </a:r>
            <a:endParaRPr lang="zh-CN" altLang="en-US" sz="2100">
              <a:cs typeface="Arial" charset="0"/>
            </a:endParaRPr>
          </a:p>
          <a:p>
            <a:pPr eaLnBrk="1" hangingPunct="1">
              <a:lnSpc>
                <a:spcPct val="90000"/>
              </a:lnSpc>
              <a:spcAft>
                <a:spcPts val="675"/>
              </a:spcAft>
              <a:buFont typeface="Wingdings" pitchFamily="2" charset="2"/>
              <a:buChar char="q"/>
            </a:pPr>
            <a:r>
              <a:rPr lang="en-US" altLang="zh-CN" sz="2100">
                <a:cs typeface="Arial" charset="0"/>
              </a:rPr>
              <a:t>The Micro-Van and Micro-Truck need a 74dB(A) limit values for phase 1</a:t>
            </a:r>
            <a:r>
              <a:rPr lang="en-US" altLang="zh-CN" sz="2100" baseline="30000">
                <a:cs typeface="Arial" charset="0"/>
              </a:rPr>
              <a:t>st</a:t>
            </a:r>
            <a:r>
              <a:rPr lang="en-US" altLang="zh-CN" sz="2100"/>
              <a:t>  with a cut-off nearly 15-20%.</a:t>
            </a:r>
          </a:p>
          <a:p>
            <a:pPr eaLnBrk="1" hangingPunct="1">
              <a:lnSpc>
                <a:spcPct val="90000"/>
              </a:lnSpc>
              <a:spcAft>
                <a:spcPts val="675"/>
              </a:spcAft>
              <a:buFont typeface="Wingdings" pitchFamily="2" charset="2"/>
              <a:buChar char="q"/>
            </a:pPr>
            <a:r>
              <a:rPr lang="en-US" altLang="zh-CN" sz="2100">
                <a:cs typeface="Arial" charset="0"/>
              </a:rPr>
              <a:t>China suggests modify “</a:t>
            </a:r>
            <a:r>
              <a:rPr lang="en-US" altLang="zh-CN" sz="2100" b="1" i="1">
                <a:cs typeface="Arial" charset="0"/>
              </a:rPr>
              <a:t>GRB 59-04  </a:t>
            </a:r>
            <a:r>
              <a:rPr lang="en-GB" altLang="zh-CN" sz="2100" b="1" i="1"/>
              <a:t>6.2.2.1.6.  For vehicle types of category M1 and N1 having a maximum technically permissible laden mass of less than or equal to 2.5 tons, a R-point height greater than 800mm from the ground and a mid engine </a:t>
            </a:r>
            <a:r>
              <a:rPr lang="en-GB" altLang="zh-CN" sz="2100" b="1" i="1" u="sng"/>
              <a:t>with the longitudinal distance from center of front axle to center of gravity of engine≥300mm</a:t>
            </a:r>
            <a:r>
              <a:rPr lang="zh-CN" altLang="en-GB" sz="2100" b="1" i="1"/>
              <a:t> </a:t>
            </a:r>
            <a:r>
              <a:rPr lang="en-GB" altLang="zh-CN" sz="2100" b="1" i="1"/>
              <a:t>and with rear axle drive, the limits of the vehicle types of category N1 having a maximum technically permissible laden mass above 2.5 tons apply</a:t>
            </a:r>
            <a:r>
              <a:rPr lang="en-GB" altLang="zh-CN" sz="2100" b="1"/>
              <a:t>.”</a:t>
            </a:r>
            <a:r>
              <a:rPr lang="en-GB" altLang="zh-CN" sz="2100"/>
              <a:t> </a:t>
            </a:r>
            <a:endParaRPr lang="en-US" altLang="zh-CN" sz="2100"/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774113" y="4868863"/>
            <a:ext cx="369887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B3966D8F-6FFB-43CF-AD58-9971AA2F5247}" type="slidenum">
              <a:rPr lang="en-US" altLang="zh-CN">
                <a:solidFill>
                  <a:srgbClr val="898989"/>
                </a:solidFill>
              </a:rPr>
              <a:pPr/>
              <a:t>16</a:t>
            </a:fld>
            <a:endParaRPr lang="en-US" altLang="zh-CN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Grp="1"/>
          </p:cNvSpPr>
          <p:nvPr>
            <p:ph type="body" idx="1"/>
          </p:nvPr>
        </p:nvSpPr>
        <p:spPr>
          <a:xfrm>
            <a:off x="468313" y="987425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800" b="1" smtClean="0">
                <a:latin typeface="Calibri" pitchFamily="34" charset="0"/>
                <a:ea typeface="宋体" pitchFamily="2" charset="-122"/>
              </a:rPr>
              <a:t>GRB-55-05 </a:t>
            </a:r>
            <a:r>
              <a:rPr lang="en-US" altLang="zh-CN" sz="1800" smtClean="0">
                <a:latin typeface="Calibri" pitchFamily="34" charset="0"/>
                <a:ea typeface="宋体" pitchFamily="2" charset="-122"/>
              </a:rPr>
              <a:t>- (China) Discussion for limit values to Regulation No. 51 </a:t>
            </a:r>
          </a:p>
          <a:p>
            <a:pPr>
              <a:lnSpc>
                <a:spcPct val="80000"/>
              </a:lnSpc>
            </a:pPr>
            <a:r>
              <a:rPr lang="en-US" altLang="zh-CN" sz="1800" b="1" smtClean="0">
                <a:latin typeface="Calibri" pitchFamily="34" charset="0"/>
                <a:ea typeface="宋体" pitchFamily="2" charset="-122"/>
              </a:rPr>
              <a:t>GRB-56-07</a:t>
            </a:r>
            <a:r>
              <a:rPr lang="en-US" altLang="zh-CN" sz="1800" smtClean="0">
                <a:latin typeface="Calibri" pitchFamily="34" charset="0"/>
                <a:ea typeface="宋体" pitchFamily="2" charset="-122"/>
              </a:rPr>
              <a:t> - (China) Proposal of new sound limit values to the draft 03 series of amendments  to UN Regulation No. 51  </a:t>
            </a:r>
          </a:p>
          <a:p>
            <a:pPr>
              <a:lnSpc>
                <a:spcPct val="80000"/>
              </a:lnSpc>
            </a:pPr>
            <a:r>
              <a:rPr lang="en-US" altLang="zh-CN" sz="1800" b="1" smtClean="0">
                <a:latin typeface="Calibri" pitchFamily="34" charset="0"/>
                <a:ea typeface="宋体" pitchFamily="2" charset="-122"/>
              </a:rPr>
              <a:t>GRB-56-22</a:t>
            </a:r>
            <a:r>
              <a:rPr lang="en-US" altLang="zh-CN" sz="1800" smtClean="0">
                <a:latin typeface="Calibri" pitchFamily="34" charset="0"/>
                <a:ea typeface="宋体" pitchFamily="2" charset="-122"/>
              </a:rPr>
              <a:t> - (China) Summary of the opinions of the expert from China for the noise test method of UN Regulation No. 51 </a:t>
            </a:r>
          </a:p>
          <a:p>
            <a:pPr>
              <a:lnSpc>
                <a:spcPct val="80000"/>
              </a:lnSpc>
            </a:pPr>
            <a:r>
              <a:rPr lang="en-US" altLang="zh-CN" sz="1800" b="1" smtClean="0">
                <a:latin typeface="Calibri" pitchFamily="34" charset="0"/>
                <a:ea typeface="宋体" pitchFamily="2" charset="-122"/>
              </a:rPr>
              <a:t>GRB-57-05 </a:t>
            </a:r>
            <a:r>
              <a:rPr lang="en-US" altLang="zh-CN" sz="1800" smtClean="0">
                <a:latin typeface="Calibri" pitchFamily="34" charset="0"/>
                <a:ea typeface="宋体" pitchFamily="2" charset="-122"/>
              </a:rPr>
              <a:t>- (China) Common solutions for Sub-categories of M1 and N1 Categories </a:t>
            </a:r>
          </a:p>
          <a:p>
            <a:pPr>
              <a:lnSpc>
                <a:spcPct val="80000"/>
              </a:lnSpc>
            </a:pPr>
            <a:r>
              <a:rPr lang="en-US" altLang="zh-CN" sz="1800" b="1" smtClean="0">
                <a:latin typeface="Calibri" pitchFamily="34" charset="0"/>
                <a:ea typeface="宋体" pitchFamily="2" charset="-122"/>
              </a:rPr>
              <a:t>GRB-57-07</a:t>
            </a:r>
            <a:r>
              <a:rPr lang="en-US" altLang="zh-CN" sz="1800" smtClean="0">
                <a:latin typeface="Calibri" pitchFamily="34" charset="0"/>
                <a:ea typeface="宋体" pitchFamily="2" charset="-122"/>
              </a:rPr>
              <a:t> - (China) Sub-categories suggestion from China </a:t>
            </a:r>
          </a:p>
          <a:p>
            <a:pPr>
              <a:lnSpc>
                <a:spcPct val="80000"/>
              </a:lnSpc>
            </a:pPr>
            <a:r>
              <a:rPr lang="en-US" altLang="zh-CN" sz="1800" b="1" smtClean="0">
                <a:latin typeface="Calibri" pitchFamily="34" charset="0"/>
                <a:ea typeface="宋体" pitchFamily="2" charset="-122"/>
              </a:rPr>
              <a:t>GRB-58-08</a:t>
            </a:r>
            <a:r>
              <a:rPr lang="en-US" altLang="zh-CN" sz="1800" smtClean="0">
                <a:latin typeface="Calibri" pitchFamily="34" charset="0"/>
                <a:ea typeface="宋体" pitchFamily="2" charset="-122"/>
              </a:rPr>
              <a:t> - (China) Comments on Japanese limit value suggestion of commercial vehicles </a:t>
            </a:r>
          </a:p>
          <a:p>
            <a:pPr>
              <a:lnSpc>
                <a:spcPct val="80000"/>
              </a:lnSpc>
            </a:pPr>
            <a:r>
              <a:rPr lang="en-US" altLang="zh-CN" sz="1800" b="1" smtClean="0">
                <a:latin typeface="Calibri" pitchFamily="34" charset="0"/>
                <a:ea typeface="宋体" pitchFamily="2" charset="-122"/>
              </a:rPr>
              <a:t>GRB-58-10</a:t>
            </a:r>
            <a:r>
              <a:rPr lang="en-US" altLang="zh-CN" sz="1800" smtClean="0">
                <a:latin typeface="Calibri" pitchFamily="34" charset="0"/>
                <a:ea typeface="宋体" pitchFamily="2" charset="-122"/>
              </a:rPr>
              <a:t> - (China) Set of sub-categories of M1 \ N1 </a:t>
            </a:r>
          </a:p>
          <a:p>
            <a:pPr>
              <a:lnSpc>
                <a:spcPct val="80000"/>
              </a:lnSpc>
            </a:pPr>
            <a:r>
              <a:rPr lang="en-US" altLang="zh-CN" sz="1800" b="1" smtClean="0">
                <a:latin typeface="Calibri" pitchFamily="34" charset="0"/>
                <a:ea typeface="宋体" pitchFamily="2" charset="-122"/>
              </a:rPr>
              <a:t>GRB-59-04</a:t>
            </a:r>
            <a:r>
              <a:rPr lang="en-US" altLang="zh-CN" sz="1800" smtClean="0">
                <a:latin typeface="Calibri" pitchFamily="34" charset="0"/>
                <a:ea typeface="宋体" pitchFamily="2" charset="-122"/>
              </a:rPr>
              <a:t>-</a:t>
            </a:r>
            <a:r>
              <a:rPr lang="en-US" altLang="zh-CN" sz="1800" b="1" smtClean="0">
                <a:latin typeface="Calibri" pitchFamily="34" charset="0"/>
                <a:ea typeface="宋体" pitchFamily="2" charset="-122"/>
              </a:rPr>
              <a:t>Rev.1</a:t>
            </a:r>
            <a:r>
              <a:rPr lang="en-US" altLang="zh-CN" sz="1800" smtClean="0">
                <a:latin typeface="Calibri" pitchFamily="34" charset="0"/>
                <a:ea typeface="宋体" pitchFamily="2" charset="-122"/>
              </a:rPr>
              <a:t> - (GRB Expert Group on  Regulation No. 51) Proposal for the 03 series of amendments to Regulation No. 51 (Noise of M and N categories of vehicles) </a:t>
            </a:r>
          </a:p>
          <a:p>
            <a:pPr>
              <a:lnSpc>
                <a:spcPct val="80000"/>
              </a:lnSpc>
            </a:pPr>
            <a:endParaRPr altLang="en-US" sz="180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555" name="Title 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636588"/>
          </a:xfrm>
          <a:noFill/>
        </p:spPr>
        <p:txBody>
          <a:bodyPr/>
          <a:lstStyle/>
          <a:p>
            <a:r>
              <a:rPr lang="en-US" altLang="zh-CN" sz="3600" b="1" smtClean="0">
                <a:latin typeface="Calibri" pitchFamily="34" charset="0"/>
                <a:ea typeface="宋体" pitchFamily="2" charset="-122"/>
              </a:rPr>
              <a:t>Reference</a:t>
            </a:r>
          </a:p>
        </p:txBody>
      </p:sp>
      <p:sp>
        <p:nvSpPr>
          <p:cNvPr id="23556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FFF9F649-50FC-4958-B1EE-930031261740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17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Grp="1"/>
          </p:cNvSpPr>
          <p:nvPr>
            <p:ph type="title"/>
          </p:nvPr>
        </p:nvSpPr>
        <p:spPr>
          <a:xfrm>
            <a:off x="395288" y="0"/>
            <a:ext cx="8229600" cy="857250"/>
          </a:xfrm>
        </p:spPr>
        <p:txBody>
          <a:bodyPr/>
          <a:lstStyle/>
          <a:p>
            <a:r>
              <a:rPr lang="en-US" altLang="zh-CN" sz="2800" smtClean="0">
                <a:latin typeface="Calibri" pitchFamily="34" charset="0"/>
                <a:ea typeface="宋体" pitchFamily="2" charset="-122"/>
              </a:rPr>
              <a:t>Experience of driving this new vehicle type</a:t>
            </a:r>
            <a:endParaRPr altLang="en-US" sz="2800" smtClean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2531" name="Picture 5" descr="IMG_1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7788"/>
            <a:ext cx="2159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IMAG07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7788"/>
            <a:ext cx="228123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IMAG07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435350"/>
            <a:ext cx="24082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照片 8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35350"/>
            <a:ext cx="19431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IMG_1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35350"/>
            <a:ext cx="20891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 descr="IMAG07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35350"/>
            <a:ext cx="20875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 descr="IMG_10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47788"/>
            <a:ext cx="20875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2" descr="IMG_10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347788"/>
            <a:ext cx="2159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Box 17"/>
          <p:cNvSpPr txBox="1">
            <a:spLocks noChangeArrowheads="1"/>
          </p:cNvSpPr>
          <p:nvPr/>
        </p:nvSpPr>
        <p:spPr bwMode="auto">
          <a:xfrm>
            <a:off x="107950" y="915988"/>
            <a:ext cx="8928100" cy="346075"/>
          </a:xfrm>
          <a:prstGeom prst="rect">
            <a:avLst/>
          </a:prstGeom>
          <a:solidFill>
            <a:srgbClr val="FFCC00">
              <a:alpha val="20000"/>
            </a:srgbClr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222268"/>
                </a:solidFill>
                <a:cs typeface="Arial" charset="0"/>
              </a:rPr>
              <a:t>＊</a:t>
            </a:r>
            <a:r>
              <a:rPr lang="en-US" altLang="zh-CN" sz="1600" b="1">
                <a:solidFill>
                  <a:srgbClr val="222268"/>
                </a:solidFill>
                <a:cs typeface="Arial" charset="0"/>
              </a:rPr>
              <a:t>Experience of driving Micro-Van and Micro-Truck .</a:t>
            </a:r>
          </a:p>
        </p:txBody>
      </p:sp>
      <p:sp>
        <p:nvSpPr>
          <p:cNvPr id="22540" name="TextBox 17"/>
          <p:cNvSpPr txBox="1">
            <a:spLocks noChangeArrowheads="1"/>
          </p:cNvSpPr>
          <p:nvPr/>
        </p:nvSpPr>
        <p:spPr bwMode="auto">
          <a:xfrm>
            <a:off x="107950" y="3003550"/>
            <a:ext cx="8928100" cy="346075"/>
          </a:xfrm>
          <a:prstGeom prst="rect">
            <a:avLst/>
          </a:prstGeom>
          <a:solidFill>
            <a:srgbClr val="FFCC00">
              <a:alpha val="20000"/>
            </a:srgbClr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222268"/>
                </a:solidFill>
                <a:cs typeface="Arial" charset="0"/>
              </a:rPr>
              <a:t>＊</a:t>
            </a:r>
            <a:r>
              <a:rPr lang="en-US" altLang="zh-CN" sz="1600" b="1">
                <a:solidFill>
                  <a:srgbClr val="222268"/>
                </a:solidFill>
                <a:cs typeface="Arial" charset="0"/>
              </a:rPr>
              <a:t>Check the mid-engine under driver seat and the different chassis.</a:t>
            </a:r>
          </a:p>
        </p:txBody>
      </p:sp>
      <p:sp>
        <p:nvSpPr>
          <p:cNvPr id="22541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9EEC96D0-70D9-4FFF-B1C2-D5BB823E6FD1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18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2211388"/>
            <a:ext cx="81375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400" b="1" i="1">
                <a:latin typeface="Arial" charset="0"/>
                <a:cs typeface="Arial" charset="0"/>
              </a:rPr>
              <a:t>Thank you for your attention</a:t>
            </a:r>
            <a:endParaRPr lang="en-US" altLang="zh-CN" sz="4400" i="1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4579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E8AE6051-6C57-4924-855B-0A65DAA29AE9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19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Calibri" pitchFamily="34" charset="0"/>
                <a:ea typeface="宋体" pitchFamily="2" charset="-122"/>
              </a:rPr>
              <a:t>Contents</a:t>
            </a:r>
          </a:p>
        </p:txBody>
      </p:sp>
      <p:sp>
        <p:nvSpPr>
          <p:cNvPr id="5123" name="Text Box 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600" b="1" smtClean="0">
                <a:latin typeface="Calibri" pitchFamily="34" charset="0"/>
                <a:ea typeface="宋体" pitchFamily="2" charset="-122"/>
                <a:cs typeface="Arial" charset="0"/>
              </a:rPr>
              <a:t>Introduction of Micro-Van and Micro-Truck (Page 3)</a:t>
            </a:r>
            <a:endParaRPr altLang="en-US" sz="1600" b="1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latin typeface="Calibri" pitchFamily="34" charset="0"/>
                <a:ea typeface="宋体" pitchFamily="2" charset="-122"/>
                <a:cs typeface="Arial" charset="0"/>
              </a:rPr>
              <a:t>Definition of Micro-Van and Micro-Truck (Page 4)</a:t>
            </a: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latin typeface="Calibri" pitchFamily="34" charset="0"/>
                <a:ea typeface="宋体" pitchFamily="2" charset="-122"/>
                <a:cs typeface="Arial" charset="0"/>
              </a:rPr>
              <a:t>Market share of Micro-Van and Micro-Truck (Page 5-6)</a:t>
            </a: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latin typeface="Calibri" pitchFamily="34" charset="0"/>
                <a:ea typeface="宋体" pitchFamily="2" charset="-122"/>
                <a:cs typeface="Arial" charset="0"/>
              </a:rPr>
              <a:t>Limitation of Micro-Van and Micro-Truck (Page 7-9)</a:t>
            </a: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latin typeface="Calibri" pitchFamily="34" charset="0"/>
                <a:ea typeface="宋体" pitchFamily="2" charset="-122"/>
                <a:cs typeface="Arial" charset="0"/>
              </a:rPr>
              <a:t>Micro-Van and Micro-Truck have louder noise (Page 10)</a:t>
            </a: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latin typeface="Calibri" pitchFamily="34" charset="0"/>
                <a:ea typeface="宋体" pitchFamily="2" charset="-122"/>
                <a:cs typeface="Arial" charset="0"/>
              </a:rPr>
              <a:t>Exposed noise sources lead to louder noise (Page 11-12)</a:t>
            </a: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latin typeface="Calibri" pitchFamily="34" charset="0"/>
                <a:ea typeface="宋体" pitchFamily="2" charset="-122"/>
                <a:cs typeface="Arial" charset="0"/>
              </a:rPr>
              <a:t>Difficulty of adding noise shield for Micro-Van and Micro-Truck (Page 13-14)</a:t>
            </a: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latin typeface="Calibri" pitchFamily="34" charset="0"/>
                <a:ea typeface="宋体" pitchFamily="2" charset="-122"/>
                <a:cs typeface="Arial" charset="0"/>
              </a:rPr>
              <a:t>Sound limit value problems of Micro-Van and Micro-Truck (Page 15)</a:t>
            </a: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latin typeface="Calibri" pitchFamily="34" charset="0"/>
                <a:ea typeface="宋体" pitchFamily="2" charset="-122"/>
                <a:cs typeface="Arial" charset="0"/>
              </a:rPr>
              <a:t>Conclusion (Page 16)</a:t>
            </a: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latin typeface="Calibri" pitchFamily="34" charset="0"/>
                <a:ea typeface="宋体" pitchFamily="2" charset="-122"/>
                <a:cs typeface="Arial" charset="0"/>
              </a:rPr>
              <a:t>Reference (Page 17)</a:t>
            </a: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latin typeface="Calibri" pitchFamily="34" charset="0"/>
                <a:ea typeface="宋体" pitchFamily="2" charset="-122"/>
              </a:rPr>
              <a:t>Sidelights</a:t>
            </a:r>
            <a:r>
              <a:rPr lang="en-US" altLang="zh-CN" sz="1600" smtClean="0">
                <a:latin typeface="Calibri" pitchFamily="34" charset="0"/>
                <a:ea typeface="宋体" pitchFamily="2" charset="-122"/>
              </a:rPr>
              <a:t>  </a:t>
            </a:r>
            <a:r>
              <a:rPr lang="en-US" altLang="zh-CN" sz="1600" b="1" smtClean="0">
                <a:latin typeface="Calibri" pitchFamily="34" charset="0"/>
                <a:ea typeface="宋体" pitchFamily="2" charset="-122"/>
                <a:cs typeface="Arial" charset="0"/>
              </a:rPr>
              <a:t>(Page 18)</a:t>
            </a:r>
          </a:p>
          <a:p>
            <a:pPr>
              <a:lnSpc>
                <a:spcPct val="80000"/>
              </a:lnSpc>
            </a:pPr>
            <a:endParaRPr lang="en-US" altLang="zh-CN" sz="1600" b="1" smtClean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5124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27415B1C-B530-4B3A-9903-0FC9D1F56397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2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 txBox="1">
            <a:spLocks noGrp="1"/>
          </p:cNvSpPr>
          <p:nvPr>
            <p:ph type="title"/>
          </p:nvPr>
        </p:nvSpPr>
        <p:spPr>
          <a:xfrm>
            <a:off x="395288" y="206375"/>
            <a:ext cx="8497887" cy="608013"/>
          </a:xfrm>
        </p:spPr>
        <p:txBody>
          <a:bodyPr/>
          <a:lstStyle/>
          <a:p>
            <a:r>
              <a:rPr lang="en-US" altLang="zh-CN" sz="3200" smtClean="0">
                <a:latin typeface="Calibri" pitchFamily="34" charset="0"/>
                <a:ea typeface="宋体" pitchFamily="2" charset="-122"/>
                <a:cs typeface="Arial" charset="0"/>
              </a:rPr>
              <a:t>What are Micro-Van and Micro-Truck?</a:t>
            </a:r>
          </a:p>
        </p:txBody>
      </p:sp>
      <p:pic>
        <p:nvPicPr>
          <p:cNvPr id="6147" name="图片 3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2528888"/>
            <a:ext cx="809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31" descr="6330-1 舒适 裙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509838"/>
            <a:ext cx="755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24" descr="imagesCA4E289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4" b="9677"/>
          <a:stretch>
            <a:fillRect/>
          </a:stretch>
        </p:blipFill>
        <p:spPr bwMode="auto">
          <a:xfrm>
            <a:off x="4064000" y="2509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图示 36"/>
          <p:cNvGrpSpPr>
            <a:grpSpLocks/>
          </p:cNvGrpSpPr>
          <p:nvPr/>
        </p:nvGrpSpPr>
        <p:grpSpPr bwMode="auto">
          <a:xfrm>
            <a:off x="1403350" y="1419225"/>
            <a:ext cx="6477000" cy="1090613"/>
            <a:chOff x="173763" y="1046850"/>
            <a:chExt cx="8632557" cy="1452890"/>
          </a:xfrm>
        </p:grpSpPr>
        <p:sp>
          <p:nvSpPr>
            <p:cNvPr id="6176" name="任意多边形 8"/>
            <p:cNvSpPr>
              <a:spLocks/>
            </p:cNvSpPr>
            <p:nvPr/>
          </p:nvSpPr>
          <p:spPr bwMode="auto">
            <a:xfrm>
              <a:off x="4570061" y="1556619"/>
              <a:ext cx="3570567" cy="340129"/>
            </a:xfrm>
            <a:custGeom>
              <a:avLst/>
              <a:gdLst>
                <a:gd name="T0" fmla="*/ 1785284 w 3570568"/>
                <a:gd name="T1" fmla="*/ 0 h 340128"/>
                <a:gd name="T2" fmla="*/ 3570557 w 3570568"/>
                <a:gd name="T3" fmla="*/ 170071 h 340128"/>
                <a:gd name="T4" fmla="*/ 1785284 w 3570568"/>
                <a:gd name="T5" fmla="*/ 340135 h 340128"/>
                <a:gd name="T6" fmla="*/ 0 w 3570568"/>
                <a:gd name="T7" fmla="*/ 170071 h 340128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570568"/>
                <a:gd name="T13" fmla="*/ 0 h 340128"/>
                <a:gd name="T14" fmla="*/ 3570568 w 3570568"/>
                <a:gd name="T15" fmla="*/ 340128 h 340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70568" h="340128">
                  <a:moveTo>
                    <a:pt x="0" y="0"/>
                  </a:moveTo>
                  <a:lnTo>
                    <a:pt x="0" y="265759"/>
                  </a:lnTo>
                  <a:lnTo>
                    <a:pt x="3570569" y="265759"/>
                  </a:lnTo>
                  <a:lnTo>
                    <a:pt x="3570569" y="340128"/>
                  </a:lnTo>
                </a:path>
              </a:pathLst>
            </a:custGeom>
            <a:noFill/>
            <a:ln w="25402">
              <a:solidFill>
                <a:srgbClr val="3D6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177" name="任意多边形 9"/>
            <p:cNvSpPr>
              <a:spLocks/>
            </p:cNvSpPr>
            <p:nvPr/>
          </p:nvSpPr>
          <p:spPr bwMode="auto">
            <a:xfrm>
              <a:off x="4570061" y="1556619"/>
              <a:ext cx="1542446" cy="348615"/>
            </a:xfrm>
            <a:custGeom>
              <a:avLst/>
              <a:gdLst>
                <a:gd name="T0" fmla="*/ 771235 w 1542443"/>
                <a:gd name="T1" fmla="*/ 0 h 348615"/>
                <a:gd name="T2" fmla="*/ 1542464 w 1542443"/>
                <a:gd name="T3" fmla="*/ 174308 h 348615"/>
                <a:gd name="T4" fmla="*/ 771235 w 1542443"/>
                <a:gd name="T5" fmla="*/ 348615 h 348615"/>
                <a:gd name="T6" fmla="*/ 0 w 1542443"/>
                <a:gd name="T7" fmla="*/ 174308 h 34861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542443"/>
                <a:gd name="T13" fmla="*/ 0 h 348615"/>
                <a:gd name="T14" fmla="*/ 1542443 w 1542443"/>
                <a:gd name="T15" fmla="*/ 348615 h 3486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2443" h="348615">
                  <a:moveTo>
                    <a:pt x="0" y="0"/>
                  </a:moveTo>
                  <a:lnTo>
                    <a:pt x="0" y="274246"/>
                  </a:lnTo>
                  <a:lnTo>
                    <a:pt x="1542443" y="274246"/>
                  </a:lnTo>
                  <a:lnTo>
                    <a:pt x="1542443" y="348615"/>
                  </a:lnTo>
                </a:path>
              </a:pathLst>
            </a:custGeom>
            <a:noFill/>
            <a:ln w="25402">
              <a:solidFill>
                <a:srgbClr val="3D6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178" name="任意多边形 10"/>
            <p:cNvSpPr>
              <a:spLocks/>
            </p:cNvSpPr>
            <p:nvPr/>
          </p:nvSpPr>
          <p:spPr bwMode="auto">
            <a:xfrm>
              <a:off x="4260390" y="1556619"/>
              <a:ext cx="309661" cy="339169"/>
            </a:xfrm>
            <a:custGeom>
              <a:avLst/>
              <a:gdLst>
                <a:gd name="T0" fmla="*/ 154819 w 309666"/>
                <a:gd name="T1" fmla="*/ 0 h 339165"/>
                <a:gd name="T2" fmla="*/ 309631 w 309666"/>
                <a:gd name="T3" fmla="*/ 169597 h 339165"/>
                <a:gd name="T4" fmla="*/ 154819 w 309666"/>
                <a:gd name="T5" fmla="*/ 339193 h 339165"/>
                <a:gd name="T6" fmla="*/ 0 w 309666"/>
                <a:gd name="T7" fmla="*/ 169597 h 33916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09666"/>
                <a:gd name="T13" fmla="*/ 0 h 339165"/>
                <a:gd name="T14" fmla="*/ 309666 w 309666"/>
                <a:gd name="T15" fmla="*/ 339165 h 3391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9666" h="339165">
                  <a:moveTo>
                    <a:pt x="309666" y="0"/>
                  </a:moveTo>
                  <a:lnTo>
                    <a:pt x="309666" y="264796"/>
                  </a:lnTo>
                  <a:lnTo>
                    <a:pt x="0" y="264796"/>
                  </a:lnTo>
                  <a:lnTo>
                    <a:pt x="0" y="339165"/>
                  </a:lnTo>
                </a:path>
              </a:pathLst>
            </a:custGeom>
            <a:noFill/>
            <a:ln w="25402">
              <a:solidFill>
                <a:srgbClr val="3D6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179" name="任意多边形 11"/>
            <p:cNvSpPr>
              <a:spLocks/>
            </p:cNvSpPr>
            <p:nvPr/>
          </p:nvSpPr>
          <p:spPr bwMode="auto">
            <a:xfrm>
              <a:off x="2587596" y="1556619"/>
              <a:ext cx="1982455" cy="330016"/>
            </a:xfrm>
            <a:custGeom>
              <a:avLst/>
              <a:gdLst>
                <a:gd name="T0" fmla="*/ 991222 w 1982458"/>
                <a:gd name="T1" fmla="*/ 0 h 330015"/>
                <a:gd name="T2" fmla="*/ 1982437 w 1982458"/>
                <a:gd name="T3" fmla="*/ 165014 h 330015"/>
                <a:gd name="T4" fmla="*/ 991222 w 1982458"/>
                <a:gd name="T5" fmla="*/ 330022 h 330015"/>
                <a:gd name="T6" fmla="*/ 0 w 1982458"/>
                <a:gd name="T7" fmla="*/ 165014 h 33001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982458"/>
                <a:gd name="T13" fmla="*/ 0 h 330015"/>
                <a:gd name="T14" fmla="*/ 1982458 w 1982458"/>
                <a:gd name="T15" fmla="*/ 330015 h 3300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2458" h="330015">
                  <a:moveTo>
                    <a:pt x="1982458" y="0"/>
                  </a:moveTo>
                  <a:lnTo>
                    <a:pt x="1982458" y="255646"/>
                  </a:lnTo>
                  <a:lnTo>
                    <a:pt x="0" y="255646"/>
                  </a:lnTo>
                  <a:lnTo>
                    <a:pt x="0" y="330015"/>
                  </a:lnTo>
                </a:path>
              </a:pathLst>
            </a:custGeom>
            <a:noFill/>
            <a:ln w="25402">
              <a:solidFill>
                <a:srgbClr val="3D6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180" name="任意多边形 12"/>
            <p:cNvSpPr>
              <a:spLocks/>
            </p:cNvSpPr>
            <p:nvPr/>
          </p:nvSpPr>
          <p:spPr bwMode="auto">
            <a:xfrm>
              <a:off x="709025" y="1556619"/>
              <a:ext cx="3861026" cy="319610"/>
            </a:xfrm>
            <a:custGeom>
              <a:avLst/>
              <a:gdLst>
                <a:gd name="T0" fmla="*/ 1930501 w 3861031"/>
                <a:gd name="T1" fmla="*/ 0 h 319609"/>
                <a:gd name="T2" fmla="*/ 3861000 w 3861031"/>
                <a:gd name="T3" fmla="*/ 159811 h 319609"/>
                <a:gd name="T4" fmla="*/ 1930501 w 3861031"/>
                <a:gd name="T5" fmla="*/ 319616 h 319609"/>
                <a:gd name="T6" fmla="*/ 0 w 3861031"/>
                <a:gd name="T7" fmla="*/ 159811 h 31960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861031"/>
                <a:gd name="T13" fmla="*/ 0 h 319609"/>
                <a:gd name="T14" fmla="*/ 3861031 w 3861031"/>
                <a:gd name="T15" fmla="*/ 319609 h 319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1031" h="319609">
                  <a:moveTo>
                    <a:pt x="3861031" y="0"/>
                  </a:moveTo>
                  <a:lnTo>
                    <a:pt x="3861031" y="245240"/>
                  </a:lnTo>
                  <a:lnTo>
                    <a:pt x="0" y="245240"/>
                  </a:lnTo>
                  <a:lnTo>
                    <a:pt x="0" y="319609"/>
                  </a:lnTo>
                </a:path>
              </a:pathLst>
            </a:custGeom>
            <a:noFill/>
            <a:ln w="25402">
              <a:solidFill>
                <a:srgbClr val="3D6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157" name="任意多边形 13"/>
            <p:cNvSpPr>
              <a:spLocks/>
            </p:cNvSpPr>
            <p:nvPr/>
          </p:nvSpPr>
          <p:spPr bwMode="auto">
            <a:xfrm>
              <a:off x="3637366" y="1046850"/>
              <a:ext cx="1722280" cy="509675"/>
            </a:xfrm>
            <a:custGeom>
              <a:avLst/>
              <a:gdLst>
                <a:gd name="T0" fmla="*/ 861140 w 1722280"/>
                <a:gd name="T1" fmla="*/ 0 h 509675"/>
                <a:gd name="T2" fmla="*/ 1722280 w 1722280"/>
                <a:gd name="T3" fmla="*/ 254838 h 509675"/>
                <a:gd name="T4" fmla="*/ 861140 w 1722280"/>
                <a:gd name="T5" fmla="*/ 509675 h 509675"/>
                <a:gd name="T6" fmla="*/ 0 w 1722280"/>
                <a:gd name="T7" fmla="*/ 254838 h 50967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14928 w 1722280"/>
                <a:gd name="T13" fmla="*/ 14928 h 509675"/>
                <a:gd name="T14" fmla="*/ 1707352 w 1722280"/>
                <a:gd name="T15" fmla="*/ 494747 h 5096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2280" h="509675">
                  <a:moveTo>
                    <a:pt x="50967" y="0"/>
                  </a:moveTo>
                  <a:lnTo>
                    <a:pt x="50966" y="0"/>
                  </a:lnTo>
                  <a:cubicBezTo>
                    <a:pt x="22818" y="0"/>
                    <a:pt x="0" y="22818"/>
                    <a:pt x="0" y="50966"/>
                  </a:cubicBezTo>
                  <a:lnTo>
                    <a:pt x="0" y="458707"/>
                  </a:lnTo>
                  <a:cubicBezTo>
                    <a:pt x="0" y="486855"/>
                    <a:pt x="22818" y="509674"/>
                    <a:pt x="50966" y="509675"/>
                  </a:cubicBezTo>
                  <a:lnTo>
                    <a:pt x="1671312" y="509675"/>
                  </a:lnTo>
                  <a:cubicBezTo>
                    <a:pt x="1699460" y="509674"/>
                    <a:pt x="1722280" y="486855"/>
                    <a:pt x="1722280" y="458707"/>
                  </a:cubicBezTo>
                  <a:lnTo>
                    <a:pt x="1722280" y="50967"/>
                  </a:lnTo>
                  <a:cubicBezTo>
                    <a:pt x="1722280" y="22818"/>
                    <a:pt x="1699460" y="0"/>
                    <a:pt x="1671312" y="0"/>
                  </a:cubicBezTo>
                  <a:lnTo>
                    <a:pt x="50967" y="0"/>
                  </a:lnTo>
                  <a:close/>
                </a:path>
              </a:pathLst>
            </a:custGeom>
            <a:gradFill rotWithShape="0">
              <a:gsLst>
                <a:gs pos="0">
                  <a:srgbClr val="2C5D98"/>
                </a:gs>
                <a:gs pos="100000">
                  <a:srgbClr val="3C7BC7"/>
                </a:gs>
              </a:gsLst>
              <a:lin ang="16200000"/>
            </a:gradFill>
            <a:ln w="9525">
              <a:noFill/>
              <a:prstDash val="solid"/>
              <a:round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158" name="任意多边形 14"/>
            <p:cNvSpPr>
              <a:spLocks/>
            </p:cNvSpPr>
            <p:nvPr/>
          </p:nvSpPr>
          <p:spPr bwMode="auto">
            <a:xfrm>
              <a:off x="3709304" y="1131443"/>
              <a:ext cx="1739206" cy="509675"/>
            </a:xfrm>
            <a:custGeom>
              <a:avLst/>
              <a:gdLst>
                <a:gd name="T0" fmla="*/ 869603 w 1580289"/>
                <a:gd name="T1" fmla="*/ 0 h 509768"/>
                <a:gd name="T2" fmla="*/ 1739206 w 1580289"/>
                <a:gd name="T3" fmla="*/ 254838 h 509768"/>
                <a:gd name="T4" fmla="*/ 869603 w 1580289"/>
                <a:gd name="T5" fmla="*/ 509675 h 509768"/>
                <a:gd name="T6" fmla="*/ 0 w 1580289"/>
                <a:gd name="T7" fmla="*/ 254838 h 509768"/>
                <a:gd name="T8" fmla="*/ 0 w 1580289"/>
                <a:gd name="T9" fmla="*/ 50968 h 509768"/>
                <a:gd name="T10" fmla="*/ 16432 w 1580289"/>
                <a:gd name="T11" fmla="*/ 14928 h 509768"/>
                <a:gd name="T12" fmla="*/ 56103 w 1580289"/>
                <a:gd name="T13" fmla="*/ 0 h 509768"/>
                <a:gd name="T14" fmla="*/ 1683103 w 1580289"/>
                <a:gd name="T15" fmla="*/ 0 h 509768"/>
                <a:gd name="T16" fmla="*/ 1722774 w 1580289"/>
                <a:gd name="T17" fmla="*/ 14928 h 509768"/>
                <a:gd name="T18" fmla="*/ 1739206 w 1580289"/>
                <a:gd name="T19" fmla="*/ 50968 h 509768"/>
                <a:gd name="T20" fmla="*/ 1739206 w 1580289"/>
                <a:gd name="T21" fmla="*/ 458707 h 509768"/>
                <a:gd name="T22" fmla="*/ 1722774 w 1580289"/>
                <a:gd name="T23" fmla="*/ 494747 h 509768"/>
                <a:gd name="T24" fmla="*/ 1683103 w 1580289"/>
                <a:gd name="T25" fmla="*/ 509675 h 509768"/>
                <a:gd name="T26" fmla="*/ 56103 w 1580289"/>
                <a:gd name="T27" fmla="*/ 509675 h 509768"/>
                <a:gd name="T28" fmla="*/ 16432 w 1580289"/>
                <a:gd name="T29" fmla="*/ 494747 h 509768"/>
                <a:gd name="T30" fmla="*/ 0 w 1580289"/>
                <a:gd name="T31" fmla="*/ 458707 h 509768"/>
                <a:gd name="T32" fmla="*/ 0 w 1580289"/>
                <a:gd name="T33" fmla="*/ 50968 h 509768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80289"/>
                <a:gd name="T52" fmla="*/ 0 h 509768"/>
                <a:gd name="T53" fmla="*/ 1580289 w 1580289"/>
                <a:gd name="T54" fmla="*/ 509768 h 509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80289" h="509768">
                  <a:moveTo>
                    <a:pt x="0" y="50977"/>
                  </a:moveTo>
                  <a:cubicBezTo>
                    <a:pt x="0" y="37457"/>
                    <a:pt x="5371" y="24491"/>
                    <a:pt x="14931" y="14931"/>
                  </a:cubicBezTo>
                  <a:cubicBezTo>
                    <a:pt x="24491" y="5371"/>
                    <a:pt x="37457" y="0"/>
                    <a:pt x="50977" y="0"/>
                  </a:cubicBezTo>
                  <a:lnTo>
                    <a:pt x="1529312" y="0"/>
                  </a:lnTo>
                  <a:cubicBezTo>
                    <a:pt x="1542832" y="0"/>
                    <a:pt x="1555798" y="5371"/>
                    <a:pt x="1565358" y="14931"/>
                  </a:cubicBezTo>
                  <a:cubicBezTo>
                    <a:pt x="1574918" y="24491"/>
                    <a:pt x="1580289" y="37457"/>
                    <a:pt x="1580289" y="50977"/>
                  </a:cubicBezTo>
                  <a:lnTo>
                    <a:pt x="1580289" y="458791"/>
                  </a:lnTo>
                  <a:cubicBezTo>
                    <a:pt x="1580289" y="472311"/>
                    <a:pt x="1574918" y="485277"/>
                    <a:pt x="1565358" y="494837"/>
                  </a:cubicBezTo>
                  <a:cubicBezTo>
                    <a:pt x="1555798" y="504397"/>
                    <a:pt x="1542832" y="509768"/>
                    <a:pt x="1529312" y="509768"/>
                  </a:cubicBezTo>
                  <a:lnTo>
                    <a:pt x="50977" y="509768"/>
                  </a:lnTo>
                  <a:cubicBezTo>
                    <a:pt x="37457" y="509768"/>
                    <a:pt x="24491" y="504397"/>
                    <a:pt x="14931" y="494837"/>
                  </a:cubicBezTo>
                  <a:cubicBezTo>
                    <a:pt x="5371" y="485277"/>
                    <a:pt x="0" y="472311"/>
                    <a:pt x="0" y="458791"/>
                  </a:cubicBezTo>
                  <a:lnTo>
                    <a:pt x="0" y="50977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9528">
              <a:solidFill>
                <a:srgbClr val="4A7EBB"/>
              </a:solidFill>
              <a:miter lim="800000"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56839" tIns="56839" rIns="56839" bIns="56839" anchor="ctr" anchorCtr="1"/>
            <a:lstStyle/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900">
                  <a:solidFill>
                    <a:srgbClr val="000000"/>
                  </a:solidFill>
                  <a:ea typeface="宋体" charset="-122"/>
                </a:rPr>
                <a:t>M1 vehicle</a:t>
              </a:r>
            </a:p>
          </p:txBody>
        </p:sp>
        <p:sp>
          <p:nvSpPr>
            <p:cNvPr id="5159" name="任意多边形 15"/>
            <p:cNvSpPr>
              <a:spLocks/>
            </p:cNvSpPr>
            <p:nvPr/>
          </p:nvSpPr>
          <p:spPr bwMode="auto">
            <a:xfrm>
              <a:off x="173763" y="1875864"/>
              <a:ext cx="1070606" cy="539283"/>
            </a:xfrm>
            <a:custGeom>
              <a:avLst/>
              <a:gdLst>
                <a:gd name="T0" fmla="*/ 535303 w 1070606"/>
                <a:gd name="T1" fmla="*/ 0 h 539283"/>
                <a:gd name="T2" fmla="*/ 1070606 w 1070606"/>
                <a:gd name="T3" fmla="*/ 269642 h 539283"/>
                <a:gd name="T4" fmla="*/ 535303 w 1070606"/>
                <a:gd name="T5" fmla="*/ 539283 h 539283"/>
                <a:gd name="T6" fmla="*/ 0 w 1070606"/>
                <a:gd name="T7" fmla="*/ 269642 h 539283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15796 w 1070606"/>
                <a:gd name="T13" fmla="*/ 15796 h 539283"/>
                <a:gd name="T14" fmla="*/ 1054810 w 1070606"/>
                <a:gd name="T15" fmla="*/ 523487 h 539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0606" h="539283">
                  <a:moveTo>
                    <a:pt x="53928" y="0"/>
                  </a:moveTo>
                  <a:lnTo>
                    <a:pt x="53927" y="0"/>
                  </a:lnTo>
                  <a:cubicBezTo>
                    <a:pt x="24144" y="0"/>
                    <a:pt x="0" y="24144"/>
                    <a:pt x="0" y="53927"/>
                  </a:cubicBezTo>
                  <a:lnTo>
                    <a:pt x="0" y="485355"/>
                  </a:lnTo>
                  <a:cubicBezTo>
                    <a:pt x="0" y="515138"/>
                    <a:pt x="24144" y="539282"/>
                    <a:pt x="53927" y="539283"/>
                  </a:cubicBezTo>
                  <a:lnTo>
                    <a:pt x="1016678" y="539283"/>
                  </a:lnTo>
                  <a:cubicBezTo>
                    <a:pt x="1046461" y="539282"/>
                    <a:pt x="1070606" y="515138"/>
                    <a:pt x="1070606" y="485355"/>
                  </a:cubicBezTo>
                  <a:lnTo>
                    <a:pt x="1070606" y="53928"/>
                  </a:lnTo>
                  <a:cubicBezTo>
                    <a:pt x="1070606" y="24144"/>
                    <a:pt x="1046461" y="0"/>
                    <a:pt x="1016678" y="0"/>
                  </a:cubicBezTo>
                  <a:lnTo>
                    <a:pt x="53928" y="0"/>
                  </a:lnTo>
                  <a:close/>
                </a:path>
              </a:pathLst>
            </a:custGeom>
            <a:gradFill rotWithShape="0">
              <a:gsLst>
                <a:gs pos="0">
                  <a:srgbClr val="2C5D98"/>
                </a:gs>
                <a:gs pos="100000">
                  <a:srgbClr val="3C7BC7"/>
                </a:gs>
              </a:gsLst>
              <a:lin ang="16200000"/>
            </a:gradFill>
            <a:ln w="9525">
              <a:noFill/>
              <a:prstDash val="solid"/>
              <a:round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160" name="任意多边形 16"/>
            <p:cNvSpPr>
              <a:spLocks/>
            </p:cNvSpPr>
            <p:nvPr/>
          </p:nvSpPr>
          <p:spPr bwMode="auto">
            <a:xfrm>
              <a:off x="262628" y="1960457"/>
              <a:ext cx="1070606" cy="539283"/>
            </a:xfrm>
            <a:custGeom>
              <a:avLst/>
              <a:gdLst>
                <a:gd name="T0" fmla="*/ 535303 w 1070529"/>
                <a:gd name="T1" fmla="*/ 0 h 538773"/>
                <a:gd name="T2" fmla="*/ 1070606 w 1070529"/>
                <a:gd name="T3" fmla="*/ 269642 h 538773"/>
                <a:gd name="T4" fmla="*/ 535303 w 1070529"/>
                <a:gd name="T5" fmla="*/ 539283 h 538773"/>
                <a:gd name="T6" fmla="*/ 0 w 1070529"/>
                <a:gd name="T7" fmla="*/ 269642 h 538773"/>
                <a:gd name="T8" fmla="*/ 0 w 1070529"/>
                <a:gd name="T9" fmla="*/ 53928 h 538773"/>
                <a:gd name="T10" fmla="*/ 15781 w 1070529"/>
                <a:gd name="T11" fmla="*/ 15795 h 538773"/>
                <a:gd name="T12" fmla="*/ 53881 w 1070529"/>
                <a:gd name="T13" fmla="*/ 0 h 538773"/>
                <a:gd name="T14" fmla="*/ 1016725 w 1070529"/>
                <a:gd name="T15" fmla="*/ 0 h 538773"/>
                <a:gd name="T16" fmla="*/ 1054825 w 1070529"/>
                <a:gd name="T17" fmla="*/ 15795 h 538773"/>
                <a:gd name="T18" fmla="*/ 1070606 w 1070529"/>
                <a:gd name="T19" fmla="*/ 53928 h 538773"/>
                <a:gd name="T20" fmla="*/ 1070606 w 1070529"/>
                <a:gd name="T21" fmla="*/ 485355 h 538773"/>
                <a:gd name="T22" fmla="*/ 1054825 w 1070529"/>
                <a:gd name="T23" fmla="*/ 523488 h 538773"/>
                <a:gd name="T24" fmla="*/ 1016725 w 1070529"/>
                <a:gd name="T25" fmla="*/ 539283 h 538773"/>
                <a:gd name="T26" fmla="*/ 53881 w 1070529"/>
                <a:gd name="T27" fmla="*/ 539283 h 538773"/>
                <a:gd name="T28" fmla="*/ 15781 w 1070529"/>
                <a:gd name="T29" fmla="*/ 523488 h 538773"/>
                <a:gd name="T30" fmla="*/ 0 w 1070529"/>
                <a:gd name="T31" fmla="*/ 485355 h 538773"/>
                <a:gd name="T32" fmla="*/ 0 w 1070529"/>
                <a:gd name="T33" fmla="*/ 53928 h 538773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0529"/>
                <a:gd name="T52" fmla="*/ 0 h 538773"/>
                <a:gd name="T53" fmla="*/ 1070529 w 1070529"/>
                <a:gd name="T54" fmla="*/ 538773 h 5387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0529" h="538773">
                  <a:moveTo>
                    <a:pt x="0" y="53877"/>
                  </a:moveTo>
                  <a:cubicBezTo>
                    <a:pt x="0" y="39588"/>
                    <a:pt x="5676" y="25884"/>
                    <a:pt x="15780" y="15780"/>
                  </a:cubicBezTo>
                  <a:cubicBezTo>
                    <a:pt x="25884" y="5676"/>
                    <a:pt x="39588" y="0"/>
                    <a:pt x="53877" y="0"/>
                  </a:cubicBezTo>
                  <a:lnTo>
                    <a:pt x="1016652" y="0"/>
                  </a:lnTo>
                  <a:cubicBezTo>
                    <a:pt x="1030941" y="0"/>
                    <a:pt x="1044645" y="5676"/>
                    <a:pt x="1054749" y="15780"/>
                  </a:cubicBezTo>
                  <a:cubicBezTo>
                    <a:pt x="1064853" y="25884"/>
                    <a:pt x="1070529" y="39588"/>
                    <a:pt x="1070529" y="53877"/>
                  </a:cubicBezTo>
                  <a:lnTo>
                    <a:pt x="1070529" y="484896"/>
                  </a:lnTo>
                  <a:cubicBezTo>
                    <a:pt x="1070529" y="499185"/>
                    <a:pt x="1064853" y="512889"/>
                    <a:pt x="1054749" y="522993"/>
                  </a:cubicBezTo>
                  <a:cubicBezTo>
                    <a:pt x="1044645" y="533097"/>
                    <a:pt x="1030941" y="538773"/>
                    <a:pt x="1016652" y="538773"/>
                  </a:cubicBezTo>
                  <a:lnTo>
                    <a:pt x="53877" y="538773"/>
                  </a:lnTo>
                  <a:cubicBezTo>
                    <a:pt x="39588" y="538773"/>
                    <a:pt x="25884" y="533097"/>
                    <a:pt x="15780" y="522993"/>
                  </a:cubicBezTo>
                  <a:cubicBezTo>
                    <a:pt x="5676" y="512889"/>
                    <a:pt x="0" y="499185"/>
                    <a:pt x="0" y="484896"/>
                  </a:cubicBezTo>
                  <a:lnTo>
                    <a:pt x="0" y="53877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9528">
              <a:solidFill>
                <a:srgbClr val="4A7EBB"/>
              </a:solidFill>
              <a:miter lim="800000"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57689" tIns="57689" rIns="57689" bIns="57689" anchor="ctr" anchorCtr="1"/>
            <a:lstStyle/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SEDAN</a:t>
              </a:r>
            </a:p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(front  engine)</a:t>
              </a:r>
            </a:p>
          </p:txBody>
        </p:sp>
        <p:sp>
          <p:nvSpPr>
            <p:cNvPr id="5161" name="任意多边形 17"/>
            <p:cNvSpPr>
              <a:spLocks/>
            </p:cNvSpPr>
            <p:nvPr/>
          </p:nvSpPr>
          <p:spPr bwMode="auto">
            <a:xfrm>
              <a:off x="2042035" y="1886439"/>
              <a:ext cx="1091765" cy="509674"/>
            </a:xfrm>
            <a:custGeom>
              <a:avLst/>
              <a:gdLst>
                <a:gd name="T0" fmla="*/ 545883 w 1091765"/>
                <a:gd name="T1" fmla="*/ 0 h 509674"/>
                <a:gd name="T2" fmla="*/ 1091765 w 1091765"/>
                <a:gd name="T3" fmla="*/ 254837 h 509674"/>
                <a:gd name="T4" fmla="*/ 545883 w 1091765"/>
                <a:gd name="T5" fmla="*/ 509674 h 509674"/>
                <a:gd name="T6" fmla="*/ 0 w 1091765"/>
                <a:gd name="T7" fmla="*/ 254837 h 509674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14928 w 1091765"/>
                <a:gd name="T13" fmla="*/ 14928 h 509674"/>
                <a:gd name="T14" fmla="*/ 1076837 w 1091765"/>
                <a:gd name="T15" fmla="*/ 494746 h 5096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1765" h="509674">
                  <a:moveTo>
                    <a:pt x="50967" y="0"/>
                  </a:moveTo>
                  <a:lnTo>
                    <a:pt x="50966" y="0"/>
                  </a:lnTo>
                  <a:cubicBezTo>
                    <a:pt x="22818" y="0"/>
                    <a:pt x="0" y="22818"/>
                    <a:pt x="0" y="50966"/>
                  </a:cubicBezTo>
                  <a:lnTo>
                    <a:pt x="0" y="458707"/>
                  </a:lnTo>
                  <a:cubicBezTo>
                    <a:pt x="0" y="486855"/>
                    <a:pt x="22818" y="509673"/>
                    <a:pt x="50966" y="509674"/>
                  </a:cubicBezTo>
                  <a:lnTo>
                    <a:pt x="1040798" y="509674"/>
                  </a:lnTo>
                  <a:cubicBezTo>
                    <a:pt x="1068946" y="509673"/>
                    <a:pt x="1091765" y="486855"/>
                    <a:pt x="1091765" y="458707"/>
                  </a:cubicBezTo>
                  <a:lnTo>
                    <a:pt x="1091765" y="50967"/>
                  </a:lnTo>
                  <a:cubicBezTo>
                    <a:pt x="1091765" y="22818"/>
                    <a:pt x="1068946" y="0"/>
                    <a:pt x="1040798" y="0"/>
                  </a:cubicBezTo>
                  <a:lnTo>
                    <a:pt x="50967" y="0"/>
                  </a:lnTo>
                  <a:close/>
                </a:path>
              </a:pathLst>
            </a:custGeom>
            <a:gradFill rotWithShape="0">
              <a:gsLst>
                <a:gs pos="0">
                  <a:srgbClr val="2C5D98"/>
                </a:gs>
                <a:gs pos="100000">
                  <a:srgbClr val="3C7BC7"/>
                </a:gs>
              </a:gsLst>
              <a:lin ang="16200000"/>
            </a:gradFill>
            <a:ln w="9525">
              <a:noFill/>
              <a:prstDash val="solid"/>
              <a:round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162" name="任意多边形 18"/>
            <p:cNvSpPr>
              <a:spLocks/>
            </p:cNvSpPr>
            <p:nvPr/>
          </p:nvSpPr>
          <p:spPr bwMode="auto">
            <a:xfrm>
              <a:off x="2130900" y="1971032"/>
              <a:ext cx="1091765" cy="509674"/>
            </a:xfrm>
            <a:custGeom>
              <a:avLst/>
              <a:gdLst>
                <a:gd name="T0" fmla="*/ 545883 w 1091883"/>
                <a:gd name="T1" fmla="*/ 0 h 509768"/>
                <a:gd name="T2" fmla="*/ 1091765 w 1091883"/>
                <a:gd name="T3" fmla="*/ 254837 h 509768"/>
                <a:gd name="T4" fmla="*/ 545883 w 1091883"/>
                <a:gd name="T5" fmla="*/ 509674 h 509768"/>
                <a:gd name="T6" fmla="*/ 0 w 1091883"/>
                <a:gd name="T7" fmla="*/ 254837 h 509768"/>
                <a:gd name="T8" fmla="*/ 0 w 1091883"/>
                <a:gd name="T9" fmla="*/ 50968 h 509768"/>
                <a:gd name="T10" fmla="*/ 14929 w 1091883"/>
                <a:gd name="T11" fmla="*/ 14928 h 509768"/>
                <a:gd name="T12" fmla="*/ 50971 w 1091883"/>
                <a:gd name="T13" fmla="*/ 0 h 509768"/>
                <a:gd name="T14" fmla="*/ 1040794 w 1091883"/>
                <a:gd name="T15" fmla="*/ 0 h 509768"/>
                <a:gd name="T16" fmla="*/ 1076836 w 1091883"/>
                <a:gd name="T17" fmla="*/ 14928 h 509768"/>
                <a:gd name="T18" fmla="*/ 1091765 w 1091883"/>
                <a:gd name="T19" fmla="*/ 50968 h 509768"/>
                <a:gd name="T20" fmla="*/ 1091765 w 1091883"/>
                <a:gd name="T21" fmla="*/ 458706 h 509768"/>
                <a:gd name="T22" fmla="*/ 1076836 w 1091883"/>
                <a:gd name="T23" fmla="*/ 494746 h 509768"/>
                <a:gd name="T24" fmla="*/ 1040794 w 1091883"/>
                <a:gd name="T25" fmla="*/ 509674 h 509768"/>
                <a:gd name="T26" fmla="*/ 50971 w 1091883"/>
                <a:gd name="T27" fmla="*/ 509674 h 509768"/>
                <a:gd name="T28" fmla="*/ 14929 w 1091883"/>
                <a:gd name="T29" fmla="*/ 494746 h 509768"/>
                <a:gd name="T30" fmla="*/ 0 w 1091883"/>
                <a:gd name="T31" fmla="*/ 458706 h 509768"/>
                <a:gd name="T32" fmla="*/ 0 w 1091883"/>
                <a:gd name="T33" fmla="*/ 50968 h 509768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1883"/>
                <a:gd name="T52" fmla="*/ 0 h 509768"/>
                <a:gd name="T53" fmla="*/ 1091883 w 1091883"/>
                <a:gd name="T54" fmla="*/ 509768 h 509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1883" h="509768">
                  <a:moveTo>
                    <a:pt x="0" y="50977"/>
                  </a:moveTo>
                  <a:cubicBezTo>
                    <a:pt x="0" y="37457"/>
                    <a:pt x="5371" y="24491"/>
                    <a:pt x="14931" y="14931"/>
                  </a:cubicBezTo>
                  <a:cubicBezTo>
                    <a:pt x="24491" y="5371"/>
                    <a:pt x="37457" y="0"/>
                    <a:pt x="50977" y="0"/>
                  </a:cubicBezTo>
                  <a:lnTo>
                    <a:pt x="1040906" y="0"/>
                  </a:lnTo>
                  <a:cubicBezTo>
                    <a:pt x="1054426" y="0"/>
                    <a:pt x="1067392" y="5371"/>
                    <a:pt x="1076952" y="14931"/>
                  </a:cubicBezTo>
                  <a:cubicBezTo>
                    <a:pt x="1086512" y="24491"/>
                    <a:pt x="1091883" y="37457"/>
                    <a:pt x="1091883" y="50977"/>
                  </a:cubicBezTo>
                  <a:lnTo>
                    <a:pt x="1091883" y="458791"/>
                  </a:lnTo>
                  <a:cubicBezTo>
                    <a:pt x="1091883" y="472311"/>
                    <a:pt x="1086512" y="485277"/>
                    <a:pt x="1076952" y="494837"/>
                  </a:cubicBezTo>
                  <a:cubicBezTo>
                    <a:pt x="1067392" y="504397"/>
                    <a:pt x="1054426" y="509768"/>
                    <a:pt x="1040906" y="509768"/>
                  </a:cubicBezTo>
                  <a:lnTo>
                    <a:pt x="50977" y="509768"/>
                  </a:lnTo>
                  <a:cubicBezTo>
                    <a:pt x="37457" y="509768"/>
                    <a:pt x="24491" y="504397"/>
                    <a:pt x="14931" y="494837"/>
                  </a:cubicBezTo>
                  <a:cubicBezTo>
                    <a:pt x="5371" y="485277"/>
                    <a:pt x="0" y="472311"/>
                    <a:pt x="0" y="458791"/>
                  </a:cubicBezTo>
                  <a:lnTo>
                    <a:pt x="0" y="50977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9528">
              <a:solidFill>
                <a:srgbClr val="4A7EBB"/>
              </a:solidFill>
              <a:miter lim="800000"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56839" tIns="56839" rIns="56839" bIns="56839" anchor="ctr" anchorCtr="1"/>
            <a:lstStyle/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SUV</a:t>
              </a:r>
            </a:p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(front  engine)</a:t>
              </a:r>
            </a:p>
          </p:txBody>
        </p:sp>
        <p:sp>
          <p:nvSpPr>
            <p:cNvPr id="5163" name="任意多边形 19"/>
            <p:cNvSpPr>
              <a:spLocks/>
            </p:cNvSpPr>
            <p:nvPr/>
          </p:nvSpPr>
          <p:spPr bwMode="auto">
            <a:xfrm>
              <a:off x="3743157" y="1894898"/>
              <a:ext cx="1036753" cy="511789"/>
            </a:xfrm>
            <a:custGeom>
              <a:avLst/>
              <a:gdLst>
                <a:gd name="T0" fmla="*/ 518377 w 1036753"/>
                <a:gd name="T1" fmla="*/ 0 h 511789"/>
                <a:gd name="T2" fmla="*/ 1036753 w 1036753"/>
                <a:gd name="T3" fmla="*/ 255895 h 511789"/>
                <a:gd name="T4" fmla="*/ 518377 w 1036753"/>
                <a:gd name="T5" fmla="*/ 511789 h 511789"/>
                <a:gd name="T6" fmla="*/ 0 w 1036753"/>
                <a:gd name="T7" fmla="*/ 255895 h 51178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14990 w 1036753"/>
                <a:gd name="T13" fmla="*/ 14990 h 511789"/>
                <a:gd name="T14" fmla="*/ 1021763 w 1036753"/>
                <a:gd name="T15" fmla="*/ 496799 h 5117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6753" h="511789">
                  <a:moveTo>
                    <a:pt x="51179" y="0"/>
                  </a:moveTo>
                  <a:lnTo>
                    <a:pt x="51178" y="0"/>
                  </a:lnTo>
                  <a:cubicBezTo>
                    <a:pt x="22913" y="0"/>
                    <a:pt x="0" y="22913"/>
                    <a:pt x="0" y="51178"/>
                  </a:cubicBezTo>
                  <a:lnTo>
                    <a:pt x="0" y="460610"/>
                  </a:lnTo>
                  <a:cubicBezTo>
                    <a:pt x="0" y="488875"/>
                    <a:pt x="22913" y="511788"/>
                    <a:pt x="51178" y="511789"/>
                  </a:cubicBezTo>
                  <a:lnTo>
                    <a:pt x="985574" y="511789"/>
                  </a:lnTo>
                  <a:cubicBezTo>
                    <a:pt x="1013839" y="511788"/>
                    <a:pt x="1036753" y="488875"/>
                    <a:pt x="1036753" y="460610"/>
                  </a:cubicBezTo>
                  <a:lnTo>
                    <a:pt x="1036753" y="51179"/>
                  </a:lnTo>
                  <a:cubicBezTo>
                    <a:pt x="1036753" y="22913"/>
                    <a:pt x="1013839" y="0"/>
                    <a:pt x="985574" y="0"/>
                  </a:cubicBezTo>
                  <a:lnTo>
                    <a:pt x="51179" y="0"/>
                  </a:lnTo>
                  <a:close/>
                </a:path>
              </a:pathLst>
            </a:custGeom>
            <a:gradFill rotWithShape="0">
              <a:gsLst>
                <a:gs pos="0">
                  <a:srgbClr val="2C5D98"/>
                </a:gs>
                <a:gs pos="100000">
                  <a:srgbClr val="3C7BC7"/>
                </a:gs>
              </a:gsLst>
              <a:lin ang="16200000"/>
            </a:gradFill>
            <a:ln w="9525">
              <a:noFill/>
              <a:prstDash val="solid"/>
              <a:round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164" name="任意多边形 20"/>
            <p:cNvSpPr>
              <a:spLocks/>
            </p:cNvSpPr>
            <p:nvPr/>
          </p:nvSpPr>
          <p:spPr bwMode="auto">
            <a:xfrm>
              <a:off x="3832021" y="1981606"/>
              <a:ext cx="1036753" cy="507560"/>
            </a:xfrm>
            <a:custGeom>
              <a:avLst/>
              <a:gdLst>
                <a:gd name="T0" fmla="*/ 518377 w 1035937"/>
                <a:gd name="T1" fmla="*/ 0 h 509768"/>
                <a:gd name="T2" fmla="*/ 1036753 w 1035937"/>
                <a:gd name="T3" fmla="*/ 253780 h 509768"/>
                <a:gd name="T4" fmla="*/ 518377 w 1035937"/>
                <a:gd name="T5" fmla="*/ 507560 h 509768"/>
                <a:gd name="T6" fmla="*/ 0 w 1035937"/>
                <a:gd name="T7" fmla="*/ 253780 h 509768"/>
                <a:gd name="T8" fmla="*/ 0 w 1035937"/>
                <a:gd name="T9" fmla="*/ 50756 h 509768"/>
                <a:gd name="T10" fmla="*/ 14943 w 1035937"/>
                <a:gd name="T11" fmla="*/ 14866 h 509768"/>
                <a:gd name="T12" fmla="*/ 51017 w 1035937"/>
                <a:gd name="T13" fmla="*/ 0 h 509768"/>
                <a:gd name="T14" fmla="*/ 985736 w 1035937"/>
                <a:gd name="T15" fmla="*/ 0 h 509768"/>
                <a:gd name="T16" fmla="*/ 1021810 w 1035937"/>
                <a:gd name="T17" fmla="*/ 14866 h 509768"/>
                <a:gd name="T18" fmla="*/ 1036753 w 1035937"/>
                <a:gd name="T19" fmla="*/ 50756 h 509768"/>
                <a:gd name="T20" fmla="*/ 1036753 w 1035937"/>
                <a:gd name="T21" fmla="*/ 456804 h 509768"/>
                <a:gd name="T22" fmla="*/ 1021810 w 1035937"/>
                <a:gd name="T23" fmla="*/ 492694 h 509768"/>
                <a:gd name="T24" fmla="*/ 985736 w 1035937"/>
                <a:gd name="T25" fmla="*/ 507560 h 509768"/>
                <a:gd name="T26" fmla="*/ 51017 w 1035937"/>
                <a:gd name="T27" fmla="*/ 507560 h 509768"/>
                <a:gd name="T28" fmla="*/ 14943 w 1035937"/>
                <a:gd name="T29" fmla="*/ 492694 h 509768"/>
                <a:gd name="T30" fmla="*/ 0 w 1035937"/>
                <a:gd name="T31" fmla="*/ 456804 h 509768"/>
                <a:gd name="T32" fmla="*/ 0 w 1035937"/>
                <a:gd name="T33" fmla="*/ 50756 h 509768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5937"/>
                <a:gd name="T52" fmla="*/ 0 h 509768"/>
                <a:gd name="T53" fmla="*/ 1035937 w 1035937"/>
                <a:gd name="T54" fmla="*/ 509768 h 509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5937" h="509768">
                  <a:moveTo>
                    <a:pt x="0" y="50977"/>
                  </a:moveTo>
                  <a:cubicBezTo>
                    <a:pt x="0" y="37457"/>
                    <a:pt x="5371" y="24491"/>
                    <a:pt x="14931" y="14931"/>
                  </a:cubicBezTo>
                  <a:cubicBezTo>
                    <a:pt x="24491" y="5371"/>
                    <a:pt x="37457" y="0"/>
                    <a:pt x="50977" y="0"/>
                  </a:cubicBezTo>
                  <a:lnTo>
                    <a:pt x="984960" y="0"/>
                  </a:lnTo>
                  <a:cubicBezTo>
                    <a:pt x="998480" y="0"/>
                    <a:pt x="1011446" y="5371"/>
                    <a:pt x="1021006" y="14931"/>
                  </a:cubicBezTo>
                  <a:cubicBezTo>
                    <a:pt x="1030566" y="24491"/>
                    <a:pt x="1035937" y="37457"/>
                    <a:pt x="1035937" y="50977"/>
                  </a:cubicBezTo>
                  <a:lnTo>
                    <a:pt x="1035937" y="458791"/>
                  </a:lnTo>
                  <a:cubicBezTo>
                    <a:pt x="1035937" y="472311"/>
                    <a:pt x="1030566" y="485277"/>
                    <a:pt x="1021006" y="494837"/>
                  </a:cubicBezTo>
                  <a:cubicBezTo>
                    <a:pt x="1011446" y="504397"/>
                    <a:pt x="998480" y="509768"/>
                    <a:pt x="984960" y="509768"/>
                  </a:cubicBezTo>
                  <a:lnTo>
                    <a:pt x="50977" y="509768"/>
                  </a:lnTo>
                  <a:cubicBezTo>
                    <a:pt x="37457" y="509768"/>
                    <a:pt x="24491" y="504397"/>
                    <a:pt x="14931" y="494837"/>
                  </a:cubicBezTo>
                  <a:cubicBezTo>
                    <a:pt x="5371" y="485277"/>
                    <a:pt x="0" y="472311"/>
                    <a:pt x="0" y="458791"/>
                  </a:cubicBezTo>
                  <a:lnTo>
                    <a:pt x="0" y="50977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9528">
              <a:solidFill>
                <a:srgbClr val="4A7EBB"/>
              </a:solidFill>
              <a:miter lim="800000"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56839" tIns="56839" rIns="56839" bIns="56839" anchor="ctr" anchorCtr="1"/>
            <a:lstStyle/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MPV</a:t>
              </a:r>
            </a:p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(front  engine)</a:t>
              </a:r>
            </a:p>
          </p:txBody>
        </p:sp>
        <p:sp>
          <p:nvSpPr>
            <p:cNvPr id="5165" name="任意多边形 21"/>
            <p:cNvSpPr>
              <a:spLocks/>
            </p:cNvSpPr>
            <p:nvPr/>
          </p:nvSpPr>
          <p:spPr bwMode="auto">
            <a:xfrm>
              <a:off x="5535258" y="1905472"/>
              <a:ext cx="1155239" cy="509675"/>
            </a:xfrm>
            <a:custGeom>
              <a:avLst/>
              <a:gdLst>
                <a:gd name="T0" fmla="*/ 577620 w 1155239"/>
                <a:gd name="T1" fmla="*/ 0 h 509675"/>
                <a:gd name="T2" fmla="*/ 1155239 w 1155239"/>
                <a:gd name="T3" fmla="*/ 254838 h 509675"/>
                <a:gd name="T4" fmla="*/ 577620 w 1155239"/>
                <a:gd name="T5" fmla="*/ 509675 h 509675"/>
                <a:gd name="T6" fmla="*/ 0 w 1155239"/>
                <a:gd name="T7" fmla="*/ 254838 h 50967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14928 w 1155239"/>
                <a:gd name="T13" fmla="*/ 14928 h 509675"/>
                <a:gd name="T14" fmla="*/ 1140311 w 1155239"/>
                <a:gd name="T15" fmla="*/ 494747 h 5096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5239" h="509675">
                  <a:moveTo>
                    <a:pt x="50967" y="0"/>
                  </a:moveTo>
                  <a:lnTo>
                    <a:pt x="50966" y="0"/>
                  </a:lnTo>
                  <a:cubicBezTo>
                    <a:pt x="22818" y="0"/>
                    <a:pt x="0" y="22818"/>
                    <a:pt x="0" y="50966"/>
                  </a:cubicBezTo>
                  <a:lnTo>
                    <a:pt x="0" y="458707"/>
                  </a:lnTo>
                  <a:cubicBezTo>
                    <a:pt x="0" y="486855"/>
                    <a:pt x="22818" y="509674"/>
                    <a:pt x="50966" y="509675"/>
                  </a:cubicBezTo>
                  <a:lnTo>
                    <a:pt x="1104271" y="509675"/>
                  </a:lnTo>
                  <a:cubicBezTo>
                    <a:pt x="1132419" y="509674"/>
                    <a:pt x="1155239" y="486855"/>
                    <a:pt x="1155239" y="458707"/>
                  </a:cubicBezTo>
                  <a:lnTo>
                    <a:pt x="1155239" y="50967"/>
                  </a:lnTo>
                  <a:cubicBezTo>
                    <a:pt x="1155239" y="22818"/>
                    <a:pt x="1132419" y="0"/>
                    <a:pt x="1104271" y="0"/>
                  </a:cubicBezTo>
                  <a:lnTo>
                    <a:pt x="50967" y="0"/>
                  </a:lnTo>
                  <a:close/>
                </a:path>
              </a:pathLst>
            </a:custGeom>
            <a:gradFill rotWithShape="0">
              <a:gsLst>
                <a:gs pos="0">
                  <a:srgbClr val="2C5D98"/>
                </a:gs>
                <a:gs pos="100000">
                  <a:srgbClr val="3C7BC7"/>
                </a:gs>
              </a:gsLst>
              <a:lin ang="16200000"/>
            </a:gradFill>
            <a:ln w="9525">
              <a:noFill/>
              <a:prstDash val="solid"/>
              <a:round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166" name="任意多边形 22"/>
            <p:cNvSpPr>
              <a:spLocks/>
            </p:cNvSpPr>
            <p:nvPr/>
          </p:nvSpPr>
          <p:spPr bwMode="auto">
            <a:xfrm>
              <a:off x="5624123" y="1990065"/>
              <a:ext cx="1155239" cy="509675"/>
            </a:xfrm>
            <a:custGeom>
              <a:avLst/>
              <a:gdLst>
                <a:gd name="T0" fmla="*/ 577620 w 1156041"/>
                <a:gd name="T1" fmla="*/ 0 h 509768"/>
                <a:gd name="T2" fmla="*/ 1155239 w 1156041"/>
                <a:gd name="T3" fmla="*/ 254838 h 509768"/>
                <a:gd name="T4" fmla="*/ 577620 w 1156041"/>
                <a:gd name="T5" fmla="*/ 509675 h 509768"/>
                <a:gd name="T6" fmla="*/ 0 w 1156041"/>
                <a:gd name="T7" fmla="*/ 254838 h 509768"/>
                <a:gd name="T8" fmla="*/ 0 w 1156041"/>
                <a:gd name="T9" fmla="*/ 50968 h 509768"/>
                <a:gd name="T10" fmla="*/ 14921 w 1156041"/>
                <a:gd name="T11" fmla="*/ 14928 h 509768"/>
                <a:gd name="T12" fmla="*/ 50942 w 1156041"/>
                <a:gd name="T13" fmla="*/ 0 h 509768"/>
                <a:gd name="T14" fmla="*/ 1104297 w 1156041"/>
                <a:gd name="T15" fmla="*/ 0 h 509768"/>
                <a:gd name="T16" fmla="*/ 1140318 w 1156041"/>
                <a:gd name="T17" fmla="*/ 14928 h 509768"/>
                <a:gd name="T18" fmla="*/ 1155239 w 1156041"/>
                <a:gd name="T19" fmla="*/ 50968 h 509768"/>
                <a:gd name="T20" fmla="*/ 1155239 w 1156041"/>
                <a:gd name="T21" fmla="*/ 458707 h 509768"/>
                <a:gd name="T22" fmla="*/ 1140318 w 1156041"/>
                <a:gd name="T23" fmla="*/ 494747 h 509768"/>
                <a:gd name="T24" fmla="*/ 1104297 w 1156041"/>
                <a:gd name="T25" fmla="*/ 509675 h 509768"/>
                <a:gd name="T26" fmla="*/ 50942 w 1156041"/>
                <a:gd name="T27" fmla="*/ 509675 h 509768"/>
                <a:gd name="T28" fmla="*/ 14921 w 1156041"/>
                <a:gd name="T29" fmla="*/ 494747 h 509768"/>
                <a:gd name="T30" fmla="*/ 0 w 1156041"/>
                <a:gd name="T31" fmla="*/ 458707 h 509768"/>
                <a:gd name="T32" fmla="*/ 0 w 1156041"/>
                <a:gd name="T33" fmla="*/ 50968 h 509768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6041"/>
                <a:gd name="T52" fmla="*/ 0 h 509768"/>
                <a:gd name="T53" fmla="*/ 1156041 w 1156041"/>
                <a:gd name="T54" fmla="*/ 509768 h 509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6041" h="509768">
                  <a:moveTo>
                    <a:pt x="0" y="50977"/>
                  </a:moveTo>
                  <a:cubicBezTo>
                    <a:pt x="0" y="37457"/>
                    <a:pt x="5371" y="24491"/>
                    <a:pt x="14931" y="14931"/>
                  </a:cubicBezTo>
                  <a:cubicBezTo>
                    <a:pt x="24491" y="5371"/>
                    <a:pt x="37457" y="0"/>
                    <a:pt x="50977" y="0"/>
                  </a:cubicBezTo>
                  <a:lnTo>
                    <a:pt x="1105064" y="0"/>
                  </a:lnTo>
                  <a:cubicBezTo>
                    <a:pt x="1118584" y="0"/>
                    <a:pt x="1131550" y="5371"/>
                    <a:pt x="1141110" y="14931"/>
                  </a:cubicBezTo>
                  <a:cubicBezTo>
                    <a:pt x="1150670" y="24491"/>
                    <a:pt x="1156041" y="37457"/>
                    <a:pt x="1156041" y="50977"/>
                  </a:cubicBezTo>
                  <a:lnTo>
                    <a:pt x="1156041" y="458791"/>
                  </a:lnTo>
                  <a:cubicBezTo>
                    <a:pt x="1156041" y="472311"/>
                    <a:pt x="1150670" y="485277"/>
                    <a:pt x="1141110" y="494837"/>
                  </a:cubicBezTo>
                  <a:cubicBezTo>
                    <a:pt x="1131550" y="504397"/>
                    <a:pt x="1118584" y="509768"/>
                    <a:pt x="1105064" y="509768"/>
                  </a:cubicBezTo>
                  <a:lnTo>
                    <a:pt x="50977" y="509768"/>
                  </a:lnTo>
                  <a:cubicBezTo>
                    <a:pt x="37457" y="509768"/>
                    <a:pt x="24491" y="504397"/>
                    <a:pt x="14931" y="494837"/>
                  </a:cubicBezTo>
                  <a:cubicBezTo>
                    <a:pt x="5371" y="485277"/>
                    <a:pt x="0" y="472311"/>
                    <a:pt x="0" y="458791"/>
                  </a:cubicBezTo>
                  <a:lnTo>
                    <a:pt x="0" y="50977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9528">
              <a:solidFill>
                <a:srgbClr val="4A7EBB"/>
              </a:solidFill>
              <a:miter lim="800000"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56839" tIns="56839" rIns="56839" bIns="56839" anchor="ctr" anchorCtr="1"/>
            <a:lstStyle/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 dirty="0">
                  <a:solidFill>
                    <a:srgbClr val="000000"/>
                  </a:solidFill>
                  <a:ea typeface="宋体" charset="-122"/>
                </a:rPr>
                <a:t>Heavy M1</a:t>
              </a:r>
            </a:p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 dirty="0">
                  <a:solidFill>
                    <a:srgbClr val="000000"/>
                  </a:solidFill>
                  <a:ea typeface="宋体" charset="-122"/>
                </a:rPr>
                <a:t>(</a:t>
              </a:r>
              <a:r>
                <a:rPr lang="en-US" altLang="zh-CN" sz="800" dirty="0">
                  <a:ea typeface="宋体" charset="-122"/>
                </a:rPr>
                <a:t>GVM</a:t>
              </a:r>
              <a:r>
                <a:rPr lang="zh-CN" altLang="en-US" sz="800" dirty="0">
                  <a:ea typeface="宋体" charset="-122"/>
                </a:rPr>
                <a:t>＞</a:t>
              </a:r>
              <a:r>
                <a:rPr lang="en-US" altLang="zh-CN" sz="800" dirty="0">
                  <a:ea typeface="宋体" charset="-122"/>
                </a:rPr>
                <a:t>2.5t</a:t>
              </a:r>
              <a:r>
                <a:rPr lang="en-US" altLang="zh-CN" sz="800" dirty="0">
                  <a:solidFill>
                    <a:srgbClr val="000000"/>
                  </a:solidFill>
                  <a:ea typeface="宋体" charset="-122"/>
                </a:rPr>
                <a:t>)</a:t>
              </a:r>
            </a:p>
          </p:txBody>
        </p:sp>
        <p:sp>
          <p:nvSpPr>
            <p:cNvPr id="5167" name="任意多边形 23"/>
            <p:cNvSpPr>
              <a:spLocks/>
            </p:cNvSpPr>
            <p:nvPr/>
          </p:nvSpPr>
          <p:spPr bwMode="auto">
            <a:xfrm>
              <a:off x="7564333" y="1897012"/>
              <a:ext cx="1153123" cy="509675"/>
            </a:xfrm>
            <a:custGeom>
              <a:avLst/>
              <a:gdLst>
                <a:gd name="T0" fmla="*/ 576562 w 1153123"/>
                <a:gd name="T1" fmla="*/ 0 h 509675"/>
                <a:gd name="T2" fmla="*/ 1153123 w 1153123"/>
                <a:gd name="T3" fmla="*/ 254838 h 509675"/>
                <a:gd name="T4" fmla="*/ 576562 w 1153123"/>
                <a:gd name="T5" fmla="*/ 509675 h 509675"/>
                <a:gd name="T6" fmla="*/ 0 w 1153123"/>
                <a:gd name="T7" fmla="*/ 254838 h 50967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14928 w 1153123"/>
                <a:gd name="T13" fmla="*/ 14928 h 509675"/>
                <a:gd name="T14" fmla="*/ 1138195 w 1153123"/>
                <a:gd name="T15" fmla="*/ 494747 h 5096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3123" h="509675">
                  <a:moveTo>
                    <a:pt x="50967" y="0"/>
                  </a:moveTo>
                  <a:lnTo>
                    <a:pt x="50966" y="0"/>
                  </a:lnTo>
                  <a:cubicBezTo>
                    <a:pt x="22818" y="0"/>
                    <a:pt x="0" y="22818"/>
                    <a:pt x="0" y="50966"/>
                  </a:cubicBezTo>
                  <a:lnTo>
                    <a:pt x="0" y="458707"/>
                  </a:lnTo>
                  <a:cubicBezTo>
                    <a:pt x="0" y="486855"/>
                    <a:pt x="22818" y="509674"/>
                    <a:pt x="50966" y="509675"/>
                  </a:cubicBezTo>
                  <a:lnTo>
                    <a:pt x="1102155" y="509675"/>
                  </a:lnTo>
                  <a:cubicBezTo>
                    <a:pt x="1130303" y="509674"/>
                    <a:pt x="1153123" y="486855"/>
                    <a:pt x="1153123" y="458707"/>
                  </a:cubicBezTo>
                  <a:lnTo>
                    <a:pt x="1153123" y="50967"/>
                  </a:lnTo>
                  <a:cubicBezTo>
                    <a:pt x="1153123" y="22818"/>
                    <a:pt x="1130303" y="0"/>
                    <a:pt x="1102155" y="0"/>
                  </a:cubicBezTo>
                  <a:lnTo>
                    <a:pt x="50967" y="0"/>
                  </a:lnTo>
                  <a:close/>
                </a:path>
              </a:pathLst>
            </a:custGeom>
            <a:gradFill rotWithShape="0">
              <a:gsLst>
                <a:gs pos="0">
                  <a:srgbClr val="2C5D98"/>
                </a:gs>
                <a:gs pos="100000">
                  <a:srgbClr val="3C7BC7"/>
                </a:gs>
              </a:gsLst>
              <a:lin ang="16200000"/>
            </a:gradFill>
            <a:ln w="9525">
              <a:noFill/>
              <a:prstDash val="solid"/>
              <a:round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168" name="任意多边形 24"/>
            <p:cNvSpPr>
              <a:spLocks/>
            </p:cNvSpPr>
            <p:nvPr/>
          </p:nvSpPr>
          <p:spPr bwMode="auto">
            <a:xfrm>
              <a:off x="7653197" y="1981606"/>
              <a:ext cx="1153123" cy="509675"/>
            </a:xfrm>
            <a:custGeom>
              <a:avLst/>
              <a:gdLst>
                <a:gd name="T0" fmla="*/ 576562 w 1152991"/>
                <a:gd name="T1" fmla="*/ 0 h 509768"/>
                <a:gd name="T2" fmla="*/ 1153123 w 1152991"/>
                <a:gd name="T3" fmla="*/ 254838 h 509768"/>
                <a:gd name="T4" fmla="*/ 576562 w 1152991"/>
                <a:gd name="T5" fmla="*/ 509675 h 509768"/>
                <a:gd name="T6" fmla="*/ 0 w 1152991"/>
                <a:gd name="T7" fmla="*/ 254838 h 509768"/>
                <a:gd name="T8" fmla="*/ 0 w 1152991"/>
                <a:gd name="T9" fmla="*/ 50968 h 509768"/>
                <a:gd name="T10" fmla="*/ 14933 w 1152991"/>
                <a:gd name="T11" fmla="*/ 14928 h 509768"/>
                <a:gd name="T12" fmla="*/ 50983 w 1152991"/>
                <a:gd name="T13" fmla="*/ 0 h 509768"/>
                <a:gd name="T14" fmla="*/ 1102140 w 1152991"/>
                <a:gd name="T15" fmla="*/ 0 h 509768"/>
                <a:gd name="T16" fmla="*/ 1138190 w 1152991"/>
                <a:gd name="T17" fmla="*/ 14928 h 509768"/>
                <a:gd name="T18" fmla="*/ 1153123 w 1152991"/>
                <a:gd name="T19" fmla="*/ 50968 h 509768"/>
                <a:gd name="T20" fmla="*/ 1153123 w 1152991"/>
                <a:gd name="T21" fmla="*/ 458707 h 509768"/>
                <a:gd name="T22" fmla="*/ 1138190 w 1152991"/>
                <a:gd name="T23" fmla="*/ 494747 h 509768"/>
                <a:gd name="T24" fmla="*/ 1102140 w 1152991"/>
                <a:gd name="T25" fmla="*/ 509675 h 509768"/>
                <a:gd name="T26" fmla="*/ 50983 w 1152991"/>
                <a:gd name="T27" fmla="*/ 509675 h 509768"/>
                <a:gd name="T28" fmla="*/ 14933 w 1152991"/>
                <a:gd name="T29" fmla="*/ 494747 h 509768"/>
                <a:gd name="T30" fmla="*/ 0 w 1152991"/>
                <a:gd name="T31" fmla="*/ 458707 h 509768"/>
                <a:gd name="T32" fmla="*/ 0 w 1152991"/>
                <a:gd name="T33" fmla="*/ 50968 h 509768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2991"/>
                <a:gd name="T52" fmla="*/ 0 h 509768"/>
                <a:gd name="T53" fmla="*/ 1152991 w 1152991"/>
                <a:gd name="T54" fmla="*/ 509768 h 5097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2991" h="509768">
                  <a:moveTo>
                    <a:pt x="0" y="50977"/>
                  </a:moveTo>
                  <a:cubicBezTo>
                    <a:pt x="0" y="37457"/>
                    <a:pt x="5371" y="24491"/>
                    <a:pt x="14931" y="14931"/>
                  </a:cubicBezTo>
                  <a:cubicBezTo>
                    <a:pt x="24491" y="5371"/>
                    <a:pt x="37457" y="0"/>
                    <a:pt x="50977" y="0"/>
                  </a:cubicBezTo>
                  <a:lnTo>
                    <a:pt x="1102014" y="0"/>
                  </a:lnTo>
                  <a:cubicBezTo>
                    <a:pt x="1115534" y="0"/>
                    <a:pt x="1128500" y="5371"/>
                    <a:pt x="1138060" y="14931"/>
                  </a:cubicBezTo>
                  <a:cubicBezTo>
                    <a:pt x="1147620" y="24491"/>
                    <a:pt x="1152991" y="37457"/>
                    <a:pt x="1152991" y="50977"/>
                  </a:cubicBezTo>
                  <a:lnTo>
                    <a:pt x="1152991" y="458791"/>
                  </a:lnTo>
                  <a:cubicBezTo>
                    <a:pt x="1152991" y="472311"/>
                    <a:pt x="1147620" y="485277"/>
                    <a:pt x="1138060" y="494837"/>
                  </a:cubicBezTo>
                  <a:cubicBezTo>
                    <a:pt x="1128500" y="504397"/>
                    <a:pt x="1115534" y="509768"/>
                    <a:pt x="1102014" y="509768"/>
                  </a:cubicBezTo>
                  <a:lnTo>
                    <a:pt x="50977" y="509768"/>
                  </a:lnTo>
                  <a:cubicBezTo>
                    <a:pt x="37457" y="509768"/>
                    <a:pt x="24491" y="504397"/>
                    <a:pt x="14931" y="494837"/>
                  </a:cubicBezTo>
                  <a:cubicBezTo>
                    <a:pt x="5371" y="485277"/>
                    <a:pt x="0" y="472311"/>
                    <a:pt x="0" y="458791"/>
                  </a:cubicBezTo>
                  <a:lnTo>
                    <a:pt x="0" y="50977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9528">
              <a:solidFill>
                <a:srgbClr val="4A7EBB"/>
              </a:solidFill>
              <a:miter lim="800000"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56839" tIns="56839" rIns="56839" bIns="56839" anchor="ctr" anchorCtr="1"/>
            <a:lstStyle/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</a:rPr>
                <a:t>Micro-Van</a:t>
              </a:r>
            </a:p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</a:rPr>
                <a:t> (MR)</a:t>
              </a:r>
            </a:p>
          </p:txBody>
        </p:sp>
      </p:grpSp>
      <p:sp>
        <p:nvSpPr>
          <p:cNvPr id="5127" name="角丸四角形 33"/>
          <p:cNvSpPr>
            <a:spLocks/>
          </p:cNvSpPr>
          <p:nvPr/>
        </p:nvSpPr>
        <p:spPr bwMode="auto">
          <a:xfrm>
            <a:off x="6443663" y="1851025"/>
            <a:ext cx="2016125" cy="3097213"/>
          </a:xfrm>
          <a:custGeom>
            <a:avLst/>
            <a:gdLst>
              <a:gd name="T0" fmla="*/ 1754970 w 1828800"/>
              <a:gd name="T1" fmla="*/ 0 h 3375022"/>
              <a:gd name="T2" fmla="*/ 3509941 w 1828800"/>
              <a:gd name="T3" fmla="*/ 1097988 h 3375022"/>
              <a:gd name="T4" fmla="*/ 1754970 w 1828800"/>
              <a:gd name="T5" fmla="*/ 2195975 h 3375022"/>
              <a:gd name="T6" fmla="*/ 0 w 1828800"/>
              <a:gd name="T7" fmla="*/ 1097988 h 3375022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8748 w 1828800"/>
              <a:gd name="T13" fmla="*/ 58748 h 3375022"/>
              <a:gd name="T14" fmla="*/ 1770052 w 1828800"/>
              <a:gd name="T15" fmla="*/ 3316274 h 33750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8800" h="3375022">
                <a:moveTo>
                  <a:pt x="200575" y="0"/>
                </a:moveTo>
                <a:lnTo>
                  <a:pt x="200574" y="0"/>
                </a:lnTo>
                <a:cubicBezTo>
                  <a:pt x="89800" y="0"/>
                  <a:pt x="0" y="89800"/>
                  <a:pt x="0" y="200574"/>
                </a:cubicBezTo>
                <a:lnTo>
                  <a:pt x="0" y="3174447"/>
                </a:lnTo>
                <a:cubicBezTo>
                  <a:pt x="0" y="3285221"/>
                  <a:pt x="89800" y="3375021"/>
                  <a:pt x="200574" y="3375022"/>
                </a:cubicBezTo>
                <a:lnTo>
                  <a:pt x="1628225" y="3375022"/>
                </a:lnTo>
                <a:cubicBezTo>
                  <a:pt x="1738999" y="3375021"/>
                  <a:pt x="1828800" y="3285221"/>
                  <a:pt x="1828800" y="3174447"/>
                </a:cubicBezTo>
                <a:lnTo>
                  <a:pt x="1828800" y="200575"/>
                </a:lnTo>
                <a:cubicBezTo>
                  <a:pt x="1828800" y="89800"/>
                  <a:pt x="1738999" y="0"/>
                  <a:pt x="1628225" y="0"/>
                </a:cubicBezTo>
                <a:lnTo>
                  <a:pt x="200575" y="0"/>
                </a:lnTo>
                <a:close/>
              </a:path>
            </a:pathLst>
          </a:custGeom>
          <a:noFill/>
          <a:ln w="25402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9" tIns="34295" rIns="68589" bIns="34295" anchor="ctr" anchorCtr="1"/>
          <a:lstStyle/>
          <a:p>
            <a:endParaRPr lang="zh-CN" altLang="en-US"/>
          </a:p>
        </p:txBody>
      </p:sp>
      <p:pic>
        <p:nvPicPr>
          <p:cNvPr id="6152" name="图片 39" descr="17254123334730_1634270_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555875"/>
            <a:ext cx="8270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41" descr="u=2348912680,1160857717&amp;fm=23&amp;gp=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522538"/>
            <a:ext cx="8270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4" name="图示 23"/>
          <p:cNvGrpSpPr>
            <a:grpSpLocks/>
          </p:cNvGrpSpPr>
          <p:nvPr/>
        </p:nvGrpSpPr>
        <p:grpSpPr bwMode="auto">
          <a:xfrm>
            <a:off x="1562100" y="3522663"/>
            <a:ext cx="6338888" cy="917575"/>
            <a:chOff x="350123" y="3220443"/>
            <a:chExt cx="8450491" cy="1223513"/>
          </a:xfrm>
        </p:grpSpPr>
        <p:sp>
          <p:nvSpPr>
            <p:cNvPr id="6162" name="任意多边形 29"/>
            <p:cNvSpPr>
              <a:spLocks/>
            </p:cNvSpPr>
            <p:nvPr/>
          </p:nvSpPr>
          <p:spPr bwMode="auto">
            <a:xfrm>
              <a:off x="4693304" y="3682846"/>
              <a:ext cx="3376165" cy="215066"/>
            </a:xfrm>
            <a:custGeom>
              <a:avLst/>
              <a:gdLst>
                <a:gd name="T0" fmla="*/ 1688077 w 3376168"/>
                <a:gd name="T1" fmla="*/ 0 h 215064"/>
                <a:gd name="T2" fmla="*/ 3376143 w 3376168"/>
                <a:gd name="T3" fmla="*/ 107539 h 215064"/>
                <a:gd name="T4" fmla="*/ 1688077 w 3376168"/>
                <a:gd name="T5" fmla="*/ 215078 h 215064"/>
                <a:gd name="T6" fmla="*/ 0 w 3376168"/>
                <a:gd name="T7" fmla="*/ 107539 h 215064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376168"/>
                <a:gd name="T13" fmla="*/ 0 h 215064"/>
                <a:gd name="T14" fmla="*/ 3376168 w 3376168"/>
                <a:gd name="T15" fmla="*/ 215064 h 2150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6168" h="215064">
                  <a:moveTo>
                    <a:pt x="0" y="0"/>
                  </a:moveTo>
                  <a:lnTo>
                    <a:pt x="0" y="146757"/>
                  </a:lnTo>
                  <a:lnTo>
                    <a:pt x="3376169" y="146757"/>
                  </a:lnTo>
                  <a:lnTo>
                    <a:pt x="3376169" y="215064"/>
                  </a:lnTo>
                </a:path>
              </a:pathLst>
            </a:custGeom>
            <a:noFill/>
            <a:ln w="25402">
              <a:solidFill>
                <a:srgbClr val="3D6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163" name="任意多边形 30"/>
            <p:cNvSpPr>
              <a:spLocks/>
            </p:cNvSpPr>
            <p:nvPr/>
          </p:nvSpPr>
          <p:spPr bwMode="auto">
            <a:xfrm>
              <a:off x="4693304" y="3682846"/>
              <a:ext cx="984881" cy="215066"/>
            </a:xfrm>
            <a:custGeom>
              <a:avLst/>
              <a:gdLst>
                <a:gd name="T0" fmla="*/ 492429 w 984886"/>
                <a:gd name="T1" fmla="*/ 0 h 215064"/>
                <a:gd name="T2" fmla="*/ 984851 w 984886"/>
                <a:gd name="T3" fmla="*/ 107539 h 215064"/>
                <a:gd name="T4" fmla="*/ 492429 w 984886"/>
                <a:gd name="T5" fmla="*/ 215078 h 215064"/>
                <a:gd name="T6" fmla="*/ 0 w 984886"/>
                <a:gd name="T7" fmla="*/ 107539 h 215064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984886"/>
                <a:gd name="T13" fmla="*/ 0 h 215064"/>
                <a:gd name="T14" fmla="*/ 984886 w 984886"/>
                <a:gd name="T15" fmla="*/ 215064 h 2150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4886" h="215064">
                  <a:moveTo>
                    <a:pt x="0" y="0"/>
                  </a:moveTo>
                  <a:lnTo>
                    <a:pt x="0" y="146757"/>
                  </a:lnTo>
                  <a:lnTo>
                    <a:pt x="984886" y="146757"/>
                  </a:lnTo>
                  <a:lnTo>
                    <a:pt x="984886" y="215064"/>
                  </a:lnTo>
                </a:path>
              </a:pathLst>
            </a:custGeom>
            <a:noFill/>
            <a:ln w="25402">
              <a:solidFill>
                <a:srgbClr val="3D6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164" name="任意多边形 31"/>
            <p:cNvSpPr>
              <a:spLocks/>
            </p:cNvSpPr>
            <p:nvPr/>
          </p:nvSpPr>
          <p:spPr bwMode="auto">
            <a:xfrm>
              <a:off x="3267846" y="3682846"/>
              <a:ext cx="1425467" cy="215066"/>
            </a:xfrm>
            <a:custGeom>
              <a:avLst/>
              <a:gdLst>
                <a:gd name="T0" fmla="*/ 712746 w 1425463"/>
                <a:gd name="T1" fmla="*/ 0 h 215064"/>
                <a:gd name="T2" fmla="*/ 1425491 w 1425463"/>
                <a:gd name="T3" fmla="*/ 107539 h 215064"/>
                <a:gd name="T4" fmla="*/ 712746 w 1425463"/>
                <a:gd name="T5" fmla="*/ 215078 h 215064"/>
                <a:gd name="T6" fmla="*/ 0 w 1425463"/>
                <a:gd name="T7" fmla="*/ 107539 h 215064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1425463"/>
                <a:gd name="T13" fmla="*/ 0 h 215064"/>
                <a:gd name="T14" fmla="*/ 1425463 w 1425463"/>
                <a:gd name="T15" fmla="*/ 215064 h 2150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5463" h="215064">
                  <a:moveTo>
                    <a:pt x="1425463" y="0"/>
                  </a:moveTo>
                  <a:lnTo>
                    <a:pt x="1425463" y="146757"/>
                  </a:lnTo>
                  <a:lnTo>
                    <a:pt x="0" y="146757"/>
                  </a:lnTo>
                  <a:lnTo>
                    <a:pt x="0" y="215064"/>
                  </a:lnTo>
                </a:path>
              </a:pathLst>
            </a:custGeom>
            <a:noFill/>
            <a:ln w="25402">
              <a:solidFill>
                <a:srgbClr val="3D6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6165" name="任意多边形 32"/>
            <p:cNvSpPr>
              <a:spLocks/>
            </p:cNvSpPr>
            <p:nvPr/>
          </p:nvSpPr>
          <p:spPr bwMode="auto">
            <a:xfrm>
              <a:off x="1024758" y="3682846"/>
              <a:ext cx="3668545" cy="215066"/>
            </a:xfrm>
            <a:custGeom>
              <a:avLst/>
              <a:gdLst>
                <a:gd name="T0" fmla="*/ 1834272 w 3668547"/>
                <a:gd name="T1" fmla="*/ 0 h 215064"/>
                <a:gd name="T2" fmla="*/ 3668533 w 3668547"/>
                <a:gd name="T3" fmla="*/ 107539 h 215064"/>
                <a:gd name="T4" fmla="*/ 1834272 w 3668547"/>
                <a:gd name="T5" fmla="*/ 215078 h 215064"/>
                <a:gd name="T6" fmla="*/ 0 w 3668547"/>
                <a:gd name="T7" fmla="*/ 107539 h 215064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668547"/>
                <a:gd name="T13" fmla="*/ 0 h 215064"/>
                <a:gd name="T14" fmla="*/ 3668547 w 3668547"/>
                <a:gd name="T15" fmla="*/ 215064 h 2150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68547" h="215064">
                  <a:moveTo>
                    <a:pt x="3668547" y="0"/>
                  </a:moveTo>
                  <a:lnTo>
                    <a:pt x="3668547" y="146757"/>
                  </a:lnTo>
                  <a:lnTo>
                    <a:pt x="0" y="146757"/>
                  </a:lnTo>
                  <a:lnTo>
                    <a:pt x="0" y="215064"/>
                  </a:lnTo>
                </a:path>
              </a:pathLst>
            </a:custGeom>
            <a:noFill/>
            <a:ln w="25402">
              <a:solidFill>
                <a:srgbClr val="3D6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142" name="任意多边形 33"/>
            <p:cNvSpPr>
              <a:spLocks/>
            </p:cNvSpPr>
            <p:nvPr/>
          </p:nvSpPr>
          <p:spPr bwMode="auto">
            <a:xfrm>
              <a:off x="3825131" y="3220443"/>
              <a:ext cx="1737504" cy="461463"/>
            </a:xfrm>
            <a:custGeom>
              <a:avLst/>
              <a:gdLst>
                <a:gd name="T0" fmla="*/ 868752 w 1737504"/>
                <a:gd name="T1" fmla="*/ 0 h 461463"/>
                <a:gd name="T2" fmla="*/ 1737504 w 1737504"/>
                <a:gd name="T3" fmla="*/ 230732 h 461463"/>
                <a:gd name="T4" fmla="*/ 868752 w 1737504"/>
                <a:gd name="T5" fmla="*/ 461463 h 461463"/>
                <a:gd name="T6" fmla="*/ 0 w 1737504"/>
                <a:gd name="T7" fmla="*/ 230732 h 461463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13516 w 1737504"/>
                <a:gd name="T13" fmla="*/ 13516 h 461463"/>
                <a:gd name="T14" fmla="*/ 1723988 w 1737504"/>
                <a:gd name="T15" fmla="*/ 447947 h 4614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7504" h="461463">
                  <a:moveTo>
                    <a:pt x="46146" y="0"/>
                  </a:moveTo>
                  <a:lnTo>
                    <a:pt x="46145" y="0"/>
                  </a:lnTo>
                  <a:cubicBezTo>
                    <a:pt x="20660" y="0"/>
                    <a:pt x="0" y="20660"/>
                    <a:pt x="0" y="46145"/>
                  </a:cubicBezTo>
                  <a:lnTo>
                    <a:pt x="0" y="415317"/>
                  </a:lnTo>
                  <a:cubicBezTo>
                    <a:pt x="0" y="440802"/>
                    <a:pt x="20660" y="461462"/>
                    <a:pt x="46145" y="461463"/>
                  </a:cubicBezTo>
                  <a:lnTo>
                    <a:pt x="1691358" y="461463"/>
                  </a:lnTo>
                  <a:cubicBezTo>
                    <a:pt x="1716843" y="461462"/>
                    <a:pt x="1737504" y="440802"/>
                    <a:pt x="1737504" y="415317"/>
                  </a:cubicBezTo>
                  <a:lnTo>
                    <a:pt x="1737504" y="46146"/>
                  </a:lnTo>
                  <a:cubicBezTo>
                    <a:pt x="1737504" y="20660"/>
                    <a:pt x="1716843" y="0"/>
                    <a:pt x="1691358" y="0"/>
                  </a:cubicBezTo>
                  <a:lnTo>
                    <a:pt x="46146" y="0"/>
                  </a:lnTo>
                  <a:close/>
                </a:path>
              </a:pathLst>
            </a:custGeom>
            <a:gradFill rotWithShape="0">
              <a:gsLst>
                <a:gs pos="0">
                  <a:srgbClr val="2C5D98"/>
                </a:gs>
                <a:gs pos="100000">
                  <a:srgbClr val="3C7BC7"/>
                </a:gs>
              </a:gsLst>
              <a:lin ang="16200000"/>
            </a:gradFill>
            <a:ln w="9525">
              <a:noFill/>
              <a:prstDash val="solid"/>
              <a:round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83" name="任意多边形 34"/>
            <p:cNvSpPr/>
            <p:nvPr/>
          </p:nvSpPr>
          <p:spPr>
            <a:xfrm>
              <a:off x="3905551" y="3298764"/>
              <a:ext cx="1737504" cy="4614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36563"/>
                <a:gd name="f7" fmla="val 462407"/>
                <a:gd name="f8" fmla="val 46241"/>
                <a:gd name="f9" fmla="val 33977"/>
                <a:gd name="f10" fmla="val 4872"/>
                <a:gd name="f11" fmla="val 22216"/>
                <a:gd name="f12" fmla="val 13544"/>
                <a:gd name="f13" fmla="val 1690322"/>
                <a:gd name="f14" fmla="val 1702586"/>
                <a:gd name="f15" fmla="val 1714347"/>
                <a:gd name="f16" fmla="val 1723019"/>
                <a:gd name="f17" fmla="val 1731691"/>
                <a:gd name="f18" fmla="val 416166"/>
                <a:gd name="f19" fmla="val 428430"/>
                <a:gd name="f20" fmla="val 440191"/>
                <a:gd name="f21" fmla="val 448863"/>
                <a:gd name="f22" fmla="val 457535"/>
                <a:gd name="f23" fmla="+- 0 0 -90"/>
                <a:gd name="f24" fmla="*/ f3 1 1736563"/>
                <a:gd name="f25" fmla="*/ f4 1 46240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36563"/>
                <a:gd name="f34" fmla="*/ f30 1 462407"/>
                <a:gd name="f35" fmla="*/ 0 f31 1"/>
                <a:gd name="f36" fmla="*/ 46241 f30 1"/>
                <a:gd name="f37" fmla="*/ 13544 f31 1"/>
                <a:gd name="f38" fmla="*/ 13544 f30 1"/>
                <a:gd name="f39" fmla="*/ 46241 f31 1"/>
                <a:gd name="f40" fmla="*/ 0 f30 1"/>
                <a:gd name="f41" fmla="*/ 1690322 f31 1"/>
                <a:gd name="f42" fmla="*/ 1723019 f31 1"/>
                <a:gd name="f43" fmla="*/ 1736563 f31 1"/>
                <a:gd name="f44" fmla="*/ 416166 f30 1"/>
                <a:gd name="f45" fmla="*/ 448863 f30 1"/>
                <a:gd name="f46" fmla="*/ 462407 f30 1"/>
                <a:gd name="f47" fmla="+- f32 0 f1"/>
                <a:gd name="f48" fmla="*/ f35 1 1736563"/>
                <a:gd name="f49" fmla="*/ f36 1 462407"/>
                <a:gd name="f50" fmla="*/ f37 1 1736563"/>
                <a:gd name="f51" fmla="*/ f38 1 462407"/>
                <a:gd name="f52" fmla="*/ f39 1 1736563"/>
                <a:gd name="f53" fmla="*/ f40 1 462407"/>
                <a:gd name="f54" fmla="*/ f41 1 1736563"/>
                <a:gd name="f55" fmla="*/ f42 1 1736563"/>
                <a:gd name="f56" fmla="*/ f43 1 1736563"/>
                <a:gd name="f57" fmla="*/ f44 1 462407"/>
                <a:gd name="f58" fmla="*/ f45 1 462407"/>
                <a:gd name="f59" fmla="*/ f46 1 462407"/>
                <a:gd name="f60" fmla="*/ f26 1 f33"/>
                <a:gd name="f61" fmla="*/ f27 1 f33"/>
                <a:gd name="f62" fmla="*/ f26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3"/>
                <a:gd name="f69" fmla="*/ f53 1 f34"/>
                <a:gd name="f70" fmla="*/ f54 1 f33"/>
                <a:gd name="f71" fmla="*/ f55 1 f33"/>
                <a:gd name="f72" fmla="*/ f56 1 f33"/>
                <a:gd name="f73" fmla="*/ f57 1 f34"/>
                <a:gd name="f74" fmla="*/ f58 1 f34"/>
                <a:gd name="f75" fmla="*/ f59 1 f34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4 1"/>
                <a:gd name="f85" fmla="*/ f69 f25 1"/>
                <a:gd name="f86" fmla="*/ f70 f24 1"/>
                <a:gd name="f87" fmla="*/ f71 f24 1"/>
                <a:gd name="f88" fmla="*/ f72 f24 1"/>
                <a:gd name="f89" fmla="*/ f73 f25 1"/>
                <a:gd name="f90" fmla="*/ f74 f25 1"/>
                <a:gd name="f91" fmla="*/ f7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5"/>
                </a:cxn>
                <a:cxn ang="f47">
                  <a:pos x="f87" y="f83"/>
                </a:cxn>
                <a:cxn ang="f47">
                  <a:pos x="f88" y="f81"/>
                </a:cxn>
                <a:cxn ang="f47">
                  <a:pos x="f88" y="f89"/>
                </a:cxn>
                <a:cxn ang="f47">
                  <a:pos x="f87" y="f90"/>
                </a:cxn>
                <a:cxn ang="f47">
                  <a:pos x="f86" y="f91"/>
                </a:cxn>
                <a:cxn ang="f47">
                  <a:pos x="f84" y="f91"/>
                </a:cxn>
                <a:cxn ang="f47">
                  <a:pos x="f82" y="f90"/>
                </a:cxn>
                <a:cxn ang="f47">
                  <a:pos x="f80" y="f89"/>
                </a:cxn>
                <a:cxn ang="f47">
                  <a:pos x="f80" y="f81"/>
                </a:cxn>
              </a:cxnLst>
              <a:rect l="f76" t="f79" r="f77" b="f78"/>
              <a:pathLst>
                <a:path w="1736563" h="462407">
                  <a:moveTo>
                    <a:pt x="f5" y="f8"/>
                  </a:moveTo>
                  <a:cubicBezTo>
                    <a:pt x="f5" y="f9"/>
                    <a:pt x="f10" y="f11"/>
                    <a:pt x="f12" y="f12"/>
                  </a:cubicBezTo>
                  <a:cubicBezTo>
                    <a:pt x="f11" y="f10"/>
                    <a:pt x="f9" y="f5"/>
                    <a:pt x="f8" y="f5"/>
                  </a:cubicBezTo>
                  <a:lnTo>
                    <a:pt x="f13" y="f5"/>
                  </a:lnTo>
                  <a:cubicBezTo>
                    <a:pt x="f14" y="f5"/>
                    <a:pt x="f15" y="f10"/>
                    <a:pt x="f16" y="f12"/>
                  </a:cubicBezTo>
                  <a:cubicBezTo>
                    <a:pt x="f17" y="f11"/>
                    <a:pt x="f6" y="f9"/>
                    <a:pt x="f6" y="f8"/>
                  </a:cubicBezTo>
                  <a:lnTo>
                    <a:pt x="f6" y="f18"/>
                  </a:lnTo>
                  <a:cubicBezTo>
                    <a:pt x="f6" y="f19"/>
                    <a:pt x="f17" y="f20"/>
                    <a:pt x="f16" y="f21"/>
                  </a:cubicBezTo>
                  <a:cubicBezTo>
                    <a:pt x="f15" y="f22"/>
                    <a:pt x="f14" y="f7"/>
                    <a:pt x="f13" y="f7"/>
                  </a:cubicBezTo>
                  <a:lnTo>
                    <a:pt x="f8" y="f7"/>
                  </a:lnTo>
                  <a:cubicBezTo>
                    <a:pt x="f9" y="f7"/>
                    <a:pt x="f11" y="f22"/>
                    <a:pt x="f12" y="f21"/>
                  </a:cubicBezTo>
                  <a:cubicBezTo>
                    <a:pt x="f10" y="f20"/>
                    <a:pt x="f5" y="f19"/>
                    <a:pt x="f5" y="f18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9528">
              <a:solidFill>
                <a:srgbClr val="4A7EBB"/>
              </a:solidFill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lIns="55449" tIns="55449" rIns="55449" bIns="55449" anchor="ctr" anchorCtr="1"/>
            <a:lstStyle/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N1 vehicle</a:t>
              </a:r>
            </a:p>
          </p:txBody>
        </p:sp>
        <p:sp>
          <p:nvSpPr>
            <p:cNvPr id="5144" name="任意多边形 35"/>
            <p:cNvSpPr>
              <a:spLocks/>
            </p:cNvSpPr>
            <p:nvPr/>
          </p:nvSpPr>
          <p:spPr bwMode="auto">
            <a:xfrm>
              <a:off x="350123" y="3897820"/>
              <a:ext cx="1350216" cy="467813"/>
            </a:xfrm>
            <a:custGeom>
              <a:avLst/>
              <a:gdLst>
                <a:gd name="T0" fmla="*/ 675108 w 1350216"/>
                <a:gd name="T1" fmla="*/ 0 h 467813"/>
                <a:gd name="T2" fmla="*/ 1350216 w 1350216"/>
                <a:gd name="T3" fmla="*/ 233907 h 467813"/>
                <a:gd name="T4" fmla="*/ 675108 w 1350216"/>
                <a:gd name="T5" fmla="*/ 467813 h 467813"/>
                <a:gd name="T6" fmla="*/ 0 w 1350216"/>
                <a:gd name="T7" fmla="*/ 233907 h 467813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13702 w 1350216"/>
                <a:gd name="T13" fmla="*/ 13702 h 467813"/>
                <a:gd name="T14" fmla="*/ 1336514 w 1350216"/>
                <a:gd name="T15" fmla="*/ 454111 h 467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216" h="467813">
                  <a:moveTo>
                    <a:pt x="46781" y="0"/>
                  </a:moveTo>
                  <a:lnTo>
                    <a:pt x="46780" y="0"/>
                  </a:lnTo>
                  <a:cubicBezTo>
                    <a:pt x="20944" y="0"/>
                    <a:pt x="0" y="20944"/>
                    <a:pt x="0" y="46780"/>
                  </a:cubicBezTo>
                  <a:lnTo>
                    <a:pt x="0" y="421032"/>
                  </a:lnTo>
                  <a:cubicBezTo>
                    <a:pt x="0" y="446868"/>
                    <a:pt x="20944" y="467812"/>
                    <a:pt x="46780" y="467813"/>
                  </a:cubicBezTo>
                  <a:lnTo>
                    <a:pt x="1303435" y="467813"/>
                  </a:lnTo>
                  <a:cubicBezTo>
                    <a:pt x="1329271" y="467812"/>
                    <a:pt x="1350216" y="446868"/>
                    <a:pt x="1350216" y="421032"/>
                  </a:cubicBezTo>
                  <a:lnTo>
                    <a:pt x="1350216" y="46781"/>
                  </a:lnTo>
                  <a:cubicBezTo>
                    <a:pt x="1350216" y="20944"/>
                    <a:pt x="1329271" y="0"/>
                    <a:pt x="1303435" y="0"/>
                  </a:cubicBezTo>
                  <a:lnTo>
                    <a:pt x="46781" y="0"/>
                  </a:lnTo>
                  <a:close/>
                </a:path>
              </a:pathLst>
            </a:custGeom>
            <a:gradFill rotWithShape="0">
              <a:gsLst>
                <a:gs pos="0">
                  <a:srgbClr val="2C5D98"/>
                </a:gs>
                <a:gs pos="100000">
                  <a:srgbClr val="3C7BC7"/>
                </a:gs>
              </a:gsLst>
              <a:lin ang="16200000"/>
            </a:gradFill>
            <a:ln w="9525">
              <a:noFill/>
              <a:prstDash val="solid"/>
              <a:round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145" name="任意多边形 36"/>
            <p:cNvSpPr>
              <a:spLocks/>
            </p:cNvSpPr>
            <p:nvPr/>
          </p:nvSpPr>
          <p:spPr bwMode="auto">
            <a:xfrm>
              <a:off x="432660" y="3976142"/>
              <a:ext cx="1350216" cy="467814"/>
            </a:xfrm>
            <a:custGeom>
              <a:avLst/>
              <a:gdLst>
                <a:gd name="T0" fmla="*/ 675108 w 1349280"/>
                <a:gd name="T1" fmla="*/ 0 h 468213"/>
                <a:gd name="T2" fmla="*/ 1350216 w 1349280"/>
                <a:gd name="T3" fmla="*/ 233907 h 468213"/>
                <a:gd name="T4" fmla="*/ 675108 w 1349280"/>
                <a:gd name="T5" fmla="*/ 467814 h 468213"/>
                <a:gd name="T6" fmla="*/ 0 w 1349280"/>
                <a:gd name="T7" fmla="*/ 233907 h 468213"/>
                <a:gd name="T8" fmla="*/ 0 w 1349280"/>
                <a:gd name="T9" fmla="*/ 46781 h 468213"/>
                <a:gd name="T10" fmla="*/ 13724 w 1349280"/>
                <a:gd name="T11" fmla="*/ 13702 h 468213"/>
                <a:gd name="T12" fmla="*/ 46853 w 1349280"/>
                <a:gd name="T13" fmla="*/ 0 h 468213"/>
                <a:gd name="T14" fmla="*/ 1303363 w 1349280"/>
                <a:gd name="T15" fmla="*/ 0 h 468213"/>
                <a:gd name="T16" fmla="*/ 1336492 w 1349280"/>
                <a:gd name="T17" fmla="*/ 13702 h 468213"/>
                <a:gd name="T18" fmla="*/ 1350216 w 1349280"/>
                <a:gd name="T19" fmla="*/ 46781 h 468213"/>
                <a:gd name="T20" fmla="*/ 1350216 w 1349280"/>
                <a:gd name="T21" fmla="*/ 421033 h 468213"/>
                <a:gd name="T22" fmla="*/ 1336492 w 1349280"/>
                <a:gd name="T23" fmla="*/ 454112 h 468213"/>
                <a:gd name="T24" fmla="*/ 1303363 w 1349280"/>
                <a:gd name="T25" fmla="*/ 467814 h 468213"/>
                <a:gd name="T26" fmla="*/ 46853 w 1349280"/>
                <a:gd name="T27" fmla="*/ 467814 h 468213"/>
                <a:gd name="T28" fmla="*/ 13724 w 1349280"/>
                <a:gd name="T29" fmla="*/ 454112 h 468213"/>
                <a:gd name="T30" fmla="*/ 0 w 1349280"/>
                <a:gd name="T31" fmla="*/ 421033 h 468213"/>
                <a:gd name="T32" fmla="*/ 0 w 1349280"/>
                <a:gd name="T33" fmla="*/ 46781 h 468213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49280"/>
                <a:gd name="T52" fmla="*/ 0 h 468213"/>
                <a:gd name="T53" fmla="*/ 1349280 w 1349280"/>
                <a:gd name="T54" fmla="*/ 468213 h 4682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49280" h="468213">
                  <a:moveTo>
                    <a:pt x="0" y="46821"/>
                  </a:moveTo>
                  <a:cubicBezTo>
                    <a:pt x="0" y="34403"/>
                    <a:pt x="4933" y="22494"/>
                    <a:pt x="13714" y="13714"/>
                  </a:cubicBezTo>
                  <a:cubicBezTo>
                    <a:pt x="22495" y="4933"/>
                    <a:pt x="34404" y="0"/>
                    <a:pt x="46821" y="0"/>
                  </a:cubicBezTo>
                  <a:lnTo>
                    <a:pt x="1302459" y="0"/>
                  </a:lnTo>
                  <a:cubicBezTo>
                    <a:pt x="1314877" y="0"/>
                    <a:pt x="1326786" y="4933"/>
                    <a:pt x="1335566" y="13714"/>
                  </a:cubicBezTo>
                  <a:cubicBezTo>
                    <a:pt x="1344347" y="22495"/>
                    <a:pt x="1349280" y="34404"/>
                    <a:pt x="1349280" y="46821"/>
                  </a:cubicBezTo>
                  <a:lnTo>
                    <a:pt x="1349280" y="421392"/>
                  </a:lnTo>
                  <a:cubicBezTo>
                    <a:pt x="1349280" y="433810"/>
                    <a:pt x="1344347" y="445719"/>
                    <a:pt x="1335566" y="454499"/>
                  </a:cubicBezTo>
                  <a:cubicBezTo>
                    <a:pt x="1326785" y="463280"/>
                    <a:pt x="1314876" y="468213"/>
                    <a:pt x="1302459" y="468213"/>
                  </a:cubicBezTo>
                  <a:lnTo>
                    <a:pt x="46821" y="468213"/>
                  </a:lnTo>
                  <a:cubicBezTo>
                    <a:pt x="34403" y="468213"/>
                    <a:pt x="22494" y="463280"/>
                    <a:pt x="13714" y="454499"/>
                  </a:cubicBezTo>
                  <a:cubicBezTo>
                    <a:pt x="4933" y="445718"/>
                    <a:pt x="0" y="433809"/>
                    <a:pt x="0" y="421392"/>
                  </a:cubicBezTo>
                  <a:lnTo>
                    <a:pt x="0" y="46821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9528">
              <a:solidFill>
                <a:srgbClr val="4A7EBB"/>
              </a:solidFill>
              <a:miter lim="800000"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55622" tIns="55622" rIns="55622" bIns="55622" anchor="ctr" anchorCtr="1"/>
            <a:lstStyle/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Van</a:t>
              </a:r>
            </a:p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 (FF)</a:t>
              </a:r>
            </a:p>
          </p:txBody>
        </p:sp>
        <p:sp>
          <p:nvSpPr>
            <p:cNvPr id="5146" name="任意多边形 37"/>
            <p:cNvSpPr>
              <a:spLocks/>
            </p:cNvSpPr>
            <p:nvPr/>
          </p:nvSpPr>
          <p:spPr bwMode="auto">
            <a:xfrm>
              <a:off x="2620942" y="3897820"/>
              <a:ext cx="1295192" cy="467813"/>
            </a:xfrm>
            <a:custGeom>
              <a:avLst/>
              <a:gdLst>
                <a:gd name="T0" fmla="*/ 647596 w 1295192"/>
                <a:gd name="T1" fmla="*/ 0 h 467813"/>
                <a:gd name="T2" fmla="*/ 1295192 w 1295192"/>
                <a:gd name="T3" fmla="*/ 233907 h 467813"/>
                <a:gd name="T4" fmla="*/ 647596 w 1295192"/>
                <a:gd name="T5" fmla="*/ 467813 h 467813"/>
                <a:gd name="T6" fmla="*/ 0 w 1295192"/>
                <a:gd name="T7" fmla="*/ 233907 h 467813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13702 w 1295192"/>
                <a:gd name="T13" fmla="*/ 13702 h 467813"/>
                <a:gd name="T14" fmla="*/ 1281490 w 1295192"/>
                <a:gd name="T15" fmla="*/ 454111 h 467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5192" h="467813">
                  <a:moveTo>
                    <a:pt x="46781" y="0"/>
                  </a:moveTo>
                  <a:lnTo>
                    <a:pt x="46780" y="0"/>
                  </a:lnTo>
                  <a:cubicBezTo>
                    <a:pt x="20944" y="0"/>
                    <a:pt x="0" y="20944"/>
                    <a:pt x="0" y="46780"/>
                  </a:cubicBezTo>
                  <a:lnTo>
                    <a:pt x="0" y="421032"/>
                  </a:lnTo>
                  <a:cubicBezTo>
                    <a:pt x="0" y="446868"/>
                    <a:pt x="20944" y="467812"/>
                    <a:pt x="46780" y="467813"/>
                  </a:cubicBezTo>
                  <a:lnTo>
                    <a:pt x="1248411" y="467813"/>
                  </a:lnTo>
                  <a:cubicBezTo>
                    <a:pt x="1274247" y="467812"/>
                    <a:pt x="1295192" y="446868"/>
                    <a:pt x="1295192" y="421032"/>
                  </a:cubicBezTo>
                  <a:lnTo>
                    <a:pt x="1295192" y="46781"/>
                  </a:lnTo>
                  <a:cubicBezTo>
                    <a:pt x="1295192" y="20944"/>
                    <a:pt x="1274247" y="0"/>
                    <a:pt x="1248411" y="0"/>
                  </a:cubicBezTo>
                  <a:lnTo>
                    <a:pt x="46781" y="0"/>
                  </a:lnTo>
                  <a:close/>
                </a:path>
              </a:pathLst>
            </a:custGeom>
            <a:gradFill rotWithShape="0">
              <a:gsLst>
                <a:gs pos="0">
                  <a:srgbClr val="2C5D98"/>
                </a:gs>
                <a:gs pos="100000">
                  <a:srgbClr val="3C7BC7"/>
                </a:gs>
              </a:gsLst>
              <a:lin ang="16200000"/>
            </a:gradFill>
            <a:ln w="9525">
              <a:noFill/>
              <a:prstDash val="solid"/>
              <a:round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147" name="任意多边形 38"/>
            <p:cNvSpPr>
              <a:spLocks/>
            </p:cNvSpPr>
            <p:nvPr/>
          </p:nvSpPr>
          <p:spPr bwMode="auto">
            <a:xfrm>
              <a:off x="2701362" y="3976142"/>
              <a:ext cx="1297307" cy="467814"/>
            </a:xfrm>
            <a:custGeom>
              <a:avLst/>
              <a:gdLst>
                <a:gd name="T0" fmla="*/ 648654 w 1295646"/>
                <a:gd name="T1" fmla="*/ 0 h 468213"/>
                <a:gd name="T2" fmla="*/ 1297307 w 1295646"/>
                <a:gd name="T3" fmla="*/ 233907 h 468213"/>
                <a:gd name="T4" fmla="*/ 648654 w 1295646"/>
                <a:gd name="T5" fmla="*/ 467814 h 468213"/>
                <a:gd name="T6" fmla="*/ 0 w 1295646"/>
                <a:gd name="T7" fmla="*/ 233907 h 468213"/>
                <a:gd name="T8" fmla="*/ 0 w 1295646"/>
                <a:gd name="T9" fmla="*/ 46781 h 468213"/>
                <a:gd name="T10" fmla="*/ 13732 w 1295646"/>
                <a:gd name="T11" fmla="*/ 13702 h 468213"/>
                <a:gd name="T12" fmla="*/ 46881 w 1295646"/>
                <a:gd name="T13" fmla="*/ 0 h 468213"/>
                <a:gd name="T14" fmla="*/ 1250426 w 1295646"/>
                <a:gd name="T15" fmla="*/ 0 h 468213"/>
                <a:gd name="T16" fmla="*/ 1283575 w 1295646"/>
                <a:gd name="T17" fmla="*/ 13702 h 468213"/>
                <a:gd name="T18" fmla="*/ 1297307 w 1295646"/>
                <a:gd name="T19" fmla="*/ 46781 h 468213"/>
                <a:gd name="T20" fmla="*/ 1297307 w 1295646"/>
                <a:gd name="T21" fmla="*/ 421033 h 468213"/>
                <a:gd name="T22" fmla="*/ 1283575 w 1295646"/>
                <a:gd name="T23" fmla="*/ 454112 h 468213"/>
                <a:gd name="T24" fmla="*/ 1250426 w 1295646"/>
                <a:gd name="T25" fmla="*/ 467814 h 468213"/>
                <a:gd name="T26" fmla="*/ 46881 w 1295646"/>
                <a:gd name="T27" fmla="*/ 467814 h 468213"/>
                <a:gd name="T28" fmla="*/ 13732 w 1295646"/>
                <a:gd name="T29" fmla="*/ 454112 h 468213"/>
                <a:gd name="T30" fmla="*/ 0 w 1295646"/>
                <a:gd name="T31" fmla="*/ 421033 h 468213"/>
                <a:gd name="T32" fmla="*/ 0 w 1295646"/>
                <a:gd name="T33" fmla="*/ 46781 h 468213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95646"/>
                <a:gd name="T52" fmla="*/ 0 h 468213"/>
                <a:gd name="T53" fmla="*/ 1295646 w 1295646"/>
                <a:gd name="T54" fmla="*/ 468213 h 4682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95646" h="468213">
                  <a:moveTo>
                    <a:pt x="0" y="46821"/>
                  </a:moveTo>
                  <a:cubicBezTo>
                    <a:pt x="0" y="34403"/>
                    <a:pt x="4933" y="22494"/>
                    <a:pt x="13714" y="13714"/>
                  </a:cubicBezTo>
                  <a:cubicBezTo>
                    <a:pt x="22495" y="4933"/>
                    <a:pt x="34404" y="0"/>
                    <a:pt x="46821" y="0"/>
                  </a:cubicBezTo>
                  <a:lnTo>
                    <a:pt x="1248825" y="0"/>
                  </a:lnTo>
                  <a:cubicBezTo>
                    <a:pt x="1261243" y="0"/>
                    <a:pt x="1273152" y="4933"/>
                    <a:pt x="1281932" y="13714"/>
                  </a:cubicBezTo>
                  <a:cubicBezTo>
                    <a:pt x="1290713" y="22495"/>
                    <a:pt x="1295646" y="34404"/>
                    <a:pt x="1295646" y="46821"/>
                  </a:cubicBezTo>
                  <a:lnTo>
                    <a:pt x="1295646" y="421392"/>
                  </a:lnTo>
                  <a:cubicBezTo>
                    <a:pt x="1295646" y="433810"/>
                    <a:pt x="1290713" y="445719"/>
                    <a:pt x="1281932" y="454499"/>
                  </a:cubicBezTo>
                  <a:cubicBezTo>
                    <a:pt x="1273151" y="463280"/>
                    <a:pt x="1261242" y="468213"/>
                    <a:pt x="1248825" y="468213"/>
                  </a:cubicBezTo>
                  <a:lnTo>
                    <a:pt x="46821" y="468213"/>
                  </a:lnTo>
                  <a:cubicBezTo>
                    <a:pt x="34403" y="468213"/>
                    <a:pt x="22494" y="463280"/>
                    <a:pt x="13714" y="454499"/>
                  </a:cubicBezTo>
                  <a:cubicBezTo>
                    <a:pt x="4933" y="445718"/>
                    <a:pt x="0" y="433809"/>
                    <a:pt x="0" y="421392"/>
                  </a:cubicBezTo>
                  <a:lnTo>
                    <a:pt x="0" y="46821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9528">
              <a:solidFill>
                <a:srgbClr val="4A7EBB"/>
              </a:solidFill>
              <a:miter lim="800000"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55622" tIns="55622" rIns="55622" bIns="55622" anchor="ctr" anchorCtr="1"/>
            <a:lstStyle/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Pick up </a:t>
              </a:r>
            </a:p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(FR)</a:t>
              </a:r>
            </a:p>
          </p:txBody>
        </p:sp>
        <p:sp>
          <p:nvSpPr>
            <p:cNvPr id="5148" name="任意多边形 39"/>
            <p:cNvSpPr>
              <a:spLocks/>
            </p:cNvSpPr>
            <p:nvPr/>
          </p:nvSpPr>
          <p:spPr bwMode="auto">
            <a:xfrm>
              <a:off x="5022971" y="3897820"/>
              <a:ext cx="1310007" cy="467813"/>
            </a:xfrm>
            <a:custGeom>
              <a:avLst/>
              <a:gdLst>
                <a:gd name="T0" fmla="*/ 655004 w 1310007"/>
                <a:gd name="T1" fmla="*/ 0 h 467813"/>
                <a:gd name="T2" fmla="*/ 1310007 w 1310007"/>
                <a:gd name="T3" fmla="*/ 233907 h 467813"/>
                <a:gd name="T4" fmla="*/ 655004 w 1310007"/>
                <a:gd name="T5" fmla="*/ 467813 h 467813"/>
                <a:gd name="T6" fmla="*/ 0 w 1310007"/>
                <a:gd name="T7" fmla="*/ 233907 h 467813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13702 w 1310007"/>
                <a:gd name="T13" fmla="*/ 13702 h 467813"/>
                <a:gd name="T14" fmla="*/ 1296305 w 1310007"/>
                <a:gd name="T15" fmla="*/ 454111 h 467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0007" h="467813">
                  <a:moveTo>
                    <a:pt x="46781" y="0"/>
                  </a:moveTo>
                  <a:lnTo>
                    <a:pt x="46780" y="0"/>
                  </a:lnTo>
                  <a:cubicBezTo>
                    <a:pt x="20944" y="0"/>
                    <a:pt x="0" y="20944"/>
                    <a:pt x="0" y="46780"/>
                  </a:cubicBezTo>
                  <a:lnTo>
                    <a:pt x="0" y="421032"/>
                  </a:lnTo>
                  <a:cubicBezTo>
                    <a:pt x="0" y="446868"/>
                    <a:pt x="20944" y="467812"/>
                    <a:pt x="46780" y="467813"/>
                  </a:cubicBezTo>
                  <a:lnTo>
                    <a:pt x="1263226" y="467813"/>
                  </a:lnTo>
                  <a:cubicBezTo>
                    <a:pt x="1289062" y="467812"/>
                    <a:pt x="1310007" y="446868"/>
                    <a:pt x="1310007" y="421032"/>
                  </a:cubicBezTo>
                  <a:lnTo>
                    <a:pt x="1310007" y="46781"/>
                  </a:lnTo>
                  <a:cubicBezTo>
                    <a:pt x="1310007" y="20944"/>
                    <a:pt x="1289062" y="0"/>
                    <a:pt x="1263226" y="0"/>
                  </a:cubicBezTo>
                  <a:lnTo>
                    <a:pt x="46781" y="0"/>
                  </a:lnTo>
                  <a:close/>
                </a:path>
              </a:pathLst>
            </a:custGeom>
            <a:gradFill rotWithShape="0">
              <a:gsLst>
                <a:gs pos="0">
                  <a:srgbClr val="2C5D98"/>
                </a:gs>
                <a:gs pos="100000">
                  <a:srgbClr val="3C7BC7"/>
                </a:gs>
              </a:gsLst>
              <a:lin ang="16200000"/>
            </a:gradFill>
            <a:ln w="9525">
              <a:noFill/>
              <a:prstDash val="solid"/>
              <a:round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149" name="任意多边形 40"/>
            <p:cNvSpPr>
              <a:spLocks/>
            </p:cNvSpPr>
            <p:nvPr/>
          </p:nvSpPr>
          <p:spPr bwMode="auto">
            <a:xfrm>
              <a:off x="5105509" y="3976142"/>
              <a:ext cx="1310005" cy="467814"/>
            </a:xfrm>
            <a:custGeom>
              <a:avLst/>
              <a:gdLst>
                <a:gd name="T0" fmla="*/ 655003 w 1307635"/>
                <a:gd name="T1" fmla="*/ 0 h 468213"/>
                <a:gd name="T2" fmla="*/ 1310005 w 1307635"/>
                <a:gd name="T3" fmla="*/ 233907 h 468213"/>
                <a:gd name="T4" fmla="*/ 655003 w 1307635"/>
                <a:gd name="T5" fmla="*/ 467814 h 468213"/>
                <a:gd name="T6" fmla="*/ 0 w 1307635"/>
                <a:gd name="T7" fmla="*/ 233907 h 468213"/>
                <a:gd name="T8" fmla="*/ 0 w 1307635"/>
                <a:gd name="T9" fmla="*/ 46781 h 468213"/>
                <a:gd name="T10" fmla="*/ 13739 w 1307635"/>
                <a:gd name="T11" fmla="*/ 13702 h 468213"/>
                <a:gd name="T12" fmla="*/ 46906 w 1307635"/>
                <a:gd name="T13" fmla="*/ 0 h 468213"/>
                <a:gd name="T14" fmla="*/ 1263099 w 1307635"/>
                <a:gd name="T15" fmla="*/ 0 h 468213"/>
                <a:gd name="T16" fmla="*/ 1296266 w 1307635"/>
                <a:gd name="T17" fmla="*/ 13702 h 468213"/>
                <a:gd name="T18" fmla="*/ 1310005 w 1307635"/>
                <a:gd name="T19" fmla="*/ 46781 h 468213"/>
                <a:gd name="T20" fmla="*/ 1310005 w 1307635"/>
                <a:gd name="T21" fmla="*/ 421033 h 468213"/>
                <a:gd name="T22" fmla="*/ 1296266 w 1307635"/>
                <a:gd name="T23" fmla="*/ 454112 h 468213"/>
                <a:gd name="T24" fmla="*/ 1263099 w 1307635"/>
                <a:gd name="T25" fmla="*/ 467814 h 468213"/>
                <a:gd name="T26" fmla="*/ 46906 w 1307635"/>
                <a:gd name="T27" fmla="*/ 467814 h 468213"/>
                <a:gd name="T28" fmla="*/ 13739 w 1307635"/>
                <a:gd name="T29" fmla="*/ 454112 h 468213"/>
                <a:gd name="T30" fmla="*/ 0 w 1307635"/>
                <a:gd name="T31" fmla="*/ 421033 h 468213"/>
                <a:gd name="T32" fmla="*/ 0 w 1307635"/>
                <a:gd name="T33" fmla="*/ 46781 h 468213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7635"/>
                <a:gd name="T52" fmla="*/ 0 h 468213"/>
                <a:gd name="T53" fmla="*/ 1307635 w 1307635"/>
                <a:gd name="T54" fmla="*/ 468213 h 4682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7635" h="468213">
                  <a:moveTo>
                    <a:pt x="0" y="46821"/>
                  </a:moveTo>
                  <a:cubicBezTo>
                    <a:pt x="0" y="34403"/>
                    <a:pt x="4933" y="22494"/>
                    <a:pt x="13714" y="13714"/>
                  </a:cubicBezTo>
                  <a:cubicBezTo>
                    <a:pt x="22495" y="4933"/>
                    <a:pt x="34404" y="0"/>
                    <a:pt x="46821" y="0"/>
                  </a:cubicBezTo>
                  <a:lnTo>
                    <a:pt x="1260814" y="0"/>
                  </a:lnTo>
                  <a:cubicBezTo>
                    <a:pt x="1273232" y="0"/>
                    <a:pt x="1285141" y="4933"/>
                    <a:pt x="1293921" y="13714"/>
                  </a:cubicBezTo>
                  <a:cubicBezTo>
                    <a:pt x="1302702" y="22495"/>
                    <a:pt x="1307635" y="34404"/>
                    <a:pt x="1307635" y="46821"/>
                  </a:cubicBezTo>
                  <a:lnTo>
                    <a:pt x="1307635" y="421392"/>
                  </a:lnTo>
                  <a:cubicBezTo>
                    <a:pt x="1307635" y="433810"/>
                    <a:pt x="1302702" y="445719"/>
                    <a:pt x="1293921" y="454499"/>
                  </a:cubicBezTo>
                  <a:cubicBezTo>
                    <a:pt x="1285140" y="463280"/>
                    <a:pt x="1273231" y="468213"/>
                    <a:pt x="1260814" y="468213"/>
                  </a:cubicBezTo>
                  <a:lnTo>
                    <a:pt x="46821" y="468213"/>
                  </a:lnTo>
                  <a:cubicBezTo>
                    <a:pt x="34403" y="468213"/>
                    <a:pt x="22494" y="463280"/>
                    <a:pt x="13714" y="454499"/>
                  </a:cubicBezTo>
                  <a:cubicBezTo>
                    <a:pt x="4933" y="445718"/>
                    <a:pt x="0" y="433809"/>
                    <a:pt x="0" y="421392"/>
                  </a:cubicBezTo>
                  <a:lnTo>
                    <a:pt x="0" y="46821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9528">
              <a:solidFill>
                <a:srgbClr val="4A7EBB"/>
              </a:solidFill>
              <a:miter lim="800000"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55622" tIns="55622" rIns="55622" bIns="55622" anchor="ctr" anchorCtr="1"/>
            <a:lstStyle/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Light truck</a:t>
              </a:r>
            </a:p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(</a:t>
              </a:r>
              <a:r>
                <a:rPr lang="en-US" altLang="zh-CN" sz="800">
                  <a:ea typeface="宋体" charset="-122"/>
                </a:rPr>
                <a:t>GVM</a:t>
              </a:r>
              <a:r>
                <a:rPr lang="zh-CN" altLang="en-US" sz="800">
                  <a:ea typeface="宋体" charset="-122"/>
                </a:rPr>
                <a:t>＞</a:t>
              </a:r>
              <a:r>
                <a:rPr lang="en-US" altLang="zh-CN" sz="800">
                  <a:ea typeface="宋体" charset="-122"/>
                </a:rPr>
                <a:t>2.5t</a:t>
              </a:r>
              <a:r>
                <a:rPr lang="en-US" altLang="zh-CN" sz="800">
                  <a:solidFill>
                    <a:srgbClr val="000000"/>
                  </a:solidFill>
                  <a:ea typeface="宋体" charset="-122"/>
                </a:rPr>
                <a:t>)</a:t>
              </a:r>
            </a:p>
          </p:txBody>
        </p:sp>
        <p:sp>
          <p:nvSpPr>
            <p:cNvPr id="5150" name="任意多边形 41"/>
            <p:cNvSpPr>
              <a:spLocks/>
            </p:cNvSpPr>
            <p:nvPr/>
          </p:nvSpPr>
          <p:spPr bwMode="auto">
            <a:xfrm>
              <a:off x="7420769" y="3897820"/>
              <a:ext cx="1297307" cy="467813"/>
            </a:xfrm>
            <a:custGeom>
              <a:avLst/>
              <a:gdLst>
                <a:gd name="T0" fmla="*/ 648654 w 1297307"/>
                <a:gd name="T1" fmla="*/ 0 h 467813"/>
                <a:gd name="T2" fmla="*/ 1297307 w 1297307"/>
                <a:gd name="T3" fmla="*/ 233907 h 467813"/>
                <a:gd name="T4" fmla="*/ 648654 w 1297307"/>
                <a:gd name="T5" fmla="*/ 467813 h 467813"/>
                <a:gd name="T6" fmla="*/ 0 w 1297307"/>
                <a:gd name="T7" fmla="*/ 233907 h 467813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13702 w 1297307"/>
                <a:gd name="T13" fmla="*/ 13702 h 467813"/>
                <a:gd name="T14" fmla="*/ 1283605 w 1297307"/>
                <a:gd name="T15" fmla="*/ 454111 h 467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7307" h="467813">
                  <a:moveTo>
                    <a:pt x="46781" y="0"/>
                  </a:moveTo>
                  <a:lnTo>
                    <a:pt x="46780" y="0"/>
                  </a:lnTo>
                  <a:cubicBezTo>
                    <a:pt x="20944" y="0"/>
                    <a:pt x="0" y="20944"/>
                    <a:pt x="0" y="46780"/>
                  </a:cubicBezTo>
                  <a:lnTo>
                    <a:pt x="0" y="421032"/>
                  </a:lnTo>
                  <a:cubicBezTo>
                    <a:pt x="0" y="446868"/>
                    <a:pt x="20944" y="467812"/>
                    <a:pt x="46780" y="467813"/>
                  </a:cubicBezTo>
                  <a:lnTo>
                    <a:pt x="1250526" y="467813"/>
                  </a:lnTo>
                  <a:cubicBezTo>
                    <a:pt x="1276362" y="467812"/>
                    <a:pt x="1297307" y="446868"/>
                    <a:pt x="1297307" y="421032"/>
                  </a:cubicBezTo>
                  <a:lnTo>
                    <a:pt x="1297307" y="46781"/>
                  </a:lnTo>
                  <a:cubicBezTo>
                    <a:pt x="1297307" y="20944"/>
                    <a:pt x="1276362" y="0"/>
                    <a:pt x="1250526" y="0"/>
                  </a:cubicBezTo>
                  <a:lnTo>
                    <a:pt x="46781" y="0"/>
                  </a:lnTo>
                  <a:close/>
                </a:path>
              </a:pathLst>
            </a:custGeom>
            <a:gradFill rotWithShape="0">
              <a:gsLst>
                <a:gs pos="0">
                  <a:srgbClr val="2C5D98"/>
                </a:gs>
                <a:gs pos="100000">
                  <a:srgbClr val="3C7BC7"/>
                </a:gs>
              </a:gsLst>
              <a:lin ang="16200000"/>
            </a:gradFill>
            <a:ln w="9525">
              <a:noFill/>
              <a:prstDash val="solid"/>
              <a:round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5151" name="任意多边形 42"/>
            <p:cNvSpPr>
              <a:spLocks/>
            </p:cNvSpPr>
            <p:nvPr/>
          </p:nvSpPr>
          <p:spPr bwMode="auto">
            <a:xfrm>
              <a:off x="7501190" y="3976142"/>
              <a:ext cx="1299424" cy="467814"/>
            </a:xfrm>
            <a:custGeom>
              <a:avLst/>
              <a:gdLst>
                <a:gd name="T0" fmla="*/ 649712 w 1298418"/>
                <a:gd name="T1" fmla="*/ 0 h 468213"/>
                <a:gd name="T2" fmla="*/ 1299424 w 1298418"/>
                <a:gd name="T3" fmla="*/ 233907 h 468213"/>
                <a:gd name="T4" fmla="*/ 649712 w 1298418"/>
                <a:gd name="T5" fmla="*/ 467814 h 468213"/>
                <a:gd name="T6" fmla="*/ 0 w 1298418"/>
                <a:gd name="T7" fmla="*/ 233907 h 468213"/>
                <a:gd name="T8" fmla="*/ 0 w 1298418"/>
                <a:gd name="T9" fmla="*/ 46781 h 468213"/>
                <a:gd name="T10" fmla="*/ 13725 w 1298418"/>
                <a:gd name="T11" fmla="*/ 13702 h 468213"/>
                <a:gd name="T12" fmla="*/ 46857 w 1298418"/>
                <a:gd name="T13" fmla="*/ 0 h 468213"/>
                <a:gd name="T14" fmla="*/ 1252567 w 1298418"/>
                <a:gd name="T15" fmla="*/ 0 h 468213"/>
                <a:gd name="T16" fmla="*/ 1285699 w 1298418"/>
                <a:gd name="T17" fmla="*/ 13702 h 468213"/>
                <a:gd name="T18" fmla="*/ 1299424 w 1298418"/>
                <a:gd name="T19" fmla="*/ 46781 h 468213"/>
                <a:gd name="T20" fmla="*/ 1299424 w 1298418"/>
                <a:gd name="T21" fmla="*/ 421033 h 468213"/>
                <a:gd name="T22" fmla="*/ 1285699 w 1298418"/>
                <a:gd name="T23" fmla="*/ 454112 h 468213"/>
                <a:gd name="T24" fmla="*/ 1252567 w 1298418"/>
                <a:gd name="T25" fmla="*/ 467814 h 468213"/>
                <a:gd name="T26" fmla="*/ 46857 w 1298418"/>
                <a:gd name="T27" fmla="*/ 467814 h 468213"/>
                <a:gd name="T28" fmla="*/ 13725 w 1298418"/>
                <a:gd name="T29" fmla="*/ 454112 h 468213"/>
                <a:gd name="T30" fmla="*/ 0 w 1298418"/>
                <a:gd name="T31" fmla="*/ 421033 h 468213"/>
                <a:gd name="T32" fmla="*/ 0 w 1298418"/>
                <a:gd name="T33" fmla="*/ 46781 h 468213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98418"/>
                <a:gd name="T52" fmla="*/ 0 h 468213"/>
                <a:gd name="T53" fmla="*/ 1298418 w 1298418"/>
                <a:gd name="T54" fmla="*/ 468213 h 4682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98418" h="468213">
                  <a:moveTo>
                    <a:pt x="0" y="46821"/>
                  </a:moveTo>
                  <a:cubicBezTo>
                    <a:pt x="0" y="34403"/>
                    <a:pt x="4933" y="22494"/>
                    <a:pt x="13714" y="13714"/>
                  </a:cubicBezTo>
                  <a:cubicBezTo>
                    <a:pt x="22495" y="4933"/>
                    <a:pt x="34404" y="0"/>
                    <a:pt x="46821" y="0"/>
                  </a:cubicBezTo>
                  <a:lnTo>
                    <a:pt x="1251597" y="0"/>
                  </a:lnTo>
                  <a:cubicBezTo>
                    <a:pt x="1264015" y="0"/>
                    <a:pt x="1275924" y="4933"/>
                    <a:pt x="1284704" y="13714"/>
                  </a:cubicBezTo>
                  <a:cubicBezTo>
                    <a:pt x="1293485" y="22495"/>
                    <a:pt x="1298418" y="34404"/>
                    <a:pt x="1298418" y="46821"/>
                  </a:cubicBezTo>
                  <a:lnTo>
                    <a:pt x="1298418" y="421392"/>
                  </a:lnTo>
                  <a:cubicBezTo>
                    <a:pt x="1298418" y="433810"/>
                    <a:pt x="1293485" y="445719"/>
                    <a:pt x="1284704" y="454499"/>
                  </a:cubicBezTo>
                  <a:cubicBezTo>
                    <a:pt x="1275923" y="463280"/>
                    <a:pt x="1264014" y="468213"/>
                    <a:pt x="1251597" y="468213"/>
                  </a:cubicBezTo>
                  <a:lnTo>
                    <a:pt x="46821" y="468213"/>
                  </a:lnTo>
                  <a:cubicBezTo>
                    <a:pt x="34403" y="468213"/>
                    <a:pt x="22494" y="463280"/>
                    <a:pt x="13714" y="454499"/>
                  </a:cubicBezTo>
                  <a:cubicBezTo>
                    <a:pt x="4933" y="445718"/>
                    <a:pt x="0" y="433809"/>
                    <a:pt x="0" y="421392"/>
                  </a:cubicBezTo>
                  <a:lnTo>
                    <a:pt x="0" y="46821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9528">
              <a:solidFill>
                <a:srgbClr val="4A7EBB"/>
              </a:solidFill>
              <a:miter lim="800000"/>
              <a:headEnd/>
              <a:tailEnd/>
            </a:ln>
            <a:effectLst>
              <a:outerShdw dist="22997" dir="5400000" algn="tl" rotWithShape="0">
                <a:srgbClr val="000000">
                  <a:alpha val="34999"/>
                </a:srgbClr>
              </a:outerShdw>
            </a:effectLst>
          </p:spPr>
          <p:txBody>
            <a:bodyPr lIns="55622" tIns="55622" rIns="55622" bIns="55622" anchor="ctr" anchorCtr="1"/>
            <a:lstStyle/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</a:rPr>
                <a:t>Micro-Truck </a:t>
              </a:r>
            </a:p>
            <a:p>
              <a:pPr algn="ctr" defTabSz="366713" eaLnBrk="1" hangingPunct="1">
                <a:lnSpc>
                  <a:spcPct val="90000"/>
                </a:lnSpc>
                <a:spcAft>
                  <a:spcPts val="375"/>
                </a:spcAft>
                <a:defRPr/>
              </a:pPr>
              <a:r>
                <a:rPr lang="en-US" altLang="zh-CN" sz="800">
                  <a:solidFill>
                    <a:srgbClr val="000000"/>
                  </a:solidFill>
                </a:rPr>
                <a:t>(MR)</a:t>
              </a:r>
            </a:p>
          </p:txBody>
        </p:sp>
      </p:grpSp>
      <p:pic>
        <p:nvPicPr>
          <p:cNvPr id="6155" name="图片 34" descr="PLN-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4459288"/>
            <a:ext cx="82708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图片 37" descr="u=3009446495,927408070&amp;fm=23&amp;gp=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16438"/>
            <a:ext cx="898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39" descr="20110830111258303152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4518025"/>
            <a:ext cx="712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矩形 17"/>
          <p:cNvSpPr>
            <a:spLocks noChangeArrowheads="1"/>
          </p:cNvSpPr>
          <p:nvPr/>
        </p:nvSpPr>
        <p:spPr bwMode="auto">
          <a:xfrm>
            <a:off x="6588125" y="3148013"/>
            <a:ext cx="1800225" cy="701675"/>
          </a:xfrm>
          <a:prstGeom prst="rect">
            <a:avLst/>
          </a:prstGeom>
          <a:solidFill>
            <a:srgbClr val="CCFFFF"/>
          </a:solidFill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34295" rIns="0" bIns="34295" anchor="ctr"/>
          <a:lstStyle/>
          <a:p>
            <a:pPr marL="0" lvl="1" algn="ctr" eaLnBrk="1" hangingPunct="1"/>
            <a:endParaRPr lang="en-GB" altLang="zh-CN" sz="1000">
              <a:solidFill>
                <a:srgbClr val="FFFFFF"/>
              </a:solidFill>
            </a:endParaRPr>
          </a:p>
          <a:p>
            <a:pPr marL="0" lvl="1" algn="ctr" eaLnBrk="1">
              <a:lnSpc>
                <a:spcPct val="80000"/>
              </a:lnSpc>
            </a:pPr>
            <a:r>
              <a:rPr lang="en-US" altLang="zh-CN" sz="1000" b="1">
                <a:solidFill>
                  <a:srgbClr val="A50021"/>
                </a:solidFill>
                <a:latin typeface="Arial" charset="0"/>
                <a:ea typeface="MS PGothic" pitchFamily="34" charset="-128"/>
              </a:rPr>
              <a:t>GVM ≤ 2.5 ton </a:t>
            </a:r>
          </a:p>
          <a:p>
            <a:pPr marL="0" lvl="1" algn="ctr" eaLnBrk="1">
              <a:lnSpc>
                <a:spcPct val="80000"/>
              </a:lnSpc>
            </a:pPr>
            <a:r>
              <a:rPr lang="en-GB" altLang="zh-CN" sz="1000" b="1">
                <a:solidFill>
                  <a:srgbClr val="A50021"/>
                </a:solidFill>
                <a:latin typeface="Arial" charset="0"/>
                <a:ea typeface="MS PGothic" pitchFamily="34" charset="-128"/>
              </a:rPr>
              <a:t>R-point height ≥800mm</a:t>
            </a:r>
          </a:p>
          <a:p>
            <a:pPr marL="0" lvl="1" algn="ctr" eaLnBrk="1">
              <a:lnSpc>
                <a:spcPct val="80000"/>
              </a:lnSpc>
            </a:pPr>
            <a:r>
              <a:rPr lang="en-GB" altLang="zh-CN" sz="1000" b="1">
                <a:solidFill>
                  <a:srgbClr val="A50021"/>
                </a:solidFill>
                <a:latin typeface="Arial" charset="0"/>
                <a:ea typeface="MS PGothic" pitchFamily="34" charset="-128"/>
              </a:rPr>
              <a:t>Mid</a:t>
            </a:r>
            <a:r>
              <a:rPr lang="en-US" altLang="zh-CN" sz="1000" b="1">
                <a:solidFill>
                  <a:srgbClr val="A50021"/>
                </a:solidFill>
                <a:latin typeface="Arial" charset="0"/>
                <a:ea typeface="MS PGothic" pitchFamily="34" charset="-128"/>
              </a:rPr>
              <a:t>-</a:t>
            </a:r>
            <a:r>
              <a:rPr lang="en-GB" altLang="zh-CN" sz="1000" b="1">
                <a:solidFill>
                  <a:srgbClr val="A50021"/>
                </a:solidFill>
                <a:latin typeface="Arial" charset="0"/>
                <a:ea typeface="MS PGothic" pitchFamily="34" charset="-128"/>
              </a:rPr>
              <a:t>engine and </a:t>
            </a:r>
          </a:p>
          <a:p>
            <a:pPr marL="0" lvl="1" algn="ctr" eaLnBrk="1">
              <a:lnSpc>
                <a:spcPct val="80000"/>
              </a:lnSpc>
            </a:pPr>
            <a:r>
              <a:rPr lang="en-GB" altLang="zh-CN" sz="1000" b="1">
                <a:solidFill>
                  <a:srgbClr val="A50021"/>
                </a:solidFill>
                <a:latin typeface="Arial" charset="0"/>
                <a:ea typeface="MS PGothic" pitchFamily="34" charset="-128"/>
              </a:rPr>
              <a:t>with </a:t>
            </a:r>
            <a:r>
              <a:rPr lang="en-US" altLang="zh-CN" sz="1000" b="1">
                <a:solidFill>
                  <a:srgbClr val="A50021"/>
                </a:solidFill>
                <a:latin typeface="Arial" charset="0"/>
                <a:ea typeface="MS PGothic" pitchFamily="34" charset="-128"/>
              </a:rPr>
              <a:t>R</a:t>
            </a:r>
            <a:r>
              <a:rPr lang="en-GB" altLang="zh-CN" sz="1000" b="1">
                <a:solidFill>
                  <a:srgbClr val="A50021"/>
                </a:solidFill>
                <a:latin typeface="Arial" charset="0"/>
                <a:ea typeface="MS PGothic" pitchFamily="34" charset="-128"/>
              </a:rPr>
              <a:t>ear axle drive</a:t>
            </a:r>
          </a:p>
          <a:p>
            <a:pPr eaLnBrk="1" hangingPunct="1"/>
            <a:r>
              <a:rPr lang="en-GB" altLang="zh-CN" sz="12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159" name="TextBox 1"/>
          <p:cNvSpPr txBox="1">
            <a:spLocks noChangeArrowheads="1"/>
          </p:cNvSpPr>
          <p:nvPr/>
        </p:nvSpPr>
        <p:spPr bwMode="auto">
          <a:xfrm>
            <a:off x="2771775" y="771525"/>
            <a:ext cx="35274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algn="ctr" eaLnBrk="1" hangingPunct="1"/>
            <a:r>
              <a:rPr lang="en-US" altLang="zh-CN" sz="1200" b="1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GVM ≤ 2.5 ton </a:t>
            </a:r>
          </a:p>
          <a:p>
            <a:pPr marL="0" lvl="1" algn="ctr" eaLnBrk="1" hangingPunct="1"/>
            <a:r>
              <a:rPr lang="en-GB" altLang="zh-CN" sz="1200" b="1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R-point height ≥800mm from the ground </a:t>
            </a:r>
          </a:p>
          <a:p>
            <a:pPr marL="0" lvl="1" algn="ctr" eaLnBrk="1" hangingPunct="1"/>
            <a:r>
              <a:rPr lang="en-GB" altLang="zh-CN" sz="1200" b="1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Mid</a:t>
            </a:r>
            <a:r>
              <a:rPr lang="en-US" altLang="zh-CN" sz="1200" b="1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-</a:t>
            </a:r>
            <a:r>
              <a:rPr lang="en-GB" altLang="zh-CN" sz="1200" b="1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engine and with </a:t>
            </a:r>
            <a:r>
              <a:rPr lang="en-US" altLang="zh-CN" sz="1200" b="1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R</a:t>
            </a:r>
            <a:r>
              <a:rPr lang="en-GB" altLang="zh-CN" sz="1200" b="1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ear axle drive</a:t>
            </a:r>
            <a:r>
              <a:rPr lang="en-US" altLang="zh-CN" sz="1200" b="1">
                <a:solidFill>
                  <a:srgbClr val="0000FF"/>
                </a:solidFill>
                <a:latin typeface="Arial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6160" name="Picture 49" descr="@BRTKPVR_Y(E@CB)1}SC~0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16438"/>
            <a:ext cx="846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4D3ECD98-2D9F-4348-AC62-6170C13A4954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3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mtClean="0">
                <a:latin typeface="Calibri" pitchFamily="34" charset="0"/>
                <a:ea typeface="宋体" pitchFamily="2" charset="-122"/>
              </a:rPr>
              <a:t>How to define Micro-Van and Micro-Truck?</a:t>
            </a:r>
            <a:endParaRPr altLang="en-US" sz="3200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171" name="AutoShape 3"/>
          <p:cNvSpPr>
            <a:spLocks noChangeAspect="1" noChangeArrowheads="1"/>
          </p:cNvSpPr>
          <p:nvPr/>
        </p:nvSpPr>
        <p:spPr bwMode="auto">
          <a:xfrm>
            <a:off x="755650" y="1276350"/>
            <a:ext cx="792003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276350"/>
            <a:ext cx="5132387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箭头连接符 23"/>
          <p:cNvCxnSpPr>
            <a:cxnSpLocks noChangeShapeType="1"/>
          </p:cNvCxnSpPr>
          <p:nvPr/>
        </p:nvCxnSpPr>
        <p:spPr bwMode="auto">
          <a:xfrm flipV="1">
            <a:off x="3309938" y="2582863"/>
            <a:ext cx="1587" cy="116522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6" name="直接连接符 35"/>
          <p:cNvCxnSpPr>
            <a:cxnSpLocks noChangeShapeType="1"/>
          </p:cNvCxnSpPr>
          <p:nvPr/>
        </p:nvCxnSpPr>
        <p:spPr bwMode="auto">
          <a:xfrm>
            <a:off x="989013" y="3727450"/>
            <a:ext cx="5343525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3419475" y="2587625"/>
            <a:ext cx="2305050" cy="222250"/>
          </a:xfrm>
          <a:prstGeom prst="rect">
            <a:avLst/>
          </a:prstGeom>
          <a:solidFill>
            <a:srgbClr val="CC99FF">
              <a:alpha val="50195"/>
            </a:srgbClr>
          </a:solidFill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82563" lvl="1" algn="just"/>
            <a:r>
              <a:rPr lang="en-GB" altLang="zh-CN" sz="1400" b="1">
                <a:solidFill>
                  <a:srgbClr val="000000"/>
                </a:solidFill>
              </a:rPr>
              <a:t>Height of R-point≥800mm</a:t>
            </a:r>
            <a:endParaRPr lang="en-US" altLang="zh-CN" sz="1400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1931988" y="4054475"/>
            <a:ext cx="11477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1931988" y="3400425"/>
            <a:ext cx="0" cy="792163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079750" y="3176588"/>
            <a:ext cx="1588" cy="1008062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V="1">
            <a:off x="5326063" y="3400425"/>
            <a:ext cx="1147762" cy="1588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矩形 45"/>
          <p:cNvSpPr>
            <a:spLocks noChangeArrowheads="1"/>
          </p:cNvSpPr>
          <p:nvPr/>
        </p:nvSpPr>
        <p:spPr bwMode="auto">
          <a:xfrm>
            <a:off x="6445250" y="3219450"/>
            <a:ext cx="1368425" cy="339725"/>
          </a:xfrm>
          <a:prstGeom prst="rect">
            <a:avLst/>
          </a:prstGeom>
          <a:solidFill>
            <a:srgbClr val="CC99FF">
              <a:alpha val="50195"/>
            </a:srgbClr>
          </a:solidFill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9388" lvl="1" indent="3175" algn="just"/>
            <a:r>
              <a:rPr lang="en-GB" altLang="zh-CN" sz="1400" b="1">
                <a:solidFill>
                  <a:srgbClr val="000000"/>
                </a:solidFill>
              </a:rPr>
              <a:t>Rear axle drive</a:t>
            </a:r>
            <a:endParaRPr lang="en-US" altLang="zh-CN" sz="1400"/>
          </a:p>
        </p:txBody>
      </p:sp>
      <p:sp>
        <p:nvSpPr>
          <p:cNvPr id="3" name="矩形 45"/>
          <p:cNvSpPr>
            <a:spLocks noChangeArrowheads="1"/>
          </p:cNvSpPr>
          <p:nvPr/>
        </p:nvSpPr>
        <p:spPr bwMode="auto">
          <a:xfrm>
            <a:off x="900113" y="4156075"/>
            <a:ext cx="6911975" cy="433388"/>
          </a:xfrm>
          <a:prstGeom prst="rect">
            <a:avLst/>
          </a:prstGeom>
          <a:solidFill>
            <a:srgbClr val="CC99FF">
              <a:alpha val="50195"/>
            </a:srgbClr>
          </a:solidFill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2563" lvl="1" fontAlgn="t"/>
            <a:r>
              <a:rPr lang="en-GB" altLang="zh-CN" sz="1400" b="1">
                <a:solidFill>
                  <a:srgbClr val="000000"/>
                </a:solidFill>
              </a:rPr>
              <a:t>Mid</a:t>
            </a:r>
            <a:r>
              <a:rPr lang="en-US" altLang="zh-CN" sz="1400" b="1">
                <a:solidFill>
                  <a:srgbClr val="000000"/>
                </a:solidFill>
              </a:rPr>
              <a:t>-</a:t>
            </a:r>
            <a:r>
              <a:rPr lang="en-GB" altLang="zh-CN" sz="1400" b="1">
                <a:solidFill>
                  <a:srgbClr val="000000"/>
                </a:solidFill>
              </a:rPr>
              <a:t>engine: Center of gravity of engine is between the front and rear axles, and the longitudinal</a:t>
            </a:r>
            <a:r>
              <a:rPr lang="en-GB" altLang="zh-CN" b="1"/>
              <a:t> </a:t>
            </a:r>
            <a:r>
              <a:rPr lang="en-GB" altLang="zh-CN" sz="1400" b="1">
                <a:solidFill>
                  <a:srgbClr val="000000"/>
                </a:solidFill>
              </a:rPr>
              <a:t>distance from center of front axle to center of gravity of engine≥300mm.</a:t>
            </a:r>
            <a:endParaRPr lang="en-US" altLang="zh-CN" sz="1400" b="1">
              <a:solidFill>
                <a:srgbClr val="000000"/>
              </a:solidFill>
            </a:endParaRPr>
          </a:p>
        </p:txBody>
      </p:sp>
      <p:sp>
        <p:nvSpPr>
          <p:cNvPr id="4" name="矩形 45"/>
          <p:cNvSpPr>
            <a:spLocks noChangeArrowheads="1"/>
          </p:cNvSpPr>
          <p:nvPr/>
        </p:nvSpPr>
        <p:spPr bwMode="auto">
          <a:xfrm>
            <a:off x="6300788" y="2571750"/>
            <a:ext cx="1511300" cy="288925"/>
          </a:xfrm>
          <a:prstGeom prst="rect">
            <a:avLst/>
          </a:prstGeom>
          <a:solidFill>
            <a:srgbClr val="CC99FF">
              <a:alpha val="50195"/>
            </a:srgbClr>
          </a:solidFill>
          <a:ln w="9525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9388" lvl="1" indent="3175" algn="just"/>
            <a:r>
              <a:rPr lang="en-GB" altLang="zh-CN" sz="1400" b="1">
                <a:solidFill>
                  <a:srgbClr val="000000"/>
                </a:solidFill>
              </a:rPr>
              <a:t>GVM </a:t>
            </a:r>
            <a:r>
              <a:rPr lang="en-US" altLang="zh-CN" sz="1400" b="1">
                <a:solidFill>
                  <a:srgbClr val="000000"/>
                </a:solidFill>
              </a:rPr>
              <a:t>≤ 2.5 ton</a:t>
            </a:r>
          </a:p>
        </p:txBody>
      </p:sp>
      <p:sp>
        <p:nvSpPr>
          <p:cNvPr id="7185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D7E29AB4-2CD9-4939-B4AD-E03122E480D6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4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6328" grpId="0" animBg="1"/>
      <p:bldP spid="56329" grpId="0" animBg="1"/>
      <p:bldP spid="56330" grpId="0" animBg="1"/>
      <p:bldP spid="56331" grpId="0" animBg="1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6"/>
          <p:cNvSpPr txBox="1">
            <a:spLocks noGrp="1"/>
          </p:cNvSpPr>
          <p:nvPr>
            <p:ph type="title" idx="4294967295"/>
          </p:nvPr>
        </p:nvSpPr>
        <p:spPr>
          <a:xfrm>
            <a:off x="250825" y="112713"/>
            <a:ext cx="8713788" cy="547687"/>
          </a:xfrm>
        </p:spPr>
        <p:txBody>
          <a:bodyPr/>
          <a:lstStyle/>
          <a:p>
            <a:r>
              <a:rPr lang="en-US" altLang="zh-CN" sz="2800" smtClean="0">
                <a:latin typeface="Calibri" pitchFamily="34" charset="0"/>
                <a:ea typeface="宋体" pitchFamily="2" charset="-122"/>
                <a:cs typeface="Arial" charset="0"/>
              </a:rPr>
              <a:t>Market share of Micro-Van and Mirco-Truck in China(2013)</a:t>
            </a:r>
          </a:p>
        </p:txBody>
      </p:sp>
      <p:sp>
        <p:nvSpPr>
          <p:cNvPr id="1028" name="TextBox 1"/>
          <p:cNvSpPr txBox="1">
            <a:spLocks noChangeArrowheads="1"/>
          </p:cNvSpPr>
          <p:nvPr/>
        </p:nvSpPr>
        <p:spPr bwMode="auto">
          <a:xfrm>
            <a:off x="323850" y="4659313"/>
            <a:ext cx="83185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lvl="1" eaLnBrk="1" hangingPunct="1">
              <a:lnSpc>
                <a:spcPct val="90000"/>
              </a:lnSpc>
            </a:pPr>
            <a:r>
              <a:rPr lang="en-US" altLang="zh-CN" sz="1600" b="1">
                <a:solidFill>
                  <a:srgbClr val="0000FF"/>
                </a:solidFill>
                <a:cs typeface="Arial" charset="0"/>
              </a:rPr>
              <a:t>Total sales of vehicles: 22 million, M1 and N1: 20 million, Micro-Van and Mirco-Truck: 2.2 million</a:t>
            </a:r>
          </a:p>
        </p:txBody>
      </p:sp>
      <p:sp>
        <p:nvSpPr>
          <p:cNvPr id="1029" name="Rectangle 6"/>
          <p:cNvSpPr txBox="1">
            <a:spLocks noChangeArrowheads="1"/>
          </p:cNvSpPr>
          <p:nvPr/>
        </p:nvSpPr>
        <p:spPr bwMode="auto">
          <a:xfrm>
            <a:off x="8791575" y="4876800"/>
            <a:ext cx="3444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3920912F-D280-4D29-982D-701CBCD1A22D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5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graphicFrame>
        <p:nvGraphicFramePr>
          <p:cNvPr id="1026" name="Chart 7"/>
          <p:cNvGraphicFramePr>
            <a:graphicFrameLocks/>
          </p:cNvGraphicFramePr>
          <p:nvPr/>
        </p:nvGraphicFramePr>
        <p:xfrm>
          <a:off x="503238" y="838200"/>
          <a:ext cx="78486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图表" r:id="rId4" imgW="7852329" imgH="3816427" progId="Excel.Chart.8">
                  <p:embed/>
                </p:oleObj>
              </mc:Choice>
              <mc:Fallback>
                <p:oleObj name="图表" r:id="rId4" imgW="7852329" imgH="3816427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838200"/>
                        <a:ext cx="7848600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87425"/>
            <a:ext cx="863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50938"/>
            <a:ext cx="1041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332038"/>
            <a:ext cx="12366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7"/>
          <p:cNvSpPr txBox="1">
            <a:spLocks noChangeArrowheads="1"/>
          </p:cNvSpPr>
          <p:nvPr/>
        </p:nvSpPr>
        <p:spPr bwMode="auto">
          <a:xfrm>
            <a:off x="1187450" y="2343150"/>
            <a:ext cx="784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100"/>
              <a:t>MPV</a:t>
            </a:r>
          </a:p>
        </p:txBody>
      </p:sp>
      <p:pic>
        <p:nvPicPr>
          <p:cNvPr id="1034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576388"/>
            <a:ext cx="12382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Box 20"/>
          <p:cNvSpPr txBox="1">
            <a:spLocks noChangeArrowheads="1"/>
          </p:cNvSpPr>
          <p:nvPr/>
        </p:nvSpPr>
        <p:spPr bwMode="auto">
          <a:xfrm>
            <a:off x="1931988" y="1576388"/>
            <a:ext cx="7858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100"/>
              <a:t>Sedan</a:t>
            </a:r>
          </a:p>
        </p:txBody>
      </p:sp>
      <p:pic>
        <p:nvPicPr>
          <p:cNvPr id="103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92463"/>
            <a:ext cx="12430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Box 23"/>
          <p:cNvSpPr txBox="1">
            <a:spLocks noChangeArrowheads="1"/>
          </p:cNvSpPr>
          <p:nvPr/>
        </p:nvSpPr>
        <p:spPr bwMode="auto">
          <a:xfrm>
            <a:off x="1724025" y="3192463"/>
            <a:ext cx="784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100"/>
              <a:t>SUV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41676" r="8270"/>
          <a:stretch>
            <a:fillRect/>
          </a:stretch>
        </p:blipFill>
        <p:spPr bwMode="auto">
          <a:xfrm>
            <a:off x="5435600" y="3430588"/>
            <a:ext cx="360045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2" r="7466"/>
          <a:stretch>
            <a:fillRect/>
          </a:stretch>
        </p:blipFill>
        <p:spPr bwMode="auto">
          <a:xfrm>
            <a:off x="5364163" y="1708150"/>
            <a:ext cx="3779837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4"/>
          <a:stretch>
            <a:fillRect/>
          </a:stretch>
        </p:blipFill>
        <p:spPr bwMode="auto">
          <a:xfrm>
            <a:off x="0" y="3362325"/>
            <a:ext cx="38512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150"/>
            <a:ext cx="40671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itle 4"/>
          <p:cNvSpPr txBox="1">
            <a:spLocks noGrp="1"/>
          </p:cNvSpPr>
          <p:nvPr>
            <p:ph type="title" idx="4294967295"/>
          </p:nvPr>
        </p:nvSpPr>
        <p:spPr>
          <a:xfrm>
            <a:off x="468313" y="268288"/>
            <a:ext cx="8229600" cy="719137"/>
          </a:xfrm>
        </p:spPr>
        <p:txBody>
          <a:bodyPr/>
          <a:lstStyle/>
          <a:p>
            <a:pPr>
              <a:defRPr/>
            </a:pPr>
            <a:r>
              <a:rPr lang="en-US" altLang="zh-CN" sz="3200" dirty="0" smtClean="0">
                <a:latin typeface="+mn-lt"/>
                <a:ea typeface="宋体" charset="-122"/>
                <a:cs typeface="Arial" charset="0"/>
              </a:rPr>
              <a:t>Micro-Van and Micro-Truck usage in China</a:t>
            </a:r>
          </a:p>
        </p:txBody>
      </p:sp>
      <p:sp>
        <p:nvSpPr>
          <p:cNvPr id="8197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900113" y="1203325"/>
            <a:ext cx="2663825" cy="366713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indent="0" algn="ctr">
              <a:spcBef>
                <a:spcPts val="600"/>
              </a:spcBef>
              <a:buFont typeface="Arial" charset="0"/>
              <a:buNone/>
            </a:pPr>
            <a:r>
              <a:rPr lang="en-US" altLang="zh-CN" sz="2400" b="1" u="sng" smtClean="0"/>
              <a:t>By locations (%)</a:t>
            </a:r>
            <a:endParaRPr altLang="en-US" sz="2400" b="1" u="sng" smtClean="0"/>
          </a:p>
        </p:txBody>
      </p:sp>
      <p:sp>
        <p:nvSpPr>
          <p:cNvPr id="8198" name="Text Placeholder 7"/>
          <p:cNvSpPr txBox="1">
            <a:spLocks noGrp="1"/>
          </p:cNvSpPr>
          <p:nvPr>
            <p:ph type="body" sz="quarter" idx="4294967295"/>
          </p:nvPr>
        </p:nvSpPr>
        <p:spPr>
          <a:xfrm>
            <a:off x="6588125" y="1131888"/>
            <a:ext cx="2016125" cy="438150"/>
          </a:xfrm>
        </p:spPr>
        <p:txBody>
          <a:bodyPr anchor="b"/>
          <a:lstStyle>
            <a:lvl1pPr>
              <a:defRPr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16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16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5pPr>
            <a:lvl6pPr>
              <a:buFont typeface="Arial" charset="0"/>
              <a:defRPr sz="16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6pPr>
            <a:lvl7pPr>
              <a:buFont typeface="Arial" charset="0"/>
              <a:defRPr sz="16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7pPr>
            <a:lvl8pPr>
              <a:buFont typeface="Arial" charset="0"/>
              <a:defRPr sz="16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8pPr>
            <a:lvl9pPr>
              <a:buFont typeface="Arial" charset="0"/>
              <a:defRPr sz="1600">
                <a:solidFill>
                  <a:srgbClr val="000000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altLang="zh-CN" b="1" u="sng" smtClean="0"/>
              <a:t>By usage (%)</a:t>
            </a:r>
          </a:p>
        </p:txBody>
      </p:sp>
      <p:pic>
        <p:nvPicPr>
          <p:cNvPr id="8199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32113"/>
            <a:ext cx="16208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69863" y="3257550"/>
            <a:ext cx="3487737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3257550"/>
            <a:ext cx="348773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202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24050"/>
            <a:ext cx="1601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963988"/>
            <a:ext cx="16208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3535D5F4-7982-4F3A-9A6A-A9E5B988B7BF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n-US" altLang="zh-CN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Group 2"/>
          <p:cNvGraphicFramePr>
            <a:graphicFrameLocks noGrp="1"/>
          </p:cNvGraphicFramePr>
          <p:nvPr/>
        </p:nvGraphicFramePr>
        <p:xfrm>
          <a:off x="179388" y="411163"/>
          <a:ext cx="8856662" cy="4129093"/>
        </p:xfrm>
        <a:graphic>
          <a:graphicData uri="http://schemas.openxmlformats.org/drawingml/2006/table">
            <a:tbl>
              <a:tblPr/>
              <a:tblGrid>
                <a:gridCol w="1512887"/>
                <a:gridCol w="1223963"/>
                <a:gridCol w="1223962"/>
                <a:gridCol w="1222375"/>
                <a:gridCol w="1214438"/>
                <a:gridCol w="1155700"/>
                <a:gridCol w="1303337"/>
              </a:tblGrid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 Model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SGMW Micro-Van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SGMW Micro-Truck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Renault Kangoo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PSA Partner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Japan Kei-truck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Piaggio Porter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Picture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 gridSpan="7"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Dimension and Weight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Exterior dimension OL/OW/OH(mm)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3810/1510/1820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4250/1510/1760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4010/1672/1860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4137/1960/1800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3395/1475/1735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3390/1395/1730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Cabin dimension OL/OW/OH(mm)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2500/1430/340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1700/1240/235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1760/1270/-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Wheelbase(mm)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2500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3050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2600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2693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1900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1810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Treads(F/R)(mm)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1290/1290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1280/1290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1400/1415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1420/1440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1205/1220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Kerb mass(kg)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955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920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1230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----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790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850-1100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Gross vehicle mass (kg)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1575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1720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1875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2054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1140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1500-2200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 Point(mm)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895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845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691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711-724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780-800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 gridSpan="7"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Powertrain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Displacement(ml)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995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1051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1598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1560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658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1300, 1202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Max Power(kw/rpm)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47.5/5600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38.5/5200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70/5000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66/4000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52/5300,</a:t>
                      </a:r>
                      <a:r>
                        <a:rPr kumimoji="1" lang="zh-CN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</a:t>
                      </a: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47/3500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Max Torque(N.m/rpm)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90/4000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83/3000~3500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130/3750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225/1750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63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105/4300, 140/1800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Transmission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5MT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5MT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5MT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5MT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5MT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5MT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Engine position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Middle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Middle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Front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Front</a:t>
                      </a:r>
                      <a:endParaRPr kumimoji="1" lang="en-US" altLang="zh-CN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Front / Middle</a:t>
                      </a:r>
                      <a:endParaRPr kumimoji="1" lang="en-US" altLang="zh-CN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Front</a:t>
                      </a:r>
                      <a:endParaRPr kumimoji="1" lang="en-US" altLang="zh-CN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Drive axle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Rear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Rear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Front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Front</a:t>
                      </a:r>
                      <a:endParaRPr kumimoji="1" lang="en-US" altLang="zh-CN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Rear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Rear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Tyre size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165 / 70 R13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165 / 70 R13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175 / 65 R14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185 / 65 R15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155/80 R13, 165/65 R 14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gridSpan="7"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Performance</a:t>
                      </a:r>
                      <a:endParaRPr kumimoji="1" lang="zh-CN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Max Speed(km/h)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105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164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154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104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130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857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Payload(kg)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----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800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----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----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350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550-700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97" name="TextBox 10"/>
          <p:cNvSpPr txBox="1">
            <a:spLocks noChangeArrowheads="1"/>
          </p:cNvSpPr>
          <p:nvPr/>
        </p:nvSpPr>
        <p:spPr bwMode="auto">
          <a:xfrm>
            <a:off x="0" y="0"/>
            <a:ext cx="874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000000"/>
                </a:solidFill>
              </a:rPr>
              <a:t>Micro-Van Micro-Truck and other vehicles Parameters Comparison</a:t>
            </a:r>
            <a:endParaRPr lang="en-US" altLang="zh-CN" sz="1400">
              <a:solidFill>
                <a:srgbClr val="3333FF"/>
              </a:solidFill>
            </a:endParaRPr>
          </a:p>
        </p:txBody>
      </p:sp>
      <p:pic>
        <p:nvPicPr>
          <p:cNvPr id="93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00088"/>
            <a:ext cx="1003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99" name="图片 10" descr="0350390731_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771525"/>
            <a:ext cx="8493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0" name="图片 11" descr="renault-kangoo-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71525"/>
            <a:ext cx="86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1" name="图片 12" descr="imagesCA2B55S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700088"/>
            <a:ext cx="9588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02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38104021-E144-44CB-8B34-8B719A1CDB3A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7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sp>
        <p:nvSpPr>
          <p:cNvPr id="17" name="矩形 12"/>
          <p:cNvSpPr>
            <a:spLocks noChangeArrowheads="1"/>
          </p:cNvSpPr>
          <p:nvPr/>
        </p:nvSpPr>
        <p:spPr bwMode="auto">
          <a:xfrm>
            <a:off x="142875" y="2640013"/>
            <a:ext cx="8929688" cy="142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0" name="矩形 12"/>
          <p:cNvSpPr>
            <a:spLocks noChangeArrowheads="1"/>
          </p:cNvSpPr>
          <p:nvPr/>
        </p:nvSpPr>
        <p:spPr bwMode="auto">
          <a:xfrm>
            <a:off x="142875" y="3581400"/>
            <a:ext cx="8929688" cy="3063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9405" name="Picture 2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71525"/>
            <a:ext cx="1069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6" name="Picture 26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771525"/>
            <a:ext cx="11525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 txBox="1">
            <a:spLocks noGrp="1"/>
          </p:cNvSpPr>
          <p:nvPr>
            <p:ph type="title" idx="4294967295"/>
          </p:nvPr>
        </p:nvSpPr>
        <p:spPr>
          <a:xfrm>
            <a:off x="468313" y="195263"/>
            <a:ext cx="7947025" cy="715962"/>
          </a:xfrm>
        </p:spPr>
        <p:txBody>
          <a:bodyPr/>
          <a:lstStyle/>
          <a:p>
            <a:r>
              <a:rPr lang="en-US" altLang="ja-JP" sz="280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Arial" charset="0"/>
              </a:rPr>
              <a:t>Chinese micro-vehicles are not </a:t>
            </a:r>
            <a:r>
              <a:rPr lang="en-US" altLang="zh-CN" sz="280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Arial" charset="0"/>
              </a:rPr>
              <a:t>designed or planned for sales </a:t>
            </a:r>
            <a:r>
              <a:rPr lang="en-US" altLang="ja-JP" sz="280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Arial" charset="0"/>
              </a:rPr>
              <a:t>in Europe, Japan or US</a:t>
            </a:r>
            <a:r>
              <a:rPr lang="en-US" altLang="zh-CN" sz="280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Arial" charset="0"/>
              </a:rPr>
              <a:t>.</a:t>
            </a:r>
          </a:p>
        </p:txBody>
      </p:sp>
      <p:pic>
        <p:nvPicPr>
          <p:cNvPr id="10243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28863"/>
            <a:ext cx="32194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流程图: 联系 4"/>
          <p:cNvSpPr>
            <a:spLocks/>
          </p:cNvSpPr>
          <p:nvPr/>
        </p:nvSpPr>
        <p:spPr bwMode="auto">
          <a:xfrm>
            <a:off x="3413125" y="3670300"/>
            <a:ext cx="65088" cy="57150"/>
          </a:xfrm>
          <a:custGeom>
            <a:avLst/>
            <a:gdLst>
              <a:gd name="T0" fmla="*/ 8409 w 102193"/>
              <a:gd name="T1" fmla="*/ 0 h 89254"/>
              <a:gd name="T2" fmla="*/ 16816 w 102193"/>
              <a:gd name="T3" fmla="*/ 7502 h 89254"/>
              <a:gd name="T4" fmla="*/ 8409 w 102193"/>
              <a:gd name="T5" fmla="*/ 15003 h 89254"/>
              <a:gd name="T6" fmla="*/ 0 w 102193"/>
              <a:gd name="T7" fmla="*/ 7502 h 89254"/>
              <a:gd name="T8" fmla="*/ 2463 w 102193"/>
              <a:gd name="T9" fmla="*/ 2197 h 89254"/>
              <a:gd name="T10" fmla="*/ 2463 w 102193"/>
              <a:gd name="T11" fmla="*/ 12806 h 89254"/>
              <a:gd name="T12" fmla="*/ 14354 w 102193"/>
              <a:gd name="T13" fmla="*/ 12806 h 89254"/>
              <a:gd name="T14" fmla="*/ 14354 w 102193"/>
              <a:gd name="T15" fmla="*/ 2197 h 8925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4966 w 102193"/>
              <a:gd name="T25" fmla="*/ 13070 h 89254"/>
              <a:gd name="T26" fmla="*/ 87227 w 102193"/>
              <a:gd name="T27" fmla="*/ 76184 h 89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193" h="89254">
                <a:moveTo>
                  <a:pt x="0" y="44627"/>
                </a:moveTo>
                <a:lnTo>
                  <a:pt x="0" y="44627"/>
                </a:lnTo>
                <a:cubicBezTo>
                  <a:pt x="0" y="19980"/>
                  <a:pt x="22876" y="0"/>
                  <a:pt x="51096" y="0"/>
                </a:cubicBezTo>
                <a:cubicBezTo>
                  <a:pt x="79317" y="0"/>
                  <a:pt x="102194" y="19980"/>
                  <a:pt x="102194" y="44627"/>
                </a:cubicBezTo>
                <a:cubicBezTo>
                  <a:pt x="102194" y="69273"/>
                  <a:pt x="79317" y="89253"/>
                  <a:pt x="51097" y="89254"/>
                </a:cubicBezTo>
                <a:cubicBezTo>
                  <a:pt x="22876" y="89254"/>
                  <a:pt x="0" y="69273"/>
                  <a:pt x="0" y="44627"/>
                </a:cubicBez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zh-CN" altLang="en-US"/>
          </a:p>
        </p:txBody>
      </p:sp>
      <p:cxnSp>
        <p:nvCxnSpPr>
          <p:cNvPr id="24581" name="直接箭头连接符 6"/>
          <p:cNvCxnSpPr>
            <a:cxnSpLocks noChangeShapeType="1"/>
          </p:cNvCxnSpPr>
          <p:nvPr/>
        </p:nvCxnSpPr>
        <p:spPr bwMode="auto">
          <a:xfrm flipH="1">
            <a:off x="3027363" y="3700463"/>
            <a:ext cx="419100" cy="441325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流程图: 联系 8"/>
          <p:cNvSpPr>
            <a:spLocks/>
          </p:cNvSpPr>
          <p:nvPr/>
        </p:nvSpPr>
        <p:spPr bwMode="auto">
          <a:xfrm>
            <a:off x="3316288" y="3186113"/>
            <a:ext cx="63500" cy="57150"/>
          </a:xfrm>
          <a:custGeom>
            <a:avLst/>
            <a:gdLst>
              <a:gd name="T0" fmla="*/ 7909 w 100922"/>
              <a:gd name="T1" fmla="*/ 0 h 87791"/>
              <a:gd name="T2" fmla="*/ 15817 w 100922"/>
              <a:gd name="T3" fmla="*/ 7883 h 87791"/>
              <a:gd name="T4" fmla="*/ 7909 w 100922"/>
              <a:gd name="T5" fmla="*/ 15765 h 87791"/>
              <a:gd name="T6" fmla="*/ 0 w 100922"/>
              <a:gd name="T7" fmla="*/ 7883 h 87791"/>
              <a:gd name="T8" fmla="*/ 2317 w 100922"/>
              <a:gd name="T9" fmla="*/ 2309 h 87791"/>
              <a:gd name="T10" fmla="*/ 2317 w 100922"/>
              <a:gd name="T11" fmla="*/ 13457 h 87791"/>
              <a:gd name="T12" fmla="*/ 13501 w 100922"/>
              <a:gd name="T13" fmla="*/ 13457 h 87791"/>
              <a:gd name="T14" fmla="*/ 13501 w 100922"/>
              <a:gd name="T15" fmla="*/ 2309 h 87791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4781 w 100922"/>
              <a:gd name="T25" fmla="*/ 12858 h 87791"/>
              <a:gd name="T26" fmla="*/ 86141 w 100922"/>
              <a:gd name="T27" fmla="*/ 74933 h 877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0922" h="87791">
                <a:moveTo>
                  <a:pt x="0" y="43896"/>
                </a:moveTo>
                <a:lnTo>
                  <a:pt x="0" y="43896"/>
                </a:lnTo>
                <a:cubicBezTo>
                  <a:pt x="0" y="19652"/>
                  <a:pt x="22592" y="0"/>
                  <a:pt x="50460" y="0"/>
                </a:cubicBezTo>
                <a:cubicBezTo>
                  <a:pt x="78329" y="0"/>
                  <a:pt x="100922" y="19652"/>
                  <a:pt x="100922" y="43896"/>
                </a:cubicBezTo>
                <a:cubicBezTo>
                  <a:pt x="100922" y="68139"/>
                  <a:pt x="78329" y="87791"/>
                  <a:pt x="50461" y="87792"/>
                </a:cubicBezTo>
                <a:cubicBezTo>
                  <a:pt x="22592" y="87792"/>
                  <a:pt x="0" y="68139"/>
                  <a:pt x="0" y="43896"/>
                </a:cubicBez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zh-CN" altLang="en-US"/>
          </a:p>
        </p:txBody>
      </p:sp>
      <p:cxnSp>
        <p:nvCxnSpPr>
          <p:cNvPr id="24583" name="直接箭头连接符 9"/>
          <p:cNvCxnSpPr>
            <a:cxnSpLocks noChangeShapeType="1"/>
          </p:cNvCxnSpPr>
          <p:nvPr/>
        </p:nvCxnSpPr>
        <p:spPr bwMode="auto">
          <a:xfrm flipH="1" flipV="1">
            <a:off x="2984500" y="3017838"/>
            <a:ext cx="363538" cy="198437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8" name="流程图: 联系 16"/>
          <p:cNvSpPr>
            <a:spLocks/>
          </p:cNvSpPr>
          <p:nvPr/>
        </p:nvSpPr>
        <p:spPr bwMode="auto">
          <a:xfrm>
            <a:off x="4275138" y="3795713"/>
            <a:ext cx="65087" cy="55562"/>
          </a:xfrm>
          <a:custGeom>
            <a:avLst/>
            <a:gdLst>
              <a:gd name="T0" fmla="*/ 8408 w 102193"/>
              <a:gd name="T1" fmla="*/ 0 h 87791"/>
              <a:gd name="T2" fmla="*/ 16816 w 102193"/>
              <a:gd name="T3" fmla="*/ 7042 h 87791"/>
              <a:gd name="T4" fmla="*/ 8408 w 102193"/>
              <a:gd name="T5" fmla="*/ 14086 h 87791"/>
              <a:gd name="T6" fmla="*/ 0 w 102193"/>
              <a:gd name="T7" fmla="*/ 7042 h 87791"/>
              <a:gd name="T8" fmla="*/ 2463 w 102193"/>
              <a:gd name="T9" fmla="*/ 2063 h 87791"/>
              <a:gd name="T10" fmla="*/ 2463 w 102193"/>
              <a:gd name="T11" fmla="*/ 12022 h 87791"/>
              <a:gd name="T12" fmla="*/ 14353 w 102193"/>
              <a:gd name="T13" fmla="*/ 12022 h 87791"/>
              <a:gd name="T14" fmla="*/ 14353 w 102193"/>
              <a:gd name="T15" fmla="*/ 2063 h 87791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4966 w 102193"/>
              <a:gd name="T25" fmla="*/ 12857 h 87791"/>
              <a:gd name="T26" fmla="*/ 87227 w 102193"/>
              <a:gd name="T27" fmla="*/ 74934 h 877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193" h="87791">
                <a:moveTo>
                  <a:pt x="0" y="43896"/>
                </a:moveTo>
                <a:lnTo>
                  <a:pt x="0" y="43896"/>
                </a:lnTo>
                <a:cubicBezTo>
                  <a:pt x="0" y="19652"/>
                  <a:pt x="22876" y="0"/>
                  <a:pt x="51096" y="0"/>
                </a:cubicBezTo>
                <a:cubicBezTo>
                  <a:pt x="79317" y="0"/>
                  <a:pt x="102194" y="19652"/>
                  <a:pt x="102194" y="43896"/>
                </a:cubicBezTo>
                <a:cubicBezTo>
                  <a:pt x="102194" y="68139"/>
                  <a:pt x="79317" y="87791"/>
                  <a:pt x="51097" y="87792"/>
                </a:cubicBezTo>
                <a:cubicBezTo>
                  <a:pt x="22876" y="87792"/>
                  <a:pt x="0" y="68139"/>
                  <a:pt x="0" y="43896"/>
                </a:cubicBez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zh-CN" altLang="en-US"/>
          </a:p>
        </p:txBody>
      </p:sp>
      <p:cxnSp>
        <p:nvCxnSpPr>
          <p:cNvPr id="24585" name="直接箭头连接符 17"/>
          <p:cNvCxnSpPr>
            <a:cxnSpLocks noChangeShapeType="1"/>
          </p:cNvCxnSpPr>
          <p:nvPr/>
        </p:nvCxnSpPr>
        <p:spPr bwMode="auto">
          <a:xfrm flipH="1">
            <a:off x="4014788" y="3824288"/>
            <a:ext cx="293687" cy="315912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流程图: 联系 27"/>
          <p:cNvSpPr>
            <a:spLocks/>
          </p:cNvSpPr>
          <p:nvPr/>
        </p:nvSpPr>
        <p:spPr bwMode="auto">
          <a:xfrm>
            <a:off x="5183188" y="3716338"/>
            <a:ext cx="65087" cy="55562"/>
          </a:xfrm>
          <a:custGeom>
            <a:avLst/>
            <a:gdLst>
              <a:gd name="T0" fmla="*/ 8408 w 102193"/>
              <a:gd name="T1" fmla="*/ 0 h 87791"/>
              <a:gd name="T2" fmla="*/ 16816 w 102193"/>
              <a:gd name="T3" fmla="*/ 7042 h 87791"/>
              <a:gd name="T4" fmla="*/ 8408 w 102193"/>
              <a:gd name="T5" fmla="*/ 14086 h 87791"/>
              <a:gd name="T6" fmla="*/ 0 w 102193"/>
              <a:gd name="T7" fmla="*/ 7042 h 87791"/>
              <a:gd name="T8" fmla="*/ 2463 w 102193"/>
              <a:gd name="T9" fmla="*/ 2063 h 87791"/>
              <a:gd name="T10" fmla="*/ 2463 w 102193"/>
              <a:gd name="T11" fmla="*/ 12022 h 87791"/>
              <a:gd name="T12" fmla="*/ 14353 w 102193"/>
              <a:gd name="T13" fmla="*/ 12022 h 87791"/>
              <a:gd name="T14" fmla="*/ 14353 w 102193"/>
              <a:gd name="T15" fmla="*/ 2063 h 87791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4966 w 102193"/>
              <a:gd name="T25" fmla="*/ 12857 h 87791"/>
              <a:gd name="T26" fmla="*/ 87227 w 102193"/>
              <a:gd name="T27" fmla="*/ 74934 h 877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193" h="87791">
                <a:moveTo>
                  <a:pt x="0" y="43896"/>
                </a:moveTo>
                <a:lnTo>
                  <a:pt x="0" y="43896"/>
                </a:lnTo>
                <a:cubicBezTo>
                  <a:pt x="0" y="19652"/>
                  <a:pt x="22876" y="0"/>
                  <a:pt x="51096" y="0"/>
                </a:cubicBezTo>
                <a:cubicBezTo>
                  <a:pt x="79317" y="0"/>
                  <a:pt x="102194" y="19652"/>
                  <a:pt x="102194" y="43896"/>
                </a:cubicBezTo>
                <a:cubicBezTo>
                  <a:pt x="102194" y="68139"/>
                  <a:pt x="79317" y="87791"/>
                  <a:pt x="51097" y="87792"/>
                </a:cubicBezTo>
                <a:cubicBezTo>
                  <a:pt x="22876" y="87792"/>
                  <a:pt x="0" y="68139"/>
                  <a:pt x="0" y="43896"/>
                </a:cubicBez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zh-CN" altLang="en-US"/>
          </a:p>
        </p:txBody>
      </p:sp>
      <p:cxnSp>
        <p:nvCxnSpPr>
          <p:cNvPr id="24587" name="直接箭头连接符 28"/>
          <p:cNvCxnSpPr>
            <a:cxnSpLocks noChangeShapeType="1"/>
            <a:stCxn id="10250" idx="2"/>
          </p:cNvCxnSpPr>
          <p:nvPr/>
        </p:nvCxnSpPr>
        <p:spPr bwMode="auto">
          <a:xfrm rot="16200000" flipH="1">
            <a:off x="5334794" y="3620294"/>
            <a:ext cx="463550" cy="725488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2" name="流程图: 联系 29"/>
          <p:cNvSpPr>
            <a:spLocks/>
          </p:cNvSpPr>
          <p:nvPr/>
        </p:nvSpPr>
        <p:spPr bwMode="auto">
          <a:xfrm>
            <a:off x="5426075" y="3509963"/>
            <a:ext cx="65088" cy="57150"/>
          </a:xfrm>
          <a:custGeom>
            <a:avLst/>
            <a:gdLst>
              <a:gd name="T0" fmla="*/ 8409 w 102193"/>
              <a:gd name="T1" fmla="*/ 0 h 89254"/>
              <a:gd name="T2" fmla="*/ 16816 w 102193"/>
              <a:gd name="T3" fmla="*/ 7502 h 89254"/>
              <a:gd name="T4" fmla="*/ 8409 w 102193"/>
              <a:gd name="T5" fmla="*/ 15003 h 89254"/>
              <a:gd name="T6" fmla="*/ 0 w 102193"/>
              <a:gd name="T7" fmla="*/ 7502 h 89254"/>
              <a:gd name="T8" fmla="*/ 2463 w 102193"/>
              <a:gd name="T9" fmla="*/ 2197 h 89254"/>
              <a:gd name="T10" fmla="*/ 2463 w 102193"/>
              <a:gd name="T11" fmla="*/ 12806 h 89254"/>
              <a:gd name="T12" fmla="*/ 14354 w 102193"/>
              <a:gd name="T13" fmla="*/ 12806 h 89254"/>
              <a:gd name="T14" fmla="*/ 14354 w 102193"/>
              <a:gd name="T15" fmla="*/ 2197 h 8925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4966 w 102193"/>
              <a:gd name="T25" fmla="*/ 13070 h 89254"/>
              <a:gd name="T26" fmla="*/ 87227 w 102193"/>
              <a:gd name="T27" fmla="*/ 76184 h 89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193" h="89254">
                <a:moveTo>
                  <a:pt x="0" y="44627"/>
                </a:moveTo>
                <a:lnTo>
                  <a:pt x="0" y="44627"/>
                </a:lnTo>
                <a:cubicBezTo>
                  <a:pt x="0" y="19980"/>
                  <a:pt x="22876" y="0"/>
                  <a:pt x="51096" y="0"/>
                </a:cubicBezTo>
                <a:cubicBezTo>
                  <a:pt x="79317" y="0"/>
                  <a:pt x="102194" y="19980"/>
                  <a:pt x="102194" y="44627"/>
                </a:cubicBezTo>
                <a:cubicBezTo>
                  <a:pt x="102194" y="69273"/>
                  <a:pt x="79317" y="89253"/>
                  <a:pt x="51097" y="89254"/>
                </a:cubicBezTo>
                <a:cubicBezTo>
                  <a:pt x="22876" y="89254"/>
                  <a:pt x="0" y="69273"/>
                  <a:pt x="0" y="44627"/>
                </a:cubicBez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zh-CN" altLang="en-US"/>
          </a:p>
        </p:txBody>
      </p:sp>
      <p:cxnSp>
        <p:nvCxnSpPr>
          <p:cNvPr id="24589" name="直接箭头连接符 31"/>
          <p:cNvCxnSpPr>
            <a:cxnSpLocks noChangeShapeType="1"/>
            <a:stCxn id="10252" idx="1"/>
          </p:cNvCxnSpPr>
          <p:nvPr/>
        </p:nvCxnSpPr>
        <p:spPr bwMode="auto">
          <a:xfrm flipV="1">
            <a:off x="5467350" y="3214688"/>
            <a:ext cx="1319213" cy="314325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文本框 7"/>
          <p:cNvSpPr txBox="1">
            <a:spLocks noChangeArrowheads="1"/>
          </p:cNvSpPr>
          <p:nvPr/>
        </p:nvSpPr>
        <p:spPr bwMode="auto">
          <a:xfrm>
            <a:off x="2736850" y="4141788"/>
            <a:ext cx="830263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ECE R94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Frontal impact</a:t>
            </a:r>
          </a:p>
        </p:txBody>
      </p:sp>
      <p:sp>
        <p:nvSpPr>
          <p:cNvPr id="24591" name="文本框 11"/>
          <p:cNvSpPr txBox="1">
            <a:spLocks noChangeArrowheads="1"/>
          </p:cNvSpPr>
          <p:nvPr/>
        </p:nvSpPr>
        <p:spPr bwMode="auto">
          <a:xfrm>
            <a:off x="2124075" y="2571750"/>
            <a:ext cx="863600" cy="4587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R 127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Pedestrian Protection</a:t>
            </a:r>
          </a:p>
        </p:txBody>
      </p:sp>
      <p:sp>
        <p:nvSpPr>
          <p:cNvPr id="24592" name="文本框 19"/>
          <p:cNvSpPr txBox="1">
            <a:spLocks noChangeArrowheads="1"/>
          </p:cNvSpPr>
          <p:nvPr/>
        </p:nvSpPr>
        <p:spPr bwMode="auto">
          <a:xfrm>
            <a:off x="3735388" y="4141788"/>
            <a:ext cx="1111250" cy="7032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ECE R13H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Braking system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ABS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ESC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BA</a:t>
            </a:r>
          </a:p>
        </p:txBody>
      </p:sp>
      <p:sp>
        <p:nvSpPr>
          <p:cNvPr id="24593" name="文本框 30"/>
          <p:cNvSpPr txBox="1">
            <a:spLocks noChangeArrowheads="1"/>
          </p:cNvSpPr>
          <p:nvPr/>
        </p:nvSpPr>
        <p:spPr bwMode="auto">
          <a:xfrm>
            <a:off x="5484813" y="4235450"/>
            <a:ext cx="1230312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661/2009/EC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TPMS</a:t>
            </a:r>
          </a:p>
        </p:txBody>
      </p:sp>
      <p:sp>
        <p:nvSpPr>
          <p:cNvPr id="24594" name="文本框 26"/>
          <p:cNvSpPr txBox="1">
            <a:spLocks noChangeArrowheads="1"/>
          </p:cNvSpPr>
          <p:nvPr/>
        </p:nvSpPr>
        <p:spPr bwMode="auto">
          <a:xfrm>
            <a:off x="6386513" y="2722563"/>
            <a:ext cx="1114425" cy="4587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443/2009/EU (M1)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510/2011/EU (N1)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CO2 emission</a:t>
            </a:r>
          </a:p>
        </p:txBody>
      </p:sp>
      <p:sp>
        <p:nvSpPr>
          <p:cNvPr id="10259" name="Text Box 48"/>
          <p:cNvSpPr txBox="1">
            <a:spLocks noChangeArrowheads="1"/>
          </p:cNvSpPr>
          <p:nvPr/>
        </p:nvSpPr>
        <p:spPr bwMode="auto">
          <a:xfrm>
            <a:off x="1619250" y="1131888"/>
            <a:ext cx="6624638" cy="7381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7175" indent="-2571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zh-CN" sz="1600"/>
              <a:t>The requirements of ECE, FMVSS and EPA regulations (R13H, R127, R94, FMVSS 208, EPA Tier II, etc.) are too difficult for Micro-Van and Micro-Truck. </a:t>
            </a:r>
          </a:p>
        </p:txBody>
      </p:sp>
      <p:sp>
        <p:nvSpPr>
          <p:cNvPr id="10260" name="Slide Number Placeholder 32"/>
          <p:cNvSpPr txBox="1">
            <a:spLocks noGrp="1"/>
          </p:cNvSpPr>
          <p:nvPr/>
        </p:nvSpPr>
        <p:spPr bwMode="auto">
          <a:xfrm>
            <a:off x="8774113" y="4849813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12F72B7B-16DD-46D0-B79C-D93C4EED9325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8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pic>
        <p:nvPicPr>
          <p:cNvPr id="10261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31888"/>
            <a:ext cx="10144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8" name="AutoShape 8"/>
          <p:cNvSpPr>
            <a:spLocks noChangeArrowheads="1"/>
          </p:cNvSpPr>
          <p:nvPr/>
        </p:nvSpPr>
        <p:spPr bwMode="auto">
          <a:xfrm>
            <a:off x="4140200" y="3651250"/>
            <a:ext cx="431800" cy="360363"/>
          </a:xfrm>
          <a:prstGeom prst="flowChartSummingJunction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Times New Roman" pitchFamily="18" charset="0"/>
            </a:endParaRPr>
          </a:p>
        </p:txBody>
      </p:sp>
      <p:sp>
        <p:nvSpPr>
          <p:cNvPr id="24599" name="AutoShape 8"/>
          <p:cNvSpPr>
            <a:spLocks noChangeArrowheads="1"/>
          </p:cNvSpPr>
          <p:nvPr/>
        </p:nvSpPr>
        <p:spPr bwMode="auto">
          <a:xfrm>
            <a:off x="3059113" y="3003550"/>
            <a:ext cx="431800" cy="360363"/>
          </a:xfrm>
          <a:prstGeom prst="flowChartSummingJunction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Times New Roman" pitchFamily="18" charset="0"/>
            </a:endParaRPr>
          </a:p>
        </p:txBody>
      </p:sp>
      <p:sp>
        <p:nvSpPr>
          <p:cNvPr id="24600" name="AutoShape 8"/>
          <p:cNvSpPr>
            <a:spLocks noChangeArrowheads="1"/>
          </p:cNvSpPr>
          <p:nvPr/>
        </p:nvSpPr>
        <p:spPr bwMode="auto">
          <a:xfrm>
            <a:off x="3203575" y="3508375"/>
            <a:ext cx="431800" cy="360363"/>
          </a:xfrm>
          <a:prstGeom prst="flowChartSummingJunction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Times New Roman" pitchFamily="18" charset="0"/>
            </a:endParaRPr>
          </a:p>
        </p:txBody>
      </p:sp>
      <p:sp>
        <p:nvSpPr>
          <p:cNvPr id="24601" name="AutoShape 8"/>
          <p:cNvSpPr>
            <a:spLocks noChangeArrowheads="1"/>
          </p:cNvSpPr>
          <p:nvPr/>
        </p:nvSpPr>
        <p:spPr bwMode="auto">
          <a:xfrm>
            <a:off x="4997450" y="3568700"/>
            <a:ext cx="431800" cy="360363"/>
          </a:xfrm>
          <a:prstGeom prst="flowChartSummingJunction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Times New Roman" pitchFamily="18" charset="0"/>
            </a:endParaRPr>
          </a:p>
        </p:txBody>
      </p:sp>
      <p:sp>
        <p:nvSpPr>
          <p:cNvPr id="24602" name="AutoShape 8"/>
          <p:cNvSpPr>
            <a:spLocks noChangeArrowheads="1"/>
          </p:cNvSpPr>
          <p:nvPr/>
        </p:nvSpPr>
        <p:spPr bwMode="auto">
          <a:xfrm>
            <a:off x="5283200" y="3354388"/>
            <a:ext cx="431800" cy="360362"/>
          </a:xfrm>
          <a:prstGeom prst="flowChartSummingJunction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Times New Roman" pitchFamily="18" charset="0"/>
            </a:endParaRPr>
          </a:p>
        </p:txBody>
      </p:sp>
      <p:cxnSp>
        <p:nvCxnSpPr>
          <p:cNvPr id="24603" name="直接箭头连接符 13"/>
          <p:cNvCxnSpPr>
            <a:cxnSpLocks noChangeShapeType="1"/>
          </p:cNvCxnSpPr>
          <p:nvPr/>
        </p:nvCxnSpPr>
        <p:spPr bwMode="auto">
          <a:xfrm flipH="1" flipV="1">
            <a:off x="2627313" y="2066925"/>
            <a:ext cx="1584325" cy="874713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4" name="文本框 15"/>
          <p:cNvSpPr txBox="1">
            <a:spLocks noChangeArrowheads="1"/>
          </p:cNvSpPr>
          <p:nvPr/>
        </p:nvSpPr>
        <p:spPr bwMode="auto">
          <a:xfrm>
            <a:off x="1476375" y="1995488"/>
            <a:ext cx="114935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Without Steering booster</a:t>
            </a:r>
            <a:endParaRPr lang="en-US" altLang="zh-CN" sz="8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605" name="AutoShape 8"/>
          <p:cNvSpPr>
            <a:spLocks noChangeArrowheads="1"/>
          </p:cNvSpPr>
          <p:nvPr/>
        </p:nvSpPr>
        <p:spPr bwMode="auto">
          <a:xfrm>
            <a:off x="3924300" y="2716213"/>
            <a:ext cx="431800" cy="360362"/>
          </a:xfrm>
          <a:prstGeom prst="flowChartSummingJunction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Times New Roman" pitchFamily="18" charset="0"/>
            </a:endParaRPr>
          </a:p>
        </p:txBody>
      </p:sp>
      <p:cxnSp>
        <p:nvCxnSpPr>
          <p:cNvPr id="24606" name="直接箭头连接符 13"/>
          <p:cNvCxnSpPr>
            <a:cxnSpLocks noChangeShapeType="1"/>
            <a:stCxn id="10278" idx="5"/>
          </p:cNvCxnSpPr>
          <p:nvPr/>
        </p:nvCxnSpPr>
        <p:spPr bwMode="auto">
          <a:xfrm flipH="1">
            <a:off x="2411413" y="3325813"/>
            <a:ext cx="1587500" cy="182562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7" name="文本框 15"/>
          <p:cNvSpPr txBox="1">
            <a:spLocks noChangeArrowheads="1"/>
          </p:cNvSpPr>
          <p:nvPr/>
        </p:nvSpPr>
        <p:spPr bwMode="auto">
          <a:xfrm>
            <a:off x="1042988" y="3363913"/>
            <a:ext cx="136525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R48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Day-time running lamp</a:t>
            </a:r>
            <a:r>
              <a:rPr lang="en-US" altLang="zh-CN" sz="8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4608" name="AutoShape 8"/>
          <p:cNvSpPr>
            <a:spLocks noChangeArrowheads="1"/>
          </p:cNvSpPr>
          <p:nvPr/>
        </p:nvSpPr>
        <p:spPr bwMode="auto">
          <a:xfrm>
            <a:off x="3779838" y="3148013"/>
            <a:ext cx="431800" cy="360362"/>
          </a:xfrm>
          <a:prstGeom prst="flowChartSummingJunction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Times New Roman" pitchFamily="18" charset="0"/>
            </a:endParaRPr>
          </a:p>
        </p:txBody>
      </p:sp>
      <p:sp>
        <p:nvSpPr>
          <p:cNvPr id="10273" name="流程图: 联系 29"/>
          <p:cNvSpPr>
            <a:spLocks/>
          </p:cNvSpPr>
          <p:nvPr/>
        </p:nvSpPr>
        <p:spPr bwMode="auto">
          <a:xfrm>
            <a:off x="4787900" y="3363913"/>
            <a:ext cx="65088" cy="57150"/>
          </a:xfrm>
          <a:custGeom>
            <a:avLst/>
            <a:gdLst>
              <a:gd name="T0" fmla="*/ 8409 w 102193"/>
              <a:gd name="T1" fmla="*/ 0 h 89254"/>
              <a:gd name="T2" fmla="*/ 16816 w 102193"/>
              <a:gd name="T3" fmla="*/ 7502 h 89254"/>
              <a:gd name="T4" fmla="*/ 8409 w 102193"/>
              <a:gd name="T5" fmla="*/ 15003 h 89254"/>
              <a:gd name="T6" fmla="*/ 0 w 102193"/>
              <a:gd name="T7" fmla="*/ 7502 h 89254"/>
              <a:gd name="T8" fmla="*/ 2463 w 102193"/>
              <a:gd name="T9" fmla="*/ 2197 h 89254"/>
              <a:gd name="T10" fmla="*/ 2463 w 102193"/>
              <a:gd name="T11" fmla="*/ 12806 h 89254"/>
              <a:gd name="T12" fmla="*/ 14354 w 102193"/>
              <a:gd name="T13" fmla="*/ 12806 h 89254"/>
              <a:gd name="T14" fmla="*/ 14354 w 102193"/>
              <a:gd name="T15" fmla="*/ 2197 h 8925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4966 w 102193"/>
              <a:gd name="T25" fmla="*/ 13070 h 89254"/>
              <a:gd name="T26" fmla="*/ 87227 w 102193"/>
              <a:gd name="T27" fmla="*/ 76184 h 89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193" h="89254">
                <a:moveTo>
                  <a:pt x="0" y="44627"/>
                </a:moveTo>
                <a:lnTo>
                  <a:pt x="0" y="44627"/>
                </a:lnTo>
                <a:cubicBezTo>
                  <a:pt x="0" y="19980"/>
                  <a:pt x="22876" y="0"/>
                  <a:pt x="51096" y="0"/>
                </a:cubicBezTo>
                <a:cubicBezTo>
                  <a:pt x="79317" y="0"/>
                  <a:pt x="102194" y="19980"/>
                  <a:pt x="102194" y="44627"/>
                </a:cubicBezTo>
                <a:cubicBezTo>
                  <a:pt x="102194" y="69273"/>
                  <a:pt x="79317" y="89253"/>
                  <a:pt x="51097" y="89254"/>
                </a:cubicBezTo>
                <a:cubicBezTo>
                  <a:pt x="22876" y="89254"/>
                  <a:pt x="0" y="69273"/>
                  <a:pt x="0" y="44627"/>
                </a:cubicBez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zh-CN" altLang="en-US"/>
          </a:p>
        </p:txBody>
      </p:sp>
      <p:cxnSp>
        <p:nvCxnSpPr>
          <p:cNvPr id="24610" name="直接箭头连接符 13"/>
          <p:cNvCxnSpPr>
            <a:cxnSpLocks noChangeShapeType="1"/>
            <a:stCxn id="10273" idx="7"/>
            <a:endCxn id="24611" idx="2"/>
          </p:cNvCxnSpPr>
          <p:nvPr/>
        </p:nvCxnSpPr>
        <p:spPr bwMode="auto">
          <a:xfrm rot="5400000" flipH="1" flipV="1">
            <a:off x="4564856" y="2640807"/>
            <a:ext cx="985837" cy="469900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1" name="文本框 15"/>
          <p:cNvSpPr txBox="1">
            <a:spLocks noChangeArrowheads="1"/>
          </p:cNvSpPr>
          <p:nvPr/>
        </p:nvSpPr>
        <p:spPr bwMode="auto">
          <a:xfrm>
            <a:off x="4643438" y="1924050"/>
            <a:ext cx="1296987" cy="4587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R116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Engine Theft Protection</a:t>
            </a:r>
          </a:p>
          <a:p>
            <a:pPr eaLnBrk="1" hangingPunct="1"/>
            <a:r>
              <a:rPr lang="en-US" altLang="zh-CN" sz="800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0276" name="流程图: 联系 29"/>
          <p:cNvSpPr>
            <a:spLocks/>
          </p:cNvSpPr>
          <p:nvPr/>
        </p:nvSpPr>
        <p:spPr bwMode="auto">
          <a:xfrm>
            <a:off x="4140200" y="2859088"/>
            <a:ext cx="65088" cy="57150"/>
          </a:xfrm>
          <a:custGeom>
            <a:avLst/>
            <a:gdLst>
              <a:gd name="T0" fmla="*/ 8409 w 102193"/>
              <a:gd name="T1" fmla="*/ 0 h 89254"/>
              <a:gd name="T2" fmla="*/ 16816 w 102193"/>
              <a:gd name="T3" fmla="*/ 7502 h 89254"/>
              <a:gd name="T4" fmla="*/ 8409 w 102193"/>
              <a:gd name="T5" fmla="*/ 15003 h 89254"/>
              <a:gd name="T6" fmla="*/ 0 w 102193"/>
              <a:gd name="T7" fmla="*/ 7502 h 89254"/>
              <a:gd name="T8" fmla="*/ 2463 w 102193"/>
              <a:gd name="T9" fmla="*/ 2197 h 89254"/>
              <a:gd name="T10" fmla="*/ 2463 w 102193"/>
              <a:gd name="T11" fmla="*/ 12806 h 89254"/>
              <a:gd name="T12" fmla="*/ 14354 w 102193"/>
              <a:gd name="T13" fmla="*/ 12806 h 89254"/>
              <a:gd name="T14" fmla="*/ 14354 w 102193"/>
              <a:gd name="T15" fmla="*/ 2197 h 8925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4966 w 102193"/>
              <a:gd name="T25" fmla="*/ 13070 h 89254"/>
              <a:gd name="T26" fmla="*/ 87227 w 102193"/>
              <a:gd name="T27" fmla="*/ 76184 h 89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193" h="89254">
                <a:moveTo>
                  <a:pt x="0" y="44627"/>
                </a:moveTo>
                <a:lnTo>
                  <a:pt x="0" y="44627"/>
                </a:lnTo>
                <a:cubicBezTo>
                  <a:pt x="0" y="19980"/>
                  <a:pt x="22876" y="0"/>
                  <a:pt x="51096" y="0"/>
                </a:cubicBezTo>
                <a:cubicBezTo>
                  <a:pt x="79317" y="0"/>
                  <a:pt x="102194" y="19980"/>
                  <a:pt x="102194" y="44627"/>
                </a:cubicBezTo>
                <a:cubicBezTo>
                  <a:pt x="102194" y="69273"/>
                  <a:pt x="79317" y="89253"/>
                  <a:pt x="51097" y="89254"/>
                </a:cubicBezTo>
                <a:cubicBezTo>
                  <a:pt x="22876" y="89254"/>
                  <a:pt x="0" y="69273"/>
                  <a:pt x="0" y="44627"/>
                </a:cubicBez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4616" name="AutoShape 8"/>
          <p:cNvSpPr>
            <a:spLocks noChangeArrowheads="1"/>
          </p:cNvSpPr>
          <p:nvPr/>
        </p:nvSpPr>
        <p:spPr bwMode="auto">
          <a:xfrm>
            <a:off x="4572000" y="3211513"/>
            <a:ext cx="431800" cy="360362"/>
          </a:xfrm>
          <a:prstGeom prst="flowChartSummingJunction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Times New Roman" pitchFamily="18" charset="0"/>
            </a:endParaRPr>
          </a:p>
        </p:txBody>
      </p:sp>
      <p:sp>
        <p:nvSpPr>
          <p:cNvPr id="10278" name="流程图: 联系 29"/>
          <p:cNvSpPr>
            <a:spLocks/>
          </p:cNvSpPr>
          <p:nvPr/>
        </p:nvSpPr>
        <p:spPr bwMode="auto">
          <a:xfrm>
            <a:off x="3995738" y="3292475"/>
            <a:ext cx="65087" cy="57150"/>
          </a:xfrm>
          <a:custGeom>
            <a:avLst/>
            <a:gdLst>
              <a:gd name="T0" fmla="*/ 8408 w 102193"/>
              <a:gd name="T1" fmla="*/ 0 h 89254"/>
              <a:gd name="T2" fmla="*/ 16816 w 102193"/>
              <a:gd name="T3" fmla="*/ 7502 h 89254"/>
              <a:gd name="T4" fmla="*/ 8408 w 102193"/>
              <a:gd name="T5" fmla="*/ 15003 h 89254"/>
              <a:gd name="T6" fmla="*/ 0 w 102193"/>
              <a:gd name="T7" fmla="*/ 7502 h 89254"/>
              <a:gd name="T8" fmla="*/ 2463 w 102193"/>
              <a:gd name="T9" fmla="*/ 2197 h 89254"/>
              <a:gd name="T10" fmla="*/ 2463 w 102193"/>
              <a:gd name="T11" fmla="*/ 12806 h 89254"/>
              <a:gd name="T12" fmla="*/ 14353 w 102193"/>
              <a:gd name="T13" fmla="*/ 12806 h 89254"/>
              <a:gd name="T14" fmla="*/ 14353 w 102193"/>
              <a:gd name="T15" fmla="*/ 2197 h 8925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4966 w 102193"/>
              <a:gd name="T25" fmla="*/ 13070 h 89254"/>
              <a:gd name="T26" fmla="*/ 87227 w 102193"/>
              <a:gd name="T27" fmla="*/ 76184 h 892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193" h="89254">
                <a:moveTo>
                  <a:pt x="0" y="44627"/>
                </a:moveTo>
                <a:lnTo>
                  <a:pt x="0" y="44627"/>
                </a:lnTo>
                <a:cubicBezTo>
                  <a:pt x="0" y="19980"/>
                  <a:pt x="22876" y="0"/>
                  <a:pt x="51096" y="0"/>
                </a:cubicBezTo>
                <a:cubicBezTo>
                  <a:pt x="79317" y="0"/>
                  <a:pt x="102194" y="19980"/>
                  <a:pt x="102194" y="44627"/>
                </a:cubicBezTo>
                <a:cubicBezTo>
                  <a:pt x="102194" y="69273"/>
                  <a:pt x="79317" y="89253"/>
                  <a:pt x="51097" y="89254"/>
                </a:cubicBezTo>
                <a:cubicBezTo>
                  <a:pt x="22876" y="89254"/>
                  <a:pt x="0" y="69273"/>
                  <a:pt x="0" y="44627"/>
                </a:cubicBezTo>
                <a:close/>
              </a:path>
            </a:pathLst>
          </a:custGeom>
          <a:solidFill>
            <a:srgbClr val="FF0000"/>
          </a:solidFill>
          <a:ln w="25402">
            <a:solidFill>
              <a:srgbClr val="385D8A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1" grpId="0" animBg="1"/>
      <p:bldP spid="24592" grpId="0" animBg="1"/>
      <p:bldP spid="24593" grpId="0" animBg="1"/>
      <p:bldP spid="24594" grpId="0" animBg="1"/>
      <p:bldP spid="24598" grpId="0" animBg="1"/>
      <p:bldP spid="24599" grpId="0" animBg="1"/>
      <p:bldP spid="24600" grpId="0" animBg="1"/>
      <p:bldP spid="24601" grpId="0" animBg="1"/>
      <p:bldP spid="24602" grpId="0" animBg="1"/>
      <p:bldP spid="24604" grpId="0" animBg="1"/>
      <p:bldP spid="24605" grpId="0" animBg="1"/>
      <p:bldP spid="24607" grpId="0" animBg="1"/>
      <p:bldP spid="24608" grpId="0" animBg="1"/>
      <p:bldP spid="24611" grpId="0" animBg="1"/>
      <p:bldP spid="246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图表 16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7" name="TextBox 17"/>
          <p:cNvSpPr txBox="1">
            <a:spLocks noChangeArrowheads="1"/>
          </p:cNvSpPr>
          <p:nvPr/>
        </p:nvSpPr>
        <p:spPr bwMode="auto">
          <a:xfrm>
            <a:off x="179388" y="4013200"/>
            <a:ext cx="8713787" cy="1106488"/>
          </a:xfrm>
          <a:prstGeom prst="rect">
            <a:avLst/>
          </a:prstGeom>
          <a:solidFill>
            <a:srgbClr val="FFCC00">
              <a:alpha val="20000"/>
            </a:srgbClr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solidFill>
                  <a:srgbClr val="222268"/>
                </a:solidFill>
                <a:ea typeface="微软雅黑" pitchFamily="34" charset="-122"/>
                <a:cs typeface="Arial" charset="0"/>
              </a:rPr>
              <a:t>＊</a:t>
            </a:r>
            <a:r>
              <a:rPr lang="en-US" sz="1200" b="1">
                <a:solidFill>
                  <a:srgbClr val="222268"/>
                </a:solidFill>
                <a:ea typeface="微软雅黑" pitchFamily="34" charset="-122"/>
                <a:cs typeface="Arial" charset="0"/>
              </a:rPr>
              <a:t> </a:t>
            </a:r>
            <a:r>
              <a:rPr lang="en-US" altLang="zh-CN" sz="1200" b="1">
                <a:solidFill>
                  <a:srgbClr val="222268"/>
                </a:solidFill>
                <a:ea typeface="微软雅黑" pitchFamily="34" charset="-122"/>
                <a:cs typeface="Arial" charset="0"/>
              </a:rPr>
              <a:t>Over 2,180,000 Micro-Vans and Micro-Trucks were sold in 2013 globally, within this nearly 95% were sold in China, and others were sold into other Third World in Africa, South America and South East Asia. Europe, Japan and US are not our target markets.</a:t>
            </a:r>
            <a:endParaRPr lang="zh-CN" altLang="en-US" sz="1200" b="1">
              <a:solidFill>
                <a:srgbClr val="222268"/>
              </a:solidFill>
              <a:ea typeface="微软雅黑" pitchFamily="34" charset="-122"/>
              <a:cs typeface="Arial" charset="0"/>
            </a:endParaRPr>
          </a:p>
          <a:p>
            <a:pPr eaLnBrk="1" hangingPunct="1"/>
            <a:r>
              <a:rPr lang="zh-CN" altLang="en-US" sz="1200" b="1">
                <a:solidFill>
                  <a:srgbClr val="222268"/>
                </a:solidFill>
                <a:ea typeface="微软雅黑" pitchFamily="34" charset="-122"/>
                <a:cs typeface="Arial" charset="0"/>
              </a:rPr>
              <a:t>＊ </a:t>
            </a:r>
            <a:r>
              <a:rPr lang="en-US" altLang="zh-CN" sz="1200" b="1">
                <a:solidFill>
                  <a:srgbClr val="222268"/>
                </a:solidFill>
                <a:ea typeface="微软雅黑" pitchFamily="34" charset="-122"/>
                <a:cs typeface="Arial" charset="0"/>
              </a:rPr>
              <a:t>Although Micro-vehicles are very inexpensive</a:t>
            </a:r>
            <a:r>
              <a:rPr lang="en-US" altLang="zh-CN">
                <a:cs typeface="Arial" charset="0"/>
              </a:rPr>
              <a:t> </a:t>
            </a:r>
            <a:r>
              <a:rPr lang="en-US" altLang="zh-CN" sz="1200" b="1">
                <a:solidFill>
                  <a:srgbClr val="222268"/>
                </a:solidFill>
                <a:ea typeface="微软雅黑" pitchFamily="34" charset="-122"/>
                <a:cs typeface="Arial" charset="0"/>
              </a:rPr>
              <a:t>and with poor performance, also will not be accepted by the customers in Europe, Japan, or US, it’s really an important type of vehicle for developing areas and developing countries.</a:t>
            </a:r>
          </a:p>
          <a:p>
            <a:pPr eaLnBrk="1" hangingPunct="1"/>
            <a:endParaRPr lang="zh-CN" altLang="en-US" sz="1200" b="1">
              <a:solidFill>
                <a:srgbClr val="222268"/>
              </a:solidFill>
              <a:ea typeface="微软雅黑" pitchFamily="34" charset="-122"/>
              <a:cs typeface="Arial" charset="0"/>
            </a:endParaRPr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2593975" y="23749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9" name="Title 6"/>
          <p:cNvSpPr txBox="1">
            <a:spLocks/>
          </p:cNvSpPr>
          <p:nvPr/>
        </p:nvSpPr>
        <p:spPr bwMode="auto">
          <a:xfrm>
            <a:off x="0" y="112713"/>
            <a:ext cx="89646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>
                <a:solidFill>
                  <a:srgbClr val="000000"/>
                </a:solidFill>
                <a:cs typeface="Arial" charset="0"/>
              </a:rPr>
              <a:t>Global market of Micro-Van and Micro-Truck (2013)</a:t>
            </a:r>
          </a:p>
        </p:txBody>
      </p:sp>
      <p:sp>
        <p:nvSpPr>
          <p:cNvPr id="11270" name="Rectangle 6"/>
          <p:cNvSpPr txBox="1">
            <a:spLocks noChangeArrowheads="1"/>
          </p:cNvSpPr>
          <p:nvPr/>
        </p:nvSpPr>
        <p:spPr bwMode="auto">
          <a:xfrm>
            <a:off x="8791575" y="4894263"/>
            <a:ext cx="3444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D81405EC-97C9-4724-9786-E9640436081A}" type="slidenum">
              <a:rPr lang="en-US" altLang="zh-CN" sz="1200">
                <a:solidFill>
                  <a:srgbClr val="898989"/>
                </a:solidFill>
              </a:rPr>
              <a:pPr algn="r" eaLnBrk="1" hangingPunct="1"/>
              <a:t>9</a:t>
            </a:fld>
            <a:endParaRPr lang="en-US" altLang="zh-CN" sz="1200">
              <a:solidFill>
                <a:srgbClr val="898989"/>
              </a:solidFill>
            </a:endParaRPr>
          </a:p>
        </p:txBody>
      </p:sp>
      <p:grpSp>
        <p:nvGrpSpPr>
          <p:cNvPr id="11271" name="Group 19"/>
          <p:cNvGrpSpPr>
            <a:grpSpLocks/>
          </p:cNvGrpSpPr>
          <p:nvPr/>
        </p:nvGrpSpPr>
        <p:grpSpPr bwMode="auto">
          <a:xfrm>
            <a:off x="179388" y="771525"/>
            <a:ext cx="7019925" cy="3230563"/>
            <a:chOff x="793" y="486"/>
            <a:chExt cx="4422" cy="2035"/>
          </a:xfrm>
        </p:grpSpPr>
        <p:pic>
          <p:nvPicPr>
            <p:cNvPr id="1127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486"/>
              <a:ext cx="4422" cy="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4" name="组合 9"/>
            <p:cNvGrpSpPr>
              <a:grpSpLocks/>
            </p:cNvGrpSpPr>
            <p:nvPr/>
          </p:nvGrpSpPr>
          <p:grpSpPr bwMode="auto">
            <a:xfrm>
              <a:off x="3424" y="985"/>
              <a:ext cx="1092" cy="544"/>
              <a:chOff x="3059116" y="2247896"/>
              <a:chExt cx="1081085" cy="593729"/>
            </a:xfrm>
          </p:grpSpPr>
          <p:sp>
            <p:nvSpPr>
              <p:cNvPr id="11281" name="椭圆 5"/>
              <p:cNvSpPr>
                <a:spLocks/>
              </p:cNvSpPr>
              <p:nvPr/>
            </p:nvSpPr>
            <p:spPr bwMode="auto">
              <a:xfrm>
                <a:off x="3203572" y="2247896"/>
                <a:ext cx="792163" cy="593729"/>
              </a:xfrm>
              <a:custGeom>
                <a:avLst/>
                <a:gdLst>
                  <a:gd name="T0" fmla="*/ 396082 w 792163"/>
                  <a:gd name="T1" fmla="*/ 0 h 593729"/>
                  <a:gd name="T2" fmla="*/ 792163 w 792163"/>
                  <a:gd name="T3" fmla="*/ 296865 h 593729"/>
                  <a:gd name="T4" fmla="*/ 396082 w 792163"/>
                  <a:gd name="T5" fmla="*/ 593729 h 593729"/>
                  <a:gd name="T6" fmla="*/ 0 w 792163"/>
                  <a:gd name="T7" fmla="*/ 296865 h 593729"/>
                  <a:gd name="T8" fmla="*/ 116010 w 792163"/>
                  <a:gd name="T9" fmla="*/ 86950 h 593729"/>
                  <a:gd name="T10" fmla="*/ 116010 w 792163"/>
                  <a:gd name="T11" fmla="*/ 506779 h 593729"/>
                  <a:gd name="T12" fmla="*/ 676153 w 792163"/>
                  <a:gd name="T13" fmla="*/ 506779 h 593729"/>
                  <a:gd name="T14" fmla="*/ 676153 w 792163"/>
                  <a:gd name="T15" fmla="*/ 86950 h 593729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5898240 60000 65536"/>
                  <a:gd name="T22" fmla="*/ 5898240 60000 65536"/>
                  <a:gd name="T23" fmla="*/ 17694720 60000 65536"/>
                  <a:gd name="T24" fmla="*/ 116010 w 792163"/>
                  <a:gd name="T25" fmla="*/ 86950 h 593729"/>
                  <a:gd name="T26" fmla="*/ 676153 w 792163"/>
                  <a:gd name="T27" fmla="*/ 506779 h 5937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2163" h="593729">
                    <a:moveTo>
                      <a:pt x="0" y="296865"/>
                    </a:moveTo>
                    <a:lnTo>
                      <a:pt x="0" y="296865"/>
                    </a:lnTo>
                    <a:cubicBezTo>
                      <a:pt x="0" y="132910"/>
                      <a:pt x="177331" y="0"/>
                      <a:pt x="396082" y="0"/>
                    </a:cubicBezTo>
                    <a:cubicBezTo>
                      <a:pt x="396082" y="0"/>
                      <a:pt x="396082" y="0"/>
                      <a:pt x="396082" y="0"/>
                    </a:cubicBezTo>
                    <a:cubicBezTo>
                      <a:pt x="614833" y="0"/>
                      <a:pt x="792165" y="132910"/>
                      <a:pt x="792165" y="296865"/>
                    </a:cubicBezTo>
                    <a:cubicBezTo>
                      <a:pt x="792165" y="296865"/>
                      <a:pt x="792164" y="296865"/>
                      <a:pt x="792164" y="296865"/>
                    </a:cubicBezTo>
                    <a:lnTo>
                      <a:pt x="792165" y="296866"/>
                    </a:lnTo>
                    <a:cubicBezTo>
                      <a:pt x="792165" y="460820"/>
                      <a:pt x="614833" y="593730"/>
                      <a:pt x="396083" y="593731"/>
                    </a:cubicBezTo>
                    <a:cubicBezTo>
                      <a:pt x="177332" y="593731"/>
                      <a:pt x="1" y="460820"/>
                      <a:pt x="1" y="296866"/>
                    </a:cubicBezTo>
                    <a:lnTo>
                      <a:pt x="0" y="296865"/>
                    </a:lnTo>
                    <a:close/>
                  </a:path>
                </a:pathLst>
              </a:custGeom>
              <a:solidFill>
                <a:srgbClr val="FFCC00">
                  <a:alpha val="69803"/>
                </a:srgbClr>
              </a:solidFill>
              <a:ln w="25402">
                <a:solidFill>
                  <a:srgbClr val="FFCC00">
                    <a:alpha val="47842"/>
                  </a:srgbClr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zh-CN" altLang="en-US"/>
              </a:p>
            </p:txBody>
          </p:sp>
          <p:sp>
            <p:nvSpPr>
              <p:cNvPr id="11282" name="TextBox 8"/>
              <p:cNvSpPr txBox="1">
                <a:spLocks noChangeArrowheads="1"/>
              </p:cNvSpPr>
              <p:nvPr/>
            </p:nvSpPr>
            <p:spPr bwMode="auto">
              <a:xfrm>
                <a:off x="3059116" y="2409425"/>
                <a:ext cx="1081085" cy="252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Ctr="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solidFill>
                      <a:srgbClr val="000000"/>
                    </a:solidFill>
                    <a:ea typeface="微软雅黑" pitchFamily="34" charset="-122"/>
                    <a:cs typeface="Arial" charset="0"/>
                  </a:rPr>
                  <a:t>China 94.9 %</a:t>
                </a:r>
              </a:p>
            </p:txBody>
          </p:sp>
        </p:grpSp>
        <p:sp>
          <p:nvSpPr>
            <p:cNvPr id="11275" name="椭圆 13"/>
            <p:cNvSpPr>
              <a:spLocks/>
            </p:cNvSpPr>
            <p:nvPr/>
          </p:nvSpPr>
          <p:spPr bwMode="auto">
            <a:xfrm>
              <a:off x="3107" y="1575"/>
              <a:ext cx="44" cy="45"/>
            </a:xfrm>
            <a:custGeom>
              <a:avLst/>
              <a:gdLst>
                <a:gd name="T0" fmla="*/ 0 w 604839"/>
                <a:gd name="T1" fmla="*/ 0 h 406395"/>
                <a:gd name="T2" fmla="*/ 0 w 604839"/>
                <a:gd name="T3" fmla="*/ 0 h 406395"/>
                <a:gd name="T4" fmla="*/ 0 w 604839"/>
                <a:gd name="T5" fmla="*/ 0 h 406395"/>
                <a:gd name="T6" fmla="*/ 0 w 604839"/>
                <a:gd name="T7" fmla="*/ 0 h 406395"/>
                <a:gd name="T8" fmla="*/ 0 w 604839"/>
                <a:gd name="T9" fmla="*/ 0 h 406395"/>
                <a:gd name="T10" fmla="*/ 0 w 604839"/>
                <a:gd name="T11" fmla="*/ 0 h 406395"/>
                <a:gd name="T12" fmla="*/ 0 w 604839"/>
                <a:gd name="T13" fmla="*/ 0 h 406395"/>
                <a:gd name="T14" fmla="*/ 0 w 604839"/>
                <a:gd name="T15" fmla="*/ 0 h 40639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82478 w 604839"/>
                <a:gd name="T25" fmla="*/ 63217 h 406395"/>
                <a:gd name="T26" fmla="*/ 522361 w 604839"/>
                <a:gd name="T27" fmla="*/ 343178 h 4063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4839" h="406395">
                  <a:moveTo>
                    <a:pt x="0" y="203198"/>
                  </a:moveTo>
                  <a:lnTo>
                    <a:pt x="0" y="203198"/>
                  </a:lnTo>
                  <a:cubicBezTo>
                    <a:pt x="0" y="90974"/>
                    <a:pt x="135398" y="0"/>
                    <a:pt x="302419" y="0"/>
                  </a:cubicBezTo>
                  <a:cubicBezTo>
                    <a:pt x="469441" y="0"/>
                    <a:pt x="604840" y="90974"/>
                    <a:pt x="604840" y="203198"/>
                  </a:cubicBezTo>
                  <a:cubicBezTo>
                    <a:pt x="604840" y="203198"/>
                    <a:pt x="604839" y="203198"/>
                    <a:pt x="604839" y="203198"/>
                  </a:cubicBezTo>
                  <a:lnTo>
                    <a:pt x="604840" y="203199"/>
                  </a:lnTo>
                  <a:cubicBezTo>
                    <a:pt x="604840" y="315422"/>
                    <a:pt x="469441" y="406396"/>
                    <a:pt x="302420" y="406397"/>
                  </a:cubicBezTo>
                  <a:cubicBezTo>
                    <a:pt x="135398" y="406397"/>
                    <a:pt x="0" y="315422"/>
                    <a:pt x="0" y="203199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rgbClr val="FFCC00">
                <a:alpha val="69803"/>
              </a:srgbClr>
            </a:solidFill>
            <a:ln w="25402">
              <a:solidFill>
                <a:srgbClr val="FFCC00">
                  <a:alpha val="47842"/>
                </a:srgbClr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zh-CN" altLang="en-US"/>
            </a:p>
          </p:txBody>
        </p:sp>
        <p:sp>
          <p:nvSpPr>
            <p:cNvPr id="11276" name="TextBox 37"/>
            <p:cNvSpPr txBox="1">
              <a:spLocks noChangeArrowheads="1"/>
            </p:cNvSpPr>
            <p:nvPr/>
          </p:nvSpPr>
          <p:spPr bwMode="auto">
            <a:xfrm>
              <a:off x="1746" y="1892"/>
              <a:ext cx="7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000"/>
                <a:t>South America 2.1%</a:t>
              </a:r>
              <a:endParaRPr lang="zh-CN" altLang="en-US" sz="1000"/>
            </a:p>
          </p:txBody>
        </p:sp>
        <p:sp>
          <p:nvSpPr>
            <p:cNvPr id="11277" name="TextBox 38"/>
            <p:cNvSpPr txBox="1">
              <a:spLocks noChangeArrowheads="1"/>
            </p:cNvSpPr>
            <p:nvPr/>
          </p:nvSpPr>
          <p:spPr bwMode="auto">
            <a:xfrm>
              <a:off x="2880" y="1620"/>
              <a:ext cx="4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000"/>
                <a:t>Africa 2.4%</a:t>
              </a:r>
              <a:endParaRPr lang="zh-CN" altLang="en-US" sz="1000"/>
            </a:p>
          </p:txBody>
        </p:sp>
        <p:sp>
          <p:nvSpPr>
            <p:cNvPr id="11278" name="椭圆 13"/>
            <p:cNvSpPr>
              <a:spLocks/>
            </p:cNvSpPr>
            <p:nvPr/>
          </p:nvSpPr>
          <p:spPr bwMode="auto">
            <a:xfrm>
              <a:off x="2109" y="1892"/>
              <a:ext cx="44" cy="45"/>
            </a:xfrm>
            <a:custGeom>
              <a:avLst/>
              <a:gdLst>
                <a:gd name="T0" fmla="*/ 0 w 604839"/>
                <a:gd name="T1" fmla="*/ 0 h 406395"/>
                <a:gd name="T2" fmla="*/ 0 w 604839"/>
                <a:gd name="T3" fmla="*/ 0 h 406395"/>
                <a:gd name="T4" fmla="*/ 0 w 604839"/>
                <a:gd name="T5" fmla="*/ 0 h 406395"/>
                <a:gd name="T6" fmla="*/ 0 w 604839"/>
                <a:gd name="T7" fmla="*/ 0 h 406395"/>
                <a:gd name="T8" fmla="*/ 0 w 604839"/>
                <a:gd name="T9" fmla="*/ 0 h 406395"/>
                <a:gd name="T10" fmla="*/ 0 w 604839"/>
                <a:gd name="T11" fmla="*/ 0 h 406395"/>
                <a:gd name="T12" fmla="*/ 0 w 604839"/>
                <a:gd name="T13" fmla="*/ 0 h 406395"/>
                <a:gd name="T14" fmla="*/ 0 w 604839"/>
                <a:gd name="T15" fmla="*/ 0 h 40639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82478 w 604839"/>
                <a:gd name="T25" fmla="*/ 63217 h 406395"/>
                <a:gd name="T26" fmla="*/ 522361 w 604839"/>
                <a:gd name="T27" fmla="*/ 343178 h 4063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4839" h="406395">
                  <a:moveTo>
                    <a:pt x="0" y="203198"/>
                  </a:moveTo>
                  <a:lnTo>
                    <a:pt x="0" y="203198"/>
                  </a:lnTo>
                  <a:cubicBezTo>
                    <a:pt x="0" y="90974"/>
                    <a:pt x="135398" y="0"/>
                    <a:pt x="302419" y="0"/>
                  </a:cubicBezTo>
                  <a:cubicBezTo>
                    <a:pt x="469441" y="0"/>
                    <a:pt x="604840" y="90974"/>
                    <a:pt x="604840" y="203198"/>
                  </a:cubicBezTo>
                  <a:cubicBezTo>
                    <a:pt x="604840" y="203198"/>
                    <a:pt x="604839" y="203198"/>
                    <a:pt x="604839" y="203198"/>
                  </a:cubicBezTo>
                  <a:lnTo>
                    <a:pt x="604840" y="203199"/>
                  </a:lnTo>
                  <a:cubicBezTo>
                    <a:pt x="604840" y="315422"/>
                    <a:pt x="469441" y="406396"/>
                    <a:pt x="302420" y="406397"/>
                  </a:cubicBezTo>
                  <a:cubicBezTo>
                    <a:pt x="135398" y="406397"/>
                    <a:pt x="0" y="315422"/>
                    <a:pt x="0" y="203199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rgbClr val="FFCC00">
                <a:alpha val="69803"/>
              </a:srgbClr>
            </a:solidFill>
            <a:ln w="25402">
              <a:solidFill>
                <a:srgbClr val="FFCC00">
                  <a:alpha val="47842"/>
                </a:srgbClr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zh-CN" altLang="en-US"/>
            </a:p>
          </p:txBody>
        </p:sp>
        <p:sp>
          <p:nvSpPr>
            <p:cNvPr id="11279" name="TextBox 40"/>
            <p:cNvSpPr txBox="1">
              <a:spLocks noChangeArrowheads="1"/>
            </p:cNvSpPr>
            <p:nvPr/>
          </p:nvSpPr>
          <p:spPr bwMode="auto">
            <a:xfrm>
              <a:off x="3742" y="1711"/>
              <a:ext cx="7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000"/>
                <a:t>Southeast Asia </a:t>
              </a:r>
              <a:r>
                <a:rPr lang="en-US" altLang="zh-CN" sz="1000" b="1"/>
                <a:t>0.6%</a:t>
              </a:r>
              <a:endParaRPr lang="zh-CN" altLang="en-US" sz="1000" b="1"/>
            </a:p>
          </p:txBody>
        </p:sp>
        <p:sp>
          <p:nvSpPr>
            <p:cNvPr id="11280" name="椭圆 13"/>
            <p:cNvSpPr>
              <a:spLocks/>
            </p:cNvSpPr>
            <p:nvPr/>
          </p:nvSpPr>
          <p:spPr bwMode="auto">
            <a:xfrm>
              <a:off x="4105" y="1711"/>
              <a:ext cx="44" cy="45"/>
            </a:xfrm>
            <a:custGeom>
              <a:avLst/>
              <a:gdLst>
                <a:gd name="T0" fmla="*/ 0 w 604839"/>
                <a:gd name="T1" fmla="*/ 0 h 406395"/>
                <a:gd name="T2" fmla="*/ 0 w 604839"/>
                <a:gd name="T3" fmla="*/ 0 h 406395"/>
                <a:gd name="T4" fmla="*/ 0 w 604839"/>
                <a:gd name="T5" fmla="*/ 0 h 406395"/>
                <a:gd name="T6" fmla="*/ 0 w 604839"/>
                <a:gd name="T7" fmla="*/ 0 h 406395"/>
                <a:gd name="T8" fmla="*/ 0 w 604839"/>
                <a:gd name="T9" fmla="*/ 0 h 406395"/>
                <a:gd name="T10" fmla="*/ 0 w 604839"/>
                <a:gd name="T11" fmla="*/ 0 h 406395"/>
                <a:gd name="T12" fmla="*/ 0 w 604839"/>
                <a:gd name="T13" fmla="*/ 0 h 406395"/>
                <a:gd name="T14" fmla="*/ 0 w 604839"/>
                <a:gd name="T15" fmla="*/ 0 h 40639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82478 w 604839"/>
                <a:gd name="T25" fmla="*/ 63217 h 406395"/>
                <a:gd name="T26" fmla="*/ 522361 w 604839"/>
                <a:gd name="T27" fmla="*/ 343178 h 4063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4839" h="406395">
                  <a:moveTo>
                    <a:pt x="0" y="203198"/>
                  </a:moveTo>
                  <a:lnTo>
                    <a:pt x="0" y="203198"/>
                  </a:lnTo>
                  <a:cubicBezTo>
                    <a:pt x="0" y="90974"/>
                    <a:pt x="135398" y="0"/>
                    <a:pt x="302419" y="0"/>
                  </a:cubicBezTo>
                  <a:cubicBezTo>
                    <a:pt x="469441" y="0"/>
                    <a:pt x="604840" y="90974"/>
                    <a:pt x="604840" y="203198"/>
                  </a:cubicBezTo>
                  <a:cubicBezTo>
                    <a:pt x="604840" y="203198"/>
                    <a:pt x="604839" y="203198"/>
                    <a:pt x="604839" y="203198"/>
                  </a:cubicBezTo>
                  <a:lnTo>
                    <a:pt x="604840" y="203199"/>
                  </a:lnTo>
                  <a:cubicBezTo>
                    <a:pt x="604840" y="315422"/>
                    <a:pt x="469441" y="406396"/>
                    <a:pt x="302420" y="406397"/>
                  </a:cubicBezTo>
                  <a:cubicBezTo>
                    <a:pt x="135398" y="406397"/>
                    <a:pt x="0" y="315422"/>
                    <a:pt x="0" y="203199"/>
                  </a:cubicBezTo>
                  <a:lnTo>
                    <a:pt x="0" y="203198"/>
                  </a:lnTo>
                  <a:close/>
                </a:path>
              </a:pathLst>
            </a:custGeom>
            <a:solidFill>
              <a:srgbClr val="FFCC00">
                <a:alpha val="69803"/>
              </a:srgbClr>
            </a:solidFill>
            <a:ln w="25402">
              <a:solidFill>
                <a:srgbClr val="FFCC00">
                  <a:alpha val="47842"/>
                </a:srgbClr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pic>
        <p:nvPicPr>
          <p:cNvPr id="11272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" b="3946"/>
          <a:stretch>
            <a:fillRect/>
          </a:stretch>
        </p:blipFill>
        <p:spPr bwMode="auto">
          <a:xfrm>
            <a:off x="7092950" y="771525"/>
            <a:ext cx="188277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18376</TotalTime>
  <Words>1425</Words>
  <Application>Microsoft Office PowerPoint</Application>
  <PresentationFormat>On-screen Show (16:9)</PresentationFormat>
  <Paragraphs>340</Paragraphs>
  <Slides>19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宋体</vt:lpstr>
      <vt:lpstr>Arial</vt:lpstr>
      <vt:lpstr>MS PGothic</vt:lpstr>
      <vt:lpstr>Arial Unicode MS</vt:lpstr>
      <vt:lpstr>Wingdings</vt:lpstr>
      <vt:lpstr>Times New Roman</vt:lpstr>
      <vt:lpstr>微软雅黑</vt:lpstr>
      <vt:lpstr>Office 主题</vt:lpstr>
      <vt:lpstr>Microsoft Office Excel 图表</vt:lpstr>
      <vt:lpstr>图表</vt:lpstr>
      <vt:lpstr>PowerPoint Presentation</vt:lpstr>
      <vt:lpstr>Contents</vt:lpstr>
      <vt:lpstr>What are Micro-Van and Micro-Truck?</vt:lpstr>
      <vt:lpstr>How to define Micro-Van and Micro-Truck?</vt:lpstr>
      <vt:lpstr>Market share of Micro-Van and Mirco-Truck in China(2013)</vt:lpstr>
      <vt:lpstr>Micro-Van and Micro-Truck usage in China</vt:lpstr>
      <vt:lpstr>PowerPoint Presentation</vt:lpstr>
      <vt:lpstr>Chinese micro-vehicles are not designed or planned for sales in Europe, Japan or US.</vt:lpstr>
      <vt:lpstr>PowerPoint Presentation</vt:lpstr>
      <vt:lpstr>PowerPoint Presentation</vt:lpstr>
      <vt:lpstr>PowerPoint Presentation</vt:lpstr>
      <vt:lpstr>Micro-Van and Micro-Truck noise sources are much more exposed than front engine type</vt:lpstr>
      <vt:lpstr>PowerPoint Presentation</vt:lpstr>
      <vt:lpstr>PowerPoint Presentation</vt:lpstr>
      <vt:lpstr>Limit value table for special M1 / N1 category</vt:lpstr>
      <vt:lpstr>Conclusion</vt:lpstr>
      <vt:lpstr>Reference</vt:lpstr>
      <vt:lpstr>Experience of driving this new vehicle type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yang</dc:creator>
  <cp:lastModifiedBy>Konstantin Glukhenkiy</cp:lastModifiedBy>
  <cp:revision>1459</cp:revision>
  <dcterms:created xsi:type="dcterms:W3CDTF">2013-03-03T08:02:25Z</dcterms:created>
  <dcterms:modified xsi:type="dcterms:W3CDTF">2014-09-02T07:06:59Z</dcterms:modified>
</cp:coreProperties>
</file>