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85" d="100"/>
          <a:sy n="85" d="100"/>
        </p:scale>
        <p:origin x="-1805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27/08/2014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WP.29-161-01e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Noise (GRB)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27-29 January 2015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/>
              <a:t>is </a:t>
            </a:r>
            <a:r>
              <a:rPr lang="en-GB" sz="1800" b="1" smtClean="0"/>
              <a:t>31 </a:t>
            </a:r>
            <a:r>
              <a:rPr lang="en-GB" sz="1800" b="1" dirty="0" smtClean="0"/>
              <a:t>October 2014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See: </a:t>
            </a:r>
            <a:r>
              <a:rPr lang="en-US" sz="1800" dirty="0" smtClean="0">
                <a:hlinkClick r:id="rId2" tooltip="APPLICATION, WP.29-161-01e, WP.29-161-01e.pdf, 101 KB"/>
              </a:rPr>
              <a:t>WP.29-163-01: Draft calendar of meetings of WP.29, GRs and Committees for 2015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GRB-60-05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(60th GRB, 1-3 September 2014,</a:t>
            </a: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1 and 15)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sessions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tx1"/>
                </a:solidFill>
              </a:rPr>
              <a:t>March 2014 (162</a:t>
            </a:r>
            <a:r>
              <a:rPr lang="en-GB" sz="2200" baseline="30000" dirty="0">
                <a:solidFill>
                  <a:schemeClr val="tx1"/>
                </a:solidFill>
              </a:rPr>
              <a:t>nd</a:t>
            </a:r>
            <a:r>
              <a:rPr lang="en-GB" sz="2200" dirty="0">
                <a:solidFill>
                  <a:schemeClr val="tx1"/>
                </a:solidFill>
              </a:rPr>
              <a:t> WP.29</a:t>
            </a:r>
            <a:r>
              <a:rPr lang="en-GB" sz="2200" dirty="0" smtClean="0">
                <a:solidFill>
                  <a:schemeClr val="tx1"/>
                </a:solidFill>
              </a:rPr>
              <a:t>) and June 2014 (163rd WP.29)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 smtClean="0"/>
              <a:t>Highlights of both sessions relevant for GRB:</a:t>
            </a:r>
          </a:p>
          <a:p>
            <a:pPr marL="0" indent="0">
              <a:spcBef>
                <a:spcPts val="0"/>
              </a:spcBef>
              <a:buNone/>
            </a:pPr>
            <a:endParaRPr lang="en-GB" sz="1200" b="1" dirty="0"/>
          </a:p>
          <a:p>
            <a:pPr>
              <a:spcBef>
                <a:spcPts val="0"/>
              </a:spcBef>
            </a:pPr>
            <a:r>
              <a:rPr lang="en-GB" sz="1400" b="1" dirty="0" smtClean="0"/>
              <a:t>March 2014 session:</a:t>
            </a:r>
          </a:p>
          <a:p>
            <a:pPr>
              <a:spcBef>
                <a:spcPts val="0"/>
              </a:spcBef>
            </a:pPr>
            <a:endParaRPr lang="en-GB" sz="1200" b="1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Statement by </a:t>
            </a:r>
            <a:r>
              <a:rPr lang="en-GB" sz="1400" dirty="0" err="1" smtClean="0"/>
              <a:t>Mr.</a:t>
            </a:r>
            <a:r>
              <a:rPr lang="en-GB" sz="1400" dirty="0" smtClean="0"/>
              <a:t> </a:t>
            </a:r>
            <a:r>
              <a:rPr lang="en-GB" sz="1400" dirty="0" err="1" smtClean="0"/>
              <a:t>Sok</a:t>
            </a:r>
            <a:r>
              <a:rPr lang="en-GB" sz="1400" dirty="0" smtClean="0"/>
              <a:t> Chang Kwon, </a:t>
            </a:r>
            <a:r>
              <a:rPr lang="en-US" sz="1400" dirty="0"/>
              <a:t>Director </a:t>
            </a:r>
            <a:r>
              <a:rPr lang="en-US" sz="1400" dirty="0" smtClean="0"/>
              <a:t>General, Motor </a:t>
            </a:r>
            <a:r>
              <a:rPr lang="en-US" sz="1400" dirty="0"/>
              <a:t>Vehicles Policy </a:t>
            </a:r>
            <a:r>
              <a:rPr lang="en-US" sz="1400" dirty="0" smtClean="0"/>
              <a:t>Division, Ministry </a:t>
            </a:r>
            <a:r>
              <a:rPr lang="en-US" sz="1400" dirty="0"/>
              <a:t>of Land, Transportation and Maritime </a:t>
            </a:r>
            <a:r>
              <a:rPr lang="en-US" sz="1400" dirty="0" smtClean="0"/>
              <a:t>Affairs in Korea</a:t>
            </a:r>
            <a:r>
              <a:rPr lang="en-GB" sz="1400" dirty="0" smtClean="0"/>
              <a:t>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Private </a:t>
            </a:r>
            <a:r>
              <a:rPr lang="en-GB" sz="1400" dirty="0" smtClean="0"/>
              <a:t>standards: WP.29 recommendation to adopt a reference to a private standard if  the text of the standard is available and reviewed by the GR.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Extensive presentations on </a:t>
            </a:r>
            <a:r>
              <a:rPr lang="en-GB" sz="1400" dirty="0"/>
              <a:t>Rev. 3 of the 1958 </a:t>
            </a:r>
            <a:r>
              <a:rPr lang="en-GB" sz="1400" dirty="0" smtClean="0"/>
              <a:t>Agreement.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Suppl</a:t>
            </a:r>
            <a:r>
              <a:rPr lang="en-US" sz="1400" dirty="0" smtClean="0"/>
              <a:t>. 1 </a:t>
            </a:r>
            <a:r>
              <a:rPr lang="en-US" sz="1400" dirty="0"/>
              <a:t>to </a:t>
            </a:r>
            <a:r>
              <a:rPr lang="en-US" sz="1400" dirty="0" smtClean="0"/>
              <a:t>the 04 series of R41 adopted, </a:t>
            </a:r>
            <a:r>
              <a:rPr lang="en-GB" sz="1400" dirty="0" smtClean="0"/>
              <a:t>entry into force on 09.10.2014.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For more details see</a:t>
            </a:r>
            <a:r>
              <a:rPr lang="en-GB" sz="1400" dirty="0" smtClean="0"/>
              <a:t>: </a:t>
            </a:r>
            <a:r>
              <a:rPr lang="en-GB" sz="1400" u="sng" dirty="0" smtClean="0">
                <a:solidFill>
                  <a:srgbClr val="006600"/>
                </a:solidFill>
              </a:rPr>
              <a:t>ECE/TRANS/WP.29/1108</a:t>
            </a:r>
          </a:p>
          <a:p>
            <a:pPr>
              <a:spcBef>
                <a:spcPts val="0"/>
              </a:spcBef>
            </a:pPr>
            <a:endParaRPr lang="en-GB" sz="1400" u="sng" dirty="0" smtClean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r>
              <a:rPr lang="en-GB" sz="1400" b="1" dirty="0" smtClean="0"/>
              <a:t>June 2014 </a:t>
            </a:r>
            <a:r>
              <a:rPr lang="en-GB" sz="1400" b="1" dirty="0"/>
              <a:t>session:</a:t>
            </a:r>
          </a:p>
          <a:p>
            <a:pPr>
              <a:spcBef>
                <a:spcPts val="0"/>
              </a:spcBef>
            </a:pPr>
            <a:endParaRPr lang="en-GB" sz="1200" b="1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Statement </a:t>
            </a:r>
            <a:r>
              <a:rPr lang="en-GB" sz="1400" dirty="0"/>
              <a:t>by </a:t>
            </a:r>
            <a:r>
              <a:rPr lang="en-GB" sz="1400" dirty="0" err="1"/>
              <a:t>Mr.</a:t>
            </a:r>
            <a:r>
              <a:rPr lang="en-GB" sz="1400" dirty="0"/>
              <a:t> </a:t>
            </a:r>
            <a:r>
              <a:rPr lang="en-GB" sz="1400" dirty="0" smtClean="0"/>
              <a:t>A. </a:t>
            </a:r>
            <a:r>
              <a:rPr lang="en-GB" sz="1400" dirty="0" err="1" smtClean="0"/>
              <a:t>Morozov</a:t>
            </a:r>
            <a:r>
              <a:rPr lang="en-GB" sz="1400" dirty="0" smtClean="0"/>
              <a:t>, Director of Department, Ministry of Industry and Trade of Russia.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IWG on ITS to refocus on autonomous vehicles, in the light of rapid technological developments and WP.1 decision to amend the 1968 Vienna Convention on road traffic.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UN General Assembly adopted a Resolution on road safety and stressed the importance of WP.29 and its Agreements.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Questionnaire on IWVTA approved and distributed.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Work on Rev</a:t>
            </a:r>
            <a:r>
              <a:rPr lang="en-US" sz="1400" dirty="0"/>
              <a:t>. 3 of the 1958 </a:t>
            </a:r>
            <a:r>
              <a:rPr lang="en-US" sz="1400" dirty="0" smtClean="0"/>
              <a:t>Agreement to resume in November 2014. CPs were requested to provide political and legal guidance, in particular on proxy voting and 3/4 or 4/5 majority.    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January 2014 GRB report and IWG on R51 &amp; R59 approved.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Suppl.10 </a:t>
            </a:r>
            <a:r>
              <a:rPr lang="en-GB" sz="1400" dirty="0"/>
              <a:t>to </a:t>
            </a:r>
            <a:r>
              <a:rPr lang="en-GB" sz="1400" dirty="0" smtClean="0"/>
              <a:t>the 02 series of R51 adopted, entry into force on 22.01.15.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For more details see: </a:t>
            </a:r>
            <a:r>
              <a:rPr lang="en-US" sz="14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ECE/TRANS/WP.29/1110</a:t>
            </a:r>
            <a:endParaRPr lang="en-GB" sz="1400" u="sng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8467</TotalTime>
  <Words>439</Words>
  <Application>Microsoft Office PowerPoint</Application>
  <PresentationFormat>A4 Paper (210x297 mm)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Noise (GRB) General information and WP.29 highlights</vt:lpstr>
      <vt:lpstr>Highlights of the last sessions of WP.29 March 2014 (162nd WP.29) and June 2014 (163rd WP.29)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129</cp:revision>
  <cp:lastPrinted>2014-03-30T15:01:41Z</cp:lastPrinted>
  <dcterms:created xsi:type="dcterms:W3CDTF">2014-03-30T12:17:15Z</dcterms:created>
  <dcterms:modified xsi:type="dcterms:W3CDTF">2014-08-27T15:00:03Z</dcterms:modified>
</cp:coreProperties>
</file>