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5" r:id="rId4"/>
    <p:sldId id="273" r:id="rId5"/>
    <p:sldId id="276" r:id="rId6"/>
    <p:sldId id="277" r:id="rId7"/>
    <p:sldId id="278" r:id="rId8"/>
    <p:sldId id="279" r:id="rId9"/>
    <p:sldId id="267" r:id="rId10"/>
    <p:sldId id="268" r:id="rId11"/>
    <p:sldId id="260" r:id="rId12"/>
    <p:sldId id="271" r:id="rId13"/>
    <p:sldId id="28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9" autoAdjust="0"/>
  </p:normalViewPr>
  <p:slideViewPr>
    <p:cSldViewPr>
      <p:cViewPr>
        <p:scale>
          <a:sx n="75" d="100"/>
          <a:sy n="75" d="100"/>
        </p:scale>
        <p:origin x="-1589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71763-9A6C-4FFF-94D8-DBEF624B21EA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0B17-C9FC-45D3-80DB-D97B52297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0B17-C9FC-45D3-80DB-D97B52297F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4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FC1B89-EF90-40F4-9C19-69796EF596D8}" type="slidenum">
              <a:rPr lang="de-DE" altLang="en-US" sz="1100"/>
              <a:pPr eaLnBrk="1" hangingPunct="1"/>
              <a:t>3</a:t>
            </a:fld>
            <a:endParaRPr lang="de-DE" altLang="en-US" sz="11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7743D3-A370-4CA7-9A5F-E4CE9BA24030}" type="slidenum">
              <a:rPr lang="de-DE" altLang="en-US" sz="1100"/>
              <a:pPr eaLnBrk="1" hangingPunct="1"/>
              <a:t>5</a:t>
            </a:fld>
            <a:endParaRPr lang="de-DE" altLang="en-US" sz="110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800100"/>
            <a:ext cx="4268788" cy="320040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8612"/>
            <a:ext cx="5026951" cy="3846522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83768" y="2130425"/>
            <a:ext cx="5974432" cy="1586607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83768" y="3933056"/>
            <a:ext cx="5968752" cy="17053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5"/>
            <a:ext cx="1728192" cy="350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36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01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4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40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71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51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72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2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5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79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3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E54F-7466-4CE0-B8F4-AE4F56591C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E5FD-D29F-4AA3-B3BA-10107AF0221A}" type="slidenum">
              <a:rPr lang="nl-NL" smtClean="0"/>
              <a:t>‹#›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81" y="6082489"/>
            <a:ext cx="38704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74" y="6118134"/>
            <a:ext cx="469686" cy="72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50664"/>
            <a:ext cx="576064" cy="7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946" y="6262782"/>
            <a:ext cx="1259706" cy="58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42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Quiet road surfaces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Eurocities</a:t>
            </a:r>
            <a:r>
              <a:rPr lang="en-GB" dirty="0" smtClean="0"/>
              <a:t> - working group noise</a:t>
            </a:r>
          </a:p>
          <a:p>
            <a:r>
              <a:rPr lang="en-GB" dirty="0" smtClean="0"/>
              <a:t>Chair: Henk Wolfert</a:t>
            </a:r>
            <a:endParaRPr lang="en-GB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95536" y="184665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TT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Transmitted by the expert from the Netherlands 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400849" y="57343"/>
            <a:ext cx="27622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T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T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-04-Add.1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(60th GRB, 1-3 September 2014,</a:t>
            </a: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item 10)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Cost &amp; benefits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Costs of noise reducing road surfaces often higher than conventional road surfaces</a:t>
            </a:r>
          </a:p>
          <a:p>
            <a:pPr lvl="1"/>
            <a:r>
              <a:rPr lang="en-GB" noProof="0" dirty="0" smtClean="0"/>
              <a:t>Cost of construction is higher</a:t>
            </a:r>
          </a:p>
          <a:p>
            <a:pPr lvl="1"/>
            <a:r>
              <a:rPr lang="en-GB" noProof="0" dirty="0" smtClean="0"/>
              <a:t>Lifetime is less</a:t>
            </a:r>
          </a:p>
          <a:p>
            <a:pPr lvl="1"/>
            <a:r>
              <a:rPr lang="en-GB" noProof="0" dirty="0" smtClean="0"/>
              <a:t>More maintenance necessary</a:t>
            </a:r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Cost/benefit ratio still better than other noise reducing measures like façade insulation and noise barriers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70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Smooth road surfaces amplifies </a:t>
            </a:r>
            <a:r>
              <a:rPr lang="en-GB" dirty="0" smtClean="0"/>
              <a:t>low noise </a:t>
            </a:r>
            <a:r>
              <a:rPr lang="en-GB" noProof="0" dirty="0" smtClean="0"/>
              <a:t>tyre effect</a:t>
            </a:r>
            <a:endParaRPr lang="en-GB" noProof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704856" cy="43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2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Low noise road surfaces valuable measure to reduce traffic noise</a:t>
            </a:r>
          </a:p>
          <a:p>
            <a:r>
              <a:rPr lang="en-GB" dirty="0" smtClean="0"/>
              <a:t>In general positive C/B ratio </a:t>
            </a:r>
            <a:endParaRPr lang="en-GB" noProof="0" dirty="0" smtClean="0"/>
          </a:p>
          <a:p>
            <a:r>
              <a:rPr lang="en-GB" noProof="0" dirty="0" smtClean="0"/>
              <a:t>Application shall be engineered with knowledge of limitations</a:t>
            </a:r>
          </a:p>
          <a:p>
            <a:r>
              <a:rPr lang="en-GB" noProof="0" dirty="0" smtClean="0"/>
              <a:t>Win-Win with other noise reducing strategies; especially low noise tyres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052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Application for highways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872208"/>
          </a:xfrm>
        </p:spPr>
        <p:txBody>
          <a:bodyPr/>
          <a:lstStyle/>
          <a:p>
            <a:r>
              <a:rPr lang="en-GB" dirty="0" smtClean="0"/>
              <a:t>Will be presented next GRB </a:t>
            </a:r>
          </a:p>
          <a:p>
            <a:r>
              <a:rPr lang="en-GB" dirty="0" smtClean="0"/>
              <a:t>By </a:t>
            </a:r>
            <a:r>
              <a:rPr lang="en-GB" dirty="0" err="1" smtClean="0"/>
              <a:t>Wiebe</a:t>
            </a:r>
            <a:r>
              <a:rPr lang="en-GB" dirty="0" smtClean="0"/>
              <a:t> Albers, chair of CEDR noise working group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Source distribution</a:t>
            </a:r>
            <a:endParaRPr lang="en-GB" noProof="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9241693"/>
              </p:ext>
            </p:extLst>
          </p:nvPr>
        </p:nvGraphicFramePr>
        <p:xfrm>
          <a:off x="457200" y="160020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Rolling </a:t>
                      </a:r>
                      <a:r>
                        <a:rPr lang="nl-NL" dirty="0" err="1" smtClean="0"/>
                        <a:t>noise</a:t>
                      </a:r>
                      <a:r>
                        <a:rPr lang="nl-NL" dirty="0" smtClean="0"/>
                        <a:t> (%)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Propulsion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noise</a:t>
                      </a:r>
                      <a:r>
                        <a:rPr lang="nl-NL" baseline="0" dirty="0" smtClean="0"/>
                        <a:t> (%)</a:t>
                      </a:r>
                      <a:endParaRPr lang="en-GB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Car</a:t>
                      </a:r>
                      <a:r>
                        <a:rPr lang="nl-NL" dirty="0" smtClean="0"/>
                        <a:t> @</a:t>
                      </a:r>
                      <a:r>
                        <a:rPr lang="nl-NL" baseline="0" dirty="0" smtClean="0"/>
                        <a:t> 25 km/h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en-GB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Car</a:t>
                      </a:r>
                      <a:r>
                        <a:rPr lang="nl-NL" dirty="0" smtClean="0"/>
                        <a:t> @</a:t>
                      </a:r>
                      <a:r>
                        <a:rPr lang="nl-NL" baseline="0" dirty="0" smtClean="0"/>
                        <a:t> 70 km/h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90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</a:t>
                      </a:r>
                      <a:endParaRPr lang="en-GB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Truck @ 25 km/h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80</a:t>
                      </a:r>
                      <a:endParaRPr lang="en-GB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Truck @ 70 km/h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en-GB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en-GB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In urban areas cars dominate vehicle fleet</a:t>
            </a:r>
          </a:p>
          <a:p>
            <a:r>
              <a:rPr lang="en-GB" dirty="0" smtClean="0"/>
              <a:t>In urban driving rolling dominates overall noise production</a:t>
            </a:r>
          </a:p>
          <a:p>
            <a:r>
              <a:rPr lang="en-GB" dirty="0" smtClean="0"/>
              <a:t>&gt; 80% of total environmental noise produced is rolling noise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1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numm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70BD8E-119C-4865-B66D-08E78A0EBCE9}" type="slidenum">
              <a:rPr lang="de-DE" altLang="en-US" sz="1600" smtClean="0">
                <a:solidFill>
                  <a:schemeClr val="bg1"/>
                </a:solidFill>
              </a:rPr>
              <a:pPr eaLnBrk="1" hangingPunct="1"/>
              <a:t>3</a:t>
            </a:fld>
            <a:endParaRPr lang="de-DE" altLang="en-US" sz="1600" smtClean="0">
              <a:solidFill>
                <a:schemeClr val="bg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Road surface type explains most of observed pass-by level difference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42222"/>
            <a:ext cx="8028384" cy="48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Rolling noise = road Χ tyre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Tyre tread profile X road surface </a:t>
            </a:r>
            <a:r>
              <a:rPr lang="en-GB" b="1" noProof="0" dirty="0" smtClean="0">
                <a:solidFill>
                  <a:srgbClr val="FF0000"/>
                </a:solidFill>
              </a:rPr>
              <a:t>texture</a:t>
            </a:r>
            <a:r>
              <a:rPr lang="en-GB" noProof="0" dirty="0" smtClean="0">
                <a:solidFill>
                  <a:srgbClr val="FF0000"/>
                </a:solidFill>
              </a:rPr>
              <a:t> </a:t>
            </a:r>
            <a:r>
              <a:rPr lang="en-GB" noProof="0" dirty="0" smtClean="0"/>
              <a:t>excite tyre structure</a:t>
            </a:r>
          </a:p>
          <a:p>
            <a:r>
              <a:rPr lang="en-GB" noProof="0" dirty="0" smtClean="0"/>
              <a:t>Vibrating tyre structure radiates noise</a:t>
            </a:r>
          </a:p>
          <a:p>
            <a:r>
              <a:rPr lang="en-GB" noProof="0" dirty="0" smtClean="0"/>
              <a:t>Rolling noise </a:t>
            </a:r>
            <a:r>
              <a:rPr lang="en-GB" b="1" noProof="0" dirty="0" smtClean="0">
                <a:solidFill>
                  <a:srgbClr val="FF0000"/>
                </a:solidFill>
              </a:rPr>
              <a:t>propagates</a:t>
            </a:r>
            <a:r>
              <a:rPr lang="en-GB" noProof="0" dirty="0" smtClean="0">
                <a:solidFill>
                  <a:srgbClr val="FF0000"/>
                </a:solidFill>
              </a:rPr>
              <a:t> </a:t>
            </a:r>
            <a:r>
              <a:rPr lang="en-GB" noProof="0" dirty="0" smtClean="0"/>
              <a:t>over road surface (</a:t>
            </a:r>
            <a:r>
              <a:rPr lang="en-GB" dirty="0" smtClean="0"/>
              <a:t>but </a:t>
            </a:r>
            <a:r>
              <a:rPr lang="en-GB" noProof="0" dirty="0" smtClean="0"/>
              <a:t>also propulsion noise)</a:t>
            </a:r>
          </a:p>
          <a:p>
            <a:endParaRPr lang="en-GB" noProof="0" dirty="0" smtClean="0"/>
          </a:p>
          <a:p>
            <a:endParaRPr lang="en-GB" noProof="0" dirty="0" smtClean="0"/>
          </a:p>
          <a:p>
            <a:r>
              <a:rPr lang="en-GB" noProof="0" dirty="0" smtClean="0"/>
              <a:t>Road surface type is decisive for ambient noise level</a:t>
            </a:r>
          </a:p>
        </p:txBody>
      </p:sp>
    </p:spTree>
    <p:extLst>
      <p:ext uri="{BB962C8B-B14F-4D97-AF65-F5344CB8AC3E}">
        <p14:creationId xmlns:p14="http://schemas.microsoft.com/office/powerpoint/2010/main" val="35321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Wingdings" pitchFamily="2" charset="2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A77B14-9821-48AE-92F6-FBDFB4FC1C42}" type="slidenum">
              <a:rPr lang="de-DE" altLang="en-US" sz="1600" smtClean="0">
                <a:solidFill>
                  <a:schemeClr val="bg1"/>
                </a:solidFill>
              </a:rPr>
              <a:pPr eaLnBrk="1" hangingPunct="1"/>
              <a:t>5</a:t>
            </a:fld>
            <a:endParaRPr lang="de-DE" altLang="en-US" sz="1600" smtClean="0">
              <a:solidFill>
                <a:schemeClr val="bg1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281987" cy="669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dirty="0" smtClean="0"/>
              <a:t>Road surface effect (rel. to DAC 0/16): </a:t>
            </a:r>
            <a:br>
              <a:rPr lang="en-GB" altLang="en-US" sz="3600" dirty="0" smtClean="0"/>
            </a:br>
            <a:r>
              <a:rPr lang="en-GB" altLang="en-US" sz="3600" dirty="0" smtClean="0"/>
              <a:t>cars between 40 and 70 km/h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10" y="1700808"/>
            <a:ext cx="7432600" cy="4361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hoek 2"/>
          <p:cNvSpPr/>
          <p:nvPr/>
        </p:nvSpPr>
        <p:spPr>
          <a:xfrm>
            <a:off x="2627784" y="1844824"/>
            <a:ext cx="2952328" cy="367240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Aspects of Quiet Road Surface Application in cities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Magnitude of reduction </a:t>
            </a:r>
          </a:p>
          <a:p>
            <a:pPr lvl="1"/>
            <a:r>
              <a:rPr lang="en-GB" dirty="0" smtClean="0"/>
              <a:t>Depends of traffic speed</a:t>
            </a:r>
          </a:p>
          <a:p>
            <a:pPr lvl="1"/>
            <a:r>
              <a:rPr lang="en-GB" dirty="0" smtClean="0"/>
              <a:t>Depends on traffic composition</a:t>
            </a:r>
          </a:p>
          <a:p>
            <a:r>
              <a:rPr lang="en-GB" dirty="0" smtClean="0"/>
              <a:t>Wear and durability</a:t>
            </a:r>
          </a:p>
          <a:p>
            <a:pPr lvl="1"/>
            <a:r>
              <a:rPr lang="en-GB" dirty="0" smtClean="0"/>
              <a:t>Free flowing or stop &amp; go traffic</a:t>
            </a:r>
          </a:p>
          <a:p>
            <a:pPr lvl="1"/>
            <a:r>
              <a:rPr lang="en-GB" dirty="0" smtClean="0"/>
              <a:t>Straight driving or turning</a:t>
            </a:r>
          </a:p>
          <a:p>
            <a:pPr lvl="1"/>
            <a:r>
              <a:rPr lang="en-GB" dirty="0" smtClean="0"/>
              <a:t>Winter maintenance</a:t>
            </a:r>
          </a:p>
          <a:p>
            <a:r>
              <a:rPr lang="en-GB" dirty="0" smtClean="0"/>
              <a:t>Costs vs. Benefits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3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Durability in N, SE and SF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3600117" cy="4497363"/>
          </a:xfrm>
        </p:spPr>
        <p:txBody>
          <a:bodyPr>
            <a:normAutofit/>
          </a:bodyPr>
          <a:lstStyle/>
          <a:p>
            <a:r>
              <a:rPr lang="en-GB" dirty="0" smtClean="0"/>
              <a:t>Trials in Finland and Norway not successful </a:t>
            </a:r>
          </a:p>
          <a:p>
            <a:pPr lvl="1"/>
            <a:r>
              <a:rPr lang="en-GB" dirty="0" smtClean="0"/>
              <a:t>service life &lt;3 yr. </a:t>
            </a:r>
          </a:p>
          <a:p>
            <a:pPr lvl="1"/>
            <a:r>
              <a:rPr lang="en-GB" dirty="0" smtClean="0"/>
              <a:t>&gt;4 dB level increase in 1 yr.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23079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2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Durability in mainland Europe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en-GB" dirty="0"/>
              <a:t>Trials </a:t>
            </a:r>
            <a:r>
              <a:rPr lang="en-GB" dirty="0" smtClean="0"/>
              <a:t>partly successful</a:t>
            </a:r>
            <a:endParaRPr lang="en-GB" dirty="0"/>
          </a:p>
          <a:p>
            <a:pPr lvl="1"/>
            <a:r>
              <a:rPr lang="en-GB" dirty="0"/>
              <a:t>Very open wear quickly, especially at crossings</a:t>
            </a:r>
          </a:p>
          <a:p>
            <a:pPr lvl="1"/>
            <a:r>
              <a:rPr lang="en-GB" dirty="0"/>
              <a:t>Partly open wear moderate (after 8 </a:t>
            </a:r>
            <a:r>
              <a:rPr lang="en-GB" dirty="0" err="1"/>
              <a:t>yrs</a:t>
            </a:r>
            <a:r>
              <a:rPr lang="en-GB" dirty="0"/>
              <a:t> still 50% functioning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≈ 4dB loss after 7 yrs.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29" y="1772816"/>
            <a:ext cx="402740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8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Evaluation of reduction effect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Takes into account :</a:t>
            </a:r>
          </a:p>
          <a:p>
            <a:pPr lvl="1"/>
            <a:r>
              <a:rPr lang="en-GB" noProof="0" dirty="0" smtClean="0"/>
              <a:t>Aging of reference surface</a:t>
            </a:r>
          </a:p>
          <a:p>
            <a:pPr lvl="1"/>
            <a:r>
              <a:rPr lang="en-GB" dirty="0" smtClean="0"/>
              <a:t>More frequent re-surfacing</a:t>
            </a:r>
          </a:p>
          <a:p>
            <a:pPr lvl="1"/>
            <a:r>
              <a:rPr lang="en-GB" dirty="0" smtClean="0"/>
              <a:t>Average over several cycles</a:t>
            </a:r>
          </a:p>
          <a:p>
            <a:pPr lvl="1"/>
            <a:endParaRPr lang="en-GB" noProof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5040560" cy="2577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3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384</Words>
  <Application>Microsoft Office PowerPoint</Application>
  <PresentationFormat>On-screen Show (4:3)</PresentationFormat>
  <Paragraphs>79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Kantoorthema</vt:lpstr>
      <vt:lpstr>Quiet road surfaces</vt:lpstr>
      <vt:lpstr>Source distribution</vt:lpstr>
      <vt:lpstr>Road surface type explains most of observed pass-by level difference</vt:lpstr>
      <vt:lpstr>Rolling noise = road Χ tyre</vt:lpstr>
      <vt:lpstr>Road surface effect (rel. to DAC 0/16):  cars between 40 and 70 km/h</vt:lpstr>
      <vt:lpstr>Aspects of Quiet Road Surface Application in cities</vt:lpstr>
      <vt:lpstr>Durability in N, SE and SF</vt:lpstr>
      <vt:lpstr>Durability in mainland Europe</vt:lpstr>
      <vt:lpstr>Evaluation of reduction effect</vt:lpstr>
      <vt:lpstr>Cost &amp; benefits</vt:lpstr>
      <vt:lpstr>Smooth road surfaces amplifies low noise tyre effect</vt:lpstr>
      <vt:lpstr>Conclusion</vt:lpstr>
      <vt:lpstr>Application for highways</vt:lpstr>
    </vt:vector>
  </TitlesOfParts>
  <Company>M+P - raadgevende ingenieurs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Plaatjes voor presentatie GRB60 stille wegdekken</dc:title>
  <dc:creator>Erik de Graaff</dc:creator>
  <cp:lastModifiedBy>Konstantin Glukhenkiy</cp:lastModifiedBy>
  <cp:revision>23</cp:revision>
  <dcterms:created xsi:type="dcterms:W3CDTF">2014-08-26T09:15:46Z</dcterms:created>
  <dcterms:modified xsi:type="dcterms:W3CDTF">2014-09-15T14:14:15Z</dcterms:modified>
</cp:coreProperties>
</file>