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83" r:id="rId2"/>
  </p:sldMasterIdLst>
  <p:notesMasterIdLst>
    <p:notesMasterId r:id="rId10"/>
  </p:notesMasterIdLst>
  <p:handoutMasterIdLst>
    <p:handoutMasterId r:id="rId11"/>
  </p:handoutMasterIdLst>
  <p:sldIdLst>
    <p:sldId id="549" r:id="rId3"/>
    <p:sldId id="551" r:id="rId4"/>
    <p:sldId id="543" r:id="rId5"/>
    <p:sldId id="550" r:id="rId6"/>
    <p:sldId id="530" r:id="rId7"/>
    <p:sldId id="548" r:id="rId8"/>
    <p:sldId id="537" r:id="rId9"/>
  </p:sldIdLst>
  <p:sldSz cx="9906000" cy="6858000" type="A4"/>
  <p:notesSz cx="6794500" cy="9931400"/>
  <p:custDataLst>
    <p:tags r:id="rId1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973"/>
    <a:srgbClr val="C8C8CD"/>
    <a:srgbClr val="F0CD0A"/>
    <a:srgbClr val="004BB4"/>
    <a:srgbClr val="000066"/>
    <a:srgbClr val="FFFF00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 autoAdjust="0"/>
    <p:restoredTop sz="86376" autoAdjust="0"/>
  </p:normalViewPr>
  <p:slideViewPr>
    <p:cSldViewPr snapToGrid="0">
      <p:cViewPr varScale="1">
        <p:scale>
          <a:sx n="73" d="100"/>
          <a:sy n="73" d="100"/>
        </p:scale>
        <p:origin x="-1350" y="-90"/>
      </p:cViewPr>
      <p:guideLst>
        <p:guide orient="horz" pos="2124"/>
        <p:guide orient="horz" pos="4319"/>
        <p:guide pos="10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90" y="-90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072" tIns="45534" rIns="91072" bIns="45534" numCol="1" anchor="t" anchorCtr="0" compatLnSpc="1">
            <a:prstTxWarp prst="textNoShape">
              <a:avLst/>
            </a:prstTxWarp>
          </a:bodyPr>
          <a:lstStyle>
            <a:lvl1pPr algn="l" defTabSz="911132" eaLnBrk="0" hangingPunct="0">
              <a:defRPr sz="1200" b="0">
                <a:latin typeface="DB Office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8940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072" tIns="45534" rIns="91072" bIns="45534" numCol="1" anchor="t" anchorCtr="0" compatLnSpc="1">
            <a:prstTxWarp prst="textNoShape">
              <a:avLst/>
            </a:prstTxWarp>
          </a:bodyPr>
          <a:lstStyle>
            <a:lvl1pPr algn="r" defTabSz="911132" eaLnBrk="0" hangingPunct="0">
              <a:defRPr sz="1200" b="0">
                <a:latin typeface="DB Office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356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072" tIns="45534" rIns="91072" bIns="45534" numCol="1" anchor="b" anchorCtr="0" compatLnSpc="1">
            <a:prstTxWarp prst="textNoShape">
              <a:avLst/>
            </a:prstTxWarp>
          </a:bodyPr>
          <a:lstStyle>
            <a:lvl1pPr algn="l" defTabSz="911132" eaLnBrk="0" hangingPunct="0">
              <a:defRPr sz="1200" b="0">
                <a:latin typeface="DB Office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53563"/>
            <a:ext cx="289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072" tIns="45534" rIns="91072" bIns="45534" numCol="1" anchor="b" anchorCtr="0" compatLnSpc="1">
            <a:prstTxWarp prst="textNoShape">
              <a:avLst/>
            </a:prstTxWarp>
          </a:bodyPr>
          <a:lstStyle>
            <a:lvl1pPr algn="r" defTabSz="911132" eaLnBrk="0" hangingPunct="0">
              <a:defRPr sz="1200" b="0">
                <a:latin typeface="DB Office" pitchFamily="34" charset="0"/>
                <a:cs typeface="+mn-cs"/>
              </a:defRPr>
            </a:lvl1pPr>
          </a:lstStyle>
          <a:p>
            <a:pPr>
              <a:defRPr/>
            </a:pPr>
            <a:fld id="{77F0F16E-09F4-4F6C-92F5-EE96DFEAB0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072" tIns="45534" rIns="91072" bIns="45534" numCol="1" anchor="t" anchorCtr="0" compatLnSpc="1">
            <a:prstTxWarp prst="textNoShape">
              <a:avLst/>
            </a:prstTxWarp>
          </a:bodyPr>
          <a:lstStyle>
            <a:lvl1pPr algn="l" defTabSz="911132" eaLnBrk="0" hangingPunct="0">
              <a:defRPr sz="1200" b="0">
                <a:latin typeface="DB Office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072" tIns="45534" rIns="91072" bIns="45534" numCol="1" anchor="t" anchorCtr="0" compatLnSpc="1">
            <a:prstTxWarp prst="textNoShape">
              <a:avLst/>
            </a:prstTxWarp>
          </a:bodyPr>
          <a:lstStyle>
            <a:lvl1pPr algn="r" defTabSz="911132" eaLnBrk="0" hangingPunct="0">
              <a:defRPr sz="1200" b="0">
                <a:latin typeface="DB Office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709613" y="746125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475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072" tIns="45534" rIns="91072" bIns="45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072" tIns="45534" rIns="91072" bIns="45534" numCol="1" anchor="b" anchorCtr="0" compatLnSpc="1">
            <a:prstTxWarp prst="textNoShape">
              <a:avLst/>
            </a:prstTxWarp>
          </a:bodyPr>
          <a:lstStyle>
            <a:lvl1pPr algn="l" defTabSz="911132" eaLnBrk="0" hangingPunct="0">
              <a:defRPr sz="1200" b="0">
                <a:latin typeface="DB Office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072" tIns="45534" rIns="91072" bIns="45534" numCol="1" anchor="b" anchorCtr="0" compatLnSpc="1">
            <a:prstTxWarp prst="textNoShape">
              <a:avLst/>
            </a:prstTxWarp>
          </a:bodyPr>
          <a:lstStyle>
            <a:lvl1pPr algn="r" defTabSz="911132" eaLnBrk="0" hangingPunct="0">
              <a:defRPr sz="1200" b="0">
                <a:latin typeface="DB Office" pitchFamily="34" charset="0"/>
                <a:cs typeface="+mn-cs"/>
              </a:defRPr>
            </a:lvl1pPr>
          </a:lstStyle>
          <a:p>
            <a:pPr>
              <a:defRPr/>
            </a:pPr>
            <a:fld id="{099660E4-DDB2-42ED-A55A-560D144CFB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DB Offic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6063" y="0"/>
            <a:ext cx="6553200" cy="4537075"/>
          </a:xfrm>
          <a:ln/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969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9638"/>
            <a:fld id="{209E8AFB-9B71-4F19-8BE7-777B040D0595}" type="slidenum">
              <a:rPr lang="de-DE" smtClean="0">
                <a:cs typeface="Arial" charset="0"/>
              </a:rPr>
              <a:pPr defTabSz="909638"/>
              <a:t>1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4875"/>
            <a:fld id="{2A6CAFE6-C9C7-42E3-A324-C4AAFD066B9F}" type="slidenum">
              <a:rPr lang="en-GB" altLang="en-US" smtClean="0">
                <a:cs typeface="Arial" charset="0"/>
              </a:rPr>
              <a:pPr defTabSz="904875"/>
              <a:t>3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9638"/>
            <a:fld id="{EF721854-FB36-4AE5-8F44-23A893490220}" type="slidenum">
              <a:rPr lang="de-DE" smtClean="0">
                <a:cs typeface="Arial" charset="0"/>
              </a:rPr>
              <a:pPr defTabSz="909638"/>
              <a:t>5</a:t>
            </a:fld>
            <a:endParaRPr lang="de-D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51275" y="94361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1" tIns="45578" rIns="91161" bIns="45578" anchor="b"/>
          <a:lstStyle/>
          <a:p>
            <a:pPr algn="r" defTabSz="909638" eaLnBrk="0" hangingPunct="0"/>
            <a:fld id="{3BFEFE49-4128-4C33-8A08-2FBAA546C955}" type="slidenum">
              <a:rPr lang="de-DE" sz="1200" b="0">
                <a:latin typeface="DB Office" pitchFamily="34" charset="0"/>
              </a:rPr>
              <a:pPr algn="r" defTabSz="909638" eaLnBrk="0" hangingPunct="0"/>
              <a:t>7</a:t>
            </a:fld>
            <a:endParaRPr lang="de-DE" sz="1200" b="0">
              <a:latin typeface="DB Office" pitchFamily="34" charset="0"/>
            </a:endParaRPr>
          </a:p>
        </p:txBody>
      </p:sp>
      <p:sp>
        <p:nvSpPr>
          <p:cNvPr id="38914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711200" y="747713"/>
            <a:ext cx="5376863" cy="3722687"/>
          </a:xfrm>
          <a:ln/>
        </p:spPr>
      </p:sp>
      <p:sp>
        <p:nvSpPr>
          <p:cNvPr id="38915" name="Notizenplatzhalter 1"/>
          <p:cNvSpPr>
            <a:spLocks noGrp="1"/>
          </p:cNvSpPr>
          <p:nvPr/>
        </p:nvSpPr>
        <p:spPr bwMode="auto">
          <a:xfrm>
            <a:off x="901700" y="4716463"/>
            <a:ext cx="49911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1" tIns="45578" rIns="91161" bIns="45578"/>
          <a:lstStyle/>
          <a:p>
            <a:pPr eaLnBrk="0" hangingPunct="0">
              <a:spcBef>
                <a:spcPct val="30000"/>
              </a:spcBef>
            </a:pPr>
            <a:endParaRPr lang="en-US" sz="1200" b="0">
              <a:latin typeface="DB Offic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1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5" name="Rectangle 1052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DB Office" pitchFamily="34" charset="0"/>
                <a:cs typeface="+mn-cs"/>
              </a:endParaRPr>
            </a:p>
          </p:txBody>
        </p:sp>
        <p:sp>
          <p:nvSpPr>
            <p:cNvPr id="6" name="Rectangle 1053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DB Office" pitchFamily="34" charset="0"/>
                <a:cs typeface="+mn-cs"/>
              </a:endParaRPr>
            </a:p>
          </p:txBody>
        </p:sp>
      </p:grpSp>
      <p:pic>
        <p:nvPicPr>
          <p:cNvPr id="7" name="Picture 1076" descr="DB-MNL_rgb_M"/>
          <p:cNvPicPr>
            <a:picLocks noChangeAspect="1" noChangeArrowheads="1"/>
          </p:cNvPicPr>
          <p:nvPr/>
        </p:nvPicPr>
        <p:blipFill>
          <a:blip r:embed="rId2"/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34"/>
          <p:cNvSpPr>
            <a:spLocks noGrp="1" noChangeArrowheads="1"/>
          </p:cNvSpPr>
          <p:nvPr>
            <p:ph type="ctrTitle"/>
          </p:nvPr>
        </p:nvSpPr>
        <p:spPr>
          <a:xfrm>
            <a:off x="200026" y="1557338"/>
            <a:ext cx="9505950" cy="863600"/>
          </a:xfrm>
          <a:extLst>
            <a:ext uri="{91240B29-F687-4F45-9708-019B960494DF}"/>
          </a:extLst>
        </p:spPr>
        <p:txBody>
          <a:bodyPr anchor="b"/>
          <a:lstStyle>
            <a:lvl1pPr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8683" name="Rectangle 1035"/>
          <p:cNvSpPr>
            <a:spLocks noGrp="1" noChangeArrowheads="1"/>
          </p:cNvSpPr>
          <p:nvPr>
            <p:ph type="subTitle" idx="1"/>
          </p:nvPr>
        </p:nvSpPr>
        <p:spPr>
          <a:xfrm>
            <a:off x="200026" y="2420938"/>
            <a:ext cx="9505950" cy="863600"/>
          </a:xfrm>
          <a:extLst>
            <a:ext uri="{91240B29-F687-4F45-9708-019B960494DF}"/>
          </a:extLst>
        </p:spPr>
        <p:txBody>
          <a:bodyPr/>
          <a:lstStyle>
            <a:lvl1pPr>
              <a:tabLst>
                <a:tab pos="442913" algn="l"/>
                <a:tab pos="987425" algn="l"/>
                <a:tab pos="1519238" algn="l"/>
                <a:tab pos="2065338" algn="l"/>
                <a:tab pos="2595563" algn="l"/>
                <a:tab pos="3141663" algn="l"/>
              </a:tabLst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157C8-C3D0-4A12-82EC-64823EF203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29493" y="404813"/>
            <a:ext cx="2376487" cy="60499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00030" y="404813"/>
            <a:ext cx="6977063" cy="60499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17D66-B97F-454D-80B0-AC4B61544A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036" y="404813"/>
            <a:ext cx="7921625" cy="647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200026" y="1557338"/>
            <a:ext cx="9505950" cy="4897437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EEE87-17A7-4BEB-8613-E88C5E49E4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"/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>
            <a:off x="6537325" y="5561013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9" name="Line 11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>
            <a:off x="6537325" y="5846763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>
            <p:custDataLst>
              <p:tags r:id="rId3"/>
            </p:custDataLst>
          </p:nvPr>
        </p:nvSpPr>
        <p:spPr bwMode="gray">
          <a:xfrm>
            <a:off x="6537325" y="6132513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1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>
            <a:off x="6537325" y="6418263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2" name="Line 10"/>
          <p:cNvSpPr>
            <a:spLocks noChangeShapeType="1"/>
          </p:cNvSpPr>
          <p:nvPr userDrawn="1">
            <p:custDataLst>
              <p:tags r:id="rId5"/>
            </p:custDataLst>
          </p:nvPr>
        </p:nvSpPr>
        <p:spPr bwMode="gray">
          <a:xfrm>
            <a:off x="6537325" y="5561013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3" name="Line 11"/>
          <p:cNvSpPr>
            <a:spLocks noChangeShapeType="1"/>
          </p:cNvSpPr>
          <p:nvPr userDrawn="1">
            <p:custDataLst>
              <p:tags r:id="rId6"/>
            </p:custDataLst>
          </p:nvPr>
        </p:nvSpPr>
        <p:spPr bwMode="gray">
          <a:xfrm>
            <a:off x="6537325" y="5846763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 userDrawn="1">
            <p:custDataLst>
              <p:tags r:id="rId7"/>
            </p:custDataLst>
          </p:nvPr>
        </p:nvSpPr>
        <p:spPr bwMode="gray">
          <a:xfrm>
            <a:off x="6537325" y="6132513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19" name="Line 13"/>
          <p:cNvSpPr>
            <a:spLocks noChangeShapeType="1"/>
          </p:cNvSpPr>
          <p:nvPr userDrawn="1">
            <p:custDataLst>
              <p:tags r:id="rId8"/>
            </p:custDataLst>
          </p:nvPr>
        </p:nvSpPr>
        <p:spPr bwMode="gray">
          <a:xfrm>
            <a:off x="6537325" y="6418263"/>
            <a:ext cx="3368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704529" y="2843645"/>
            <a:ext cx="7632847" cy="369332"/>
          </a:xfrm>
        </p:spPr>
        <p:txBody>
          <a:bodyPr anchor="b">
            <a:spAutoFit/>
          </a:bodyPr>
          <a:lstStyle>
            <a:lvl1pPr algn="l"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704529" y="3481264"/>
            <a:ext cx="7632847" cy="307777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 bwMode="gray">
          <a:xfrm>
            <a:off x="6537326" y="5595959"/>
            <a:ext cx="3368676" cy="215900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6537326" y="5881751"/>
            <a:ext cx="3368676" cy="215900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5"/>
          </p:nvPr>
        </p:nvSpPr>
        <p:spPr bwMode="gray">
          <a:xfrm>
            <a:off x="6537326" y="6167543"/>
            <a:ext cx="3368676" cy="215900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extplatzhalter 14"/>
          <p:cNvSpPr>
            <a:spLocks noGrp="1"/>
          </p:cNvSpPr>
          <p:nvPr>
            <p:ph type="body" sz="quarter" idx="16"/>
          </p:nvPr>
        </p:nvSpPr>
        <p:spPr bwMode="gray">
          <a:xfrm>
            <a:off x="6537326" y="6453336"/>
            <a:ext cx="3368676" cy="215900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46300" y="6477000"/>
            <a:ext cx="7346950" cy="0"/>
          </a:xfrm>
          <a:prstGeom prst="line">
            <a:avLst/>
          </a:prstGeom>
          <a:noFill/>
          <a:ln w="28800">
            <a:solidFill>
              <a:srgbClr val="00457D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304800"/>
            <a:ext cx="72723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6300" y="2517776"/>
            <a:ext cx="7346950" cy="159702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6300" y="4114800"/>
            <a:ext cx="7346950" cy="2133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46300" y="6553200"/>
            <a:ext cx="2338388" cy="304800"/>
          </a:xfrm>
        </p:spPr>
        <p:txBody>
          <a:bodyPr/>
          <a:lstStyle>
            <a:lvl1pPr algn="ctr">
              <a:defRPr sz="800" b="1">
                <a:latin typeface="DB Office" panose="020B0604020202020204" pitchFamily="34" charset="0"/>
              </a:defRPr>
            </a:lvl1pPr>
          </a:lstStyle>
          <a:p>
            <a:pPr>
              <a:defRPr/>
            </a:pPr>
            <a:fld id="{78C4DCCD-4300-4261-BCC0-C1886B157046}" type="datetime1">
              <a:rPr lang="de-DE"/>
              <a:pPr>
                <a:defRPr/>
              </a:pPr>
              <a:t>21.11.2014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fld id="{C6F53CE0-BE48-4414-9BD3-A0B12083529C}" type="datetime1">
              <a:rPr lang="de-DE"/>
              <a:pPr>
                <a:defRPr/>
              </a:pPr>
              <a:t>21.11.2014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fld id="{2967D89C-28E7-4FC9-8E1F-D4C7EDCFB8C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fld id="{4006B8BC-B20C-4C70-BA09-F6E2EBB082DB}" type="datetime1">
              <a:rPr lang="de-DE"/>
              <a:pPr>
                <a:defRPr/>
              </a:pPr>
              <a:t>21.11.2014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fld id="{35C6EA9A-18F0-41B9-8631-D4404733D3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0200" y="1484313"/>
            <a:ext cx="4490377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85677" y="1484313"/>
            <a:ext cx="4492096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fld id="{49FEE8ED-F3F5-40C5-90A5-0F6FBFDAA309}" type="datetime1">
              <a:rPr lang="de-DE"/>
              <a:pPr>
                <a:defRPr/>
              </a:pPr>
              <a:t>21.11.2014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fld id="{374E6FEE-B7AE-48C7-B87A-D1956CD9D57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fld id="{0DEB5A56-F568-45E9-B9CB-CB2AB42558D3}" type="datetime1">
              <a:rPr lang="de-DE"/>
              <a:pPr>
                <a:defRPr/>
              </a:pPr>
              <a:t>21.11.2014</a:t>
            </a:fld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fld id="{1074CA69-B407-4038-8494-08D872FAA57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fld id="{80540400-E3AA-4DA9-A2AD-C8AEAE2B71E4}" type="datetime1">
              <a:rPr lang="de-DE"/>
              <a:pPr>
                <a:defRPr/>
              </a:pPr>
              <a:t>21.11.2014</a:t>
            </a:fld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fld id="{CE8CCE52-2564-4FCD-8044-D1B4750C1C5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7E6A2-02A7-4AA3-9895-05BE82BB5D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fld id="{6CEFDD47-9E8E-4FF8-85A3-170E32489F7B}" type="datetime1">
              <a:rPr lang="de-DE"/>
              <a:pPr>
                <a:defRPr/>
              </a:pPr>
              <a:t>21.11.2014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fld id="{3D5AFFE8-125A-4F4D-BC74-535DAC7CE51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fld id="{8AB39383-3D56-4F24-805B-3CDDFD809281}" type="datetime1">
              <a:rPr lang="de-DE"/>
              <a:pPr>
                <a:defRPr/>
              </a:pPr>
              <a:t>21.11.2014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fld id="{8B31B535-40F4-486F-9AD8-24B45C4703D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fld id="{6438F825-BB92-4CBA-BBC5-C52DBFD429CD}" type="datetime1">
              <a:rPr lang="de-DE"/>
              <a:pPr>
                <a:defRPr/>
              </a:pPr>
              <a:t>21.11.2014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fld id="{580DA3FF-EF21-46C8-8202-706E008777D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76692" y="333375"/>
            <a:ext cx="2301081" cy="5975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71728" y="333375"/>
            <a:ext cx="6739864" cy="59753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fld id="{6CFEDB77-C6DC-4826-B781-AE5B4051A8C3}" type="datetime1">
              <a:rPr lang="de-DE"/>
              <a:pPr>
                <a:defRPr/>
              </a:pPr>
              <a:t>21.11.2014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fld id="{CFF22B18-3BB2-4E49-9B2B-8501FCE167C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2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5A01E-B6B9-439D-93C5-D4C826A769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0031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11" y="1557338"/>
            <a:ext cx="4676775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C6B9-5CA1-4E44-AD9B-357994DEC0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31F9D-3D89-4529-AE6B-5E97D73BA6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2054-49D9-40D6-9BCB-FD9CD4B0DC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3F39-B837-4227-B366-A92851C342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7B2D-37D1-46FF-918B-43BD8B6719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0BEA9-99A2-4E6D-B6A8-008EEE652B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404813"/>
            <a:ext cx="7921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557338"/>
            <a:ext cx="95059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00500" y="6692900"/>
            <a:ext cx="19050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C87C4372-EF80-499F-BBA2-63E10F2403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" y="6692900"/>
            <a:ext cx="37084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9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Deutsche Bahn AG</a:t>
            </a:r>
          </a:p>
        </p:txBody>
      </p:sp>
      <p:grpSp>
        <p:nvGrpSpPr>
          <p:cNvPr id="1030" name="Group 54"/>
          <p:cNvGrpSpPr>
            <a:grpSpLocks/>
          </p:cNvGrpSpPr>
          <p:nvPr/>
        </p:nvGrpSpPr>
        <p:grpSpPr bwMode="auto">
          <a:xfrm>
            <a:off x="0" y="1123950"/>
            <a:ext cx="9906000" cy="287338"/>
            <a:chOff x="0" y="708"/>
            <a:chExt cx="6240" cy="181"/>
          </a:xfrm>
        </p:grpSpPr>
        <p:sp>
          <p:nvSpPr>
            <p:cNvPr id="1032" name="Rectangle 55"/>
            <p:cNvSpPr>
              <a:spLocks noChangeArrowheads="1"/>
            </p:cNvSpPr>
            <p:nvPr/>
          </p:nvSpPr>
          <p:spPr bwMode="auto">
            <a:xfrm>
              <a:off x="0" y="708"/>
              <a:ext cx="6240" cy="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DB Office" pitchFamily="34" charset="0"/>
                <a:cs typeface="+mn-cs"/>
              </a:endParaRPr>
            </a:p>
          </p:txBody>
        </p:sp>
        <p:sp>
          <p:nvSpPr>
            <p:cNvPr id="1033" name="Rectangle 56"/>
            <p:cNvSpPr>
              <a:spLocks noChangeArrowheads="1"/>
            </p:cNvSpPr>
            <p:nvPr/>
          </p:nvSpPr>
          <p:spPr bwMode="auto">
            <a:xfrm>
              <a:off x="0" y="708"/>
              <a:ext cx="2122" cy="1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latin typeface="DB Office" pitchFamily="34" charset="0"/>
                <a:cs typeface="+mn-cs"/>
              </a:endParaRPr>
            </a:p>
          </p:txBody>
        </p:sp>
      </p:grpSp>
      <p:pic>
        <p:nvPicPr>
          <p:cNvPr id="1031" name="Picture 62" descr="DB-MNL_rgb_M"/>
          <p:cNvPicPr>
            <a:picLocks noChangeAspect="1" noChangeArrowheads="1"/>
          </p:cNvPicPr>
          <p:nvPr/>
        </p:nvPicPr>
        <p:blipFill>
          <a:blip r:embed="rId15"/>
          <a:srcRect l="-2255" t="-46503" r="-16711" b="-14403"/>
          <a:stretch>
            <a:fillRect/>
          </a:stretch>
        </p:blipFill>
        <p:spPr bwMode="auto">
          <a:xfrm>
            <a:off x="8482013" y="0"/>
            <a:ext cx="14239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5" r:id="rId3"/>
    <p:sldLayoutId id="2147483804" r:id="rId4"/>
    <p:sldLayoutId id="2147483803" r:id="rId5"/>
    <p:sldLayoutId id="2147483802" r:id="rId6"/>
    <p:sldLayoutId id="2147483801" r:id="rId7"/>
    <p:sldLayoutId id="2147483800" r:id="rId8"/>
    <p:sldLayoutId id="2147483799" r:id="rId9"/>
    <p:sldLayoutId id="2147483798" r:id="rId10"/>
    <p:sldLayoutId id="2147483797" r:id="rId11"/>
    <p:sldLayoutId id="2147483796" r:id="rId12"/>
    <p:sldLayoutId id="214748380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DB Office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SzPct val="8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752475" indent="-187325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3pPr>
      <a:lvl4pPr marL="1130300" indent="-187325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4pPr>
      <a:lvl5pPr marL="15494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5pPr>
      <a:lvl6pPr marL="20066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6pPr>
      <a:lvl7pPr marL="24638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7pPr>
      <a:lvl8pPr marL="29210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8pPr>
      <a:lvl9pPr marL="3378200" indent="-2286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333375"/>
            <a:ext cx="91471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Titelformat bearbeiten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484313"/>
            <a:ext cx="9147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5875" y="6597650"/>
            <a:ext cx="17335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00" b="0">
                <a:solidFill>
                  <a:srgbClr val="000000"/>
                </a:solidFill>
                <a:latin typeface="DB Office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fld id="{C959D493-741B-410A-91D0-C2EC5D94E0BF}" type="datetime1">
              <a:rPr lang="de-DE"/>
              <a:pPr>
                <a:defRPr/>
              </a:pPr>
              <a:t>21.11.2014</a:t>
            </a:fld>
            <a:endParaRPr lang="de-CH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553200"/>
            <a:ext cx="2393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" b="0">
                <a:solidFill>
                  <a:srgbClr val="000000"/>
                </a:solidFill>
                <a:latin typeface="DB Office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  <a:p>
            <a:pPr>
              <a:defRPr/>
            </a:pPr>
            <a:endParaRPr lang="de-CH"/>
          </a:p>
          <a:p>
            <a:pPr>
              <a:defRPr/>
            </a:pPr>
            <a:fld id="{FDBF9FA4-DC30-49F3-A2B5-783C09373C4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7475" y="6453188"/>
            <a:ext cx="8572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285875" y="6578600"/>
            <a:ext cx="8191500" cy="0"/>
          </a:xfrm>
          <a:prstGeom prst="line">
            <a:avLst/>
          </a:prstGeom>
          <a:noFill/>
          <a:ln w="28575">
            <a:solidFill>
              <a:srgbClr val="00457D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lIns="0" tIns="0" rIns="0" bIns="0"/>
          <a:lstStyle/>
          <a:p>
            <a:pPr algn="ctr" eaLnBrk="0" hangingPunct="0"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32377"/>
          </a:solidFill>
          <a:effectLst>
            <a:outerShdw blurRad="38100" dist="38100" dir="2700000" algn="tl">
              <a:srgbClr val="C0C0C0"/>
            </a:outerShdw>
          </a:effectLst>
          <a:latin typeface="DB Office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32377"/>
          </a:solidFill>
          <a:effectLst>
            <a:outerShdw blurRad="38100" dist="38100" dir="2700000" algn="tl">
              <a:srgbClr val="C0C0C0"/>
            </a:outerShdw>
          </a:effectLst>
          <a:latin typeface="DB Offi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32377"/>
          </a:solidFill>
          <a:effectLst>
            <a:outerShdw blurRad="38100" dist="38100" dir="2700000" algn="tl">
              <a:srgbClr val="C0C0C0"/>
            </a:outerShdw>
          </a:effectLst>
          <a:latin typeface="DB Offi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32377"/>
          </a:solidFill>
          <a:effectLst>
            <a:outerShdw blurRad="38100" dist="38100" dir="2700000" algn="tl">
              <a:srgbClr val="C0C0C0"/>
            </a:outerShdw>
          </a:effectLst>
          <a:latin typeface="DB Offi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32377"/>
          </a:solidFill>
          <a:effectLst>
            <a:outerShdw blurRad="38100" dist="38100" dir="2700000" algn="tl">
              <a:srgbClr val="C0C0C0"/>
            </a:outerShdw>
          </a:effectLst>
          <a:latin typeface="DB Offic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3237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3237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3237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32377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DB Office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DB Office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DB Office" panose="020B0604020202020204" pitchFamily="34" charset="0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DB Office" panose="020B0604020202020204" pitchFamily="34" charset="0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DB Office" panose="020B0604020202020204" pitchFamily="34" charset="0"/>
        </a:defRPr>
      </a:lvl5pPr>
      <a:lvl6pPr marL="2438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nationalflaggen.de/media/flags/flagge-europaeische-union-eu.gif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ctrTitle"/>
          </p:nvPr>
        </p:nvSpPr>
        <p:spPr>
          <a:xfrm>
            <a:off x="704850" y="2843213"/>
            <a:ext cx="7632700" cy="369887"/>
          </a:xfrm>
        </p:spPr>
        <p:txBody>
          <a:bodyPr/>
          <a:lstStyle/>
          <a:p>
            <a:r>
              <a:rPr lang="de-DE" smtClean="0"/>
              <a:t>Increasing railways‘ competitiveness</a:t>
            </a:r>
          </a:p>
        </p:txBody>
      </p:sp>
      <p:sp>
        <p:nvSpPr>
          <p:cNvPr id="28674" name="Untertitel 2"/>
          <p:cNvSpPr>
            <a:spLocks noGrp="1"/>
          </p:cNvSpPr>
          <p:nvPr>
            <p:ph type="subTitle" idx="1"/>
          </p:nvPr>
        </p:nvSpPr>
        <p:spPr>
          <a:xfrm>
            <a:off x="704850" y="3481388"/>
            <a:ext cx="7632700" cy="3079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smtClean="0"/>
              <a:t>UNECE workshop</a:t>
            </a:r>
          </a:p>
        </p:txBody>
      </p:sp>
      <p:sp>
        <p:nvSpPr>
          <p:cNvPr id="2867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537325" y="5595938"/>
            <a:ext cx="3368675" cy="215900"/>
          </a:xfrm>
        </p:spPr>
        <p:txBody>
          <a:bodyPr/>
          <a:lstStyle/>
          <a:p>
            <a:pPr marL="0" indent="0"/>
            <a:r>
              <a:rPr lang="de-DE" b="0" smtClean="0"/>
              <a:t>Deutsche Bahn AG</a:t>
            </a:r>
          </a:p>
        </p:txBody>
      </p:sp>
      <p:sp>
        <p:nvSpPr>
          <p:cNvPr id="28676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6537325" y="5881688"/>
            <a:ext cx="3368675" cy="215900"/>
          </a:xfrm>
        </p:spPr>
        <p:txBody>
          <a:bodyPr/>
          <a:lstStyle/>
          <a:p>
            <a:pPr marL="0" indent="0"/>
            <a:r>
              <a:rPr lang="de-DE" b="0" smtClean="0"/>
              <a:t>Maria Sack, LL.M.</a:t>
            </a:r>
          </a:p>
        </p:txBody>
      </p:sp>
      <p:sp>
        <p:nvSpPr>
          <p:cNvPr id="28677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6537325" y="6167438"/>
            <a:ext cx="3368675" cy="215900"/>
          </a:xfrm>
        </p:spPr>
        <p:txBody>
          <a:bodyPr/>
          <a:lstStyle/>
          <a:p>
            <a:pPr marL="0" indent="0"/>
            <a:r>
              <a:rPr lang="de-DE" b="0" smtClean="0"/>
              <a:t>Head of Unit International Associations</a:t>
            </a:r>
          </a:p>
        </p:txBody>
      </p:sp>
      <p:sp>
        <p:nvSpPr>
          <p:cNvPr id="28678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6537325" y="6453188"/>
            <a:ext cx="3368675" cy="215900"/>
          </a:xfrm>
        </p:spPr>
        <p:txBody>
          <a:bodyPr/>
          <a:lstStyle/>
          <a:p>
            <a:pPr marL="0" indent="0"/>
            <a:r>
              <a:rPr lang="de-DE" b="0" smtClean="0"/>
              <a:t>Geneva, 25 November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Railways in Europe are an essential means of transport with a substantial economic footprint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37A009-539D-469C-A78D-5ADC43358A0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Source: </a:t>
            </a:r>
            <a:r>
              <a:rPr lang="en-GB" dirty="0" err="1" smtClean="0"/>
              <a:t>Ecorys</a:t>
            </a:r>
            <a:r>
              <a:rPr lang="en-GB" dirty="0" smtClean="0"/>
              <a:t> study on the economic footprint of railway transport in Europe (2014)</a:t>
            </a:r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4427" t="15941" r="31823" b="7408"/>
          <a:stretch/>
        </p:blipFill>
        <p:spPr bwMode="auto">
          <a:xfrm>
            <a:off x="1283589" y="1453894"/>
            <a:ext cx="3411838" cy="2736853"/>
          </a:xfrm>
          <a:prstGeom prst="rect">
            <a:avLst/>
          </a:prstGeom>
          <a:ln w="28575" cap="flat" cmpd="sng" algn="ctr">
            <a:noFill/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40573" t="14074" r="8073" b="9168"/>
          <a:stretch/>
        </p:blipFill>
        <p:spPr bwMode="auto">
          <a:xfrm>
            <a:off x="5203029" y="1453894"/>
            <a:ext cx="3255171" cy="2736853"/>
          </a:xfrm>
          <a:prstGeom prst="rect">
            <a:avLst/>
          </a:prstGeom>
          <a:ln w="28575" cap="flat" cmpd="sng" algn="ctr">
            <a:noFill/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5"/>
          <a:srcRect l="3542" t="26109" r="1146" b="18982"/>
          <a:stretch>
            <a:fillRect/>
          </a:stretch>
        </p:blipFill>
        <p:spPr bwMode="auto">
          <a:xfrm>
            <a:off x="1284288" y="4260850"/>
            <a:ext cx="7173912" cy="23256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8" name="AutoShape 45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8205788" y="4260850"/>
            <a:ext cx="762000" cy="762000"/>
          </a:xfrm>
          <a:prstGeom prst="star16">
            <a:avLst>
              <a:gd name="adj" fmla="val 39505"/>
            </a:avLst>
          </a:prstGeom>
          <a:solidFill>
            <a:srgbClr val="FF0000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de-DE" sz="1100" dirty="0">
                <a:solidFill>
                  <a:schemeClr val="bg1"/>
                </a:solidFill>
                <a:latin typeface="+mn-lt"/>
                <a:cs typeface="+mn-cs"/>
              </a:rPr>
              <a:t>1.1% </a:t>
            </a:r>
            <a:r>
              <a:rPr lang="de-DE" sz="1100" dirty="0" err="1">
                <a:solidFill>
                  <a:schemeClr val="bg1"/>
                </a:solidFill>
                <a:latin typeface="+mn-lt"/>
                <a:cs typeface="+mn-cs"/>
              </a:rPr>
              <a:t>of</a:t>
            </a:r>
            <a:r>
              <a:rPr lang="de-DE" sz="1100" dirty="0">
                <a:solidFill>
                  <a:schemeClr val="bg1"/>
                </a:solidFill>
                <a:latin typeface="+mn-lt"/>
                <a:cs typeface="+mn-cs"/>
              </a:rPr>
              <a:t> GDP</a:t>
            </a:r>
            <a:endParaRPr lang="de-DE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SzPct val="100000"/>
            </a:pPr>
            <a:fld id="{029E2A19-5681-44C6-806C-D7345344D1CB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>
                <a:buSzPct val="100000"/>
              </a:pPr>
              <a:t>3</a:t>
            </a:fld>
            <a:endParaRPr lang="en-GB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Ecken des Rechtecks auf der gleichen Seite abrunden 21"/>
          <p:cNvSpPr/>
          <p:nvPr/>
        </p:nvSpPr>
        <p:spPr bwMode="auto">
          <a:xfrm>
            <a:off x="463550" y="2587625"/>
            <a:ext cx="3028950" cy="3400425"/>
          </a:xfrm>
          <a:prstGeom prst="round2SameRect">
            <a:avLst>
              <a:gd name="adj1" fmla="val 0"/>
              <a:gd name="adj2" fmla="val 3972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 algn="ctr">
              <a:defRPr/>
            </a:pPr>
            <a:endParaRPr lang="en-GB" sz="900" u="sng" dirty="0">
              <a:solidFill>
                <a:srgbClr val="000000"/>
              </a:solidFill>
              <a:latin typeface="DB Office" pitchFamily="-84" charset="0"/>
              <a:cs typeface="+mn-cs"/>
            </a:endParaRPr>
          </a:p>
        </p:txBody>
      </p:sp>
      <p:sp>
        <p:nvSpPr>
          <p:cNvPr id="31747" name="Ecken des Rechtecks auf der gleichen Seite abrunden 22"/>
          <p:cNvSpPr>
            <a:spLocks/>
          </p:cNvSpPr>
          <p:nvPr/>
        </p:nvSpPr>
        <p:spPr bwMode="auto">
          <a:xfrm>
            <a:off x="3616325" y="2606675"/>
            <a:ext cx="6054725" cy="3381375"/>
          </a:xfrm>
          <a:custGeom>
            <a:avLst/>
            <a:gdLst>
              <a:gd name="T0" fmla="*/ 0 w 3838575"/>
              <a:gd name="T1" fmla="*/ 0 h 2714625"/>
              <a:gd name="T2" fmla="*/ 2147483647 w 3838575"/>
              <a:gd name="T3" fmla="*/ 0 h 2714625"/>
              <a:gd name="T4" fmla="*/ 2147483647 w 3838575"/>
              <a:gd name="T5" fmla="*/ 0 h 2714625"/>
              <a:gd name="T6" fmla="*/ 2147483647 w 3838575"/>
              <a:gd name="T7" fmla="*/ 2147483647 h 2714625"/>
              <a:gd name="T8" fmla="*/ 2147483647 w 3838575"/>
              <a:gd name="T9" fmla="*/ 2147483647 h 2714625"/>
              <a:gd name="T10" fmla="*/ 2147483647 w 3838575"/>
              <a:gd name="T11" fmla="*/ 2147483647 h 2714625"/>
              <a:gd name="T12" fmla="*/ 0 w 3838575"/>
              <a:gd name="T13" fmla="*/ 2147483647 h 2714625"/>
              <a:gd name="T14" fmla="*/ 0 w 3838575"/>
              <a:gd name="T15" fmla="*/ 0 h 2714625"/>
              <a:gd name="T16" fmla="*/ 0 w 3838575"/>
              <a:gd name="T17" fmla="*/ 0 h 27146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38575"/>
              <a:gd name="T28" fmla="*/ 0 h 2714625"/>
              <a:gd name="T29" fmla="*/ 3838575 w 3838575"/>
              <a:gd name="T30" fmla="*/ 2714625 h 27146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38575" h="2714625">
                <a:moveTo>
                  <a:pt x="0" y="0"/>
                </a:moveTo>
                <a:lnTo>
                  <a:pt x="3838575" y="0"/>
                </a:lnTo>
                <a:lnTo>
                  <a:pt x="3838575" y="2618772"/>
                </a:lnTo>
                <a:cubicBezTo>
                  <a:pt x="3838575" y="2671710"/>
                  <a:pt x="3795660" y="2714625"/>
                  <a:pt x="3742722" y="2714625"/>
                </a:cubicBezTo>
                <a:lnTo>
                  <a:pt x="95853" y="2714625"/>
                </a:lnTo>
                <a:cubicBezTo>
                  <a:pt x="42915" y="2714625"/>
                  <a:pt x="0" y="2671710"/>
                  <a:pt x="0" y="2618772"/>
                </a:cubicBezTo>
                <a:lnTo>
                  <a:pt x="0" y="0"/>
                </a:lnTo>
                <a:close/>
              </a:path>
            </a:pathLst>
          </a:custGeom>
          <a:solidFill>
            <a:srgbClr val="E0E0E3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de-DE"/>
          </a:p>
        </p:txBody>
      </p:sp>
      <p:sp>
        <p:nvSpPr>
          <p:cNvPr id="5" name="Ecken des Rechtecks auf der gleichen Seite abrunden 26"/>
          <p:cNvSpPr/>
          <p:nvPr/>
        </p:nvSpPr>
        <p:spPr bwMode="auto">
          <a:xfrm>
            <a:off x="3606801" y="1955385"/>
            <a:ext cx="6064249" cy="590550"/>
          </a:xfrm>
          <a:prstGeom prst="round2Same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/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ctr" eaLnBrk="0" hangingPunct="0">
              <a:buSzPct val="100000"/>
              <a:defRPr/>
            </a:pPr>
            <a:r>
              <a:rPr lang="en-GB" altLang="en-US" dirty="0" smtClean="0">
                <a:solidFill>
                  <a:srgbClr val="FFFFFF"/>
                </a:solidFill>
                <a:ea typeface="MS PGothic" panose="020B0600070205080204" pitchFamily="34" charset="-128"/>
              </a:rPr>
              <a:t>Levers for positive development of rail transport</a:t>
            </a:r>
          </a:p>
        </p:txBody>
      </p:sp>
      <p:sp>
        <p:nvSpPr>
          <p:cNvPr id="31751" name="AutoShape 15"/>
          <p:cNvSpPr>
            <a:spLocks noChangeArrowheads="1"/>
          </p:cNvSpPr>
          <p:nvPr/>
        </p:nvSpPr>
        <p:spPr bwMode="gray">
          <a:xfrm>
            <a:off x="3300413" y="5021263"/>
            <a:ext cx="2155825" cy="795337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72000" bIns="72000" anchor="ctr"/>
          <a:lstStyle/>
          <a:p>
            <a:pPr algn="ctr">
              <a:spcBef>
                <a:spcPct val="25000"/>
              </a:spcBef>
              <a:spcAft>
                <a:spcPct val="25000"/>
              </a:spcAft>
            </a:pPr>
            <a:endParaRPr lang="en-GB" altLang="en-US" sz="1000">
              <a:solidFill>
                <a:srgbClr val="000000"/>
              </a:solidFill>
              <a:latin typeface="DB Office" pitchFamily="34" charset="0"/>
              <a:ea typeface="MS PGothic" pitchFamily="34" charset="-128"/>
            </a:endParaRPr>
          </a:p>
        </p:txBody>
      </p:sp>
      <p:cxnSp>
        <p:nvCxnSpPr>
          <p:cNvPr id="31752" name="Gerade Verbindung 21"/>
          <p:cNvCxnSpPr>
            <a:cxnSpLocks noChangeShapeType="1"/>
          </p:cNvCxnSpPr>
          <p:nvPr/>
        </p:nvCxnSpPr>
        <p:spPr bwMode="auto">
          <a:xfrm>
            <a:off x="0" y="4283075"/>
            <a:ext cx="9713913" cy="79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</p:cxnSp>
      <p:sp>
        <p:nvSpPr>
          <p:cNvPr id="31753" name="AutoShape 37"/>
          <p:cNvSpPr>
            <a:spLocks noChangeArrowheads="1"/>
          </p:cNvSpPr>
          <p:nvPr/>
        </p:nvSpPr>
        <p:spPr bwMode="gray">
          <a:xfrm>
            <a:off x="1117600" y="2767013"/>
            <a:ext cx="2336800" cy="595312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360000" tIns="72000" rIns="72000" bIns="72000" anchor="ctr"/>
          <a:lstStyle/>
          <a:p>
            <a:pPr marL="184150" lvl="1" algn="ctr" eaLnBrk="0" hangingPunct="0">
              <a:buSzPct val="100000"/>
            </a:pP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Infrastructure </a:t>
            </a:r>
          </a:p>
          <a:p>
            <a:pPr marL="184150" lvl="1" algn="ctr" eaLnBrk="0" hangingPunct="0">
              <a:buSzPct val="100000"/>
            </a:pP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policy</a:t>
            </a:r>
          </a:p>
        </p:txBody>
      </p:sp>
      <p:cxnSp>
        <p:nvCxnSpPr>
          <p:cNvPr id="31754" name="Gerade Verbindung 31"/>
          <p:cNvCxnSpPr>
            <a:cxnSpLocks noChangeShapeType="1"/>
          </p:cNvCxnSpPr>
          <p:nvPr/>
        </p:nvCxnSpPr>
        <p:spPr bwMode="auto">
          <a:xfrm>
            <a:off x="187325" y="3452813"/>
            <a:ext cx="9453563" cy="47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</p:cxnSp>
      <p:sp>
        <p:nvSpPr>
          <p:cNvPr id="31755" name="AutoShape 15"/>
          <p:cNvSpPr>
            <a:spLocks noChangeArrowheads="1"/>
          </p:cNvSpPr>
          <p:nvPr/>
        </p:nvSpPr>
        <p:spPr bwMode="gray">
          <a:xfrm>
            <a:off x="3738563" y="2565400"/>
            <a:ext cx="5903912" cy="927100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72000" bIns="72000" anchor="ctr"/>
          <a:lstStyle/>
          <a:p>
            <a:pPr marL="285750" indent="-285750"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Ensure </a:t>
            </a: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sufficient financing for existing network</a:t>
            </a:r>
            <a:endParaRPr lang="en-GB" altLang="en-US" sz="1300" b="0">
              <a:solidFill>
                <a:srgbClr val="000000"/>
              </a:solidFill>
              <a:latin typeface="DB Office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Avoid foreseeable capacity bottlenecks by upgrading and expanding the network </a:t>
            </a:r>
          </a:p>
        </p:txBody>
      </p:sp>
      <p:sp>
        <p:nvSpPr>
          <p:cNvPr id="31756" name="AutoShape 37"/>
          <p:cNvSpPr>
            <a:spLocks noChangeArrowheads="1"/>
          </p:cNvSpPr>
          <p:nvPr/>
        </p:nvSpPr>
        <p:spPr bwMode="gray">
          <a:xfrm>
            <a:off x="1127125" y="4362450"/>
            <a:ext cx="2336800" cy="595313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360000" tIns="72000" rIns="72000" bIns="72000" anchor="ctr"/>
          <a:lstStyle/>
          <a:p>
            <a:pPr marL="184150" lvl="1" algn="ctr" eaLnBrk="0" hangingPunct="0">
              <a:buSzPct val="100000"/>
            </a:pP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Technical</a:t>
            </a:r>
            <a:b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</a:b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framework</a:t>
            </a:r>
          </a:p>
        </p:txBody>
      </p:sp>
      <p:sp>
        <p:nvSpPr>
          <p:cNvPr id="31757" name="AutoShape 37"/>
          <p:cNvSpPr>
            <a:spLocks noChangeArrowheads="1"/>
          </p:cNvSpPr>
          <p:nvPr/>
        </p:nvSpPr>
        <p:spPr bwMode="gray">
          <a:xfrm>
            <a:off x="1127125" y="5243513"/>
            <a:ext cx="2336800" cy="595312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360000" tIns="72000" rIns="72000" bIns="72000" anchor="ctr"/>
          <a:lstStyle/>
          <a:p>
            <a:pPr marL="184150" lvl="1" algn="ctr" eaLnBrk="0" hangingPunct="0">
              <a:buSzPct val="100000"/>
            </a:pP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Regulatory </a:t>
            </a:r>
          </a:p>
          <a:p>
            <a:pPr marL="184150" lvl="1" algn="ctr" eaLnBrk="0" hangingPunct="0">
              <a:buSzPct val="100000"/>
            </a:pP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framework</a:t>
            </a:r>
          </a:p>
        </p:txBody>
      </p:sp>
      <p:sp>
        <p:nvSpPr>
          <p:cNvPr id="31758" name="AutoShape 15"/>
          <p:cNvSpPr>
            <a:spLocks noChangeArrowheads="1"/>
          </p:cNvSpPr>
          <p:nvPr/>
        </p:nvSpPr>
        <p:spPr bwMode="gray">
          <a:xfrm>
            <a:off x="3738563" y="4254500"/>
            <a:ext cx="5903912" cy="863600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72000" bIns="72000" anchor="ctr"/>
          <a:lstStyle/>
          <a:p>
            <a:pPr marL="285750" indent="-285750"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Reducing </a:t>
            </a: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technical market entry barriers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Empowerment of the </a:t>
            </a: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ERA</a:t>
            </a: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 – an extension of its tasks and its responsibilities to include cross-border vehicle authorization + issuing of safety certificates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gray">
          <a:xfrm>
            <a:off x="3738563" y="5105400"/>
            <a:ext cx="5903912" cy="874713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72000" bIns="72000" anchor="ctr"/>
          <a:lstStyle/>
          <a:p>
            <a:pPr marL="285750" indent="-285750"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Set a framework to </a:t>
            </a: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attract private investments </a:t>
            </a: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and innovation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Sufficient European regulation for rail is reached – now the focus should be on implementation </a:t>
            </a:r>
          </a:p>
        </p:txBody>
      </p:sp>
      <p:pic>
        <p:nvPicPr>
          <p:cNvPr id="31760" name="Picture 6" descr="D:\Users\christianschoening\AppData\Local\Microsoft\Windows\Temporary Internet Files\Content.IE5\QCC1K98K\MP90040556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3" y="2757488"/>
            <a:ext cx="846137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61" name="Gerade Verbindung 35"/>
          <p:cNvCxnSpPr>
            <a:cxnSpLocks noChangeShapeType="1"/>
          </p:cNvCxnSpPr>
          <p:nvPr/>
        </p:nvCxnSpPr>
        <p:spPr bwMode="auto">
          <a:xfrm>
            <a:off x="192088" y="5106988"/>
            <a:ext cx="9713912" cy="7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</p:cxnSp>
      <p:sp>
        <p:nvSpPr>
          <p:cNvPr id="31762" name="AutoShape 37"/>
          <p:cNvSpPr>
            <a:spLocks noChangeArrowheads="1"/>
          </p:cNvSpPr>
          <p:nvPr/>
        </p:nvSpPr>
        <p:spPr bwMode="gray">
          <a:xfrm>
            <a:off x="1130300" y="3592513"/>
            <a:ext cx="2336800" cy="595312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360000" tIns="72000" rIns="72000" bIns="72000" anchor="ctr"/>
          <a:lstStyle/>
          <a:p>
            <a:pPr marL="184150" lvl="1" algn="ctr" eaLnBrk="0" hangingPunct="0">
              <a:buSzPct val="100000"/>
            </a:pP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Competitive position of rail transport</a:t>
            </a:r>
          </a:p>
        </p:txBody>
      </p:sp>
      <p:sp>
        <p:nvSpPr>
          <p:cNvPr id="31763" name="AutoShape 15"/>
          <p:cNvSpPr>
            <a:spLocks noChangeArrowheads="1"/>
          </p:cNvSpPr>
          <p:nvPr/>
        </p:nvSpPr>
        <p:spPr bwMode="gray">
          <a:xfrm>
            <a:off x="3741738" y="3449638"/>
            <a:ext cx="5902325" cy="863600"/>
          </a:xfrm>
          <a:prstGeom prst="homePlate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0" tIns="72000" rIns="72000" bIns="72000" anchor="ctr"/>
          <a:lstStyle/>
          <a:p>
            <a:pPr marL="285750" indent="-285750"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Ensure </a:t>
            </a: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competitiveness of rail transport</a:t>
            </a: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: </a:t>
            </a:r>
            <a:r>
              <a:rPr lang="en-GB" altLang="en-US" sz="1300">
                <a:solidFill>
                  <a:srgbClr val="000000"/>
                </a:solidFill>
                <a:latin typeface="DB Office" pitchFamily="34" charset="0"/>
              </a:rPr>
              <a:t>harmonisation of the framework conditions </a:t>
            </a:r>
            <a:r>
              <a:rPr lang="en-GB" altLang="en-US" sz="1300" b="0">
                <a:solidFill>
                  <a:srgbClr val="000000"/>
                </a:solidFill>
                <a:latin typeface="DB Office" pitchFamily="34" charset="0"/>
              </a:rPr>
              <a:t>between different modes of transport to ensure fair intermodal competition</a:t>
            </a:r>
          </a:p>
        </p:txBody>
      </p:sp>
      <p:pic>
        <p:nvPicPr>
          <p:cNvPr id="31764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3" y="3573463"/>
            <a:ext cx="865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cken des Rechtecks auf der gleichen Seite abrunden 26"/>
          <p:cNvSpPr/>
          <p:nvPr/>
        </p:nvSpPr>
        <p:spPr bwMode="auto">
          <a:xfrm>
            <a:off x="450009" y="1955385"/>
            <a:ext cx="3042491" cy="564669"/>
          </a:xfrm>
          <a:prstGeom prst="round2Same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/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>
              <a:defRPr sz="1600"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 algn="ctr" eaLnBrk="0" hangingPunct="0">
              <a:buSzPct val="100000"/>
              <a:defRPr/>
            </a:pPr>
            <a:r>
              <a:rPr lang="en-GB" altLang="en-US" dirty="0" smtClean="0">
                <a:solidFill>
                  <a:srgbClr val="FFFFFF"/>
                </a:solidFill>
                <a:ea typeface="MS PGothic" panose="020B0600070205080204" pitchFamily="34" charset="-128"/>
              </a:rPr>
              <a:t>Challenges </a:t>
            </a:r>
          </a:p>
        </p:txBody>
      </p:sp>
      <p:sp>
        <p:nvSpPr>
          <p:cNvPr id="31768" name="Titel 1"/>
          <p:cNvSpPr txBox="1">
            <a:spLocks/>
          </p:cNvSpPr>
          <p:nvPr/>
        </p:nvSpPr>
        <p:spPr bwMode="auto">
          <a:xfrm>
            <a:off x="153988" y="404813"/>
            <a:ext cx="9613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buSzPct val="100000"/>
            </a:pPr>
            <a:r>
              <a:rPr lang="en-GB" altLang="en-US" sz="2000">
                <a:solidFill>
                  <a:srgbClr val="000000"/>
                </a:solidFill>
                <a:latin typeface="DB Office" pitchFamily="34" charset="0"/>
              </a:rPr>
              <a:t>Transport policies must set the right course to ensure</a:t>
            </a:r>
            <a:r>
              <a:rPr lang="en-GB" altLang="en-US" sz="2000" i="1">
                <a:solidFill>
                  <a:srgbClr val="FF0000"/>
                </a:solidFill>
                <a:latin typeface="DB Office" pitchFamily="34" charset="0"/>
              </a:rPr>
              <a:t/>
            </a:r>
            <a:br>
              <a:rPr lang="en-GB" altLang="en-US" sz="2000" i="1">
                <a:solidFill>
                  <a:srgbClr val="FF0000"/>
                </a:solidFill>
                <a:latin typeface="DB Office" pitchFamily="34" charset="0"/>
              </a:rPr>
            </a:br>
            <a:r>
              <a:rPr lang="en-GB" altLang="en-US" sz="2000">
                <a:solidFill>
                  <a:srgbClr val="000000"/>
                </a:solidFill>
                <a:latin typeface="DB Office" pitchFamily="34" charset="0"/>
              </a:rPr>
              <a:t>the competitiveness of rail transport</a:t>
            </a:r>
          </a:p>
        </p:txBody>
      </p:sp>
      <p:pic>
        <p:nvPicPr>
          <p:cNvPr id="31769" name="Picture 30" descr="Bild in Originalgröße anzeige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163" y="5243513"/>
            <a:ext cx="8890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34" descr="https://encrypted-tbn0.gstatic.com/images?q=tbn:ANd9GcSGhZ7IOpSA37qylFv8Yc06sugCoR7OL1EiKMDQHzMkf9D75IwVw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" y="4410075"/>
            <a:ext cx="9048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31584E-C838-4BDE-8B8E-CE7918328AD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33794" name="Content Placeholder 2"/>
          <p:cNvSpPr txBox="1">
            <a:spLocks/>
          </p:cNvSpPr>
          <p:nvPr/>
        </p:nvSpPr>
        <p:spPr bwMode="auto">
          <a:xfrm>
            <a:off x="266700" y="1438275"/>
            <a:ext cx="78486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Aft>
                <a:spcPts val="600"/>
              </a:spcAft>
            </a:pPr>
            <a:r>
              <a:rPr lang="en-GB" sz="1600">
                <a:latin typeface="DB Office" pitchFamily="34" charset="0"/>
              </a:rPr>
              <a:t>Re-balancing of inter-modal conditions</a:t>
            </a:r>
          </a:p>
          <a:p>
            <a:pPr marL="800100" lvl="1" indent="-457200" eaLnBrk="0" hangingPunct="0"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sz="1600" b="0">
                <a:latin typeface="DB Office" pitchFamily="34" charset="0"/>
              </a:rPr>
              <a:t>VAT regime</a:t>
            </a:r>
          </a:p>
          <a:p>
            <a:pPr marL="800100" lvl="1" indent="-457200" eaLnBrk="0" hangingPunct="0"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sz="1600" b="0">
                <a:latin typeface="DB Office" pitchFamily="34" charset="0"/>
              </a:rPr>
              <a:t>Infrastructure charging</a:t>
            </a:r>
          </a:p>
          <a:p>
            <a:pPr marL="1177925" lvl="2" indent="-457200" eaLnBrk="0" hangingPunct="0">
              <a:buClr>
                <a:srgbClr val="FF0000"/>
              </a:buClr>
              <a:buFontTx/>
              <a:buChar char="–"/>
            </a:pPr>
            <a:r>
              <a:rPr lang="en-GB" sz="1600" b="0">
                <a:latin typeface="DB Office" pitchFamily="34" charset="0"/>
              </a:rPr>
              <a:t>In EU, 100% of rail network is tolled – but only 0.9% of the road network</a:t>
            </a:r>
          </a:p>
          <a:p>
            <a:pPr marL="800100" lvl="1" indent="-457200" eaLnBrk="0" hangingPunct="0">
              <a:buClr>
                <a:srgbClr val="FF0000"/>
              </a:buClr>
              <a:buSzPct val="85000"/>
              <a:buFont typeface="Wingdings" pitchFamily="2" charset="2"/>
              <a:buChar char="n"/>
            </a:pPr>
            <a:r>
              <a:rPr lang="en-GB" sz="1600" b="0">
                <a:latin typeface="DB Office" pitchFamily="34" charset="0"/>
              </a:rPr>
              <a:t>Internalisation of external costs</a:t>
            </a:r>
            <a:endParaRPr lang="en-GB" sz="3200" b="0">
              <a:solidFill>
                <a:srgbClr val="0060AA"/>
              </a:solidFill>
              <a:latin typeface="DB Office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1019" t="11192" r="4239" b="2351"/>
          <a:stretch/>
        </p:blipFill>
        <p:spPr bwMode="auto">
          <a:xfrm>
            <a:off x="661646" y="3157217"/>
            <a:ext cx="7453654" cy="3335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33796" name="Titel 1"/>
          <p:cNvSpPr txBox="1">
            <a:spLocks/>
          </p:cNvSpPr>
          <p:nvPr/>
        </p:nvSpPr>
        <p:spPr bwMode="auto">
          <a:xfrm>
            <a:off x="200025" y="404813"/>
            <a:ext cx="7921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2000">
                <a:solidFill>
                  <a:schemeClr val="tx2"/>
                </a:solidFill>
                <a:latin typeface="DB Office" pitchFamily="34" charset="0"/>
              </a:rPr>
              <a:t>Rail transport is still disadvantaged in many ways compared with other modes of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0F9D6-D24F-49FA-8EAE-8213A908A7E0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34818" name="Rectangle 71"/>
          <p:cNvSpPr>
            <a:spLocks noChangeArrowheads="1"/>
          </p:cNvSpPr>
          <p:nvPr/>
        </p:nvSpPr>
        <p:spPr bwMode="auto">
          <a:xfrm>
            <a:off x="320675" y="3697288"/>
            <a:ext cx="2209800" cy="784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eaLnBrk="0" hangingPunct="0">
              <a:lnSpc>
                <a:spcPct val="90000"/>
              </a:lnSpc>
            </a:pPr>
            <a:endParaRPr lang="en-US" sz="1200" b="0">
              <a:solidFill>
                <a:schemeClr val="bg1"/>
              </a:solidFill>
              <a:latin typeface="DB Office" pitchFamily="34" charset="0"/>
              <a:ea typeface="MS PGothic" pitchFamily="34" charset="-128"/>
            </a:endParaRPr>
          </a:p>
        </p:txBody>
      </p:sp>
      <p:sp>
        <p:nvSpPr>
          <p:cNvPr id="34819" name="Rectangle 71"/>
          <p:cNvSpPr>
            <a:spLocks noChangeArrowheads="1"/>
          </p:cNvSpPr>
          <p:nvPr/>
        </p:nvSpPr>
        <p:spPr bwMode="auto">
          <a:xfrm>
            <a:off x="320675" y="2640013"/>
            <a:ext cx="2209800" cy="784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eaLnBrk="0" hangingPunct="0">
              <a:lnSpc>
                <a:spcPct val="90000"/>
              </a:lnSpc>
            </a:pPr>
            <a:endParaRPr lang="en-US" sz="1200" b="0">
              <a:solidFill>
                <a:schemeClr val="bg1"/>
              </a:solidFill>
              <a:latin typeface="DB Office" pitchFamily="34" charset="0"/>
              <a:ea typeface="MS PGothic" pitchFamily="34" charset="-128"/>
            </a:endParaRPr>
          </a:p>
        </p:txBody>
      </p:sp>
      <p:sp>
        <p:nvSpPr>
          <p:cNvPr id="34820" name="Rectangle 71"/>
          <p:cNvSpPr>
            <a:spLocks noChangeArrowheads="1"/>
          </p:cNvSpPr>
          <p:nvPr/>
        </p:nvSpPr>
        <p:spPr bwMode="auto">
          <a:xfrm>
            <a:off x="322263" y="1643063"/>
            <a:ext cx="2211387" cy="784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eaLnBrk="0" hangingPunct="0">
              <a:lnSpc>
                <a:spcPct val="90000"/>
              </a:lnSpc>
            </a:pPr>
            <a:endParaRPr lang="en-US" sz="1200" b="0">
              <a:solidFill>
                <a:schemeClr val="bg1"/>
              </a:solidFill>
              <a:latin typeface="DB Office" pitchFamily="34" charset="0"/>
              <a:ea typeface="MS PGothic" pitchFamily="34" charset="-128"/>
            </a:endParaRPr>
          </a:p>
        </p:txBody>
      </p:sp>
      <p:sp>
        <p:nvSpPr>
          <p:cNvPr id="34821" name="TK_68"/>
          <p:cNvSpPr txBox="1">
            <a:spLocks noChangeArrowheads="1"/>
          </p:cNvSpPr>
          <p:nvPr/>
        </p:nvSpPr>
        <p:spPr bwMode="auto">
          <a:xfrm>
            <a:off x="217488" y="1130300"/>
            <a:ext cx="3295650" cy="273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n-US" sz="1200">
              <a:solidFill>
                <a:schemeClr val="bg1"/>
              </a:solidFill>
              <a:latin typeface="DB Office" pitchFamily="34" charset="0"/>
            </a:endParaRPr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3325813" y="1643063"/>
            <a:ext cx="6038850" cy="784225"/>
          </a:xfrm>
          <a:prstGeom prst="roundRect">
            <a:avLst>
              <a:gd name="adj" fmla="val 5713"/>
            </a:avLst>
          </a:prstGeom>
          <a:solidFill>
            <a:schemeClr val="bg1"/>
          </a:solidFill>
          <a:ln w="12700" algn="ctr">
            <a:solidFill>
              <a:srgbClr val="8D9FB9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marL="177800" indent="-177800" eaLnBrk="0" hangingPunct="0">
              <a:spcBef>
                <a:spcPct val="50000"/>
              </a:spcBef>
              <a:spcAft>
                <a:spcPct val="1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de-DE" sz="1600">
                <a:latin typeface="DB Office" pitchFamily="34" charset="0"/>
              </a:rPr>
              <a:t>   </a:t>
            </a:r>
            <a:r>
              <a:rPr lang="de-DE" sz="1500">
                <a:solidFill>
                  <a:srgbClr val="FF0000"/>
                </a:solidFill>
                <a:latin typeface="DB Office" pitchFamily="34" charset="0"/>
              </a:rPr>
              <a:t>One legal regime for road: </a:t>
            </a:r>
            <a:r>
              <a:rPr lang="de-DE" sz="1500">
                <a:latin typeface="DB Office" pitchFamily="34" charset="0"/>
              </a:rPr>
              <a:t>CMR </a:t>
            </a:r>
            <a:r>
              <a:rPr lang="de-DE" sz="1500" b="0">
                <a:latin typeface="DB Office" pitchFamily="34" charset="0"/>
              </a:rPr>
              <a:t>(Convention on the contract for the international carriage of goods by road)</a:t>
            </a:r>
            <a:endParaRPr lang="de-DE" sz="1500">
              <a:latin typeface="DB Office" pitchFamily="34" charset="0"/>
            </a:endParaRPr>
          </a:p>
        </p:txBody>
      </p:sp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3"/>
          <a:srcRect l="38132" t="87511" r="47545" b="3593"/>
          <a:stretch>
            <a:fillRect/>
          </a:stretch>
        </p:blipFill>
        <p:spPr bwMode="auto">
          <a:xfrm>
            <a:off x="527050" y="3779838"/>
            <a:ext cx="1716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9" descr="T66107"/>
          <p:cNvPicPr preferRelativeResize="0">
            <a:picLocks noChangeAspect="1" noChangeArrowheads="1"/>
          </p:cNvPicPr>
          <p:nvPr/>
        </p:nvPicPr>
        <p:blipFill>
          <a:blip r:embed="rId4"/>
          <a:srcRect t="25237" b="32076"/>
          <a:stretch>
            <a:fillRect/>
          </a:stretch>
        </p:blipFill>
        <p:spPr bwMode="auto">
          <a:xfrm>
            <a:off x="595313" y="2736850"/>
            <a:ext cx="145891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5" name="Group 10"/>
          <p:cNvGrpSpPr>
            <a:grpSpLocks/>
          </p:cNvGrpSpPr>
          <p:nvPr/>
        </p:nvGrpSpPr>
        <p:grpSpPr bwMode="auto">
          <a:xfrm>
            <a:off x="604838" y="1808163"/>
            <a:ext cx="1317625" cy="493712"/>
            <a:chOff x="126" y="2659"/>
            <a:chExt cx="768" cy="333"/>
          </a:xfrm>
        </p:grpSpPr>
        <p:pic>
          <p:nvPicPr>
            <p:cNvPr id="34836" name="Picture 11" descr="LKW-NV+H_nach_rechts"/>
            <p:cNvPicPr preferRelativeResize="0">
              <a:picLocks noChangeAspect="1" noChangeArrowheads="1"/>
            </p:cNvPicPr>
            <p:nvPr/>
          </p:nvPicPr>
          <p:blipFill>
            <a:blip r:embed="rId5"/>
            <a:srcRect l="45380"/>
            <a:stretch>
              <a:fillRect/>
            </a:stretch>
          </p:blipFill>
          <p:spPr bwMode="auto">
            <a:xfrm>
              <a:off x="126" y="2659"/>
              <a:ext cx="768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7" name="Rectangle 12"/>
            <p:cNvSpPr>
              <a:spLocks noChangeArrowheads="1"/>
            </p:cNvSpPr>
            <p:nvPr/>
          </p:nvSpPr>
          <p:spPr bwMode="auto">
            <a:xfrm>
              <a:off x="254" y="2688"/>
              <a:ext cx="454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endParaRPr lang="en-US">
                <a:latin typeface="DB Office" pitchFamily="34" charset="0"/>
              </a:endParaRPr>
            </a:p>
          </p:txBody>
        </p:sp>
      </p:grpSp>
      <p:pic>
        <p:nvPicPr>
          <p:cNvPr id="34826" name="Picture 13" descr="Güterwagen neutral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163" y="5219700"/>
            <a:ext cx="1371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AutoShape 14"/>
          <p:cNvSpPr>
            <a:spLocks noChangeArrowheads="1"/>
          </p:cNvSpPr>
          <p:nvPr/>
        </p:nvSpPr>
        <p:spPr bwMode="gray">
          <a:xfrm rot="5400000">
            <a:off x="2324100" y="1889126"/>
            <a:ext cx="784225" cy="2921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DB Office" pitchFamily="34" charset="0"/>
            </a:endParaRPr>
          </a:p>
        </p:txBody>
      </p:sp>
      <p:sp>
        <p:nvSpPr>
          <p:cNvPr id="34828" name="AutoShape 15"/>
          <p:cNvSpPr>
            <a:spLocks noChangeArrowheads="1"/>
          </p:cNvSpPr>
          <p:nvPr/>
        </p:nvSpPr>
        <p:spPr bwMode="gray">
          <a:xfrm rot="5400000">
            <a:off x="2320925" y="2886076"/>
            <a:ext cx="784225" cy="2921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DB Office" pitchFamily="34" charset="0"/>
            </a:endParaRPr>
          </a:p>
        </p:txBody>
      </p:sp>
      <p:sp>
        <p:nvSpPr>
          <p:cNvPr id="34829" name="AutoShape 16"/>
          <p:cNvSpPr>
            <a:spLocks noChangeArrowheads="1"/>
          </p:cNvSpPr>
          <p:nvPr/>
        </p:nvSpPr>
        <p:spPr bwMode="gray">
          <a:xfrm rot="5400000">
            <a:off x="2320925" y="3943351"/>
            <a:ext cx="784225" cy="2921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DB Office" pitchFamily="34" charset="0"/>
            </a:endParaRPr>
          </a:p>
        </p:txBody>
      </p:sp>
      <p:sp>
        <p:nvSpPr>
          <p:cNvPr id="34830" name="Rectangle 71"/>
          <p:cNvSpPr>
            <a:spLocks noChangeArrowheads="1"/>
          </p:cNvSpPr>
          <p:nvPr/>
        </p:nvSpPr>
        <p:spPr bwMode="auto">
          <a:xfrm>
            <a:off x="315913" y="4751388"/>
            <a:ext cx="2212975" cy="1516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126000" tIns="46800" rIns="126000" bIns="46800" anchor="ctr"/>
          <a:lstStyle/>
          <a:p>
            <a:pPr eaLnBrk="0" hangingPunct="0">
              <a:lnSpc>
                <a:spcPct val="90000"/>
              </a:lnSpc>
            </a:pPr>
            <a:endParaRPr lang="en-US" sz="1200" b="0">
              <a:solidFill>
                <a:schemeClr val="bg1"/>
              </a:solidFill>
              <a:latin typeface="DB Office" pitchFamily="34" charset="0"/>
              <a:ea typeface="MS PGothic" pitchFamily="34" charset="-128"/>
            </a:endParaRPr>
          </a:p>
        </p:txBody>
      </p:sp>
      <p:sp>
        <p:nvSpPr>
          <p:cNvPr id="34831" name="AutoShape 18"/>
          <p:cNvSpPr>
            <a:spLocks noChangeArrowheads="1"/>
          </p:cNvSpPr>
          <p:nvPr/>
        </p:nvSpPr>
        <p:spPr bwMode="gray">
          <a:xfrm rot="5400000">
            <a:off x="1952625" y="5365751"/>
            <a:ext cx="1514475" cy="2921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DB Office" pitchFamily="34" charset="0"/>
            </a:endParaRPr>
          </a:p>
        </p:txBody>
      </p:sp>
      <p:sp>
        <p:nvSpPr>
          <p:cNvPr id="34832" name="AutoShape 19"/>
          <p:cNvSpPr>
            <a:spLocks noChangeArrowheads="1"/>
          </p:cNvSpPr>
          <p:nvPr/>
        </p:nvSpPr>
        <p:spPr bwMode="auto">
          <a:xfrm>
            <a:off x="3322638" y="2678113"/>
            <a:ext cx="6038850" cy="784225"/>
          </a:xfrm>
          <a:prstGeom prst="roundRect">
            <a:avLst>
              <a:gd name="adj" fmla="val 5713"/>
            </a:avLst>
          </a:prstGeom>
          <a:solidFill>
            <a:schemeClr val="bg1"/>
          </a:solidFill>
          <a:ln w="12700" algn="ctr">
            <a:solidFill>
              <a:srgbClr val="8D9FB9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marL="177800" indent="-177800" eaLnBrk="0" hangingPunct="0">
              <a:spcBef>
                <a:spcPct val="35000"/>
              </a:spcBef>
              <a:spcAft>
                <a:spcPct val="1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de-DE" sz="1500">
                <a:latin typeface="DB Office" pitchFamily="34" charset="0"/>
              </a:rPr>
              <a:t>   </a:t>
            </a:r>
            <a:r>
              <a:rPr lang="de-DE" sz="1500">
                <a:solidFill>
                  <a:srgbClr val="FF0000"/>
                </a:solidFill>
                <a:latin typeface="DB Office" pitchFamily="34" charset="0"/>
              </a:rPr>
              <a:t>One legal regime for sea: </a:t>
            </a:r>
            <a:r>
              <a:rPr lang="de-DE" sz="1500">
                <a:latin typeface="DB Office" pitchFamily="34" charset="0"/>
              </a:rPr>
              <a:t>Hague/Visby-rules</a:t>
            </a:r>
          </a:p>
          <a:p>
            <a:pPr marL="177800" indent="-177800" eaLnBrk="0" hangingPunct="0">
              <a:spcBef>
                <a:spcPct val="35000"/>
              </a:spcBef>
              <a:spcAft>
                <a:spcPct val="1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de-DE" sz="1500">
                <a:latin typeface="DB Office" pitchFamily="34" charset="0"/>
              </a:rPr>
              <a:t>   </a:t>
            </a:r>
            <a:r>
              <a:rPr lang="de-DE" sz="1500">
                <a:solidFill>
                  <a:srgbClr val="FF0000"/>
                </a:solidFill>
                <a:latin typeface="DB Office" pitchFamily="34" charset="0"/>
              </a:rPr>
              <a:t>One legal regime for inland waterway: </a:t>
            </a:r>
            <a:r>
              <a:rPr lang="de-DE" sz="1500">
                <a:latin typeface="DB Office" pitchFamily="34" charset="0"/>
              </a:rPr>
              <a:t>CMNI </a:t>
            </a:r>
            <a:r>
              <a:rPr lang="de-DE" sz="1500" b="0">
                <a:latin typeface="DB Office" pitchFamily="34" charset="0"/>
              </a:rPr>
              <a:t>(Convention on the contract for the carriage of goods by inland waterway)</a:t>
            </a:r>
            <a:endParaRPr lang="de-DE" sz="1500">
              <a:latin typeface="DB Office" pitchFamily="34" charset="0"/>
            </a:endParaRPr>
          </a:p>
        </p:txBody>
      </p:sp>
      <p:sp>
        <p:nvSpPr>
          <p:cNvPr id="34833" name="AutoShape 20"/>
          <p:cNvSpPr>
            <a:spLocks noChangeArrowheads="1"/>
          </p:cNvSpPr>
          <p:nvPr/>
        </p:nvSpPr>
        <p:spPr bwMode="auto">
          <a:xfrm>
            <a:off x="3322638" y="3725863"/>
            <a:ext cx="6038850" cy="784225"/>
          </a:xfrm>
          <a:prstGeom prst="roundRect">
            <a:avLst>
              <a:gd name="adj" fmla="val 5713"/>
            </a:avLst>
          </a:prstGeom>
          <a:solidFill>
            <a:schemeClr val="bg1"/>
          </a:solidFill>
          <a:ln w="12700" algn="ctr">
            <a:solidFill>
              <a:srgbClr val="8D9FB9"/>
            </a:solidFill>
            <a:round/>
            <a:headEnd/>
            <a:tailEnd/>
          </a:ln>
        </p:spPr>
        <p:txBody>
          <a:bodyPr lIns="72000" tIns="72000" rIns="72000" bIns="72000" anchor="ctr"/>
          <a:lstStyle/>
          <a:p>
            <a:pPr marL="177800" indent="-177800" eaLnBrk="0" hangingPunct="0">
              <a:spcBef>
                <a:spcPct val="50000"/>
              </a:spcBef>
              <a:spcAft>
                <a:spcPct val="1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de-DE" sz="1600">
                <a:latin typeface="DB Office" pitchFamily="34" charset="0"/>
              </a:rPr>
              <a:t>    </a:t>
            </a:r>
            <a:r>
              <a:rPr lang="de-DE" sz="1500">
                <a:solidFill>
                  <a:srgbClr val="FF0000"/>
                </a:solidFill>
                <a:latin typeface="DB Office" pitchFamily="34" charset="0"/>
              </a:rPr>
              <a:t>One legal regime for air: </a:t>
            </a:r>
            <a:r>
              <a:rPr lang="de-DE" sz="1500">
                <a:latin typeface="DB Office" pitchFamily="34" charset="0"/>
              </a:rPr>
              <a:t>Warsaw / Montreal convention</a:t>
            </a:r>
          </a:p>
        </p:txBody>
      </p:sp>
      <p:sp>
        <p:nvSpPr>
          <p:cNvPr id="34834" name="AutoShape 21"/>
          <p:cNvSpPr>
            <a:spLocks noChangeArrowheads="1"/>
          </p:cNvSpPr>
          <p:nvPr/>
        </p:nvSpPr>
        <p:spPr bwMode="auto">
          <a:xfrm>
            <a:off x="3322638" y="4764088"/>
            <a:ext cx="6038850" cy="1517650"/>
          </a:xfrm>
          <a:prstGeom prst="roundRect">
            <a:avLst>
              <a:gd name="adj" fmla="val 5713"/>
            </a:avLst>
          </a:prstGeom>
          <a:solidFill>
            <a:schemeClr val="bg1"/>
          </a:solidFill>
          <a:ln w="12700" algn="ctr">
            <a:solidFill>
              <a:srgbClr val="8D9FB9"/>
            </a:solidFill>
            <a:round/>
            <a:headEnd/>
            <a:tailEnd/>
          </a:ln>
        </p:spPr>
        <p:txBody>
          <a:bodyPr lIns="72000" tIns="72000" rIns="72000" bIns="72000"/>
          <a:lstStyle/>
          <a:p>
            <a:pPr marL="457200" indent="-457200" eaLnBrk="0" hangingPunct="0">
              <a:spcAft>
                <a:spcPts val="6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de-DE" sz="1500">
                <a:latin typeface="DB Office" pitchFamily="34" charset="0"/>
              </a:rPr>
              <a:t>      </a:t>
            </a:r>
            <a:r>
              <a:rPr lang="de-DE" sz="1500">
                <a:solidFill>
                  <a:srgbClr val="FF0000"/>
                </a:solidFill>
                <a:latin typeface="DB Office" pitchFamily="34" charset="0"/>
              </a:rPr>
              <a:t>Two legal regimes for rail:</a:t>
            </a:r>
            <a:endParaRPr lang="de-DE" sz="1500" b="0">
              <a:solidFill>
                <a:srgbClr val="FF0000"/>
              </a:solidFill>
              <a:latin typeface="DB Office" pitchFamily="34" charset="0"/>
            </a:endParaRPr>
          </a:p>
          <a:p>
            <a:pPr marL="457200" indent="-457200" eaLnBrk="0" hangingPunct="0">
              <a:spcAft>
                <a:spcPct val="1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de-DE" sz="1500">
                <a:latin typeface="DB Office" pitchFamily="34" charset="0"/>
              </a:rPr>
              <a:t>1.     COTIF /CIM </a:t>
            </a:r>
            <a:r>
              <a:rPr lang="de-DE" sz="1500" b="0">
                <a:latin typeface="DB Office" pitchFamily="34" charset="0"/>
              </a:rPr>
              <a:t>(Convention concerning international carriage by rail / Uniform rules concerning the contract for international carriage of goods by rail)</a:t>
            </a:r>
          </a:p>
          <a:p>
            <a:pPr marL="457200" indent="-457200" eaLnBrk="0" hangingPunct="0">
              <a:spcAft>
                <a:spcPct val="1000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de-DE" sz="1500">
                <a:latin typeface="DB Office" pitchFamily="34" charset="0"/>
              </a:rPr>
              <a:t>2.     SMGS </a:t>
            </a:r>
            <a:r>
              <a:rPr lang="de-DE" sz="1500" b="0">
                <a:latin typeface="DB Office" pitchFamily="34" charset="0"/>
              </a:rPr>
              <a:t>(Agreement on International Goods Transport by Rail)</a:t>
            </a:r>
          </a:p>
        </p:txBody>
      </p:sp>
      <p:sp>
        <p:nvSpPr>
          <p:cNvPr id="34835" name="Rectangle 23"/>
          <p:cNvSpPr>
            <a:spLocks noGrp="1" noChangeArrowheads="1"/>
          </p:cNvSpPr>
          <p:nvPr>
            <p:ph type="title"/>
          </p:nvPr>
        </p:nvSpPr>
        <p:spPr>
          <a:xfrm>
            <a:off x="214313" y="404813"/>
            <a:ext cx="7921625" cy="647700"/>
          </a:xfrm>
        </p:spPr>
        <p:txBody>
          <a:bodyPr/>
          <a:lstStyle/>
          <a:p>
            <a:r>
              <a:rPr lang="en-US" smtClean="0"/>
              <a:t>Rail is the only transport mode without uniform rules for international long distance traffic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UNECE - International Rail Cooperation </a:t>
            </a:r>
            <a:br>
              <a:rPr lang="en-GB" smtClean="0"/>
            </a:br>
            <a:r>
              <a:rPr lang="en-GB" smtClean="0"/>
              <a:t>Unified Railway Law</a:t>
            </a:r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9CECBA-9511-4B72-AC28-1760D0559B9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36867" name="Picture 5" descr="https://lh4.googleusercontent.com/-S4CdFLhsdTw/US3RBrdkTpI/AAAAAAAAFDo/Aees8_kx5BA/s1024/ministerial_26_02_2013%252012_41_49_30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2276475"/>
            <a:ext cx="5275263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28588" y="1517650"/>
            <a:ext cx="47466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+mj-lt"/>
                <a:cs typeface="+mn-cs"/>
              </a:rPr>
              <a:t>Joint </a:t>
            </a:r>
            <a:r>
              <a:rPr lang="en-US" sz="1600" dirty="0">
                <a:latin typeface="+mj-lt"/>
                <a:cs typeface="+mn-cs"/>
              </a:rPr>
              <a:t>declaration </a:t>
            </a:r>
            <a:r>
              <a:rPr lang="en-US" sz="1600" dirty="0">
                <a:latin typeface="+mj-lt"/>
                <a:cs typeface="+mn-cs"/>
              </a:rPr>
              <a:t>towards Unified Railway Law</a:t>
            </a:r>
          </a:p>
          <a:p>
            <a:pPr eaLnBrk="0" hangingPunct="0">
              <a:defRPr/>
            </a:pPr>
            <a:r>
              <a:rPr lang="en-US" sz="1600" dirty="0">
                <a:latin typeface="+mj-lt"/>
                <a:cs typeface="+mn-cs"/>
              </a:rPr>
              <a:t>Geneva, 26 February 2013</a:t>
            </a:r>
          </a:p>
        </p:txBody>
      </p:sp>
      <p:sp>
        <p:nvSpPr>
          <p:cNvPr id="36869" name="Rechteck 7"/>
          <p:cNvSpPr>
            <a:spLocks noChangeArrowheads="1"/>
          </p:cNvSpPr>
          <p:nvPr/>
        </p:nvSpPr>
        <p:spPr bwMode="auto">
          <a:xfrm>
            <a:off x="5907088" y="1517650"/>
            <a:ext cx="2476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DB Office" pitchFamily="34" charset="0"/>
              </a:rPr>
              <a:t>Signed by Transport Ministers of 37 states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907088" y="2103438"/>
            <a:ext cx="1395412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GB" sz="1200" b="0" dirty="0">
                <a:latin typeface="DB Office" panose="020B0604020202020204" pitchFamily="34" charset="0"/>
              </a:rPr>
              <a:t>Armenia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GB" sz="1200" b="0" dirty="0">
                <a:latin typeface="DB Office" panose="020B0604020202020204" pitchFamily="34" charset="0"/>
              </a:rPr>
              <a:t>Azerbaijan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GB" sz="1200" b="0" dirty="0">
                <a:latin typeface="DB Office" panose="020B0604020202020204" pitchFamily="34" charset="0"/>
              </a:rPr>
              <a:t>Belarus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GB" sz="1200" b="0" dirty="0">
                <a:latin typeface="DB Office" panose="020B0604020202020204" pitchFamily="34" charset="0"/>
              </a:rPr>
              <a:t>Belgium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GB" sz="1200" b="0" dirty="0">
                <a:latin typeface="DB Office" panose="020B0604020202020204" pitchFamily="34" charset="0"/>
              </a:rPr>
              <a:t>Bosnia and Herzegovina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GB" sz="1200" b="0" dirty="0">
                <a:latin typeface="DB Office" panose="020B0604020202020204" pitchFamily="34" charset="0"/>
              </a:rPr>
              <a:t>Bulgaria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GB" sz="1200" b="0" dirty="0">
                <a:latin typeface="DB Office" panose="020B0604020202020204" pitchFamily="34" charset="0"/>
              </a:rPr>
              <a:t>Croatia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GB" sz="1200" b="0" dirty="0">
                <a:latin typeface="DB Office" panose="020B0604020202020204" pitchFamily="34" charset="0"/>
              </a:rPr>
              <a:t>Cyprus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GB" sz="1200" b="0" dirty="0">
                <a:latin typeface="DB Office" panose="020B0604020202020204" pitchFamily="34" charset="0"/>
              </a:rPr>
              <a:t>Czech Republic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latin typeface="DB Office" panose="020B0604020202020204" pitchFamily="34" charset="0"/>
              </a:rPr>
              <a:t>Estonia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latin typeface="DB Office" panose="020B0604020202020204" pitchFamily="34" charset="0"/>
              </a:rPr>
              <a:t>Finland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latin typeface="DB Office" panose="020B0604020202020204" pitchFamily="34" charset="0"/>
              </a:rPr>
              <a:t>France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latin typeface="DB Office" panose="020B0604020202020204" pitchFamily="34" charset="0"/>
              </a:rPr>
              <a:t>Germany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latin typeface="DB Office" panose="020B0604020202020204" pitchFamily="34" charset="0"/>
              </a:rPr>
              <a:t>Greece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latin typeface="DB Office" panose="020B0604020202020204" pitchFamily="34" charset="0"/>
              </a:rPr>
              <a:t>Italy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latin typeface="DB Office" panose="020B0604020202020204" pitchFamily="34" charset="0"/>
              </a:rPr>
              <a:t>Kazakhstan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latin typeface="DB Office" panose="020B0604020202020204" pitchFamily="34" charset="0"/>
              </a:rPr>
              <a:t>Kyrgyzstan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latin typeface="DB Office" panose="020B0604020202020204" pitchFamily="34" charset="0"/>
              </a:rPr>
              <a:t>Latvia</a:t>
            </a:r>
          </a:p>
          <a:p>
            <a:pPr marL="182563" indent="-182563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dirty="0">
                <a:latin typeface="DB Office" panose="020B0604020202020204" pitchFamily="34" charset="0"/>
              </a:rPr>
              <a:t>Lithuania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GB" sz="1200" b="0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7470775" y="2103438"/>
            <a:ext cx="20304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/>
            <a:r>
              <a:rPr lang="en-GB" sz="1200" b="0">
                <a:latin typeface="DB Office" pitchFamily="34" charset="0"/>
              </a:rPr>
              <a:t>Malta</a:t>
            </a:r>
          </a:p>
          <a:p>
            <a:pPr marL="182563" indent="-182563"/>
            <a:r>
              <a:rPr lang="en-GB" sz="1200" b="0">
                <a:latin typeface="DB Office" pitchFamily="34" charset="0"/>
              </a:rPr>
              <a:t>Mongolia</a:t>
            </a:r>
          </a:p>
          <a:p>
            <a:pPr marL="182563" indent="-182563"/>
            <a:r>
              <a:rPr lang="en-GB" sz="1200" b="0">
                <a:latin typeface="DB Office" pitchFamily="34" charset="0"/>
              </a:rPr>
              <a:t>Netherlands</a:t>
            </a:r>
          </a:p>
          <a:p>
            <a:pPr marL="182563" indent="-182563"/>
            <a:r>
              <a:rPr lang="en-GB" sz="1200" b="0">
                <a:latin typeface="DB Office" pitchFamily="34" charset="0"/>
              </a:rPr>
              <a:t>Pakistan</a:t>
            </a:r>
          </a:p>
          <a:p>
            <a:pPr marL="182563" indent="-182563"/>
            <a:r>
              <a:rPr lang="en-GB" sz="1200" b="0">
                <a:latin typeface="DB Office" pitchFamily="34" charset="0"/>
              </a:rPr>
              <a:t>Poland</a:t>
            </a:r>
          </a:p>
          <a:p>
            <a:pPr marL="182563" indent="-182563"/>
            <a:r>
              <a:rPr lang="en-GB" sz="1200" b="0">
                <a:latin typeface="DB Office" pitchFamily="34" charset="0"/>
              </a:rPr>
              <a:t>Portugal</a:t>
            </a:r>
          </a:p>
          <a:p>
            <a:pPr marL="182563" indent="-182563"/>
            <a:r>
              <a:rPr lang="en-GB" sz="1200" b="0">
                <a:latin typeface="DB Office" pitchFamily="34" charset="0"/>
              </a:rPr>
              <a:t>Moldova </a:t>
            </a:r>
          </a:p>
          <a:p>
            <a:pPr marL="182563" indent="-182563"/>
            <a:r>
              <a:rPr lang="en-GB" sz="1200" b="0">
                <a:latin typeface="DB Office" pitchFamily="34" charset="0"/>
              </a:rPr>
              <a:t>Romania</a:t>
            </a:r>
          </a:p>
          <a:p>
            <a:pPr marL="182563" indent="-182563"/>
            <a:r>
              <a:rPr lang="en-GB" sz="1200" b="0">
                <a:latin typeface="DB Office" pitchFamily="34" charset="0"/>
              </a:rPr>
              <a:t>Russian Federation</a:t>
            </a:r>
          </a:p>
          <a:p>
            <a:pPr marL="182563" indent="-182563"/>
            <a:r>
              <a:rPr lang="en-GB" sz="1200" b="0">
                <a:latin typeface="DB Office" pitchFamily="34" charset="0"/>
              </a:rPr>
              <a:t>Serbia</a:t>
            </a:r>
          </a:p>
          <a:p>
            <a:pPr marL="182563" indent="-182563" eaLnBrk="0" hangingPunct="0">
              <a:buClr>
                <a:srgbClr val="333399"/>
              </a:buClr>
              <a:buSzPct val="80000"/>
            </a:pPr>
            <a:r>
              <a:rPr lang="en-GB" sz="1200" b="0">
                <a:latin typeface="DB Office" pitchFamily="34" charset="0"/>
              </a:rPr>
              <a:t>Spain</a:t>
            </a:r>
          </a:p>
          <a:p>
            <a:pPr marL="182563" indent="-182563" eaLnBrk="0" hangingPunct="0">
              <a:buClr>
                <a:srgbClr val="333399"/>
              </a:buClr>
              <a:buSzPct val="80000"/>
            </a:pPr>
            <a:r>
              <a:rPr lang="en-GB" sz="1200" b="0">
                <a:latin typeface="DB Office" pitchFamily="34" charset="0"/>
              </a:rPr>
              <a:t>Sweden</a:t>
            </a:r>
          </a:p>
          <a:p>
            <a:pPr marL="182563" indent="-182563" eaLnBrk="0" hangingPunct="0">
              <a:buClr>
                <a:srgbClr val="333399"/>
              </a:buClr>
              <a:buSzPct val="80000"/>
            </a:pPr>
            <a:r>
              <a:rPr lang="en-GB" sz="1200" b="0">
                <a:latin typeface="DB Office" pitchFamily="34" charset="0"/>
              </a:rPr>
              <a:t>Switzerland</a:t>
            </a:r>
          </a:p>
          <a:p>
            <a:pPr marL="182563" indent="-182563" eaLnBrk="0" hangingPunct="0">
              <a:buClr>
                <a:srgbClr val="333399"/>
              </a:buClr>
              <a:buSzPct val="80000"/>
            </a:pPr>
            <a:r>
              <a:rPr lang="en-GB" sz="1200" b="0">
                <a:latin typeface="DB Office" pitchFamily="34" charset="0"/>
              </a:rPr>
              <a:t>Tajikistan</a:t>
            </a:r>
          </a:p>
          <a:p>
            <a:pPr marL="182563" indent="-182563" eaLnBrk="0" hangingPunct="0">
              <a:buClr>
                <a:srgbClr val="333399"/>
              </a:buClr>
              <a:buSzPct val="80000"/>
            </a:pPr>
            <a:r>
              <a:rPr lang="en-GB" sz="1200" b="0">
                <a:latin typeface="DB Office" pitchFamily="34" charset="0"/>
              </a:rPr>
              <a:t>The former Yugoslav Republic of Macedonia  </a:t>
            </a:r>
          </a:p>
          <a:p>
            <a:pPr marL="182563" indent="-182563" eaLnBrk="0" hangingPunct="0">
              <a:buClr>
                <a:srgbClr val="333399"/>
              </a:buClr>
              <a:buSzPct val="80000"/>
            </a:pPr>
            <a:r>
              <a:rPr lang="en-GB" sz="1200" b="0">
                <a:latin typeface="DB Office" pitchFamily="34" charset="0"/>
              </a:rPr>
              <a:t>Turkey</a:t>
            </a:r>
          </a:p>
          <a:p>
            <a:pPr marL="182563" indent="-182563" eaLnBrk="0" hangingPunct="0">
              <a:buClr>
                <a:srgbClr val="333399"/>
              </a:buClr>
              <a:buSzPct val="80000"/>
            </a:pPr>
            <a:r>
              <a:rPr lang="en-GB" sz="1200" b="0">
                <a:latin typeface="DB Office" pitchFamily="34" charset="0"/>
              </a:rPr>
              <a:t>Ukraine</a:t>
            </a:r>
          </a:p>
          <a:p>
            <a:pPr marL="182563" indent="-182563" eaLnBrk="0" hangingPunct="0">
              <a:buClr>
                <a:srgbClr val="333399"/>
              </a:buClr>
              <a:buSzPct val="80000"/>
            </a:pPr>
            <a:r>
              <a:rPr lang="en-GB" sz="1200" b="0">
                <a:latin typeface="DB Office" pitchFamily="34" charset="0"/>
              </a:rPr>
              <a:t>Uzbekistan</a:t>
            </a:r>
          </a:p>
          <a:p>
            <a:pPr marL="182563" indent="-182563"/>
            <a:endParaRPr lang="en-GB" sz="1200" b="0">
              <a:latin typeface="DB Office" pitchFamily="34" charset="0"/>
            </a:endParaRPr>
          </a:p>
          <a:p>
            <a:pPr marL="182563" indent="-182563"/>
            <a:endParaRPr lang="en-GB" sz="1200" b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 txBox="1">
            <a:spLocks noGrp="1"/>
          </p:cNvSpPr>
          <p:nvPr/>
        </p:nvSpPr>
        <p:spPr bwMode="auto">
          <a:xfrm>
            <a:off x="4000500" y="6692900"/>
            <a:ext cx="1905000" cy="93663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fld id="{2C3B0A60-FD00-4761-95F7-F46D1BD1B684}" type="slidenum">
              <a:rPr lang="de-DE" sz="900" b="0">
                <a:latin typeface="+mn-lt"/>
                <a:cs typeface="+mn-cs"/>
              </a:rPr>
              <a:pPr algn="ctr" eaLnBrk="0" hangingPunct="0">
                <a:defRPr/>
              </a:pPr>
              <a:t>7</a:t>
            </a:fld>
            <a:endParaRPr lang="de-DE" sz="900" b="0">
              <a:latin typeface="+mn-lt"/>
              <a:cs typeface="+mn-cs"/>
            </a:endParaRPr>
          </a:p>
        </p:txBody>
      </p:sp>
      <p:sp>
        <p:nvSpPr>
          <p:cNvPr id="37890" name="Foliennummernplatzhalter 3"/>
          <p:cNvSpPr txBox="1">
            <a:spLocks noGrp="1"/>
          </p:cNvSpPr>
          <p:nvPr/>
        </p:nvSpPr>
        <p:spPr bwMode="auto">
          <a:xfrm>
            <a:off x="4000500" y="6692900"/>
            <a:ext cx="1905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fld id="{EFB94369-2F79-4E52-8F80-425A3068B938}" type="slidenum">
              <a:rPr lang="de-DE" sz="900" b="0">
                <a:latin typeface="DB Office" pitchFamily="34" charset="0"/>
              </a:rPr>
              <a:pPr algn="ctr" eaLnBrk="0" hangingPunct="0"/>
              <a:t>7</a:t>
            </a:fld>
            <a:endParaRPr lang="de-DE" sz="900" b="0">
              <a:latin typeface="DB Office" pitchFamily="34" charset="0"/>
            </a:endParaRPr>
          </a:p>
        </p:txBody>
      </p:sp>
      <p:sp>
        <p:nvSpPr>
          <p:cNvPr id="19461" name="Rechteck 5"/>
          <p:cNvSpPr>
            <a:spLocks noChangeArrowheads="1"/>
          </p:cNvSpPr>
          <p:nvPr/>
        </p:nvSpPr>
        <p:spPr bwMode="auto">
          <a:xfrm>
            <a:off x="1366838" y="1674813"/>
            <a:ext cx="7164387" cy="515937"/>
          </a:xfrm>
          <a:prstGeom prst="rect">
            <a:avLst/>
          </a:prstGeom>
          <a:noFill/>
          <a:ln>
            <a:solidFill>
              <a:srgbClr val="646973"/>
            </a:solidFill>
          </a:ln>
        </p:spPr>
        <p:txBody>
          <a:bodyPr lIns="90000" tIns="90000" rIns="90000" bIns="90000" anchor="ctr"/>
          <a:lstStyle/>
          <a:p>
            <a:pPr algn="ctr">
              <a:spcBef>
                <a:spcPts val="0"/>
              </a:spcBef>
              <a:defRPr/>
            </a:pPr>
            <a:r>
              <a:rPr lang="en-GB" sz="1600" dirty="0">
                <a:latin typeface="+mn-lt"/>
                <a:cs typeface="+mn-cs"/>
              </a:rPr>
              <a:t>UNECE-Declaration Unified Railway Law (26 February 2013)</a:t>
            </a:r>
          </a:p>
        </p:txBody>
      </p:sp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101600" y="358775"/>
            <a:ext cx="864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2000">
                <a:solidFill>
                  <a:schemeClr val="tx2"/>
                </a:solidFill>
                <a:latin typeface="DB Office" pitchFamily="34" charset="0"/>
              </a:rPr>
              <a:t>UNECE declaration - </a:t>
            </a:r>
            <a:br>
              <a:rPr lang="en-GB" sz="2000">
                <a:solidFill>
                  <a:schemeClr val="tx2"/>
                </a:solidFill>
                <a:latin typeface="DB Office" pitchFamily="34" charset="0"/>
              </a:rPr>
            </a:br>
            <a:r>
              <a:rPr lang="en-US" sz="2000">
                <a:solidFill>
                  <a:schemeClr val="tx2"/>
                </a:solidFill>
                <a:latin typeface="DB Office" pitchFamily="34" charset="0"/>
              </a:rPr>
              <a:t>parallel and complementary approach for Unified Railway Law</a:t>
            </a:r>
          </a:p>
          <a:p>
            <a:pPr eaLnBrk="0" hangingPunct="0"/>
            <a:endParaRPr lang="en-GB" sz="2000" b="0">
              <a:solidFill>
                <a:schemeClr val="tx2"/>
              </a:solidFill>
              <a:latin typeface="DB Office" pitchFamily="34" charset="0"/>
            </a:endParaRPr>
          </a:p>
        </p:txBody>
      </p:sp>
      <p:sp>
        <p:nvSpPr>
          <p:cNvPr id="37893" name="Ellipse 9"/>
          <p:cNvSpPr>
            <a:spLocks noChangeArrowheads="1"/>
          </p:cNvSpPr>
          <p:nvPr/>
        </p:nvSpPr>
        <p:spPr bwMode="auto">
          <a:xfrm>
            <a:off x="6005513" y="3582988"/>
            <a:ext cx="2286000" cy="14890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90000" tIns="90000" rIns="90000" bIns="90000" anchor="ctr"/>
          <a:lstStyle/>
          <a:p>
            <a:pPr algn="ctr"/>
            <a:r>
              <a:rPr lang="en-GB" sz="1600">
                <a:latin typeface="DB Office" pitchFamily="34" charset="0"/>
              </a:rPr>
              <a:t>Industry</a:t>
            </a:r>
          </a:p>
        </p:txBody>
      </p:sp>
      <p:sp>
        <p:nvSpPr>
          <p:cNvPr id="37894" name="AutoShape 13"/>
          <p:cNvSpPr>
            <a:spLocks noChangeArrowheads="1"/>
          </p:cNvSpPr>
          <p:nvPr/>
        </p:nvSpPr>
        <p:spPr bwMode="auto">
          <a:xfrm>
            <a:off x="3895725" y="3959225"/>
            <a:ext cx="1828800" cy="736600"/>
          </a:xfrm>
          <a:prstGeom prst="leftRightArrow">
            <a:avLst>
              <a:gd name="adj1" fmla="val 45074"/>
              <a:gd name="adj2" fmla="val 6518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endParaRPr lang="en-US">
              <a:latin typeface="DB Office" pitchFamily="34" charset="0"/>
            </a:endParaRPr>
          </a:p>
        </p:txBody>
      </p:sp>
      <p:sp>
        <p:nvSpPr>
          <p:cNvPr id="37895" name="AutoShape 15"/>
          <p:cNvSpPr>
            <a:spLocks noChangeArrowheads="1"/>
          </p:cNvSpPr>
          <p:nvPr/>
        </p:nvSpPr>
        <p:spPr bwMode="auto">
          <a:xfrm rot="5400000">
            <a:off x="1936751" y="2520950"/>
            <a:ext cx="1223962" cy="738187"/>
          </a:xfrm>
          <a:prstGeom prst="rightArrow">
            <a:avLst>
              <a:gd name="adj1" fmla="val 50000"/>
              <a:gd name="adj2" fmla="val 75012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endParaRPr lang="en-US">
              <a:latin typeface="DB Office" pitchFamily="34" charset="0"/>
            </a:endParaRPr>
          </a:p>
        </p:txBody>
      </p:sp>
      <p:sp>
        <p:nvSpPr>
          <p:cNvPr id="37896" name="Text Box 16"/>
          <p:cNvSpPr txBox="1">
            <a:spLocks noChangeArrowheads="1"/>
          </p:cNvSpPr>
          <p:nvPr/>
        </p:nvSpPr>
        <p:spPr bwMode="auto">
          <a:xfrm>
            <a:off x="1033463" y="5284788"/>
            <a:ext cx="30321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>
                <a:latin typeface="DB Office" pitchFamily="34" charset="0"/>
              </a:rPr>
              <a:t>Development of a </a:t>
            </a:r>
            <a:r>
              <a:rPr lang="en-GB">
                <a:latin typeface="DB Office" pitchFamily="34" charset="0"/>
              </a:rPr>
              <a:t>single legal regime </a:t>
            </a:r>
            <a:r>
              <a:rPr lang="en-GB" b="0">
                <a:latin typeface="DB Office" pitchFamily="34" charset="0"/>
              </a:rPr>
              <a:t>from Atlantic to Pacific</a:t>
            </a:r>
          </a:p>
        </p:txBody>
      </p:sp>
      <p:sp>
        <p:nvSpPr>
          <p:cNvPr id="37897" name="Text Box 17"/>
          <p:cNvSpPr txBox="1">
            <a:spLocks noChangeArrowheads="1"/>
          </p:cNvSpPr>
          <p:nvPr/>
        </p:nvSpPr>
        <p:spPr bwMode="auto">
          <a:xfrm>
            <a:off x="5632450" y="5243513"/>
            <a:ext cx="30321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>
                <a:latin typeface="DB Office" pitchFamily="34" charset="0"/>
              </a:rPr>
              <a:t>Elaboration of </a:t>
            </a:r>
            <a:r>
              <a:rPr lang="en-GB">
                <a:latin typeface="DB Office" pitchFamily="34" charset="0"/>
              </a:rPr>
              <a:t>optional modal rules</a:t>
            </a:r>
            <a:r>
              <a:rPr lang="en-GB" b="0">
                <a:latin typeface="DB Office" pitchFamily="34" charset="0"/>
              </a:rPr>
              <a:t> for Euro-Asian rail contracts</a:t>
            </a:r>
          </a:p>
        </p:txBody>
      </p:sp>
      <p:sp>
        <p:nvSpPr>
          <p:cNvPr id="37898" name="AutoShape 18"/>
          <p:cNvSpPr>
            <a:spLocks noChangeArrowheads="1"/>
          </p:cNvSpPr>
          <p:nvPr/>
        </p:nvSpPr>
        <p:spPr bwMode="auto">
          <a:xfrm rot="5400000">
            <a:off x="6535738" y="2520950"/>
            <a:ext cx="1223962" cy="738188"/>
          </a:xfrm>
          <a:prstGeom prst="rightArrow">
            <a:avLst>
              <a:gd name="adj1" fmla="val 50000"/>
              <a:gd name="adj2" fmla="val 75012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endParaRPr lang="en-US">
              <a:latin typeface="DB Office" pitchFamily="34" charset="0"/>
            </a:endParaRPr>
          </a:p>
        </p:txBody>
      </p:sp>
      <p:sp>
        <p:nvSpPr>
          <p:cNvPr id="37899" name="Ellipse 9"/>
          <p:cNvSpPr>
            <a:spLocks noChangeArrowheads="1"/>
          </p:cNvSpPr>
          <p:nvPr/>
        </p:nvSpPr>
        <p:spPr bwMode="auto">
          <a:xfrm>
            <a:off x="1406525" y="3582988"/>
            <a:ext cx="2286000" cy="14890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lIns="90000" tIns="90000" rIns="90000" bIns="90000" anchor="ctr"/>
          <a:lstStyle/>
          <a:p>
            <a:pPr algn="ctr"/>
            <a:r>
              <a:rPr lang="en-GB" sz="1600">
                <a:latin typeface="DB Office" pitchFamily="34" charset="0"/>
              </a:rPr>
              <a:t>Governments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_1" val="ppEffectCoverLeftDown"/>
  <p:tag name="TRANS_0" val="ppEffectNone"/>
  <p:tag name="TRANS_COUNT" val="2"/>
  <p:tag name="OPTIONS_SOUND" val="Falsch"/>
  <p:tag name="OPTIONS_VIDEO" val="Falsch"/>
  <p:tag name="OPTIONS_OBJECTANIMATION" val="Falsch"/>
  <p:tag name="OPTIONS_TEXTANIMATION" val="Falsch"/>
  <p:tag name="PAGESETUP_O" val="1"/>
  <p:tag name="PAGESETUP_H" val="540"/>
  <p:tag name="PAGESETUP_W" val="780"/>
  <p:tag name="SC_8" val="16777215"/>
  <p:tag name="SC_7" val="15395562"/>
  <p:tag name="SC_6" val="15854824"/>
  <p:tag name="SC_5" val="12165005"/>
  <p:tag name="SC_4" val="6684672"/>
  <p:tag name="SC_3" val="39423"/>
  <p:tag name="SC_2" val="3507008"/>
  <p:tag name="SC_1" val="255"/>
  <p:tag name="THC_1" val="255"/>
  <p:tag name="PC_8" val="15196894"/>
  <p:tag name="PC_7" val="12165005"/>
  <p:tag name="PC_6" val="6684672"/>
  <p:tag name="PC_5" val="12632256"/>
  <p:tag name="PC_4" val="0"/>
  <p:tag name="PC_3" val="9868950"/>
  <p:tag name="PC_2" val="0"/>
  <p:tag name="PC_1" val="16777215"/>
  <p:tag name="NM_PAGEN_FONT_C" val="0"/>
  <p:tag name="NM_PAGEN_FONT_S" val="12"/>
  <p:tag name="NM_PAGEN_FONT" val="Arial"/>
  <p:tag name="NM_PAGEN_H" val="39"/>
  <p:tag name="NM_PAGEN_W" val="234,875"/>
  <p:tag name="NM_PAGEN_L" val="307,125"/>
  <p:tag name="NM_PAGEN_T" val="741"/>
  <p:tag name="NM_NOTES_FONT_C" val="0"/>
  <p:tag name="NM_NOTES_FONT_S" val="12"/>
  <p:tag name="NM_NOTES_FONT" val="Arial"/>
  <p:tag name="NM_NOTES_H" val="351"/>
  <p:tag name="NM_NOTES_W" val="397,5"/>
  <p:tag name="NM_NOTES_L" val="72,25"/>
  <p:tag name="NM_NOTES_T" val="370,5"/>
  <p:tag name="NM_DATE_FONT_C" val="0"/>
  <p:tag name="NM_DATE_FONT_S" val="12"/>
  <p:tag name="NM_DATE_FONT" val="Arial"/>
  <p:tag name="NM_DATE_H" val="39"/>
  <p:tag name="NM_DATE_W" val="234,875"/>
  <p:tag name="NM_DATE_L" val="307,125"/>
  <p:tag name="NM_DATE_T" val="0"/>
  <p:tag name="NM_FOOTER_FONT_C" val="0"/>
  <p:tag name="NM_FOOTER_FONT_S" val="12"/>
  <p:tag name="NM_FOOTER_FONT" val="Arial"/>
  <p:tag name="NM_FOOTER_H" val="39"/>
  <p:tag name="NM_FOOTER_W" val="234,875"/>
  <p:tag name="NM_FOOTER_L" val="0"/>
  <p:tag name="NM_FOOTER_T" val="741"/>
  <p:tag name="NM_PREVIEW_FONT_C" val="16777215"/>
  <p:tag name="NM_PREVIEW_FONT_S" val=""/>
  <p:tag name="NM_PREVIEW_H" val="292,5"/>
  <p:tag name="NM_PREVIEW_W" val="422,5"/>
  <p:tag name="NM_PREVIEW_L" val="59,75"/>
  <p:tag name="NM_PREVIEW_T" val="58,5"/>
  <p:tag name="NM_HEADER_FONT_C" val="0"/>
  <p:tag name="NM_HEADER_FONT_S" val="12"/>
  <p:tag name="NM_HEADER_FONT" val="Arial"/>
  <p:tag name="NM_HEADER_H" val="39"/>
  <p:tag name="NM_HEADER_W" val="234,875"/>
  <p:tag name="NM_HEADER_L" val="0"/>
  <p:tag name="NM_HEADER_T" val="0"/>
  <p:tag name="HM_PAGEN_FONT_C" val="0"/>
  <p:tag name="HM_PAGEN_FONT_S" val="12"/>
  <p:tag name="HM_PAGEN_FONT" val="Arial"/>
  <p:tag name="HM_PAGEN_H" val="35,875"/>
  <p:tag name="HM_PAGEN_W" val="230,875"/>
  <p:tag name="HM_PAGEN_L" val="309,875"/>
  <p:tag name="HM_PAGEN_T" val="742,5"/>
  <p:tag name="HM_DATE_FONT_C" val="0"/>
  <p:tag name="HM_DATE_FONT_S" val="12"/>
  <p:tag name="HM_DATE_FONT" val="Arial"/>
  <p:tag name="HM_DATE_H" val="41,875"/>
  <p:tag name="HM_DATE_W" val="230,875"/>
  <p:tag name="HM_DATE_L" val="309,875"/>
  <p:tag name="HM_DATE_T" val="0"/>
  <p:tag name="HM_FOOTER_FONT_C" val="0"/>
  <p:tag name="HM_FOOTER_FONT_S" val="12"/>
  <p:tag name="HM_FOOTER_FONT" val="Arial"/>
  <p:tag name="HM_FOOTER_H" val="35,875"/>
  <p:tag name="HM_FOOTER_W" val="237"/>
  <p:tag name="HM_FOOTER_L" val="0"/>
  <p:tag name="HM_FOOTER_T" val="742,5"/>
  <p:tag name="HM_HEADER_FONT_C" val="0"/>
  <p:tag name="HM_HEADER_FONT_S" val="12"/>
  <p:tag name="HM_HEADER_FONT" val="Arial"/>
  <p:tag name="HM_HEADER_H" val="41,875"/>
  <p:tag name="HM_HEADER_W" val="237"/>
  <p:tag name="HM_HEADER_L" val="0"/>
  <p:tag name="HM_HEADER_T" val="0"/>
  <p:tag name="TM_STITLE_FONT_C" val="0"/>
  <p:tag name="TM_STITLE_FONT_S" val="28"/>
  <p:tag name="TM_STITLE_FONT" val="Arial"/>
  <p:tag name="TM_STITLE_H" val="68"/>
  <p:tag name="TM_STITLE_W" val="748,5"/>
  <p:tag name="TM_STITLE_L" val="15,75"/>
  <p:tag name="TM_STITLE_T" val="355,125"/>
  <p:tag name="TM_TITLE_FONT_C" val="0"/>
  <p:tag name="TM_TITLE_FONT_S" val="28"/>
  <p:tag name="TM_TITLE_FONT" val="Arial"/>
  <p:tag name="TM_TITLE_H" val="68"/>
  <p:tag name="TM_TITLE_W" val="748,5"/>
  <p:tag name="TM_TITLE_L" val="15,75"/>
  <p:tag name="TM_TITLE_T" val="281,375"/>
  <p:tag name="SM_PAGEN_FONT_C" val="16777215"/>
  <p:tag name="SM_PAGEN_FONT_S" val=""/>
  <p:tag name="SM_PAGEN_FONT" val=""/>
  <p:tag name="SM_PAGEN_H" val=""/>
  <p:tag name="SM_PAGEN_W" val=""/>
  <p:tag name="SM_PAGEN_L" val=""/>
  <p:tag name="SM_PAGEN_T" val=""/>
  <p:tag name="SM_FOOTER_FONT_C" val="16777215"/>
  <p:tag name="SM_FOOTER_FONT_S" val=""/>
  <p:tag name="SM_FOOTER_FONT" val=""/>
  <p:tag name="SM_FOOTER_H" val=""/>
  <p:tag name="SM_FOOTER_W" val=""/>
  <p:tag name="SM_FOOTER_L" val=""/>
  <p:tag name="SM_FOOTER_T" val=""/>
  <p:tag name="SM_DATE_FONT_C" val="0"/>
  <p:tag name="SM_DATE_FONT_S" val="9"/>
  <p:tag name="SM_DATE_FONT" val="Arial"/>
  <p:tag name="SM_DATE_H" val="7,375"/>
  <p:tag name="SM_DATE_W" val="150"/>
  <p:tag name="SM_DATE_L" val="315"/>
  <p:tag name="SM_DATE_T" val="527"/>
  <p:tag name="SM_AUTOLAYOUT_FONT_C" val="0"/>
  <p:tag name="SM_AUTOLAYOUT_FONT_S" val="18"/>
  <p:tag name="SM_AUTOLAYOUT_FONT" val="Arial"/>
  <p:tag name="SM_AUTOLAYOUT_H" val="385,625"/>
  <p:tag name="SM_AUTOLAYOUT_W" val="748,5"/>
  <p:tag name="SM_AUTOLAYOUT_L" val="15,75"/>
  <p:tag name="SM_AUTOLAYOUT_T" val="122,625"/>
  <p:tag name="SM_TITLE_FONT_C" val="0"/>
  <p:tag name="SM_TITLE_FONT_S" val="20"/>
  <p:tag name="SM_TITLE_FONT" val="Arial"/>
  <p:tag name="SM_TITLE_H" val="51"/>
  <p:tag name="SM_TITLE_W" val="601"/>
  <p:tag name="SM_TITLE_L" val="15,75"/>
  <p:tag name="SM_TITLE_T" val="31,8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izSHzHXkGAkwhReAL6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NOCDCHECK" val="-1"/>
</p:tagLst>
</file>

<file path=ppt/theme/theme1.xml><?xml version="1.0" encoding="utf-8"?>
<a:theme xmlns:a="http://schemas.openxmlformats.org/drawingml/2006/main" name="DB MNL">
  <a:themeElements>
    <a:clrScheme name="DB MNL 1">
      <a:dk1>
        <a:srgbClr val="000000"/>
      </a:dk1>
      <a:lt1>
        <a:srgbClr val="FFFFFF"/>
      </a:lt1>
      <a:dk2>
        <a:srgbClr val="000000"/>
      </a:dk2>
      <a:lt2>
        <a:srgbClr val="878C96"/>
      </a:lt2>
      <a:accent1>
        <a:srgbClr val="C8C8CD"/>
      </a:accent1>
      <a:accent2>
        <a:srgbClr val="000066"/>
      </a:accent2>
      <a:accent3>
        <a:srgbClr val="FFFFFF"/>
      </a:accent3>
      <a:accent4>
        <a:srgbClr val="000000"/>
      </a:accent4>
      <a:accent5>
        <a:srgbClr val="E0E0E3"/>
      </a:accent5>
      <a:accent6>
        <a:srgbClr val="00005C"/>
      </a:accent6>
      <a:hlink>
        <a:srgbClr val="004BB4"/>
      </a:hlink>
      <a:folHlink>
        <a:srgbClr val="D7DEE2"/>
      </a:folHlink>
    </a:clrScheme>
    <a:fontScheme name="DB MNL">
      <a:majorFont>
        <a:latin typeface="DB Office"/>
        <a:ea typeface=""/>
        <a:cs typeface=""/>
      </a:majorFont>
      <a:minorFont>
        <a:latin typeface="DB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B MNL 1">
        <a:dk1>
          <a:srgbClr val="000000"/>
        </a:dk1>
        <a:lt1>
          <a:srgbClr val="FFFFFF"/>
        </a:lt1>
        <a:dk2>
          <a:srgbClr val="000000"/>
        </a:dk2>
        <a:lt2>
          <a:srgbClr val="878C96"/>
        </a:lt2>
        <a:accent1>
          <a:srgbClr val="C8C8CD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0E0E3"/>
        </a:accent5>
        <a:accent6>
          <a:srgbClr val="00005C"/>
        </a:accent6>
        <a:hlink>
          <a:srgbClr val="004BB4"/>
        </a:hlink>
        <a:folHlink>
          <a:srgbClr val="D7DE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P_Vorlage_DE_061018">
  <a:themeElements>
    <a:clrScheme name="PP_Vorlage_DE_06101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_Vorlage_DE_061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_Vorlage_DE_0610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DE_06101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DE_06101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DE_06101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DE_06101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Vorlage_DE_06101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Vorlage_DE_06101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Vorlage_DE_06101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Vorlage_DE_06101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Vorlage_DE_06101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Vorlage_DE_06101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Vorlage_DE_06101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 MNL</Template>
  <TotalTime>0</TotalTime>
  <Words>428</Words>
  <Application>Microsoft Office PowerPoint</Application>
  <PresentationFormat>A4-Papier (210x297 mm)</PresentationFormat>
  <Paragraphs>97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Entwurfsvorlage</vt:lpstr>
      </vt:variant>
      <vt:variant>
        <vt:i4>14</vt:i4>
      </vt:variant>
      <vt:variant>
        <vt:lpstr>Folientitel</vt:lpstr>
      </vt:variant>
      <vt:variant>
        <vt:i4>7</vt:i4>
      </vt:variant>
    </vt:vector>
  </HeadingPairs>
  <TitlesOfParts>
    <vt:vector size="27" baseType="lpstr">
      <vt:lpstr>Arial</vt:lpstr>
      <vt:lpstr>DB Office</vt:lpstr>
      <vt:lpstr>Wingdings</vt:lpstr>
      <vt:lpstr>MS PGothic</vt:lpstr>
      <vt:lpstr>Verdana</vt:lpstr>
      <vt:lpstr>Times New Roman</vt:lpstr>
      <vt:lpstr>DB MNL</vt:lpstr>
      <vt:lpstr>4_PP_Vorlage_DE_061018</vt:lpstr>
      <vt:lpstr>DB MNL</vt:lpstr>
      <vt:lpstr>DB MNL</vt:lpstr>
      <vt:lpstr>4_PP_Vorlage_DE_061018</vt:lpstr>
      <vt:lpstr>4_PP_Vorlage_DE_061018</vt:lpstr>
      <vt:lpstr>4_PP_Vorlage_DE_061018</vt:lpstr>
      <vt:lpstr>4_PP_Vorlage_DE_061018</vt:lpstr>
      <vt:lpstr>4_PP_Vorlage_DE_061018</vt:lpstr>
      <vt:lpstr>4_PP_Vorlage_DE_061018</vt:lpstr>
      <vt:lpstr>4_PP_Vorlage_DE_061018</vt:lpstr>
      <vt:lpstr>4_PP_Vorlage_DE_061018</vt:lpstr>
      <vt:lpstr>4_PP_Vorlage_DE_061018</vt:lpstr>
      <vt:lpstr>4_PP_Vorlage_DE_061018</vt:lpstr>
      <vt:lpstr>Increasing railways‘ competitiveness</vt:lpstr>
      <vt:lpstr>Railways in Europe are an essential means of transport with a substantial economic footprint</vt:lpstr>
      <vt:lpstr>Folie 3</vt:lpstr>
      <vt:lpstr>Folie 4</vt:lpstr>
      <vt:lpstr>Rail is the only transport mode without uniform rules for international long distance traffic</vt:lpstr>
      <vt:lpstr>UNECE - International Rail Cooperation  Unified Railway Law</vt:lpstr>
      <vt:lpstr>Folie 7</vt:lpstr>
    </vt:vector>
  </TitlesOfParts>
  <Company>Deutsche Bahn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66. Sitzung des Aufsichtsrats  der Deutschen Bahn AG</dc:title>
  <dc:creator>DanielGeraskov</dc:creator>
  <cp:lastModifiedBy>MariaSack</cp:lastModifiedBy>
  <cp:revision>166</cp:revision>
  <cp:lastPrinted>2014-11-21T08:46:32Z</cp:lastPrinted>
  <dcterms:created xsi:type="dcterms:W3CDTF">2007-11-23T13:45:44Z</dcterms:created>
  <dcterms:modified xsi:type="dcterms:W3CDTF">2014-11-21T14:55:49Z</dcterms:modified>
</cp:coreProperties>
</file>