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3"/>
  </p:notesMasterIdLst>
  <p:sldIdLst>
    <p:sldId id="257" r:id="rId2"/>
    <p:sldId id="350" r:id="rId3"/>
    <p:sldId id="310" r:id="rId4"/>
    <p:sldId id="341" r:id="rId5"/>
    <p:sldId id="351" r:id="rId6"/>
    <p:sldId id="348" r:id="rId7"/>
    <p:sldId id="343" r:id="rId8"/>
    <p:sldId id="342" r:id="rId9"/>
    <p:sldId id="345" r:id="rId10"/>
    <p:sldId id="324" r:id="rId11"/>
    <p:sldId id="262" r:id="rId12"/>
  </p:sldIdLst>
  <p:sldSz cx="9906000" cy="6858000" type="A4"/>
  <p:notesSz cx="7315200" cy="9601200"/>
  <p:defaultTextStyle>
    <a:defPPr>
      <a:defRPr lang="it-IT"/>
    </a:defPPr>
    <a:lvl1pPr algn="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99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32787"/>
    <p:restoredTop sz="90929"/>
  </p:normalViewPr>
  <p:slideViewPr>
    <p:cSldViewPr>
      <p:cViewPr>
        <p:scale>
          <a:sx n="70" d="100"/>
          <a:sy n="70" d="100"/>
        </p:scale>
        <p:origin x="-2328" y="-1392"/>
      </p:cViewPr>
      <p:guideLst>
        <p:guide orient="horz" pos="960"/>
        <p:guide pos="317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-3762" y="-78"/>
      </p:cViewPr>
      <p:guideLst>
        <p:guide orient="horz" pos="3024"/>
        <p:guide pos="230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l">
              <a:defRPr sz="1300" smtClean="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5280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>
              <a:defRPr sz="1300" smtClean="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57275" y="720725"/>
            <a:ext cx="520065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5360" y="4560570"/>
            <a:ext cx="5364480" cy="4320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noProof="0" smtClean="0"/>
              <a:t>Fare clic per modificare gli stili del testo dello schema</a:t>
            </a:r>
          </a:p>
          <a:p>
            <a:pPr lvl="1"/>
            <a:r>
              <a:rPr lang="it-IT" noProof="0" smtClean="0"/>
              <a:t>Secondo livello</a:t>
            </a:r>
          </a:p>
          <a:p>
            <a:pPr lvl="2"/>
            <a:r>
              <a:rPr lang="it-IT" noProof="0" smtClean="0"/>
              <a:t>Terzo livello</a:t>
            </a:r>
          </a:p>
          <a:p>
            <a:pPr lvl="3"/>
            <a:r>
              <a:rPr lang="it-IT" noProof="0" smtClean="0"/>
              <a:t>Quarto livello</a:t>
            </a:r>
          </a:p>
          <a:p>
            <a:pPr lvl="4"/>
            <a:r>
              <a:rPr lang="it-IT" noProof="0" smtClean="0"/>
              <a:t>Quinto livello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14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l">
              <a:defRPr sz="1300" smtClean="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5280" y="912114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>
              <a:defRPr sz="1300" smtClean="0"/>
            </a:lvl1pPr>
          </a:lstStyle>
          <a:p>
            <a:pPr>
              <a:defRPr/>
            </a:pPr>
            <a:fld id="{87EECBC7-9BB6-4554-A69D-B4B8B41C29DA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371385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1057275" y="720725"/>
            <a:ext cx="5200650" cy="3600450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7EECBC7-9BB6-4554-A69D-B4B8B41C29DA}" type="slidenum">
              <a:rPr lang="it-IT" smtClean="0"/>
              <a:pPr>
                <a:defRPr/>
              </a:pPr>
              <a:t>1</a:t>
            </a:fld>
            <a:endParaRPr 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742950" y="2130428"/>
            <a:ext cx="84201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0"/>
          </p:nvPr>
        </p:nvSpPr>
        <p:spPr>
          <a:xfrm>
            <a:off x="3384550" y="6248400"/>
            <a:ext cx="3136900" cy="457200"/>
          </a:xfrm>
          <a:prstGeom prst="rect">
            <a:avLst/>
          </a:prstGeom>
        </p:spPr>
        <p:txBody>
          <a:bodyPr/>
          <a:lstStyle>
            <a:lvl1pPr>
              <a:defRPr sz="1200" smtClean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it-IT"/>
              <a:t>GTB Document No. CE-XXXX</a:t>
            </a:r>
          </a:p>
          <a:p>
            <a:pPr>
              <a:defRPr/>
            </a:pP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1"/>
          </p:nvPr>
        </p:nvSpPr>
        <p:spPr>
          <a:xfrm>
            <a:off x="7099300" y="6248400"/>
            <a:ext cx="206375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131A892-0F31-4C96-9CF1-DF091ED9382F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 smtClean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0"/>
          </p:nvPr>
        </p:nvSpPr>
        <p:spPr>
          <a:xfrm>
            <a:off x="3384550" y="6248400"/>
            <a:ext cx="3136900" cy="457200"/>
          </a:xfrm>
          <a:prstGeom prst="rect">
            <a:avLst/>
          </a:prstGeom>
        </p:spPr>
        <p:txBody>
          <a:bodyPr/>
          <a:lstStyle>
            <a:lvl1pPr>
              <a:defRPr sz="1200" smtClean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it-IT"/>
              <a:t>GTB Document No. CE-XXXX</a:t>
            </a:r>
          </a:p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1"/>
          </p:nvPr>
        </p:nvSpPr>
        <p:spPr>
          <a:xfrm>
            <a:off x="7099300" y="6248400"/>
            <a:ext cx="206375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9EC96B5-12E9-46D1-8E05-502DDE894BDC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0"/>
          </p:nvPr>
        </p:nvSpPr>
        <p:spPr>
          <a:xfrm>
            <a:off x="3384550" y="6248400"/>
            <a:ext cx="3136900" cy="457200"/>
          </a:xfrm>
          <a:prstGeom prst="rect">
            <a:avLst/>
          </a:prstGeom>
        </p:spPr>
        <p:txBody>
          <a:bodyPr/>
          <a:lstStyle>
            <a:lvl1pPr>
              <a:defRPr sz="1200" smtClean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it-IT"/>
              <a:t>GTB Document No. CE-XXXX</a:t>
            </a:r>
          </a:p>
          <a:p>
            <a:pPr>
              <a:defRPr/>
            </a:pP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1"/>
          </p:nvPr>
        </p:nvSpPr>
        <p:spPr>
          <a:xfrm>
            <a:off x="7099300" y="6248400"/>
            <a:ext cx="206375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8E70AAB-088F-4718-9F6B-329528D8D60D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7058025" y="228600"/>
            <a:ext cx="2105025" cy="5638800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742950" y="228600"/>
            <a:ext cx="6149975" cy="5638800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0"/>
          </p:nvPr>
        </p:nvSpPr>
        <p:spPr>
          <a:xfrm>
            <a:off x="3384550" y="6248400"/>
            <a:ext cx="3136900" cy="457200"/>
          </a:xfrm>
          <a:prstGeom prst="rect">
            <a:avLst/>
          </a:prstGeom>
        </p:spPr>
        <p:txBody>
          <a:bodyPr/>
          <a:lstStyle>
            <a:lvl1pPr>
              <a:defRPr sz="1200" smtClean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it-IT"/>
              <a:t>GTB Document No. CE-XXXX</a:t>
            </a:r>
          </a:p>
          <a:p>
            <a:pPr>
              <a:defRPr/>
            </a:pP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1"/>
          </p:nvPr>
        </p:nvSpPr>
        <p:spPr>
          <a:xfrm>
            <a:off x="7099300" y="6248400"/>
            <a:ext cx="206375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38FC05A-F575-4A18-8CEF-F727F34922A7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olo, ClipArt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42950" y="228600"/>
            <a:ext cx="8420100" cy="114300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lipArt 2"/>
          <p:cNvSpPr>
            <a:spLocks noGrp="1"/>
          </p:cNvSpPr>
          <p:nvPr>
            <p:ph type="clipArt" sz="half" idx="1"/>
          </p:nvPr>
        </p:nvSpPr>
        <p:spPr>
          <a:xfrm>
            <a:off x="742950" y="1752600"/>
            <a:ext cx="4127500" cy="4114800"/>
          </a:xfrm>
        </p:spPr>
        <p:txBody>
          <a:bodyPr/>
          <a:lstStyle/>
          <a:p>
            <a:pPr lvl="0"/>
            <a:endParaRPr lang="it-IT" noProof="0" smtClean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5035550" y="1752600"/>
            <a:ext cx="4127500" cy="41148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0"/>
          </p:nvPr>
        </p:nvSpPr>
        <p:spPr>
          <a:xfrm>
            <a:off x="3384550" y="6248400"/>
            <a:ext cx="3136900" cy="457200"/>
          </a:xfrm>
          <a:prstGeom prst="rect">
            <a:avLst/>
          </a:prstGeom>
        </p:spPr>
        <p:txBody>
          <a:bodyPr/>
          <a:lstStyle>
            <a:lvl1pPr>
              <a:defRPr sz="1200" smtClean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it-IT"/>
              <a:t>GTB Document No. CE-XXXX</a:t>
            </a:r>
          </a:p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1"/>
          </p:nvPr>
        </p:nvSpPr>
        <p:spPr>
          <a:xfrm>
            <a:off x="7099300" y="6248400"/>
            <a:ext cx="206375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EF393A4-A0CE-4507-9B23-928775552536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olo e tabe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42950" y="228600"/>
            <a:ext cx="8420100" cy="114300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abella 2"/>
          <p:cNvSpPr>
            <a:spLocks noGrp="1"/>
          </p:cNvSpPr>
          <p:nvPr>
            <p:ph type="tbl" idx="1"/>
          </p:nvPr>
        </p:nvSpPr>
        <p:spPr>
          <a:xfrm>
            <a:off x="742950" y="1752600"/>
            <a:ext cx="8420100" cy="4114800"/>
          </a:xfrm>
        </p:spPr>
        <p:txBody>
          <a:bodyPr/>
          <a:lstStyle/>
          <a:p>
            <a:pPr lvl="0"/>
            <a:endParaRPr lang="it-IT" noProof="0" smtClean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0"/>
          </p:nvPr>
        </p:nvSpPr>
        <p:spPr>
          <a:xfrm>
            <a:off x="3384550" y="6248400"/>
            <a:ext cx="3136900" cy="457200"/>
          </a:xfrm>
          <a:prstGeom prst="rect">
            <a:avLst/>
          </a:prstGeom>
        </p:spPr>
        <p:txBody>
          <a:bodyPr/>
          <a:lstStyle>
            <a:lvl1pPr>
              <a:defRPr sz="1200" smtClean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it-IT"/>
              <a:t>GTB Document No. CE-XXXX</a:t>
            </a:r>
          </a:p>
          <a:p>
            <a:pPr>
              <a:defRPr/>
            </a:pP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1"/>
          </p:nvPr>
        </p:nvSpPr>
        <p:spPr>
          <a:xfrm>
            <a:off x="7099300" y="6248400"/>
            <a:ext cx="206375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2AFF3F8-C56D-468B-B467-3FC33C66C2FF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chartAndTx" preserve="1">
  <p:cSld name="Titolo, grafico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42950" y="228600"/>
            <a:ext cx="8420100" cy="114300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grafico 2"/>
          <p:cNvSpPr>
            <a:spLocks noGrp="1"/>
          </p:cNvSpPr>
          <p:nvPr>
            <p:ph type="chart" sz="half" idx="1"/>
          </p:nvPr>
        </p:nvSpPr>
        <p:spPr>
          <a:xfrm>
            <a:off x="742950" y="1752600"/>
            <a:ext cx="4127500" cy="4114800"/>
          </a:xfrm>
        </p:spPr>
        <p:txBody>
          <a:bodyPr/>
          <a:lstStyle/>
          <a:p>
            <a:pPr lvl="0"/>
            <a:endParaRPr lang="it-IT" noProof="0" smtClean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5035550" y="1752600"/>
            <a:ext cx="4127500" cy="41148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0"/>
          </p:nvPr>
        </p:nvSpPr>
        <p:spPr>
          <a:xfrm>
            <a:off x="3384550" y="6248400"/>
            <a:ext cx="3136900" cy="457200"/>
          </a:xfrm>
          <a:prstGeom prst="rect">
            <a:avLst/>
          </a:prstGeom>
        </p:spPr>
        <p:txBody>
          <a:bodyPr/>
          <a:lstStyle>
            <a:lvl1pPr>
              <a:defRPr sz="1200" smtClean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it-IT"/>
              <a:t>GTB Document No. CE-XXXX</a:t>
            </a:r>
          </a:p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1"/>
          </p:nvPr>
        </p:nvSpPr>
        <p:spPr>
          <a:xfrm>
            <a:off x="7099300" y="6248400"/>
            <a:ext cx="206375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EA93F71-31EB-428D-9CF4-0B28F6D0CFA0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0"/>
          </p:nvPr>
        </p:nvSpPr>
        <p:spPr>
          <a:xfrm>
            <a:off x="3384550" y="6248400"/>
            <a:ext cx="3136900" cy="457200"/>
          </a:xfrm>
          <a:prstGeom prst="rect">
            <a:avLst/>
          </a:prstGeom>
        </p:spPr>
        <p:txBody>
          <a:bodyPr/>
          <a:lstStyle>
            <a:lvl1pPr>
              <a:defRPr sz="1200" smtClean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it-IT"/>
              <a:t>GTB Document No. CE-XXXX</a:t>
            </a:r>
          </a:p>
          <a:p>
            <a:pPr>
              <a:defRPr/>
            </a:pP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1"/>
          </p:nvPr>
        </p:nvSpPr>
        <p:spPr>
          <a:xfrm>
            <a:off x="7099300" y="6248400"/>
            <a:ext cx="206375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8EE3842-17D4-4828-829A-B76C2FB00528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82506" y="4406903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0"/>
          </p:nvPr>
        </p:nvSpPr>
        <p:spPr>
          <a:xfrm>
            <a:off x="3384550" y="6248400"/>
            <a:ext cx="3136900" cy="457200"/>
          </a:xfrm>
          <a:prstGeom prst="rect">
            <a:avLst/>
          </a:prstGeom>
        </p:spPr>
        <p:txBody>
          <a:bodyPr/>
          <a:lstStyle>
            <a:lvl1pPr>
              <a:defRPr sz="1200" smtClean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it-IT"/>
              <a:t>GTB Document No. CE-XXXX</a:t>
            </a:r>
          </a:p>
          <a:p>
            <a:pPr>
              <a:defRPr/>
            </a:pP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1"/>
          </p:nvPr>
        </p:nvSpPr>
        <p:spPr>
          <a:xfrm>
            <a:off x="7099300" y="6248400"/>
            <a:ext cx="206375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4E32CA2-DCDD-41D6-862F-1FE60F2F76B4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742950" y="1752600"/>
            <a:ext cx="41275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5035550" y="1752600"/>
            <a:ext cx="41275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0"/>
          </p:nvPr>
        </p:nvSpPr>
        <p:spPr>
          <a:xfrm>
            <a:off x="3384550" y="6248400"/>
            <a:ext cx="3136900" cy="457200"/>
          </a:xfrm>
          <a:prstGeom prst="rect">
            <a:avLst/>
          </a:prstGeom>
        </p:spPr>
        <p:txBody>
          <a:bodyPr/>
          <a:lstStyle>
            <a:lvl1pPr>
              <a:defRPr sz="1200" smtClean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it-IT"/>
              <a:t>GTB Document No. CE-XXXX</a:t>
            </a:r>
          </a:p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1"/>
          </p:nvPr>
        </p:nvSpPr>
        <p:spPr>
          <a:xfrm>
            <a:off x="7099300" y="6248400"/>
            <a:ext cx="206375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745EBFC-2D2A-4B5D-A1B8-5997CBDF58FD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5032112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5032112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piè di pagina 6"/>
          <p:cNvSpPr>
            <a:spLocks noGrp="1"/>
          </p:cNvSpPr>
          <p:nvPr>
            <p:ph type="ftr" sz="quarter" idx="10"/>
          </p:nvPr>
        </p:nvSpPr>
        <p:spPr>
          <a:xfrm>
            <a:off x="3384550" y="6248400"/>
            <a:ext cx="3136900" cy="457200"/>
          </a:xfrm>
          <a:prstGeom prst="rect">
            <a:avLst/>
          </a:prstGeom>
        </p:spPr>
        <p:txBody>
          <a:bodyPr/>
          <a:lstStyle>
            <a:lvl1pPr>
              <a:defRPr sz="1200" smtClean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it-IT"/>
              <a:t>GTB Document No. CE-XXXX</a:t>
            </a:r>
          </a:p>
          <a:p>
            <a:pPr>
              <a:defRPr/>
            </a:pPr>
            <a:endParaRPr lang="it-IT"/>
          </a:p>
        </p:txBody>
      </p:sp>
      <p:sp>
        <p:nvSpPr>
          <p:cNvPr id="8" name="Segnaposto numero diapositiva 7"/>
          <p:cNvSpPr>
            <a:spLocks noGrp="1"/>
          </p:cNvSpPr>
          <p:nvPr>
            <p:ph type="sldNum" sz="quarter" idx="11"/>
          </p:nvPr>
        </p:nvSpPr>
        <p:spPr>
          <a:xfrm>
            <a:off x="7099300" y="6248400"/>
            <a:ext cx="206375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B735211-17B9-4CEC-98F2-F244AE90F96C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0"/>
          </p:nvPr>
        </p:nvSpPr>
        <p:spPr>
          <a:xfrm>
            <a:off x="3384550" y="6248400"/>
            <a:ext cx="3136900" cy="457200"/>
          </a:xfrm>
          <a:prstGeom prst="rect">
            <a:avLst/>
          </a:prstGeom>
        </p:spPr>
        <p:txBody>
          <a:bodyPr/>
          <a:lstStyle>
            <a:lvl1pPr>
              <a:defRPr sz="1200" smtClean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it-IT"/>
              <a:t>GTB Document No. CE-XXXX</a:t>
            </a:r>
          </a:p>
          <a:p>
            <a:pPr>
              <a:defRPr/>
            </a:pPr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1"/>
          </p:nvPr>
        </p:nvSpPr>
        <p:spPr>
          <a:xfrm>
            <a:off x="7099300" y="6248400"/>
            <a:ext cx="206375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1974416-82EA-474E-A5A9-43E7CC513B63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piè di pagina 1"/>
          <p:cNvSpPr>
            <a:spLocks noGrp="1"/>
          </p:cNvSpPr>
          <p:nvPr>
            <p:ph type="ftr" sz="quarter" idx="10"/>
          </p:nvPr>
        </p:nvSpPr>
        <p:spPr>
          <a:xfrm>
            <a:off x="3384550" y="6248400"/>
            <a:ext cx="3136900" cy="457200"/>
          </a:xfrm>
          <a:prstGeom prst="rect">
            <a:avLst/>
          </a:prstGeom>
        </p:spPr>
        <p:txBody>
          <a:bodyPr/>
          <a:lstStyle>
            <a:lvl1pPr>
              <a:defRPr sz="1200" smtClean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it-IT"/>
              <a:t>GTB Document No. CE-XXXX</a:t>
            </a:r>
          </a:p>
          <a:p>
            <a:pPr>
              <a:defRPr/>
            </a:pPr>
            <a:endParaRPr lang="it-IT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1"/>
          </p:nvPr>
        </p:nvSpPr>
        <p:spPr>
          <a:xfrm>
            <a:off x="7099300" y="6248400"/>
            <a:ext cx="206375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D47CA17-B5D3-4A2F-B2BD-5DB637E98A07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3384550" y="6248400"/>
            <a:ext cx="31369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it-IT" smtClean="0"/>
              <a:t>GTB Document No. CE-XXXX</a:t>
            </a:r>
          </a:p>
          <a:p>
            <a:pPr>
              <a:defRPr/>
            </a:pPr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7099300" y="6248400"/>
            <a:ext cx="206375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92CFC876-48FD-40A5-A22B-927D36BDD9C9}" type="slidenum">
              <a:rPr lang="it-IT" smtClean="0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872972" y="273053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95300" y="1435103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0"/>
          </p:nvPr>
        </p:nvSpPr>
        <p:spPr>
          <a:xfrm>
            <a:off x="3384550" y="6248400"/>
            <a:ext cx="3136900" cy="457200"/>
          </a:xfrm>
          <a:prstGeom prst="rect">
            <a:avLst/>
          </a:prstGeom>
        </p:spPr>
        <p:txBody>
          <a:bodyPr/>
          <a:lstStyle>
            <a:lvl1pPr>
              <a:defRPr sz="1200" smtClean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it-IT"/>
              <a:t>GTB Document No. CE-XXXX</a:t>
            </a:r>
          </a:p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1"/>
          </p:nvPr>
        </p:nvSpPr>
        <p:spPr>
          <a:xfrm>
            <a:off x="7099300" y="6248400"/>
            <a:ext cx="206375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4F0AF5A-C7E3-4708-AFB2-AB93E75D461F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42950" y="228600"/>
            <a:ext cx="84201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 dello schema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42950" y="1752600"/>
            <a:ext cx="84201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sp>
        <p:nvSpPr>
          <p:cNvPr id="1031" name="Text Box 7"/>
          <p:cNvSpPr txBox="1">
            <a:spLocks noChangeArrowheads="1"/>
          </p:cNvSpPr>
          <p:nvPr userDrawn="1"/>
        </p:nvSpPr>
        <p:spPr bwMode="auto">
          <a:xfrm>
            <a:off x="165100" y="6019800"/>
            <a:ext cx="2311400" cy="8382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 eaLnBrk="0" hangingPunct="0">
              <a:defRPr/>
            </a:pPr>
            <a:r>
              <a:rPr lang="it-IT" sz="1800" i="1" dirty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  <a:t>G T B</a:t>
            </a:r>
          </a:p>
          <a:p>
            <a:pPr algn="l" eaLnBrk="0" hangingPunct="0">
              <a:defRPr/>
            </a:pPr>
            <a:r>
              <a:rPr lang="it-IT" sz="800" b="1" i="1" dirty="0">
                <a:solidFill>
                  <a:srgbClr val="333399"/>
                </a:solidFill>
                <a:latin typeface="Arial" charset="0"/>
              </a:rPr>
              <a:t>The International Automotive Lighting</a:t>
            </a:r>
            <a:br>
              <a:rPr lang="it-IT" sz="800" b="1" i="1" dirty="0">
                <a:solidFill>
                  <a:srgbClr val="333399"/>
                </a:solidFill>
                <a:latin typeface="Arial" charset="0"/>
              </a:rPr>
            </a:br>
            <a:r>
              <a:rPr lang="it-IT" sz="800" b="1" i="1" dirty="0">
                <a:solidFill>
                  <a:srgbClr val="333399"/>
                </a:solidFill>
                <a:latin typeface="Arial" charset="0"/>
              </a:rPr>
              <a:t>and Light Signalling Expert Group</a:t>
            </a:r>
          </a:p>
          <a:p>
            <a:pPr algn="l" eaLnBrk="0" hangingPunct="0">
              <a:spcBef>
                <a:spcPts val="600"/>
              </a:spcBef>
              <a:defRPr/>
            </a:pPr>
            <a:r>
              <a:rPr lang="it-IT" sz="800" b="1" i="1" dirty="0">
                <a:solidFill>
                  <a:srgbClr val="333399"/>
                </a:solidFill>
                <a:latin typeface="Arial" charset="0"/>
              </a:rPr>
              <a:t>G</a:t>
            </a:r>
            <a:r>
              <a:rPr lang="it-IT" sz="800" i="1" dirty="0">
                <a:solidFill>
                  <a:srgbClr val="333399"/>
                </a:solidFill>
                <a:latin typeface="Arial" charset="0"/>
              </a:rPr>
              <a:t>roupe de </a:t>
            </a:r>
            <a:r>
              <a:rPr lang="it-IT" sz="800" b="1" i="1" dirty="0">
                <a:solidFill>
                  <a:srgbClr val="333399"/>
                </a:solidFill>
                <a:latin typeface="Arial" charset="0"/>
              </a:rPr>
              <a:t>T</a:t>
            </a:r>
            <a:r>
              <a:rPr lang="it-IT" sz="800" i="1" dirty="0">
                <a:solidFill>
                  <a:srgbClr val="333399"/>
                </a:solidFill>
                <a:latin typeface="Arial" charset="0"/>
              </a:rPr>
              <a:t>ravail  “</a:t>
            </a:r>
            <a:r>
              <a:rPr lang="it-IT" sz="800" b="1" i="1" dirty="0">
                <a:solidFill>
                  <a:srgbClr val="333399"/>
                </a:solidFill>
                <a:latin typeface="Arial" charset="0"/>
              </a:rPr>
              <a:t>B</a:t>
            </a:r>
            <a:r>
              <a:rPr lang="it-IT" sz="800" i="1" dirty="0">
                <a:solidFill>
                  <a:srgbClr val="333399"/>
                </a:solidFill>
                <a:latin typeface="Arial" charset="0"/>
              </a:rPr>
              <a:t>ruxelles 1952”</a:t>
            </a:r>
            <a:r>
              <a:rPr lang="it-IT" sz="1000" i="1" dirty="0">
                <a:solidFill>
                  <a:srgbClr val="333399"/>
                </a:solidFill>
                <a:latin typeface="Arial" charset="0"/>
              </a:rPr>
              <a:t> </a:t>
            </a:r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1155700" y="6172200"/>
            <a:ext cx="87503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" name="Straight Connector 10"/>
          <p:cNvCxnSpPr/>
          <p:nvPr userDrawn="1"/>
        </p:nvCxnSpPr>
        <p:spPr>
          <a:xfrm>
            <a:off x="0" y="6172200"/>
            <a:ext cx="1651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egnaposto numero diapositiva 2"/>
          <p:cNvSpPr txBox="1">
            <a:spLocks/>
          </p:cNvSpPr>
          <p:nvPr userDrawn="1"/>
        </p:nvSpPr>
        <p:spPr bwMode="auto">
          <a:xfrm>
            <a:off x="7099300" y="6248400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C93AF39-4FBF-40E9-BAE0-F7818B74B56C}" type="slidenum">
              <a:rPr kumimoji="0" lang="it-IT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it-IT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91" r:id="rId8"/>
    <p:sldLayoutId id="2147483684" r:id="rId9"/>
    <p:sldLayoutId id="2147483685" r:id="rId10"/>
    <p:sldLayoutId id="2147483686" r:id="rId11"/>
    <p:sldLayoutId id="2147483687" r:id="rId12"/>
    <p:sldLayoutId id="2147483688" r:id="rId13"/>
    <p:sldLayoutId id="2147483689" r:id="rId14"/>
    <p:sldLayoutId id="2147483690" r:id="rId15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bg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bg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bg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bg2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bg2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2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2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2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2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10"/>
          <p:cNvSpPr txBox="1">
            <a:spLocks noChangeArrowheads="1"/>
          </p:cNvSpPr>
          <p:nvPr/>
        </p:nvSpPr>
        <p:spPr bwMode="auto">
          <a:xfrm>
            <a:off x="560512" y="3933056"/>
            <a:ext cx="850265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GB" sz="2000" dirty="0" smtClean="0">
                <a:latin typeface="Arial" pitchFamily="34" charset="0"/>
                <a:cs typeface="Arial" pitchFamily="34" charset="0"/>
              </a:rPr>
              <a:t>Status Update </a:t>
            </a:r>
          </a:p>
          <a:p>
            <a:pPr algn="ctr">
              <a:spcBef>
                <a:spcPct val="50000"/>
              </a:spcBef>
              <a:defRPr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Presented to GRE-70 – </a:t>
            </a:r>
            <a:r>
              <a:rPr lang="en-GB" sz="2000" dirty="0" smtClean="0">
                <a:latin typeface="Arial" pitchFamily="34" charset="0"/>
                <a:cs typeface="Arial" pitchFamily="34" charset="0"/>
              </a:rPr>
              <a:t>October 2013</a:t>
            </a:r>
          </a:p>
          <a:p>
            <a:pPr algn="ctr">
              <a:spcBef>
                <a:spcPct val="50000"/>
              </a:spcBef>
              <a:defRPr/>
            </a:pPr>
            <a:endParaRPr lang="en-GB" sz="2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488504" y="1455167"/>
            <a:ext cx="333398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spcBef>
                <a:spcPts val="0"/>
              </a:spcBef>
            </a:pPr>
            <a:r>
              <a:rPr lang="en-GB" sz="1200" dirty="0" smtClean="0">
                <a:latin typeface="Arial" pitchFamily="34" charset="0"/>
                <a:cs typeface="Arial" pitchFamily="34" charset="0"/>
              </a:rPr>
              <a:t>Author: Stephan Berlitz</a:t>
            </a:r>
            <a:br>
              <a:rPr lang="en-GB" sz="1200" dirty="0" smtClean="0">
                <a:latin typeface="Arial" pitchFamily="34" charset="0"/>
                <a:cs typeface="Arial" pitchFamily="34" charset="0"/>
              </a:rPr>
            </a:br>
            <a:r>
              <a:rPr lang="en-GB" sz="1200" dirty="0" smtClean="0">
                <a:latin typeface="Arial" pitchFamily="34" charset="0"/>
                <a:cs typeface="Arial" pitchFamily="34" charset="0"/>
              </a:rPr>
              <a:t>             </a:t>
            </a:r>
            <a:r>
              <a:rPr lang="en-GB" sz="1200" dirty="0" smtClean="0">
                <a:latin typeface="Tahoma" pitchFamily="34" charset="0"/>
              </a:rPr>
              <a:t> Chairman, GTB MWG SAE</a:t>
            </a:r>
            <a:endParaRPr lang="en-GB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6565495" y="1455167"/>
            <a:ext cx="285200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GB" sz="1200" dirty="0" smtClean="0">
                <a:latin typeface="Arial" pitchFamily="34" charset="0"/>
                <a:cs typeface="Arial" pitchFamily="34" charset="0"/>
              </a:rPr>
              <a:t>GTB Document No. GTB-116-02 </a:t>
            </a:r>
            <a:br>
              <a:rPr lang="en-GB" sz="1200" dirty="0" smtClean="0">
                <a:latin typeface="Arial" pitchFamily="34" charset="0"/>
                <a:cs typeface="Arial" pitchFamily="34" charset="0"/>
              </a:rPr>
            </a:br>
            <a:r>
              <a:rPr lang="en-GB" sz="1200" dirty="0" smtClean="0">
                <a:latin typeface="Arial" pitchFamily="34" charset="0"/>
                <a:cs typeface="Arial" pitchFamily="34" charset="0"/>
              </a:rPr>
              <a:t>Date: 2013-10-23</a:t>
            </a:r>
          </a:p>
        </p:txBody>
      </p:sp>
      <p:sp>
        <p:nvSpPr>
          <p:cNvPr id="9" name="Rettangolo 8"/>
          <p:cNvSpPr/>
          <p:nvPr/>
        </p:nvSpPr>
        <p:spPr>
          <a:xfrm>
            <a:off x="2268768" y="2217058"/>
            <a:ext cx="5290166" cy="113877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GTB Mirror Working Group SAE</a:t>
            </a:r>
          </a:p>
          <a:p>
            <a:pPr algn="ctr"/>
            <a:endParaRPr lang="en-GB" sz="40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Segnaposto piè di pagina 1"/>
          <p:cNvSpPr>
            <a:spLocks noGrp="1"/>
          </p:cNvSpPr>
          <p:nvPr>
            <p:ph type="ftr" sz="quarter" idx="10"/>
          </p:nvPr>
        </p:nvSpPr>
        <p:spPr>
          <a:xfrm>
            <a:off x="3384550" y="6237312"/>
            <a:ext cx="3136900" cy="457200"/>
          </a:xfrm>
          <a:noFill/>
        </p:spPr>
        <p:txBody>
          <a:bodyPr/>
          <a:lstStyle/>
          <a:p>
            <a:pPr algn="ctr"/>
            <a:r>
              <a:rPr lang="it-IT" dirty="0">
                <a:latin typeface="Arial" pitchFamily="34" charset="0"/>
                <a:cs typeface="Arial" pitchFamily="34" charset="0"/>
              </a:rPr>
              <a:t>GTB </a:t>
            </a:r>
            <a:r>
              <a:rPr lang="it-IT" dirty="0" smtClean="0">
                <a:latin typeface="Arial" pitchFamily="34" charset="0"/>
                <a:cs typeface="Arial" pitchFamily="34" charset="0"/>
              </a:rPr>
              <a:t>Document </a:t>
            </a:r>
            <a:r>
              <a:rPr lang="it-IT" dirty="0">
                <a:latin typeface="Arial" pitchFamily="34" charset="0"/>
                <a:cs typeface="Arial" pitchFamily="34" charset="0"/>
              </a:rPr>
              <a:t>No. </a:t>
            </a:r>
            <a:r>
              <a:rPr lang="it-IT" dirty="0" smtClean="0">
                <a:latin typeface="Arial" pitchFamily="34" charset="0"/>
                <a:cs typeface="Arial" pitchFamily="34" charset="0"/>
              </a:rPr>
              <a:t>GTB-116-02</a:t>
            </a:r>
            <a:endParaRPr lang="it-IT" dirty="0">
              <a:latin typeface="Arial" pitchFamily="34" charset="0"/>
              <a:cs typeface="Arial" pitchFamily="34" charset="0"/>
            </a:endParaRPr>
          </a:p>
          <a:p>
            <a:pPr algn="ctr"/>
            <a:endParaRPr lang="it-IT" sz="14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1" name="Group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9647349"/>
              </p:ext>
            </p:extLst>
          </p:nvPr>
        </p:nvGraphicFramePr>
        <p:xfrm>
          <a:off x="305339" y="188640"/>
          <a:ext cx="9217024" cy="807720"/>
        </p:xfrm>
        <a:graphic>
          <a:graphicData uri="http://schemas.openxmlformats.org/drawingml/2006/table">
            <a:tbl>
              <a:tblPr/>
              <a:tblGrid>
                <a:gridCol w="4837408"/>
                <a:gridCol w="4379616"/>
              </a:tblGrid>
              <a:tr h="492136">
                <a:tc>
                  <a:txBody>
                    <a:bodyPr/>
                    <a:lstStyle/>
                    <a:p>
                      <a:pPr marL="17780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Transmitted by the expert from GTB</a:t>
                      </a: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37795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Informal </a:t>
                      </a:r>
                      <a:r>
                        <a:rPr kumimoji="0" lang="en-GB" sz="14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document</a:t>
                      </a: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 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GRE-70-44</a:t>
                      </a: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  <a:p>
                      <a:pPr marL="137795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(70th GRE, 21-23 October 2013,</a:t>
                      </a:r>
                    </a:p>
                    <a:p>
                      <a:pPr marL="137795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 agenda item </a:t>
                      </a: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15 (b))</a:t>
                      </a: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3144">
                <a:tc>
                  <a:txBody>
                    <a:bodyPr/>
                    <a:lstStyle/>
                    <a:p>
                      <a:pPr marL="809625" marR="0" lvl="0" indent="-269875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09625" marR="0" lvl="0" indent="-269875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1064568" y="1700808"/>
            <a:ext cx="777686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22313" indent="-722313" algn="l">
              <a:lnSpc>
                <a:spcPct val="200000"/>
              </a:lnSpc>
              <a:spcBef>
                <a:spcPts val="0"/>
              </a:spcBef>
              <a:buFont typeface="Courier New" pitchFamily="49" charset="0"/>
              <a:buChar char="o"/>
            </a:pPr>
            <a:r>
              <a:rPr lang="it-IT" sz="2000" dirty="0" smtClean="0">
                <a:latin typeface="Arial" charset="0"/>
                <a:cs typeface="Tahoma" pitchFamily="34" charset="0"/>
              </a:rPr>
              <a:t>Support VRTC</a:t>
            </a:r>
          </a:p>
          <a:p>
            <a:pPr marL="722313" indent="-722313" algn="l">
              <a:lnSpc>
                <a:spcPct val="200000"/>
              </a:lnSpc>
              <a:spcBef>
                <a:spcPts val="0"/>
              </a:spcBef>
              <a:buFont typeface="Courier New" pitchFamily="49" charset="0"/>
              <a:buChar char="o"/>
            </a:pPr>
            <a:r>
              <a:rPr lang="it-IT" sz="2000" dirty="0" smtClean="0">
                <a:latin typeface="Arial" charset="0"/>
                <a:cs typeface="Tahoma" pitchFamily="34" charset="0"/>
              </a:rPr>
              <a:t>Meeting GTB SAE Mirror Working Group (Vienna, 11/2013) </a:t>
            </a:r>
          </a:p>
          <a:p>
            <a:pPr marL="722313" indent="-722313" algn="l">
              <a:lnSpc>
                <a:spcPct val="200000"/>
              </a:lnSpc>
              <a:spcBef>
                <a:spcPts val="0"/>
              </a:spcBef>
              <a:buFont typeface="Courier New" pitchFamily="49" charset="0"/>
              <a:buChar char="o"/>
            </a:pPr>
            <a:r>
              <a:rPr lang="it-IT" sz="2000" dirty="0" smtClean="0">
                <a:latin typeface="Arial" charset="0"/>
                <a:cs typeface="Tahoma" pitchFamily="34" charset="0"/>
              </a:rPr>
              <a:t>SAE Regulatory Cooperation Task Force (Troy, MI, 12/2013)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272480" y="188640"/>
            <a:ext cx="9428213" cy="5669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it-IT" sz="2800" b="1" kern="0" dirty="0" smtClean="0">
                <a:solidFill>
                  <a:srgbClr val="C00000"/>
                </a:solidFill>
                <a:latin typeface="Arial" pitchFamily="34" charset="0"/>
                <a:ea typeface="+mj-ea"/>
                <a:cs typeface="Arial" pitchFamily="34" charset="0"/>
              </a:rPr>
              <a:t>Next Steps</a:t>
            </a:r>
            <a:endParaRPr kumimoji="0" lang="it-IT" sz="2800" b="1" i="0" u="none" strike="noStrike" kern="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8" name="Segnaposto piè di pagina 1"/>
          <p:cNvSpPr>
            <a:spLocks noGrp="1"/>
          </p:cNvSpPr>
          <p:nvPr>
            <p:ph type="ftr" sz="quarter" idx="10"/>
          </p:nvPr>
        </p:nvSpPr>
        <p:spPr>
          <a:xfrm>
            <a:off x="3384550" y="6237312"/>
            <a:ext cx="3136900" cy="457200"/>
          </a:xfrm>
          <a:noFill/>
        </p:spPr>
        <p:txBody>
          <a:bodyPr/>
          <a:lstStyle/>
          <a:p>
            <a:pPr algn="ctr"/>
            <a:r>
              <a:rPr lang="it-IT" dirty="0">
                <a:latin typeface="Arial" pitchFamily="34" charset="0"/>
                <a:cs typeface="Arial" pitchFamily="34" charset="0"/>
              </a:rPr>
              <a:t>GTB </a:t>
            </a:r>
            <a:r>
              <a:rPr lang="it-IT" dirty="0" smtClean="0">
                <a:latin typeface="Arial" pitchFamily="34" charset="0"/>
                <a:cs typeface="Arial" pitchFamily="34" charset="0"/>
              </a:rPr>
              <a:t>Document </a:t>
            </a:r>
            <a:r>
              <a:rPr lang="it-IT" dirty="0">
                <a:latin typeface="Arial" pitchFamily="34" charset="0"/>
                <a:cs typeface="Arial" pitchFamily="34" charset="0"/>
              </a:rPr>
              <a:t>No. </a:t>
            </a:r>
            <a:r>
              <a:rPr lang="it-IT" dirty="0" smtClean="0">
                <a:latin typeface="Arial" pitchFamily="34" charset="0"/>
                <a:cs typeface="Arial" pitchFamily="34" charset="0"/>
              </a:rPr>
              <a:t>GTB-116-02</a:t>
            </a:r>
            <a:endParaRPr lang="it-IT" dirty="0">
              <a:latin typeface="Arial" pitchFamily="34" charset="0"/>
              <a:cs typeface="Arial" pitchFamily="34" charset="0"/>
            </a:endParaRPr>
          </a:p>
          <a:p>
            <a:pPr algn="ctr"/>
            <a:endParaRPr lang="it-IT" sz="1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egnaposto numero diapositiva 2"/>
          <p:cNvSpPr txBox="1">
            <a:spLocks/>
          </p:cNvSpPr>
          <p:nvPr/>
        </p:nvSpPr>
        <p:spPr bwMode="auto">
          <a:xfrm>
            <a:off x="7099300" y="6248400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C93AF39-4FBF-40E9-BAE0-F7818B74B56C}" type="slidenum">
              <a:rPr kumimoji="0" lang="it-IT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it-IT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-159568" y="2420888"/>
            <a:ext cx="9906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Thank you for your attention</a:t>
            </a:r>
            <a:endParaRPr lang="en-GB" sz="4400" i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Box 58"/>
          <p:cNvSpPr txBox="1">
            <a:spLocks noChangeArrowheads="1"/>
          </p:cNvSpPr>
          <p:nvPr/>
        </p:nvSpPr>
        <p:spPr bwMode="auto">
          <a:xfrm>
            <a:off x="6321152" y="5432191"/>
            <a:ext cx="331236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GB" sz="1600" dirty="0" smtClean="0">
                <a:solidFill>
                  <a:srgbClr val="C00000"/>
                </a:solidFill>
                <a:latin typeface="+mn-lt"/>
                <a:cs typeface="Arial" pitchFamily="34" charset="0"/>
              </a:rPr>
              <a:t>www.gtb-lighting.org           </a:t>
            </a:r>
          </a:p>
          <a:p>
            <a:pPr>
              <a:defRPr/>
            </a:pPr>
            <a:r>
              <a:rPr lang="en-GB" sz="1600" dirty="0" smtClean="0">
                <a:solidFill>
                  <a:srgbClr val="C00000"/>
                </a:solidFill>
                <a:latin typeface="+mn-lt"/>
                <a:cs typeface="Arial" pitchFamily="34" charset="0"/>
              </a:rPr>
              <a:t>secretary@gtb-lighting.org</a:t>
            </a:r>
            <a:endParaRPr lang="en-GB" sz="1600" dirty="0">
              <a:solidFill>
                <a:srgbClr val="C00000"/>
              </a:solidFill>
              <a:latin typeface="+mn-lt"/>
              <a:cs typeface="Arial" pitchFamily="34" charset="0"/>
            </a:endParaRPr>
          </a:p>
        </p:txBody>
      </p:sp>
      <p:sp>
        <p:nvSpPr>
          <p:cNvPr id="9" name="Segnaposto piè di pagina 1"/>
          <p:cNvSpPr>
            <a:spLocks noGrp="1"/>
          </p:cNvSpPr>
          <p:nvPr>
            <p:ph type="ftr" sz="quarter" idx="10"/>
          </p:nvPr>
        </p:nvSpPr>
        <p:spPr>
          <a:xfrm>
            <a:off x="6393160" y="6237312"/>
            <a:ext cx="3136900" cy="457200"/>
          </a:xfrm>
          <a:noFill/>
        </p:spPr>
        <p:txBody>
          <a:bodyPr/>
          <a:lstStyle/>
          <a:p>
            <a:pPr algn="ctr"/>
            <a:r>
              <a:rPr lang="it-IT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GTB Document No. </a:t>
            </a:r>
            <a:r>
              <a:rPr lang="it-IT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CE4765</a:t>
            </a:r>
            <a:endParaRPr lang="it-IT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it-IT" sz="1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Segnaposto piè di pagina 1"/>
          <p:cNvSpPr txBox="1">
            <a:spLocks/>
          </p:cNvSpPr>
          <p:nvPr/>
        </p:nvSpPr>
        <p:spPr>
          <a:xfrm>
            <a:off x="3384550" y="6237312"/>
            <a:ext cx="3136900" cy="457200"/>
          </a:xfrm>
          <a:prstGeom prst="rect">
            <a:avLst/>
          </a:prstGeom>
          <a:noFill/>
        </p:spPr>
        <p:txBody>
          <a:bodyPr/>
          <a:lstStyle>
            <a:defPPr>
              <a:defRPr lang="it-IT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/>
            <a:r>
              <a:rPr lang="it-IT" smtClean="0">
                <a:latin typeface="Arial" pitchFamily="34" charset="0"/>
                <a:cs typeface="Arial" pitchFamily="34" charset="0"/>
              </a:rPr>
              <a:t>GTB Document No. GTB-116-02</a:t>
            </a:r>
          </a:p>
          <a:p>
            <a:pPr algn="ctr"/>
            <a:endParaRPr lang="it-IT" sz="1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xit" presetSubtype="4" fill="hold" grpId="2" nodeType="afterEffect">
                                  <p:stCondLst>
                                    <p:cond delay="20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4" grpId="2"/>
      <p:bldP spid="1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2"/>
          <p:cNvSpPr txBox="1">
            <a:spLocks/>
          </p:cNvSpPr>
          <p:nvPr/>
        </p:nvSpPr>
        <p:spPr bwMode="auto">
          <a:xfrm>
            <a:off x="7099300" y="6248400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99FBEAB-D5CE-44F4-AF5B-416D56D3B4EC}" type="slidenum">
              <a:rPr kumimoji="0" lang="it-IT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it-IT" sz="1200" b="0" i="0" u="none" strike="noStrike" kern="1200" cap="none" spc="0" normalizeH="0" baseline="0" noProof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9" name="Slide Number Placeholder 2"/>
          <p:cNvSpPr txBox="1">
            <a:spLocks/>
          </p:cNvSpPr>
          <p:nvPr/>
        </p:nvSpPr>
        <p:spPr bwMode="auto">
          <a:xfrm>
            <a:off x="7099300" y="6248400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B82285A-9AA5-4AE0-A3CA-27590EDDA28A}" type="slidenum">
              <a:rPr kumimoji="0" lang="it-IT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it-IT" sz="1200" b="0" i="0" u="none" strike="noStrike" kern="1200" cap="none" spc="0" normalizeH="0" baseline="0" noProof="0" dirty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cxnSp>
        <p:nvCxnSpPr>
          <p:cNvPr id="11" name="Straight Connector 10"/>
          <p:cNvCxnSpPr/>
          <p:nvPr/>
        </p:nvCxnSpPr>
        <p:spPr bwMode="auto">
          <a:xfrm>
            <a:off x="57151" y="3207643"/>
            <a:ext cx="1136576" cy="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5" name="Slide Number Placeholder 2"/>
          <p:cNvSpPr txBox="1">
            <a:spLocks/>
          </p:cNvSpPr>
          <p:nvPr/>
        </p:nvSpPr>
        <p:spPr bwMode="auto">
          <a:xfrm>
            <a:off x="7099300" y="6248400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B82285A-9AA5-4AE0-A3CA-27590EDDA28A}" type="slidenum">
              <a:rPr kumimoji="0" lang="it-IT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it-IT" sz="1200" b="0" i="0" u="none" strike="noStrike" kern="1200" cap="none" spc="0" normalizeH="0" baseline="0" noProof="0" dirty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00473" y="692696"/>
            <a:ext cx="3960440" cy="21602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6" name="Segnaposto numero diapositiva 2"/>
          <p:cNvSpPr txBox="1">
            <a:spLocks/>
          </p:cNvSpPr>
          <p:nvPr/>
        </p:nvSpPr>
        <p:spPr bwMode="auto">
          <a:xfrm>
            <a:off x="7099300" y="6248400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C93AF39-4FBF-40E9-BAE0-F7818B74B56C}" type="slidenum">
              <a:rPr kumimoji="0" lang="it-IT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it-IT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43" name="Rectangle 2"/>
          <p:cNvSpPr txBox="1">
            <a:spLocks noChangeArrowheads="1"/>
          </p:cNvSpPr>
          <p:nvPr/>
        </p:nvSpPr>
        <p:spPr bwMode="auto">
          <a:xfrm>
            <a:off x="272480" y="188640"/>
            <a:ext cx="9428213" cy="5669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l"/>
            <a:r>
              <a:rPr lang="en-US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Introduction</a:t>
            </a:r>
          </a:p>
        </p:txBody>
      </p:sp>
      <p:sp>
        <p:nvSpPr>
          <p:cNvPr id="48" name="CasellaDiTesto 4"/>
          <p:cNvSpPr txBox="1"/>
          <p:nvPr/>
        </p:nvSpPr>
        <p:spPr>
          <a:xfrm>
            <a:off x="488504" y="1124744"/>
            <a:ext cx="8856984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-722313" algn="l">
              <a:spcBef>
                <a:spcPts val="0"/>
              </a:spcBef>
            </a:pP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Dialogue between SAE Lighting Systems Group and NHTSA</a:t>
            </a:r>
          </a:p>
          <a:p>
            <a:pPr indent="-722313" algn="l">
              <a:spcBef>
                <a:spcPts val="0"/>
              </a:spcBef>
            </a:pPr>
            <a:endParaRPr lang="en-US" sz="2000" u="sng" dirty="0" smtClean="0">
              <a:solidFill>
                <a:srgbClr val="C00000"/>
              </a:solidFill>
              <a:latin typeface="Arial" charset="0"/>
              <a:cs typeface="Tahoma" pitchFamily="34" charset="0"/>
            </a:endParaRPr>
          </a:p>
          <a:p>
            <a:pPr indent="-722313" algn="l">
              <a:spcBef>
                <a:spcPts val="0"/>
              </a:spcBef>
            </a:pPr>
            <a:r>
              <a:rPr lang="en-US" sz="2000" u="sng" dirty="0" smtClean="0">
                <a:solidFill>
                  <a:srgbClr val="C00000"/>
                </a:solidFill>
                <a:latin typeface="Arial" charset="0"/>
                <a:cs typeface="Tahoma" pitchFamily="34" charset="0"/>
              </a:rPr>
              <a:t>Scope: </a:t>
            </a:r>
            <a:r>
              <a:rPr lang="en-US" sz="2000" dirty="0" smtClean="0">
                <a:latin typeface="Arial" charset="0"/>
                <a:cs typeface="Tahoma" pitchFamily="34" charset="0"/>
              </a:rPr>
              <a:t>“A forum for dialogue between NHTSA and the SAE Lighting Committee for discussion of vehicle lighting topics of mutual interest”</a:t>
            </a:r>
          </a:p>
          <a:p>
            <a:pPr marL="722313" indent="-722313" algn="l">
              <a:spcBef>
                <a:spcPts val="0"/>
              </a:spcBef>
            </a:pPr>
            <a:endParaRPr lang="en-US" sz="2000" dirty="0" smtClean="0">
              <a:latin typeface="Arial" charset="0"/>
              <a:cs typeface="Tahoma" pitchFamily="34" charset="0"/>
            </a:endParaRPr>
          </a:p>
          <a:p>
            <a:pPr marL="722313" indent="-722313" algn="l">
              <a:spcBef>
                <a:spcPts val="0"/>
              </a:spcBef>
            </a:pPr>
            <a:r>
              <a:rPr lang="en-US" sz="2000" dirty="0" smtClean="0">
                <a:latin typeface="Arial" charset="0"/>
                <a:cs typeface="Tahoma" pitchFamily="34" charset="0"/>
              </a:rPr>
              <a:t>SAE </a:t>
            </a:r>
            <a:r>
              <a:rPr lang="en-US" sz="2000" i="1" dirty="0" smtClean="0">
                <a:solidFill>
                  <a:srgbClr val="C00000"/>
                </a:solidFill>
                <a:latin typeface="Arial" charset="0"/>
                <a:cs typeface="Tahoma" pitchFamily="34" charset="0"/>
              </a:rPr>
              <a:t>Regulatory Cooperation Task Force</a:t>
            </a:r>
          </a:p>
          <a:p>
            <a:pPr marL="1179513" lvl="1" indent="-722313" algn="l">
              <a:spcBef>
                <a:spcPts val="0"/>
              </a:spcBef>
            </a:pPr>
            <a:r>
              <a:rPr lang="en-US" sz="2000" dirty="0" smtClean="0">
                <a:latin typeface="Arial" charset="0"/>
                <a:cs typeface="Tahoma" pitchFamily="34" charset="0"/>
              </a:rPr>
              <a:t>Established – April 2012</a:t>
            </a:r>
          </a:p>
          <a:p>
            <a:pPr marL="1179513" lvl="1" indent="-722313" algn="l">
              <a:spcBef>
                <a:spcPts val="0"/>
              </a:spcBef>
            </a:pPr>
            <a:r>
              <a:rPr lang="en-US" sz="2000" dirty="0" smtClean="0">
                <a:latin typeface="Arial" charset="0"/>
                <a:cs typeface="Tahoma" pitchFamily="34" charset="0"/>
              </a:rPr>
              <a:t>Chairman: Mike Larsen</a:t>
            </a:r>
          </a:p>
          <a:p>
            <a:pPr marL="1179513" lvl="1" indent="-722313" algn="l">
              <a:spcBef>
                <a:spcPts val="0"/>
              </a:spcBef>
            </a:pPr>
            <a:r>
              <a:rPr lang="en-US" sz="2000" dirty="0" smtClean="0">
                <a:latin typeface="Arial" charset="0"/>
                <a:cs typeface="Tahoma" pitchFamily="34" charset="0"/>
              </a:rPr>
              <a:t>Vice-Chairman: Stephan Berlitz</a:t>
            </a:r>
          </a:p>
          <a:p>
            <a:pPr marL="722313" indent="-722313" algn="l">
              <a:spcBef>
                <a:spcPts val="0"/>
              </a:spcBef>
            </a:pPr>
            <a:endParaRPr lang="en-US" sz="2000" dirty="0" smtClean="0">
              <a:latin typeface="Arial" charset="0"/>
              <a:cs typeface="Tahoma" pitchFamily="34" charset="0"/>
            </a:endParaRPr>
          </a:p>
          <a:p>
            <a:pPr marL="722313" indent="-722313" algn="l">
              <a:spcBef>
                <a:spcPts val="0"/>
              </a:spcBef>
            </a:pPr>
            <a:r>
              <a:rPr lang="en-US" sz="2000" dirty="0" smtClean="0">
                <a:latin typeface="Arial" charset="0"/>
                <a:cs typeface="Tahoma" pitchFamily="34" charset="0"/>
              </a:rPr>
              <a:t>GTB established </a:t>
            </a:r>
            <a:r>
              <a:rPr lang="en-US" sz="2000" i="1" dirty="0" smtClean="0">
                <a:solidFill>
                  <a:srgbClr val="C00000"/>
                </a:solidFill>
                <a:latin typeface="Arial" charset="0"/>
                <a:cs typeface="Tahoma" pitchFamily="34" charset="0"/>
              </a:rPr>
              <a:t>Mirror Group working with SAE</a:t>
            </a:r>
          </a:p>
          <a:p>
            <a:pPr marL="1179513" lvl="1" indent="-722313" algn="l">
              <a:spcBef>
                <a:spcPts val="0"/>
              </a:spcBef>
            </a:pPr>
            <a:r>
              <a:rPr lang="en-US" sz="2000" dirty="0" smtClean="0">
                <a:latin typeface="Arial" charset="0"/>
                <a:cs typeface="Tahoma" pitchFamily="34" charset="0"/>
              </a:rPr>
              <a:t>Established – May 2012</a:t>
            </a:r>
          </a:p>
          <a:p>
            <a:pPr marL="1179513" lvl="1" indent="-722313" algn="l">
              <a:spcBef>
                <a:spcPts val="0"/>
              </a:spcBef>
            </a:pPr>
            <a:r>
              <a:rPr lang="en-US" sz="2000" dirty="0" smtClean="0">
                <a:latin typeface="Arial" charset="0"/>
                <a:cs typeface="Tahoma" pitchFamily="34" charset="0"/>
              </a:rPr>
              <a:t>Chairman: Stephan Berlitz </a:t>
            </a:r>
          </a:p>
          <a:p>
            <a:pPr marL="1179513" lvl="1" indent="-722313" algn="l">
              <a:spcBef>
                <a:spcPts val="0"/>
              </a:spcBef>
            </a:pPr>
            <a:r>
              <a:rPr lang="en-US" sz="2000" dirty="0" smtClean="0">
                <a:latin typeface="Arial" charset="0"/>
                <a:cs typeface="Tahoma" pitchFamily="34" charset="0"/>
              </a:rPr>
              <a:t>Vice-Chairman: Gary King</a:t>
            </a:r>
          </a:p>
          <a:p>
            <a:pPr marL="722313" indent="-722313" algn="l">
              <a:spcBef>
                <a:spcPts val="0"/>
              </a:spcBef>
            </a:pPr>
            <a:endParaRPr lang="en-US" sz="2000" dirty="0" smtClean="0">
              <a:latin typeface="Arial" charset="0"/>
              <a:cs typeface="Tahoma" pitchFamily="34" charset="0"/>
            </a:endParaRPr>
          </a:p>
          <a:p>
            <a:pPr marL="722313" indent="-722313" algn="l">
              <a:spcBef>
                <a:spcPts val="0"/>
              </a:spcBef>
            </a:pPr>
            <a:r>
              <a:rPr lang="en-US" sz="2000" dirty="0" smtClean="0">
                <a:latin typeface="Arial" charset="0"/>
                <a:cs typeface="Tahoma" pitchFamily="34" charset="0"/>
              </a:rPr>
              <a:t>Cooperation of global vehicle lighting experts</a:t>
            </a:r>
          </a:p>
        </p:txBody>
      </p:sp>
      <p:sp>
        <p:nvSpPr>
          <p:cNvPr id="12" name="Segnaposto piè di pagina 1"/>
          <p:cNvSpPr>
            <a:spLocks noGrp="1"/>
          </p:cNvSpPr>
          <p:nvPr>
            <p:ph type="ftr" sz="quarter" idx="10"/>
          </p:nvPr>
        </p:nvSpPr>
        <p:spPr>
          <a:xfrm>
            <a:off x="3384550" y="6237312"/>
            <a:ext cx="3136900" cy="457200"/>
          </a:xfrm>
          <a:noFill/>
        </p:spPr>
        <p:txBody>
          <a:bodyPr/>
          <a:lstStyle/>
          <a:p>
            <a:pPr algn="ctr"/>
            <a:r>
              <a:rPr lang="it-IT" dirty="0">
                <a:latin typeface="Arial" pitchFamily="34" charset="0"/>
                <a:cs typeface="Arial" pitchFamily="34" charset="0"/>
              </a:rPr>
              <a:t>GTB </a:t>
            </a:r>
            <a:r>
              <a:rPr lang="it-IT" dirty="0" smtClean="0">
                <a:latin typeface="Arial" pitchFamily="34" charset="0"/>
                <a:cs typeface="Arial" pitchFamily="34" charset="0"/>
              </a:rPr>
              <a:t>Document </a:t>
            </a:r>
            <a:r>
              <a:rPr lang="it-IT" dirty="0">
                <a:latin typeface="Arial" pitchFamily="34" charset="0"/>
                <a:cs typeface="Arial" pitchFamily="34" charset="0"/>
              </a:rPr>
              <a:t>No. </a:t>
            </a:r>
            <a:r>
              <a:rPr lang="it-IT" dirty="0" smtClean="0">
                <a:latin typeface="Arial" pitchFamily="34" charset="0"/>
                <a:cs typeface="Arial" pitchFamily="34" charset="0"/>
              </a:rPr>
              <a:t>GTB-116-02</a:t>
            </a:r>
            <a:endParaRPr lang="it-IT" dirty="0">
              <a:latin typeface="Arial" pitchFamily="34" charset="0"/>
              <a:cs typeface="Arial" pitchFamily="34" charset="0"/>
            </a:endParaRPr>
          </a:p>
          <a:p>
            <a:pPr algn="ctr"/>
            <a:endParaRPr lang="it-IT" sz="1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2"/>
          <p:cNvSpPr txBox="1">
            <a:spLocks/>
          </p:cNvSpPr>
          <p:nvPr/>
        </p:nvSpPr>
        <p:spPr bwMode="auto">
          <a:xfrm>
            <a:off x="7099300" y="6248400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99FBEAB-D5CE-44F4-AF5B-416D56D3B4EC}" type="slidenum">
              <a:rPr kumimoji="0" lang="it-IT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it-IT" sz="1200" b="0" i="0" u="none" strike="noStrike" kern="1200" cap="none" spc="0" normalizeH="0" baseline="0" noProof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9" name="Slide Number Placeholder 2"/>
          <p:cNvSpPr txBox="1">
            <a:spLocks/>
          </p:cNvSpPr>
          <p:nvPr/>
        </p:nvSpPr>
        <p:spPr bwMode="auto">
          <a:xfrm>
            <a:off x="7099300" y="6248400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B82285A-9AA5-4AE0-A3CA-27590EDDA28A}" type="slidenum">
              <a:rPr kumimoji="0" lang="it-IT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it-IT" sz="1200" b="0" i="0" u="none" strike="noStrike" kern="1200" cap="none" spc="0" normalizeH="0" baseline="0" noProof="0" dirty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cxnSp>
        <p:nvCxnSpPr>
          <p:cNvPr id="11" name="Straight Connector 10"/>
          <p:cNvCxnSpPr/>
          <p:nvPr/>
        </p:nvCxnSpPr>
        <p:spPr bwMode="auto">
          <a:xfrm>
            <a:off x="57151" y="3207643"/>
            <a:ext cx="1136576" cy="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5" name="Slide Number Placeholder 2"/>
          <p:cNvSpPr txBox="1">
            <a:spLocks/>
          </p:cNvSpPr>
          <p:nvPr/>
        </p:nvSpPr>
        <p:spPr bwMode="auto">
          <a:xfrm>
            <a:off x="7099300" y="6248400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B82285A-9AA5-4AE0-A3CA-27590EDDA28A}" type="slidenum">
              <a:rPr kumimoji="0" lang="it-IT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it-IT" sz="1200" b="0" i="0" u="none" strike="noStrike" kern="1200" cap="none" spc="0" normalizeH="0" baseline="0" noProof="0" dirty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00473" y="692696"/>
            <a:ext cx="3960440" cy="21602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6" name="Segnaposto numero diapositiva 2"/>
          <p:cNvSpPr txBox="1">
            <a:spLocks/>
          </p:cNvSpPr>
          <p:nvPr/>
        </p:nvSpPr>
        <p:spPr bwMode="auto">
          <a:xfrm>
            <a:off x="7099300" y="6248400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C93AF39-4FBF-40E9-BAE0-F7818B74B56C}" type="slidenum">
              <a:rPr kumimoji="0" lang="it-IT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it-IT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43" name="Rectangle 2"/>
          <p:cNvSpPr txBox="1">
            <a:spLocks noChangeArrowheads="1"/>
          </p:cNvSpPr>
          <p:nvPr/>
        </p:nvSpPr>
        <p:spPr bwMode="auto">
          <a:xfrm>
            <a:off x="272480" y="188640"/>
            <a:ext cx="9428213" cy="5669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l"/>
            <a:r>
              <a:rPr lang="en-GB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Activities</a:t>
            </a:r>
          </a:p>
        </p:txBody>
      </p:sp>
      <p:sp>
        <p:nvSpPr>
          <p:cNvPr id="48" name="CasellaDiTesto 4"/>
          <p:cNvSpPr txBox="1"/>
          <p:nvPr/>
        </p:nvSpPr>
        <p:spPr>
          <a:xfrm>
            <a:off x="488504" y="836712"/>
            <a:ext cx="8856984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22313" indent="-722313" algn="l">
              <a:spcBef>
                <a:spcPts val="0"/>
              </a:spcBef>
              <a:buFont typeface="Wingdings" pitchFamily="2" charset="2"/>
              <a:buChar char="Ø"/>
            </a:pPr>
            <a:r>
              <a:rPr lang="en-US" sz="2000" u="sng" dirty="0" smtClean="0">
                <a:latin typeface="Arial" pitchFamily="34" charset="0"/>
                <a:cs typeface="Arial" pitchFamily="34" charset="0"/>
              </a:rPr>
              <a:t>September 2012: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SAE response to NHTSA Request for comments on Performance-based FMVSS108</a:t>
            </a:r>
          </a:p>
          <a:p>
            <a:pPr marL="722313" indent="-722313" algn="l">
              <a:spcBef>
                <a:spcPts val="0"/>
              </a:spcBef>
              <a:buFont typeface="Wingdings" pitchFamily="2" charset="2"/>
              <a:buChar char="Ø"/>
            </a:pPr>
            <a:r>
              <a:rPr lang="en-US" sz="2000" u="sng" dirty="0" smtClean="0">
                <a:latin typeface="Arial" pitchFamily="34" charset="0"/>
                <a:cs typeface="Arial" pitchFamily="34" charset="0"/>
              </a:rPr>
              <a:t>2 April 2013: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SAE Lighting Systems Group meeting at NHTSA </a:t>
            </a:r>
          </a:p>
          <a:p>
            <a:pPr marL="1636713" lvl="2" indent="-722313" algn="l">
              <a:spcBef>
                <a:spcPts val="0"/>
              </a:spcBef>
              <a:buFont typeface="Wingdings" pitchFamily="2" charset="2"/>
              <a:buChar char="§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16 attendees from NHTSA</a:t>
            </a:r>
          </a:p>
          <a:p>
            <a:pPr marL="1636713" lvl="2" indent="-722313" algn="l">
              <a:spcBef>
                <a:spcPts val="0"/>
              </a:spcBef>
              <a:buFont typeface="Wingdings" pitchFamily="2" charset="2"/>
              <a:buChar char="§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Reviewed Recent Trends in Lighting Technology</a:t>
            </a:r>
          </a:p>
          <a:p>
            <a:pPr marL="2551113" lvl="4" indent="-722313" algn="l">
              <a:spcBef>
                <a:spcPts val="0"/>
              </a:spcBef>
              <a:buFont typeface="Wingdings" pitchFamily="2" charset="2"/>
              <a:buChar char="q"/>
            </a:pPr>
            <a:r>
              <a:rPr lang="en-US" sz="2000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Focus on </a:t>
            </a:r>
            <a:r>
              <a:rPr lang="en-US" sz="2000" i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headlighting</a:t>
            </a:r>
            <a:endParaRPr lang="en-US" sz="2000" i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marL="1636713" lvl="2" indent="-722313" algn="l">
              <a:spcBef>
                <a:spcPts val="0"/>
              </a:spcBef>
              <a:buFont typeface="Wingdings" pitchFamily="2" charset="2"/>
              <a:buChar char="§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From 2000, interpretations are used to provide direction for how FMVSS108 is applied to a new technology that was not considered when the standard was first written</a:t>
            </a:r>
          </a:p>
          <a:p>
            <a:pPr marL="1636713" lvl="2" indent="-722313" algn="l">
              <a:spcBef>
                <a:spcPts val="0"/>
              </a:spcBef>
              <a:buFont typeface="Wingdings" pitchFamily="2" charset="2"/>
              <a:buChar char="§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As technologies keep evolving, it is becoming increasingly difficult to use interpretations</a:t>
            </a:r>
          </a:p>
          <a:p>
            <a:pPr marL="2551113" lvl="4" indent="-722313" algn="l">
              <a:spcBef>
                <a:spcPts val="0"/>
              </a:spcBef>
              <a:buFont typeface="Wingdings" pitchFamily="2" charset="2"/>
              <a:buChar char="q"/>
            </a:pPr>
            <a:r>
              <a:rPr lang="en-US" sz="2000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Shaping beam patterns that temporarily do not meet requirements</a:t>
            </a:r>
          </a:p>
          <a:p>
            <a:pPr marL="722313" indent="-722313" algn="l">
              <a:spcBef>
                <a:spcPts val="0"/>
              </a:spcBef>
              <a:buFont typeface="Wingdings" pitchFamily="2" charset="2"/>
              <a:buChar char="Ø"/>
            </a:pPr>
            <a:r>
              <a:rPr lang="de-DE" sz="2000" dirty="0" smtClean="0">
                <a:latin typeface="Arial" pitchFamily="34" charset="0"/>
                <a:cs typeface="Arial" pitchFamily="34" charset="0"/>
              </a:rPr>
              <a:t>SAE 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Regulatory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Cooperation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Task Force 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meetings</a:t>
            </a:r>
            <a:endParaRPr lang="de-DE" sz="2000" dirty="0" smtClean="0">
              <a:latin typeface="Arial" pitchFamily="34" charset="0"/>
              <a:cs typeface="Arial" pitchFamily="34" charset="0"/>
            </a:endParaRPr>
          </a:p>
          <a:p>
            <a:pPr marL="1636713" lvl="2" indent="-722313" algn="l">
              <a:spcBef>
                <a:spcPts val="0"/>
              </a:spcBef>
              <a:buFont typeface="Wingdings" pitchFamily="2" charset="2"/>
              <a:buChar char="§"/>
            </a:pPr>
            <a:r>
              <a:rPr lang="de-DE" sz="2000" dirty="0" smtClean="0">
                <a:latin typeface="Arial" pitchFamily="34" charset="0"/>
                <a:cs typeface="Arial" pitchFamily="34" charset="0"/>
              </a:rPr>
              <a:t>Savannah(04/13), Troy (08/13), Vancouver (09/13)</a:t>
            </a:r>
          </a:p>
          <a:p>
            <a:pPr marL="722313" indent="-722313" algn="l">
              <a:spcBef>
                <a:spcPts val="0"/>
              </a:spcBef>
              <a:buFont typeface="Wingdings" pitchFamily="2" charset="2"/>
              <a:buChar char="Ø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GTB SAE Mirror Working Group meeting</a:t>
            </a:r>
          </a:p>
          <a:p>
            <a:pPr marL="1636713" lvl="2" indent="-722313" algn="l">
              <a:spcBef>
                <a:spcPts val="0"/>
              </a:spcBef>
              <a:buFont typeface="Wingdings" pitchFamily="2" charset="2"/>
              <a:buChar char="§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Karlsruhe, Germany (07/13)</a:t>
            </a:r>
          </a:p>
        </p:txBody>
      </p:sp>
      <p:sp>
        <p:nvSpPr>
          <p:cNvPr id="12" name="Segnaposto piè di pagina 1"/>
          <p:cNvSpPr>
            <a:spLocks noGrp="1"/>
          </p:cNvSpPr>
          <p:nvPr>
            <p:ph type="ftr" sz="quarter" idx="10"/>
          </p:nvPr>
        </p:nvSpPr>
        <p:spPr>
          <a:xfrm>
            <a:off x="3384550" y="6237312"/>
            <a:ext cx="3136900" cy="457200"/>
          </a:xfrm>
          <a:noFill/>
        </p:spPr>
        <p:txBody>
          <a:bodyPr/>
          <a:lstStyle/>
          <a:p>
            <a:pPr algn="ctr"/>
            <a:r>
              <a:rPr lang="it-IT" dirty="0">
                <a:latin typeface="Arial" pitchFamily="34" charset="0"/>
                <a:cs typeface="Arial" pitchFamily="34" charset="0"/>
              </a:rPr>
              <a:t>GTB </a:t>
            </a:r>
            <a:r>
              <a:rPr lang="it-IT" dirty="0" smtClean="0">
                <a:latin typeface="Arial" pitchFamily="34" charset="0"/>
                <a:cs typeface="Arial" pitchFamily="34" charset="0"/>
              </a:rPr>
              <a:t>Document </a:t>
            </a:r>
            <a:r>
              <a:rPr lang="it-IT" dirty="0">
                <a:latin typeface="Arial" pitchFamily="34" charset="0"/>
                <a:cs typeface="Arial" pitchFamily="34" charset="0"/>
              </a:rPr>
              <a:t>No. </a:t>
            </a:r>
            <a:r>
              <a:rPr lang="it-IT" dirty="0" smtClean="0">
                <a:latin typeface="Arial" pitchFamily="34" charset="0"/>
                <a:cs typeface="Arial" pitchFamily="34" charset="0"/>
              </a:rPr>
              <a:t>GTB-116-02</a:t>
            </a:r>
            <a:endParaRPr lang="it-IT" dirty="0">
              <a:latin typeface="Arial" pitchFamily="34" charset="0"/>
              <a:cs typeface="Arial" pitchFamily="34" charset="0"/>
            </a:endParaRPr>
          </a:p>
          <a:p>
            <a:pPr algn="ctr"/>
            <a:endParaRPr lang="it-IT" sz="1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2"/>
          <p:cNvSpPr txBox="1">
            <a:spLocks/>
          </p:cNvSpPr>
          <p:nvPr/>
        </p:nvSpPr>
        <p:spPr bwMode="auto">
          <a:xfrm>
            <a:off x="7099300" y="6248400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99FBEAB-D5CE-44F4-AF5B-416D56D3B4EC}" type="slidenum">
              <a:rPr kumimoji="0" lang="it-IT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it-IT" sz="1200" b="0" i="0" u="none" strike="noStrike" kern="1200" cap="none" spc="0" normalizeH="0" baseline="0" noProof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9" name="Slide Number Placeholder 2"/>
          <p:cNvSpPr txBox="1">
            <a:spLocks/>
          </p:cNvSpPr>
          <p:nvPr/>
        </p:nvSpPr>
        <p:spPr bwMode="auto">
          <a:xfrm>
            <a:off x="7099300" y="6248400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B82285A-9AA5-4AE0-A3CA-27590EDDA28A}" type="slidenum">
              <a:rPr kumimoji="0" lang="it-IT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it-IT" sz="1200" b="0" i="0" u="none" strike="noStrike" kern="1200" cap="none" spc="0" normalizeH="0" baseline="0" noProof="0" dirty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cxnSp>
        <p:nvCxnSpPr>
          <p:cNvPr id="11" name="Straight Connector 10"/>
          <p:cNvCxnSpPr/>
          <p:nvPr/>
        </p:nvCxnSpPr>
        <p:spPr bwMode="auto">
          <a:xfrm>
            <a:off x="57151" y="3207643"/>
            <a:ext cx="1136576" cy="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5" name="Slide Number Placeholder 2"/>
          <p:cNvSpPr txBox="1">
            <a:spLocks/>
          </p:cNvSpPr>
          <p:nvPr/>
        </p:nvSpPr>
        <p:spPr bwMode="auto">
          <a:xfrm>
            <a:off x="7099300" y="6248400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B82285A-9AA5-4AE0-A3CA-27590EDDA28A}" type="slidenum">
              <a:rPr kumimoji="0" lang="it-IT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it-IT" sz="1200" b="0" i="0" u="none" strike="noStrike" kern="1200" cap="none" spc="0" normalizeH="0" baseline="0" noProof="0" dirty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00473" y="692696"/>
            <a:ext cx="3960440" cy="21602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6" name="Segnaposto numero diapositiva 2"/>
          <p:cNvSpPr txBox="1">
            <a:spLocks/>
          </p:cNvSpPr>
          <p:nvPr/>
        </p:nvSpPr>
        <p:spPr bwMode="auto">
          <a:xfrm>
            <a:off x="7099300" y="6248400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C93AF39-4FBF-40E9-BAE0-F7818B74B56C}" type="slidenum">
              <a:rPr kumimoji="0" lang="it-IT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it-IT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43" name="Rectangle 2"/>
          <p:cNvSpPr txBox="1">
            <a:spLocks noChangeArrowheads="1"/>
          </p:cNvSpPr>
          <p:nvPr/>
        </p:nvSpPr>
        <p:spPr bwMode="auto">
          <a:xfrm>
            <a:off x="272480" y="188640"/>
            <a:ext cx="9428213" cy="5669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l"/>
            <a:r>
              <a:rPr lang="en-US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Main task: Support NHTSA in development of ADB test protocol </a:t>
            </a:r>
          </a:p>
        </p:txBody>
      </p:sp>
      <p:sp>
        <p:nvSpPr>
          <p:cNvPr id="48" name="CasellaDiTesto 4"/>
          <p:cNvSpPr txBox="1"/>
          <p:nvPr/>
        </p:nvSpPr>
        <p:spPr>
          <a:xfrm>
            <a:off x="560512" y="908721"/>
            <a:ext cx="8784976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22313" indent="-722313" algn="l">
              <a:spcBef>
                <a:spcPts val="0"/>
              </a:spcBef>
              <a:buFont typeface="Wingdings" pitchFamily="2" charset="2"/>
              <a:buChar char="Ø"/>
            </a:pPr>
            <a:r>
              <a:rPr lang="de-DE" sz="2000" dirty="0" smtClean="0">
                <a:latin typeface="Arial" pitchFamily="34" charset="0"/>
                <a:cs typeface="Arial" pitchFamily="34" charset="0"/>
              </a:rPr>
              <a:t>NHTSA 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requests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from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April 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meeting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 marL="1179513" lvl="1" indent="-722313" algn="l">
              <a:spcBef>
                <a:spcPts val="0"/>
              </a:spcBef>
              <a:buFont typeface="Arial" pitchFamily="34" charset="0"/>
              <a:buChar char="•"/>
            </a:pPr>
            <a:r>
              <a:rPr lang="de-DE" sz="2000" dirty="0" smtClean="0">
                <a:latin typeface="Arial" pitchFamily="34" charset="0"/>
                <a:cs typeface="Arial" pitchFamily="34" charset="0"/>
              </a:rPr>
              <a:t>Input 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from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car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companies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on 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vehicle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makes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/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models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equipped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with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ADB, 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and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the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types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of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ADB 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systems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installed</a:t>
            </a:r>
            <a:endParaRPr lang="de-DE" sz="2000" dirty="0" smtClean="0">
              <a:latin typeface="Arial" pitchFamily="34" charset="0"/>
              <a:cs typeface="Arial" pitchFamily="34" charset="0"/>
            </a:endParaRPr>
          </a:p>
          <a:p>
            <a:pPr marL="2093913" lvl="3" indent="-722313" algn="l">
              <a:spcBef>
                <a:spcPts val="0"/>
              </a:spcBef>
              <a:buFont typeface="Wingdings" pitchFamily="2" charset="2"/>
              <a:buChar char="ü"/>
            </a:pP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Only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vehicles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with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type-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approval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to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ECE R48 </a:t>
            </a:r>
          </a:p>
          <a:p>
            <a:pPr marL="2093913" lvl="3" indent="-722313" algn="l">
              <a:spcBef>
                <a:spcPts val="0"/>
              </a:spcBef>
            </a:pPr>
            <a:r>
              <a:rPr lang="de-DE" sz="2000" dirty="0" smtClean="0">
                <a:latin typeface="Arial" pitchFamily="34" charset="0"/>
                <a:cs typeface="Arial" pitchFamily="34" charset="0"/>
              </a:rPr>
              <a:t>	(i.e. 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no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developmental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vehicles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/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systems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) </a:t>
            </a:r>
          </a:p>
          <a:p>
            <a:pPr marL="1179513" lvl="1" indent="-722313" algn="l">
              <a:spcBef>
                <a:spcPts val="0"/>
              </a:spcBef>
              <a:buFont typeface="Arial" pitchFamily="34" charset="0"/>
              <a:buChar char="•"/>
            </a:pPr>
            <a:r>
              <a:rPr lang="de-DE" sz="2000" dirty="0" smtClean="0">
                <a:latin typeface="Arial" pitchFamily="34" charset="0"/>
                <a:cs typeface="Arial" pitchFamily="34" charset="0"/>
              </a:rPr>
              <a:t>Lease 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vehicles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for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evaluation</a:t>
            </a:r>
            <a:endParaRPr lang="de-DE" sz="2000" dirty="0" smtClean="0">
              <a:latin typeface="Arial" pitchFamily="34" charset="0"/>
              <a:cs typeface="Arial" pitchFamily="34" charset="0"/>
            </a:endParaRPr>
          </a:p>
          <a:p>
            <a:pPr marL="1179513" lvl="1" indent="-722313" algn="l">
              <a:spcBef>
                <a:spcPts val="0"/>
              </a:spcBef>
            </a:pPr>
            <a:endParaRPr lang="de-DE" sz="2000" dirty="0" smtClean="0">
              <a:latin typeface="Arial" pitchFamily="34" charset="0"/>
              <a:cs typeface="Arial" pitchFamily="34" charset="0"/>
            </a:endParaRPr>
          </a:p>
          <a:p>
            <a:pPr marL="722313" indent="-722313" algn="l">
              <a:spcBef>
                <a:spcPts val="0"/>
              </a:spcBef>
              <a:buFont typeface="Wingdings" pitchFamily="2" charset="2"/>
              <a:buChar char="Ø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NHTSA Vehicle Research and Test Center (VRTC, East Liberty, Ohio) is 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developing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a 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set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of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test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requirements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for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ADB</a:t>
            </a:r>
          </a:p>
          <a:p>
            <a:pPr marL="722313" indent="-722313" algn="l">
              <a:spcBef>
                <a:spcPts val="0"/>
              </a:spcBef>
              <a:buFont typeface="Wingdings" pitchFamily="2" charset="2"/>
              <a:buChar char="Ø"/>
            </a:pPr>
            <a:endParaRPr lang="de-DE" sz="2000" dirty="0" smtClean="0">
              <a:latin typeface="Arial" pitchFamily="34" charset="0"/>
              <a:cs typeface="Arial" pitchFamily="34" charset="0"/>
            </a:endParaRPr>
          </a:p>
          <a:p>
            <a:pPr marL="722313" indent="-722313" algn="l">
              <a:spcBef>
                <a:spcPts val="0"/>
              </a:spcBef>
              <a:buFont typeface="Wingdings" pitchFamily="2" charset="2"/>
              <a:buChar char="Ø"/>
            </a:pPr>
            <a:r>
              <a:rPr lang="de-DE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Taking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current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ECE R48 ADB 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test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drive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procedure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into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acccount</a:t>
            </a:r>
            <a:endParaRPr lang="de-DE" sz="2000" dirty="0" smtClean="0">
              <a:latin typeface="Arial" pitchFamily="34" charset="0"/>
              <a:cs typeface="Arial" pitchFamily="34" charset="0"/>
            </a:endParaRPr>
          </a:p>
          <a:p>
            <a:pPr marL="722313" indent="-722313" algn="l">
              <a:spcBef>
                <a:spcPts val="0"/>
              </a:spcBef>
              <a:buFont typeface="Wingdings" pitchFamily="2" charset="2"/>
              <a:buChar char="Ø"/>
            </a:pPr>
            <a:endParaRPr lang="de-DE" sz="2000" dirty="0" smtClean="0">
              <a:latin typeface="Arial" pitchFamily="34" charset="0"/>
              <a:cs typeface="Arial" pitchFamily="34" charset="0"/>
            </a:endParaRPr>
          </a:p>
          <a:p>
            <a:pPr marL="1179513" lvl="1" indent="-722313" algn="l">
              <a:spcBef>
                <a:spcPts val="0"/>
              </a:spcBef>
              <a:buFont typeface="Arial" pitchFamily="34" charset="0"/>
              <a:buChar char="•"/>
            </a:pPr>
            <a:r>
              <a:rPr lang="de-DE" sz="2000" u="sng" dirty="0" smtClean="0">
                <a:latin typeface="Arial" pitchFamily="34" charset="0"/>
                <a:cs typeface="Arial" pitchFamily="34" charset="0"/>
              </a:rPr>
              <a:t>GTB </a:t>
            </a:r>
            <a:r>
              <a:rPr lang="de-DE" sz="2000" u="sng" dirty="0" err="1" smtClean="0">
                <a:latin typeface="Arial" pitchFamily="34" charset="0"/>
                <a:cs typeface="Arial" pitchFamily="34" charset="0"/>
              </a:rPr>
              <a:t>input</a:t>
            </a:r>
            <a:r>
              <a:rPr lang="de-DE" sz="2000" u="sng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VRTC 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reached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out 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to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GTB 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with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questions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on R48 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test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protocol</a:t>
            </a:r>
            <a:endParaRPr lang="de-DE" sz="2000" dirty="0" smtClean="0">
              <a:latin typeface="Arial" pitchFamily="34" charset="0"/>
              <a:cs typeface="Arial" pitchFamily="34" charset="0"/>
            </a:endParaRPr>
          </a:p>
          <a:p>
            <a:pPr marL="1179513" lvl="1" indent="-722313" algn="l">
              <a:spcBef>
                <a:spcPts val="0"/>
              </a:spcBef>
              <a:buFont typeface="Arial" pitchFamily="34" charset="0"/>
              <a:buChar char="•"/>
            </a:pPr>
            <a:r>
              <a:rPr lang="de-DE" sz="2000" u="sng" dirty="0" err="1" smtClean="0">
                <a:latin typeface="Arial" pitchFamily="34" charset="0"/>
                <a:cs typeface="Arial" pitchFamily="34" charset="0"/>
              </a:rPr>
              <a:t>Aim</a:t>
            </a:r>
            <a:r>
              <a:rPr lang="de-DE" sz="2000" u="sng" dirty="0" smtClean="0">
                <a:latin typeface="Arial" pitchFamily="34" charset="0"/>
                <a:cs typeface="Arial" pitchFamily="34" charset="0"/>
              </a:rPr>
              <a:t>:</a:t>
            </a:r>
            <a:r>
              <a:rPr lang="de-DE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to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form a 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basis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for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a 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test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that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meets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practice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of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US/FMVSS108 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self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certification</a:t>
            </a:r>
            <a:endParaRPr lang="de-DE" sz="2000" dirty="0" smtClean="0">
              <a:latin typeface="Arial" pitchFamily="34" charset="0"/>
              <a:cs typeface="Arial" pitchFamily="34" charset="0"/>
            </a:endParaRPr>
          </a:p>
          <a:p>
            <a:pPr marL="1179513" lvl="1" indent="-722313" algn="l">
              <a:spcBef>
                <a:spcPts val="0"/>
              </a:spcBef>
              <a:buFont typeface="Arial" pitchFamily="34" charset="0"/>
              <a:buChar char="•"/>
            </a:pPr>
            <a:r>
              <a:rPr lang="de-DE" sz="2000" u="sng" dirty="0" smtClean="0">
                <a:latin typeface="Arial" pitchFamily="34" charset="0"/>
                <a:cs typeface="Arial" pitchFamily="34" charset="0"/>
              </a:rPr>
              <a:t>Time </a:t>
            </a:r>
            <a:r>
              <a:rPr lang="de-DE" sz="2000" u="sng" dirty="0" err="1" smtClean="0">
                <a:latin typeface="Arial" pitchFamily="34" charset="0"/>
                <a:cs typeface="Arial" pitchFamily="34" charset="0"/>
              </a:rPr>
              <a:t>frame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: end 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of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the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year</a:t>
            </a:r>
            <a:endParaRPr lang="de-DE" sz="2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Segnaposto piè di pagina 1"/>
          <p:cNvSpPr>
            <a:spLocks noGrp="1"/>
          </p:cNvSpPr>
          <p:nvPr>
            <p:ph type="ftr" sz="quarter" idx="10"/>
          </p:nvPr>
        </p:nvSpPr>
        <p:spPr>
          <a:xfrm>
            <a:off x="3384550" y="6237312"/>
            <a:ext cx="3136900" cy="457200"/>
          </a:xfrm>
          <a:noFill/>
        </p:spPr>
        <p:txBody>
          <a:bodyPr/>
          <a:lstStyle/>
          <a:p>
            <a:pPr algn="ctr"/>
            <a:r>
              <a:rPr lang="it-IT" dirty="0">
                <a:latin typeface="Arial" pitchFamily="34" charset="0"/>
                <a:cs typeface="Arial" pitchFamily="34" charset="0"/>
              </a:rPr>
              <a:t>GTB </a:t>
            </a:r>
            <a:r>
              <a:rPr lang="it-IT" dirty="0" smtClean="0">
                <a:latin typeface="Arial" pitchFamily="34" charset="0"/>
                <a:cs typeface="Arial" pitchFamily="34" charset="0"/>
              </a:rPr>
              <a:t>Document </a:t>
            </a:r>
            <a:r>
              <a:rPr lang="it-IT" dirty="0">
                <a:latin typeface="Arial" pitchFamily="34" charset="0"/>
                <a:cs typeface="Arial" pitchFamily="34" charset="0"/>
              </a:rPr>
              <a:t>No. </a:t>
            </a:r>
            <a:r>
              <a:rPr lang="it-IT" dirty="0" smtClean="0">
                <a:latin typeface="Arial" pitchFamily="34" charset="0"/>
                <a:cs typeface="Arial" pitchFamily="34" charset="0"/>
              </a:rPr>
              <a:t>GTB-116-02</a:t>
            </a:r>
            <a:endParaRPr lang="it-IT" dirty="0">
              <a:latin typeface="Arial" pitchFamily="34" charset="0"/>
              <a:cs typeface="Arial" pitchFamily="34" charset="0"/>
            </a:endParaRPr>
          </a:p>
          <a:p>
            <a:pPr algn="ctr"/>
            <a:endParaRPr lang="it-IT" sz="1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742950" y="908720"/>
            <a:ext cx="8420100" cy="5184576"/>
          </a:xfrm>
          <a:solidFill>
            <a:schemeClr val="bg1"/>
          </a:solidFill>
        </p:spPr>
        <p:txBody>
          <a:bodyPr/>
          <a:lstStyle/>
          <a:p>
            <a:pPr marL="722313" indent="-722313">
              <a:spcBef>
                <a:spcPts val="0"/>
              </a:spcBef>
              <a:buNone/>
            </a:pPr>
            <a:r>
              <a:rPr lang="de-DE" sz="2000" u="sng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Status quo:</a:t>
            </a:r>
          </a:p>
          <a:p>
            <a:pPr marL="722313" indent="-722313">
              <a:spcBef>
                <a:spcPts val="0"/>
              </a:spcBef>
              <a:buNone/>
            </a:pPr>
            <a:endParaRPr lang="de-DE" sz="2000" u="sng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722313" indent="-722313">
              <a:spcBef>
                <a:spcPts val="0"/>
              </a:spcBef>
              <a:buFont typeface="+mj-lt"/>
              <a:buAutoNum type="arabicPeriod"/>
            </a:pPr>
            <a:r>
              <a:rPr lang="de-DE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List </a:t>
            </a:r>
            <a:r>
              <a:rPr lang="de-DE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de-DE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ADB </a:t>
            </a:r>
            <a:r>
              <a:rPr lang="de-DE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equipped</a:t>
            </a:r>
            <a:r>
              <a:rPr lang="de-DE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de-DE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vehicles</a:t>
            </a:r>
            <a:r>
              <a:rPr lang="de-DE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de-DE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and</a:t>
            </a:r>
            <a:r>
              <a:rPr lang="de-DE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de-DE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systems</a:t>
            </a:r>
            <a:r>
              <a:rPr lang="de-DE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was </a:t>
            </a:r>
            <a:r>
              <a:rPr lang="de-DE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developed</a:t>
            </a:r>
            <a:r>
              <a:rPr lang="de-DE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pPr marL="1522413" lvl="2" indent="-722313">
              <a:spcBef>
                <a:spcPts val="0"/>
              </a:spcBef>
              <a:buFont typeface="Wingdings" pitchFamily="2" charset="2"/>
              <a:buChar char="Ø"/>
            </a:pPr>
            <a:r>
              <a:rPr lang="de-DE" sz="1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Make</a:t>
            </a:r>
            <a:r>
              <a:rPr lang="de-DE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/Model</a:t>
            </a:r>
          </a:p>
          <a:p>
            <a:pPr marL="1522413" lvl="2" indent="-722313">
              <a:spcBef>
                <a:spcPts val="0"/>
              </a:spcBef>
              <a:buFont typeface="Wingdings" pitchFamily="2" charset="2"/>
              <a:buChar char="Ø"/>
            </a:pPr>
            <a:r>
              <a:rPr lang="de-DE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Option </a:t>
            </a:r>
            <a:r>
              <a:rPr lang="de-DE" sz="1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or</a:t>
            </a:r>
            <a:r>
              <a:rPr lang="de-DE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de-DE" sz="1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package</a:t>
            </a:r>
            <a:r>
              <a:rPr lang="de-DE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de-DE" sz="1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containing</a:t>
            </a:r>
            <a:r>
              <a:rPr lang="de-DE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ADB</a:t>
            </a:r>
          </a:p>
          <a:p>
            <a:pPr marL="1522413" lvl="2" indent="-722313">
              <a:spcBef>
                <a:spcPts val="0"/>
              </a:spcBef>
              <a:buFont typeface="Wingdings" pitchFamily="2" charset="2"/>
              <a:buChar char="Ø"/>
            </a:pPr>
            <a:r>
              <a:rPr lang="de-DE" sz="1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Headlamp</a:t>
            </a:r>
            <a:r>
              <a:rPr lang="de-DE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de-DE" sz="1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Supplier</a:t>
            </a:r>
            <a:r>
              <a:rPr lang="de-DE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/Vision </a:t>
            </a:r>
            <a:r>
              <a:rPr lang="de-DE" sz="1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Camera</a:t>
            </a:r>
            <a:r>
              <a:rPr lang="de-DE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de-DE" sz="1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Supplier</a:t>
            </a:r>
            <a:endParaRPr lang="de-DE" sz="1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1522413" lvl="2" indent="-722313">
              <a:spcBef>
                <a:spcPts val="0"/>
              </a:spcBef>
              <a:buFont typeface="Wingdings" pitchFamily="2" charset="2"/>
              <a:buChar char="Ø"/>
            </a:pPr>
            <a:r>
              <a:rPr lang="de-DE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ADB Technology Description</a:t>
            </a:r>
          </a:p>
          <a:p>
            <a:pPr marL="1522413" lvl="2" indent="-722313">
              <a:spcBef>
                <a:spcPts val="0"/>
              </a:spcBef>
              <a:buFont typeface="Wingdings" pitchFamily="2" charset="2"/>
              <a:buChar char="Ø"/>
            </a:pPr>
            <a:r>
              <a:rPr lang="de-DE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Other </a:t>
            </a:r>
            <a:r>
              <a:rPr lang="de-DE" sz="1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features</a:t>
            </a:r>
            <a:r>
              <a:rPr lang="de-DE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de-DE" sz="1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part</a:t>
            </a:r>
            <a:r>
              <a:rPr lang="de-DE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de-DE" sz="1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de-DE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ADB </a:t>
            </a:r>
            <a:r>
              <a:rPr lang="de-DE" sz="1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system</a:t>
            </a:r>
            <a:endParaRPr lang="de-DE" sz="1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1522413" lvl="2" indent="-722313">
              <a:spcBef>
                <a:spcPts val="0"/>
              </a:spcBef>
              <a:buFont typeface="Wingdings" pitchFamily="2" charset="2"/>
              <a:buChar char="Ø"/>
            </a:pPr>
            <a:r>
              <a:rPr lang="de-DE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Parameters </a:t>
            </a:r>
            <a:r>
              <a:rPr lang="de-DE" sz="1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for</a:t>
            </a:r>
            <a:r>
              <a:rPr lang="de-DE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de-DE" sz="1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Enabling</a:t>
            </a:r>
            <a:r>
              <a:rPr lang="de-DE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de-DE" sz="1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and</a:t>
            </a:r>
            <a:r>
              <a:rPr lang="de-DE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de-DE" sz="1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Disabling</a:t>
            </a:r>
            <a:r>
              <a:rPr lang="de-DE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ADB</a:t>
            </a:r>
          </a:p>
          <a:p>
            <a:pPr marL="722313" indent="-722313">
              <a:spcBef>
                <a:spcPts val="0"/>
              </a:spcBef>
              <a:buFont typeface="Wingdings" pitchFamily="2" charset="2"/>
              <a:buChar char="Ø"/>
            </a:pPr>
            <a:endParaRPr lang="de-DE" sz="2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722313" lvl="1" indent="-722313">
              <a:spcBef>
                <a:spcPts val="0"/>
              </a:spcBef>
              <a:buFont typeface="+mj-lt"/>
              <a:buAutoNum type="arabicPeriod" startAt="2"/>
            </a:pPr>
            <a:r>
              <a:rPr lang="de-DE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Establish</a:t>
            </a:r>
            <a:r>
              <a:rPr lang="de-DE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de-DE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contacts</a:t>
            </a:r>
            <a:r>
              <a:rPr lang="de-DE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de-DE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with</a:t>
            </a:r>
            <a:r>
              <a:rPr lang="de-DE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de-DE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vehicle</a:t>
            </a:r>
            <a:r>
              <a:rPr lang="de-DE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de-DE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makers</a:t>
            </a:r>
            <a:r>
              <a:rPr lang="de-DE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de-DE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for</a:t>
            </a:r>
            <a:r>
              <a:rPr lang="de-DE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lease </a:t>
            </a:r>
            <a:r>
              <a:rPr lang="de-DE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vehicles</a:t>
            </a:r>
            <a:r>
              <a:rPr lang="de-DE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de-DE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to</a:t>
            </a:r>
            <a:r>
              <a:rPr lang="de-DE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de-DE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be</a:t>
            </a:r>
            <a:r>
              <a:rPr lang="de-DE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de-DE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delivered</a:t>
            </a:r>
            <a:r>
              <a:rPr lang="de-DE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in </a:t>
            </a:r>
            <a:r>
              <a:rPr lang="de-DE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the</a:t>
            </a:r>
            <a:r>
              <a:rPr lang="de-DE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US: </a:t>
            </a:r>
          </a:p>
          <a:p>
            <a:pPr marL="1200150" lvl="3" indent="-342900"/>
            <a:r>
              <a:rPr lang="de-DE" sz="1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Initiated</a:t>
            </a:r>
            <a:r>
              <a:rPr lang="de-DE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de-DE" sz="1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at</a:t>
            </a:r>
            <a:r>
              <a:rPr lang="de-DE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de-DE" sz="1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the</a:t>
            </a:r>
            <a:r>
              <a:rPr lang="de-DE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Special Meeting </a:t>
            </a:r>
            <a:r>
              <a:rPr lang="de-DE" sz="1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de-DE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de-DE" sz="1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the</a:t>
            </a:r>
            <a:r>
              <a:rPr lang="de-DE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GTB WG FL (Darmstadt, 09/2013)</a:t>
            </a:r>
          </a:p>
          <a:p>
            <a:pPr marL="1200150" lvl="3" indent="-342900"/>
            <a:r>
              <a:rPr lang="de-DE" sz="1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Vehicles</a:t>
            </a:r>
            <a:r>
              <a:rPr lang="de-DE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de-DE" sz="1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with</a:t>
            </a:r>
            <a:r>
              <a:rPr lang="de-DE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de-DE" sz="1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following</a:t>
            </a:r>
            <a:r>
              <a:rPr lang="de-DE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ADB </a:t>
            </a:r>
            <a:r>
              <a:rPr lang="de-DE" sz="1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technology</a:t>
            </a:r>
            <a:r>
              <a:rPr lang="de-DE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de-DE" sz="1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are</a:t>
            </a:r>
            <a:r>
              <a:rPr lang="de-DE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de-DE" sz="1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being</a:t>
            </a:r>
            <a:r>
              <a:rPr lang="de-DE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de-DE" sz="1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considered</a:t>
            </a:r>
            <a:r>
              <a:rPr lang="de-DE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de-DE" sz="1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for</a:t>
            </a:r>
            <a:r>
              <a:rPr lang="de-DE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de-DE" sz="16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leasing:</a:t>
            </a:r>
            <a:endParaRPr lang="de-DE" sz="1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1657350" lvl="4" indent="-342900"/>
            <a:r>
              <a:rPr lang="de-DE" sz="1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Moveable</a:t>
            </a:r>
            <a:r>
              <a:rPr lang="de-DE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Horizontal </a:t>
            </a:r>
            <a:r>
              <a:rPr lang="de-DE" sz="1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Cutoff</a:t>
            </a:r>
            <a:endParaRPr lang="de-DE" sz="1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1657350" lvl="4" indent="-342900"/>
            <a:r>
              <a:rPr lang="de-DE" sz="1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Swiveling</a:t>
            </a:r>
            <a:r>
              <a:rPr lang="de-DE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de-DE" sz="1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Vertical</a:t>
            </a:r>
            <a:r>
              <a:rPr lang="de-DE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de-DE" sz="1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Cutoff</a:t>
            </a:r>
            <a:endParaRPr lang="de-DE" sz="1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1657350" lvl="4" indent="-342900"/>
            <a:r>
              <a:rPr lang="de-DE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HID </a:t>
            </a:r>
            <a:r>
              <a:rPr lang="de-DE" sz="1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with</a:t>
            </a:r>
            <a:r>
              <a:rPr lang="de-DE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de-DE" sz="1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Moving</a:t>
            </a:r>
            <a:r>
              <a:rPr lang="de-DE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de-DE" sz="1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Shade</a:t>
            </a:r>
            <a:endParaRPr lang="de-DE" sz="1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1657350" lvl="4" indent="-342900"/>
            <a:r>
              <a:rPr lang="de-DE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LED Matrix Beam</a:t>
            </a:r>
          </a:p>
          <a:p>
            <a:pPr marL="1200150" lvl="3" indent="-342900"/>
            <a:endParaRPr lang="de-DE" sz="1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342900" lvl="1" indent="-342900">
              <a:buNone/>
            </a:pPr>
            <a:endParaRPr lang="de-DE" sz="2000" dirty="0" smtClean="0">
              <a:solidFill>
                <a:schemeClr val="tx1"/>
              </a:solidFill>
            </a:endParaRPr>
          </a:p>
          <a:p>
            <a:pPr marL="342900" lvl="1" indent="-342900">
              <a:buNone/>
            </a:pPr>
            <a:endParaRPr lang="de-DE" sz="2000" dirty="0" smtClean="0">
              <a:solidFill>
                <a:schemeClr val="tx1"/>
              </a:solidFill>
            </a:endParaRPr>
          </a:p>
          <a:p>
            <a:pPr marL="342900" lvl="1" indent="-342900">
              <a:buNone/>
            </a:pPr>
            <a:endParaRPr lang="de-DE" sz="2000" dirty="0" smtClean="0">
              <a:solidFill>
                <a:schemeClr val="tx1"/>
              </a:solidFill>
              <a:cs typeface="Times New Roman" pitchFamily="18" charset="0"/>
            </a:endParaRPr>
          </a:p>
          <a:p>
            <a:pPr marL="342900" lvl="1" indent="-342900">
              <a:buNone/>
            </a:pPr>
            <a:endParaRPr lang="de-DE" sz="2000" dirty="0" smtClean="0">
              <a:solidFill>
                <a:schemeClr val="tx1"/>
              </a:solidFill>
              <a:cs typeface="Times New Roman" pitchFamily="18" charset="0"/>
            </a:endParaRPr>
          </a:p>
          <a:p>
            <a:pPr marL="342900" lvl="1" indent="-342900">
              <a:buNone/>
            </a:pPr>
            <a:endParaRPr lang="de-DE" sz="2000" dirty="0" smtClean="0">
              <a:solidFill>
                <a:schemeClr val="tx1"/>
              </a:solidFill>
              <a:cs typeface="Times New Roman" pitchFamily="18" charset="0"/>
            </a:endParaRPr>
          </a:p>
          <a:p>
            <a:pPr marL="342900" lvl="1" indent="-342900">
              <a:buNone/>
            </a:pPr>
            <a:r>
              <a:rPr lang="de-DE" sz="2000" dirty="0" smtClean="0">
                <a:solidFill>
                  <a:schemeClr val="tx1"/>
                </a:solidFill>
                <a:cs typeface="Times New Roman" pitchFamily="18" charset="0"/>
              </a:rPr>
              <a:t>	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272480" y="188640"/>
            <a:ext cx="9428213" cy="5669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l"/>
            <a:r>
              <a:rPr lang="en-US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Main task: Support NHTSA in development of ADB test protocol </a:t>
            </a:r>
          </a:p>
        </p:txBody>
      </p:sp>
      <p:sp>
        <p:nvSpPr>
          <p:cNvPr id="5" name="Segnaposto piè di pagina 1"/>
          <p:cNvSpPr>
            <a:spLocks noGrp="1"/>
          </p:cNvSpPr>
          <p:nvPr>
            <p:ph type="ftr" sz="quarter" idx="10"/>
          </p:nvPr>
        </p:nvSpPr>
        <p:spPr>
          <a:xfrm>
            <a:off x="3384550" y="6237312"/>
            <a:ext cx="3136900" cy="457200"/>
          </a:xfrm>
          <a:noFill/>
        </p:spPr>
        <p:txBody>
          <a:bodyPr/>
          <a:lstStyle/>
          <a:p>
            <a:pPr algn="ctr"/>
            <a:r>
              <a:rPr lang="it-IT" dirty="0">
                <a:latin typeface="Arial" pitchFamily="34" charset="0"/>
                <a:cs typeface="Arial" pitchFamily="34" charset="0"/>
              </a:rPr>
              <a:t>GTB </a:t>
            </a:r>
            <a:r>
              <a:rPr lang="it-IT" dirty="0" smtClean="0">
                <a:latin typeface="Arial" pitchFamily="34" charset="0"/>
                <a:cs typeface="Arial" pitchFamily="34" charset="0"/>
              </a:rPr>
              <a:t>Document </a:t>
            </a:r>
            <a:r>
              <a:rPr lang="it-IT" dirty="0">
                <a:latin typeface="Arial" pitchFamily="34" charset="0"/>
                <a:cs typeface="Arial" pitchFamily="34" charset="0"/>
              </a:rPr>
              <a:t>No. </a:t>
            </a:r>
            <a:r>
              <a:rPr lang="it-IT" dirty="0" smtClean="0">
                <a:latin typeface="Arial" pitchFamily="34" charset="0"/>
                <a:cs typeface="Arial" pitchFamily="34" charset="0"/>
              </a:rPr>
              <a:t>GTB-116-02</a:t>
            </a:r>
            <a:endParaRPr lang="it-IT" dirty="0">
              <a:latin typeface="Arial" pitchFamily="34" charset="0"/>
              <a:cs typeface="Arial" pitchFamily="34" charset="0"/>
            </a:endParaRPr>
          </a:p>
          <a:p>
            <a:pPr algn="ctr"/>
            <a:endParaRPr lang="it-IT" sz="1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742950" y="908720"/>
            <a:ext cx="8420100" cy="5184576"/>
          </a:xfrm>
          <a:solidFill>
            <a:schemeClr val="bg1"/>
          </a:solidFill>
        </p:spPr>
        <p:txBody>
          <a:bodyPr/>
          <a:lstStyle/>
          <a:p>
            <a:pPr marL="722313" indent="-722313">
              <a:spcBef>
                <a:spcPts val="0"/>
              </a:spcBef>
              <a:buNone/>
            </a:pPr>
            <a:r>
              <a:rPr lang="de-DE" sz="2000" u="sng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Status quo:</a:t>
            </a:r>
          </a:p>
          <a:p>
            <a:pPr marL="722313" indent="-722313">
              <a:spcBef>
                <a:spcPts val="0"/>
              </a:spcBef>
              <a:buNone/>
            </a:pPr>
            <a:endParaRPr lang="de-DE" sz="2000" u="sng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722313" indent="-722313">
              <a:spcBef>
                <a:spcPts val="0"/>
              </a:spcBef>
              <a:buFont typeface="+mj-lt"/>
              <a:buAutoNum type="arabicPeriod" startAt="3"/>
            </a:pP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Providing videos showing the different ABD systems in operation </a:t>
            </a:r>
          </a:p>
          <a:p>
            <a:pPr marL="1522413" lvl="2" indent="-722313">
              <a:spcBef>
                <a:spcPts val="0"/>
              </a:spcBef>
              <a:buFont typeface="Wingdings" pitchFamily="2" charset="2"/>
              <a:buChar char="Ø"/>
            </a:pPr>
            <a:r>
              <a:rPr lang="en-US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Intended to provide a better understanding of the way the camera is recording the scene and the way that the image is being processed to produce the control signals to the headlamp</a:t>
            </a:r>
          </a:p>
          <a:p>
            <a:pPr marL="722313" indent="-722313">
              <a:spcBef>
                <a:spcPts val="0"/>
              </a:spcBef>
              <a:buNone/>
            </a:pPr>
            <a:endParaRPr lang="de-DE" sz="2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722313" lvl="1" indent="-722313">
              <a:spcBef>
                <a:spcPts val="0"/>
              </a:spcBef>
              <a:buFont typeface="+mj-lt"/>
              <a:buAutoNum type="arabicPeriod" startAt="4"/>
            </a:pP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Supporting NHTSA and VRTC where possible by answering questions etc.</a:t>
            </a:r>
          </a:p>
          <a:p>
            <a:pPr marL="1200150" lvl="3" indent="-342900">
              <a:buNone/>
            </a:pPr>
            <a:endParaRPr lang="de-DE" sz="1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342900" lvl="1" indent="-342900">
              <a:buNone/>
            </a:pPr>
            <a:endParaRPr lang="de-DE" sz="2000" dirty="0" smtClean="0">
              <a:solidFill>
                <a:schemeClr val="tx1"/>
              </a:solidFill>
            </a:endParaRPr>
          </a:p>
          <a:p>
            <a:pPr marL="342900" lvl="1" indent="-342900">
              <a:buNone/>
            </a:pPr>
            <a:endParaRPr lang="de-DE" sz="2000" dirty="0" smtClean="0">
              <a:solidFill>
                <a:schemeClr val="tx1"/>
              </a:solidFill>
            </a:endParaRPr>
          </a:p>
          <a:p>
            <a:pPr marL="342900" lvl="1" indent="-342900">
              <a:buNone/>
            </a:pPr>
            <a:endParaRPr lang="de-DE" sz="2000" dirty="0" smtClean="0">
              <a:solidFill>
                <a:schemeClr val="tx1"/>
              </a:solidFill>
              <a:cs typeface="Times New Roman" pitchFamily="18" charset="0"/>
            </a:endParaRPr>
          </a:p>
          <a:p>
            <a:pPr marL="342900" lvl="1" indent="-342900">
              <a:buNone/>
            </a:pPr>
            <a:endParaRPr lang="de-DE" sz="2000" dirty="0" smtClean="0">
              <a:solidFill>
                <a:schemeClr val="tx1"/>
              </a:solidFill>
              <a:cs typeface="Times New Roman" pitchFamily="18" charset="0"/>
            </a:endParaRPr>
          </a:p>
          <a:p>
            <a:pPr marL="342900" lvl="1" indent="-342900">
              <a:buNone/>
            </a:pPr>
            <a:endParaRPr lang="de-DE" sz="2000" dirty="0" smtClean="0">
              <a:solidFill>
                <a:schemeClr val="tx1"/>
              </a:solidFill>
              <a:cs typeface="Times New Roman" pitchFamily="18" charset="0"/>
            </a:endParaRPr>
          </a:p>
          <a:p>
            <a:pPr marL="342900" lvl="1" indent="-342900">
              <a:buNone/>
            </a:pPr>
            <a:r>
              <a:rPr lang="de-DE" sz="2000" dirty="0" smtClean="0">
                <a:solidFill>
                  <a:schemeClr val="tx1"/>
                </a:solidFill>
                <a:cs typeface="Times New Roman" pitchFamily="18" charset="0"/>
              </a:rPr>
              <a:t>	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272480" y="188640"/>
            <a:ext cx="9428213" cy="5669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l"/>
            <a:r>
              <a:rPr lang="en-US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Main task: Support NHTSA in development of ADB test protocol </a:t>
            </a:r>
          </a:p>
        </p:txBody>
      </p:sp>
      <p:sp>
        <p:nvSpPr>
          <p:cNvPr id="5" name="Segnaposto piè di pagina 1"/>
          <p:cNvSpPr>
            <a:spLocks noGrp="1"/>
          </p:cNvSpPr>
          <p:nvPr>
            <p:ph type="ftr" sz="quarter" idx="10"/>
          </p:nvPr>
        </p:nvSpPr>
        <p:spPr>
          <a:xfrm>
            <a:off x="3384550" y="6237312"/>
            <a:ext cx="3136900" cy="457200"/>
          </a:xfrm>
          <a:noFill/>
        </p:spPr>
        <p:txBody>
          <a:bodyPr/>
          <a:lstStyle/>
          <a:p>
            <a:pPr algn="ctr"/>
            <a:r>
              <a:rPr lang="it-IT" dirty="0">
                <a:latin typeface="Arial" pitchFamily="34" charset="0"/>
                <a:cs typeface="Arial" pitchFamily="34" charset="0"/>
              </a:rPr>
              <a:t>GTB </a:t>
            </a:r>
            <a:r>
              <a:rPr lang="it-IT" dirty="0" smtClean="0">
                <a:latin typeface="Arial" pitchFamily="34" charset="0"/>
                <a:cs typeface="Arial" pitchFamily="34" charset="0"/>
              </a:rPr>
              <a:t>Document </a:t>
            </a:r>
            <a:r>
              <a:rPr lang="it-IT" dirty="0">
                <a:latin typeface="Arial" pitchFamily="34" charset="0"/>
                <a:cs typeface="Arial" pitchFamily="34" charset="0"/>
              </a:rPr>
              <a:t>No. </a:t>
            </a:r>
            <a:r>
              <a:rPr lang="it-IT" dirty="0" smtClean="0">
                <a:latin typeface="Arial" pitchFamily="34" charset="0"/>
                <a:cs typeface="Arial" pitchFamily="34" charset="0"/>
              </a:rPr>
              <a:t>GTB-116-02</a:t>
            </a:r>
            <a:endParaRPr lang="it-IT" dirty="0">
              <a:latin typeface="Arial" pitchFamily="34" charset="0"/>
              <a:cs typeface="Arial" pitchFamily="34" charset="0"/>
            </a:endParaRPr>
          </a:p>
          <a:p>
            <a:pPr algn="ctr"/>
            <a:endParaRPr lang="it-IT" sz="1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2"/>
          <p:cNvSpPr txBox="1">
            <a:spLocks/>
          </p:cNvSpPr>
          <p:nvPr/>
        </p:nvSpPr>
        <p:spPr bwMode="auto">
          <a:xfrm>
            <a:off x="7099300" y="6248400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99FBEAB-D5CE-44F4-AF5B-416D56D3B4EC}" type="slidenum">
              <a:rPr kumimoji="0" lang="it-IT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it-IT" sz="1200" b="0" i="0" u="none" strike="noStrike" kern="1200" cap="none" spc="0" normalizeH="0" baseline="0" noProof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9" name="Slide Number Placeholder 2"/>
          <p:cNvSpPr txBox="1">
            <a:spLocks/>
          </p:cNvSpPr>
          <p:nvPr/>
        </p:nvSpPr>
        <p:spPr bwMode="auto">
          <a:xfrm>
            <a:off x="7099300" y="6248400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B82285A-9AA5-4AE0-A3CA-27590EDDA28A}" type="slidenum">
              <a:rPr kumimoji="0" lang="it-IT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it-IT" sz="1200" b="0" i="0" u="none" strike="noStrike" kern="1200" cap="none" spc="0" normalizeH="0" baseline="0" noProof="0" dirty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cxnSp>
        <p:nvCxnSpPr>
          <p:cNvPr id="11" name="Straight Connector 10"/>
          <p:cNvCxnSpPr/>
          <p:nvPr/>
        </p:nvCxnSpPr>
        <p:spPr bwMode="auto">
          <a:xfrm>
            <a:off x="57151" y="3207643"/>
            <a:ext cx="1136576" cy="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5" name="Slide Number Placeholder 2"/>
          <p:cNvSpPr txBox="1">
            <a:spLocks/>
          </p:cNvSpPr>
          <p:nvPr/>
        </p:nvSpPr>
        <p:spPr bwMode="auto">
          <a:xfrm>
            <a:off x="7099300" y="6248400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B82285A-9AA5-4AE0-A3CA-27590EDDA28A}" type="slidenum">
              <a:rPr kumimoji="0" lang="it-IT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it-IT" sz="1200" b="0" i="0" u="none" strike="noStrike" kern="1200" cap="none" spc="0" normalizeH="0" baseline="0" noProof="0" dirty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00473" y="692696"/>
            <a:ext cx="3960440" cy="21602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6" name="Segnaposto numero diapositiva 2"/>
          <p:cNvSpPr txBox="1">
            <a:spLocks/>
          </p:cNvSpPr>
          <p:nvPr/>
        </p:nvSpPr>
        <p:spPr bwMode="auto">
          <a:xfrm>
            <a:off x="7099300" y="6248400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C93AF39-4FBF-40E9-BAE0-F7818B74B56C}" type="slidenum">
              <a:rPr kumimoji="0" lang="it-IT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it-IT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43" name="Rectangle 2"/>
          <p:cNvSpPr txBox="1">
            <a:spLocks noChangeArrowheads="1"/>
          </p:cNvSpPr>
          <p:nvPr/>
        </p:nvSpPr>
        <p:spPr bwMode="auto">
          <a:xfrm>
            <a:off x="272480" y="188640"/>
            <a:ext cx="9428213" cy="5669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l"/>
            <a:r>
              <a:rPr lang="en-US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SAE – NHTSA Dialogue</a:t>
            </a:r>
          </a:p>
        </p:txBody>
      </p:sp>
      <p:sp>
        <p:nvSpPr>
          <p:cNvPr id="48" name="CasellaDiTesto 4"/>
          <p:cNvSpPr txBox="1"/>
          <p:nvPr/>
        </p:nvSpPr>
        <p:spPr>
          <a:xfrm>
            <a:off x="488504" y="764704"/>
            <a:ext cx="8856984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22313" indent="-722313" algn="l">
              <a:spcBef>
                <a:spcPts val="0"/>
              </a:spcBef>
            </a:pP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April meeting: Other Tasks</a:t>
            </a:r>
          </a:p>
          <a:p>
            <a:pPr marL="722313" indent="-722313" algn="l">
              <a:spcBef>
                <a:spcPts val="0"/>
              </a:spcBef>
              <a:buFont typeface="Wingdings" pitchFamily="2" charset="2"/>
              <a:buChar char="Ø"/>
            </a:pPr>
            <a:endParaRPr lang="en-US" sz="2000" dirty="0" smtClean="0">
              <a:latin typeface="Arial" charset="0"/>
              <a:cs typeface="Tahoma" pitchFamily="34" charset="0"/>
            </a:endParaRPr>
          </a:p>
          <a:p>
            <a:pPr marL="722313" indent="-722313" algn="l">
              <a:spcBef>
                <a:spcPts val="0"/>
              </a:spcBef>
              <a:buFont typeface="Wingdings" pitchFamily="2" charset="2"/>
              <a:buChar char="Ø"/>
            </a:pPr>
            <a:r>
              <a:rPr lang="en-US" sz="2000" dirty="0" smtClean="0">
                <a:latin typeface="Arial" charset="0"/>
                <a:cs typeface="Tahoma" pitchFamily="34" charset="0"/>
              </a:rPr>
              <a:t>Further technical information on adaptive rear lighting</a:t>
            </a:r>
          </a:p>
          <a:p>
            <a:pPr marL="1179513" lvl="1" indent="-722313" algn="l">
              <a:spcBef>
                <a:spcPts val="0"/>
              </a:spcBef>
              <a:buFont typeface="Arial" pitchFamily="34" charset="0"/>
              <a:buChar char="•"/>
            </a:pPr>
            <a:endParaRPr lang="en-US" sz="2000" dirty="0" smtClean="0">
              <a:latin typeface="Arial" charset="0"/>
              <a:cs typeface="Tahoma" pitchFamily="34" charset="0"/>
            </a:endParaRPr>
          </a:p>
          <a:p>
            <a:pPr marL="722313" indent="-722313" algn="l">
              <a:spcBef>
                <a:spcPts val="0"/>
              </a:spcBef>
              <a:buFont typeface="Wingdings" pitchFamily="2" charset="2"/>
              <a:buChar char="Ø"/>
            </a:pPr>
            <a:r>
              <a:rPr lang="en-US" sz="2000" dirty="0" smtClean="0">
                <a:latin typeface="Arial" charset="0"/>
                <a:cs typeface="Tahoma" pitchFamily="34" charset="0"/>
              </a:rPr>
              <a:t>Comparison US beam pattern to ECE beam patterns in terms of points vs. zones</a:t>
            </a:r>
          </a:p>
          <a:p>
            <a:pPr marL="722313" indent="-722313" algn="l">
              <a:spcBef>
                <a:spcPts val="0"/>
              </a:spcBef>
            </a:pPr>
            <a:endParaRPr lang="en-US" sz="2000" dirty="0" smtClean="0">
              <a:latin typeface="Arial" charset="0"/>
              <a:cs typeface="Tahoma" pitchFamily="34" charset="0"/>
            </a:endParaRPr>
          </a:p>
          <a:p>
            <a:pPr marL="722313" indent="-722313" algn="l">
              <a:spcBef>
                <a:spcPts val="0"/>
              </a:spcBef>
              <a:buFont typeface="Wingdings" pitchFamily="2" charset="2"/>
              <a:buChar char="Ø"/>
            </a:pPr>
            <a:r>
              <a:rPr lang="en-US" sz="2000" dirty="0" smtClean="0">
                <a:latin typeface="Arial" charset="0"/>
                <a:cs typeface="Tahoma" pitchFamily="34" charset="0"/>
              </a:rPr>
              <a:t>Further analysis of the data presented by UMTRI (</a:t>
            </a:r>
            <a:r>
              <a:rPr lang="en-US" sz="2000" dirty="0" err="1" smtClean="0">
                <a:latin typeface="Arial" charset="0"/>
                <a:cs typeface="Tahoma" pitchFamily="34" charset="0"/>
              </a:rPr>
              <a:t>M.Flannagan</a:t>
            </a:r>
            <a:r>
              <a:rPr lang="en-US" sz="2000" dirty="0" smtClean="0">
                <a:latin typeface="Arial" charset="0"/>
                <a:cs typeface="Tahoma" pitchFamily="34" charset="0"/>
              </a:rPr>
              <a:t>) to identify the fraction of pedestrian fatalities that occur at vehicle speed, when ADB system would be activated</a:t>
            </a:r>
          </a:p>
          <a:p>
            <a:pPr marL="722313" indent="-722313" algn="l">
              <a:spcBef>
                <a:spcPts val="0"/>
              </a:spcBef>
            </a:pPr>
            <a:endParaRPr lang="en-US" sz="2000" dirty="0" smtClean="0">
              <a:latin typeface="Arial" charset="0"/>
              <a:cs typeface="Tahoma" pitchFamily="34" charset="0"/>
            </a:endParaRPr>
          </a:p>
          <a:p>
            <a:pPr marL="722313" indent="-722313" algn="l">
              <a:spcBef>
                <a:spcPts val="0"/>
              </a:spcBef>
            </a:pPr>
            <a:endParaRPr lang="en-US" sz="2000" dirty="0" smtClean="0">
              <a:latin typeface="Arial" charset="0"/>
              <a:cs typeface="Tahoma" pitchFamily="34" charset="0"/>
            </a:endParaRPr>
          </a:p>
          <a:p>
            <a:pPr marL="722313" indent="-722313" algn="l">
              <a:spcBef>
                <a:spcPts val="0"/>
              </a:spcBef>
            </a:pPr>
            <a:endParaRPr lang="en-US" sz="2000" dirty="0" smtClean="0">
              <a:latin typeface="Arial" charset="0"/>
              <a:cs typeface="Tahoma" pitchFamily="34" charset="0"/>
            </a:endParaRPr>
          </a:p>
        </p:txBody>
      </p:sp>
      <p:sp>
        <p:nvSpPr>
          <p:cNvPr id="12" name="Segnaposto piè di pagina 1"/>
          <p:cNvSpPr>
            <a:spLocks noGrp="1"/>
          </p:cNvSpPr>
          <p:nvPr>
            <p:ph type="ftr" sz="quarter" idx="10"/>
          </p:nvPr>
        </p:nvSpPr>
        <p:spPr>
          <a:xfrm>
            <a:off x="3384550" y="6237312"/>
            <a:ext cx="3136900" cy="457200"/>
          </a:xfrm>
          <a:noFill/>
        </p:spPr>
        <p:txBody>
          <a:bodyPr/>
          <a:lstStyle/>
          <a:p>
            <a:pPr algn="ctr"/>
            <a:r>
              <a:rPr lang="it-IT" dirty="0">
                <a:latin typeface="Arial" pitchFamily="34" charset="0"/>
                <a:cs typeface="Arial" pitchFamily="34" charset="0"/>
              </a:rPr>
              <a:t>GTB </a:t>
            </a:r>
            <a:r>
              <a:rPr lang="it-IT" dirty="0" smtClean="0">
                <a:latin typeface="Arial" pitchFamily="34" charset="0"/>
                <a:cs typeface="Arial" pitchFamily="34" charset="0"/>
              </a:rPr>
              <a:t>Document </a:t>
            </a:r>
            <a:r>
              <a:rPr lang="it-IT" dirty="0">
                <a:latin typeface="Arial" pitchFamily="34" charset="0"/>
                <a:cs typeface="Arial" pitchFamily="34" charset="0"/>
              </a:rPr>
              <a:t>No. </a:t>
            </a:r>
            <a:r>
              <a:rPr lang="it-IT" dirty="0" smtClean="0">
                <a:latin typeface="Arial" pitchFamily="34" charset="0"/>
                <a:cs typeface="Arial" pitchFamily="34" charset="0"/>
              </a:rPr>
              <a:t>GTB-116-02</a:t>
            </a:r>
            <a:endParaRPr lang="it-IT" dirty="0">
              <a:latin typeface="Arial" pitchFamily="34" charset="0"/>
              <a:cs typeface="Arial" pitchFamily="34" charset="0"/>
            </a:endParaRPr>
          </a:p>
          <a:p>
            <a:pPr algn="ctr"/>
            <a:endParaRPr lang="it-IT" sz="1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2"/>
          <p:cNvSpPr txBox="1">
            <a:spLocks/>
          </p:cNvSpPr>
          <p:nvPr/>
        </p:nvSpPr>
        <p:spPr bwMode="auto">
          <a:xfrm>
            <a:off x="7099300" y="6248400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99FBEAB-D5CE-44F4-AF5B-416D56D3B4EC}" type="slidenum">
              <a:rPr kumimoji="0" lang="it-IT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it-IT" sz="1200" b="0" i="0" u="none" strike="noStrike" kern="1200" cap="none" spc="0" normalizeH="0" baseline="0" noProof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9" name="Slide Number Placeholder 2"/>
          <p:cNvSpPr txBox="1">
            <a:spLocks/>
          </p:cNvSpPr>
          <p:nvPr/>
        </p:nvSpPr>
        <p:spPr bwMode="auto">
          <a:xfrm>
            <a:off x="7099300" y="6248400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B82285A-9AA5-4AE0-A3CA-27590EDDA28A}" type="slidenum">
              <a:rPr kumimoji="0" lang="it-IT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it-IT" sz="1200" b="0" i="0" u="none" strike="noStrike" kern="1200" cap="none" spc="0" normalizeH="0" baseline="0" noProof="0" dirty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cxnSp>
        <p:nvCxnSpPr>
          <p:cNvPr id="11" name="Straight Connector 10"/>
          <p:cNvCxnSpPr/>
          <p:nvPr/>
        </p:nvCxnSpPr>
        <p:spPr bwMode="auto">
          <a:xfrm>
            <a:off x="57151" y="3207643"/>
            <a:ext cx="1136576" cy="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5" name="Slide Number Placeholder 2"/>
          <p:cNvSpPr txBox="1">
            <a:spLocks/>
          </p:cNvSpPr>
          <p:nvPr/>
        </p:nvSpPr>
        <p:spPr bwMode="auto">
          <a:xfrm>
            <a:off x="7099300" y="6248400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B82285A-9AA5-4AE0-A3CA-27590EDDA28A}" type="slidenum">
              <a:rPr kumimoji="0" lang="it-IT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it-IT" sz="1200" b="0" i="0" u="none" strike="noStrike" kern="1200" cap="none" spc="0" normalizeH="0" baseline="0" noProof="0" dirty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00473" y="692696"/>
            <a:ext cx="3960440" cy="21602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6" name="Segnaposto numero diapositiva 2"/>
          <p:cNvSpPr txBox="1">
            <a:spLocks/>
          </p:cNvSpPr>
          <p:nvPr/>
        </p:nvSpPr>
        <p:spPr bwMode="auto">
          <a:xfrm>
            <a:off x="7099300" y="6248400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C93AF39-4FBF-40E9-BAE0-F7818B74B56C}" type="slidenum">
              <a:rPr kumimoji="0" lang="it-IT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it-IT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43" name="Rectangle 2"/>
          <p:cNvSpPr txBox="1">
            <a:spLocks noChangeArrowheads="1"/>
          </p:cNvSpPr>
          <p:nvPr/>
        </p:nvSpPr>
        <p:spPr bwMode="auto">
          <a:xfrm>
            <a:off x="272480" y="188640"/>
            <a:ext cx="9428213" cy="5669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l"/>
            <a:r>
              <a:rPr lang="en-US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SAE Regulatory Cooperation Task Force Topics</a:t>
            </a:r>
          </a:p>
        </p:txBody>
      </p:sp>
      <p:sp>
        <p:nvSpPr>
          <p:cNvPr id="48" name="CasellaDiTesto 4"/>
          <p:cNvSpPr txBox="1"/>
          <p:nvPr/>
        </p:nvSpPr>
        <p:spPr>
          <a:xfrm>
            <a:off x="488504" y="1124745"/>
            <a:ext cx="8856984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22313" indent="-722313" algn="l">
              <a:spcBef>
                <a:spcPts val="0"/>
              </a:spcBef>
            </a:pPr>
            <a:r>
              <a:rPr lang="en-US" sz="2000" dirty="0" smtClean="0">
                <a:solidFill>
                  <a:srgbClr val="C00000"/>
                </a:solidFill>
                <a:latin typeface="Arial" charset="0"/>
                <a:cs typeface="Tahoma" pitchFamily="34" charset="0"/>
              </a:rPr>
              <a:t>1. Haze material: Changes to SAE J576</a:t>
            </a:r>
          </a:p>
          <a:p>
            <a:pPr marL="722313" indent="-722313" algn="l">
              <a:spcBef>
                <a:spcPts val="0"/>
              </a:spcBef>
            </a:pPr>
            <a:endParaRPr lang="en-US" sz="2000" dirty="0" smtClean="0">
              <a:solidFill>
                <a:srgbClr val="C00000"/>
              </a:solidFill>
              <a:latin typeface="Arial" charset="0"/>
              <a:cs typeface="Tahoma" pitchFamily="34" charset="0"/>
            </a:endParaRPr>
          </a:p>
          <a:p>
            <a:pPr marL="1179513" lvl="1" indent="-722313" algn="l">
              <a:spcBef>
                <a:spcPts val="0"/>
              </a:spcBef>
              <a:buFont typeface="Wingdings" pitchFamily="2" charset="2"/>
              <a:buChar char="Ø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SAE submitted a letter informing NHTSA that SAE updated SAE J576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: “Plastic Materials for Use in Optical Parts to incorporate requirements for intentionally hazed materials”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(Oct. 2013)</a:t>
            </a:r>
          </a:p>
          <a:p>
            <a:pPr marL="1179513" lvl="1" indent="-722313" algn="l">
              <a:spcBef>
                <a:spcPts val="0"/>
              </a:spcBef>
              <a:buFont typeface="Wingdings" pitchFamily="2" charset="2"/>
              <a:buChar char="Ø"/>
            </a:pP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marL="1179513" lvl="1" indent="-722313" algn="l">
              <a:spcBef>
                <a:spcPts val="0"/>
              </a:spcBef>
              <a:buFont typeface="Wingdings" pitchFamily="2" charset="2"/>
              <a:buChar char="Ø"/>
            </a:pPr>
            <a:endParaRPr lang="en-US" sz="2000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marL="457200" indent="-457200" algn="l"/>
            <a:r>
              <a:rPr lang="en-US" sz="2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2. Toyota Petition for Rulemaking to allow AHS (form of ADB system) into FMVSS No.108</a:t>
            </a:r>
          </a:p>
          <a:p>
            <a:pPr marL="457200" indent="-457200" algn="l"/>
            <a:endParaRPr lang="en-US" sz="2000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marL="1179513" lvl="1" indent="-722313" algn="l">
              <a:spcBef>
                <a:spcPts val="0"/>
              </a:spcBef>
              <a:buFont typeface="Wingdings" pitchFamily="2" charset="2"/>
              <a:buChar char="Ø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Request for interpretation of FMVSS108 (Sept. 2011)</a:t>
            </a:r>
          </a:p>
          <a:p>
            <a:pPr marL="1179513" lvl="1" indent="-722313" algn="l">
              <a:spcBef>
                <a:spcPts val="0"/>
              </a:spcBef>
              <a:buFont typeface="Wingdings" pitchFamily="2" charset="2"/>
              <a:buChar char="Ø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Petition for rulemaking  (April 2012)</a:t>
            </a:r>
          </a:p>
          <a:p>
            <a:pPr marL="457200" indent="-457200" algn="l"/>
            <a:endParaRPr lang="de-DE" sz="2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Segnaposto piè di pagina 1"/>
          <p:cNvSpPr>
            <a:spLocks noGrp="1"/>
          </p:cNvSpPr>
          <p:nvPr>
            <p:ph type="ftr" sz="quarter" idx="10"/>
          </p:nvPr>
        </p:nvSpPr>
        <p:spPr>
          <a:xfrm>
            <a:off x="3384550" y="6237312"/>
            <a:ext cx="3136900" cy="457200"/>
          </a:xfrm>
          <a:noFill/>
        </p:spPr>
        <p:txBody>
          <a:bodyPr/>
          <a:lstStyle/>
          <a:p>
            <a:pPr algn="ctr"/>
            <a:r>
              <a:rPr lang="it-IT" dirty="0">
                <a:latin typeface="Arial" pitchFamily="34" charset="0"/>
                <a:cs typeface="Arial" pitchFamily="34" charset="0"/>
              </a:rPr>
              <a:t>GTB </a:t>
            </a:r>
            <a:r>
              <a:rPr lang="it-IT" dirty="0" smtClean="0">
                <a:latin typeface="Arial" pitchFamily="34" charset="0"/>
                <a:cs typeface="Arial" pitchFamily="34" charset="0"/>
              </a:rPr>
              <a:t>Document </a:t>
            </a:r>
            <a:r>
              <a:rPr lang="it-IT" dirty="0">
                <a:latin typeface="Arial" pitchFamily="34" charset="0"/>
                <a:cs typeface="Arial" pitchFamily="34" charset="0"/>
              </a:rPr>
              <a:t>No. </a:t>
            </a:r>
            <a:r>
              <a:rPr lang="it-IT" dirty="0" smtClean="0">
                <a:latin typeface="Arial" pitchFamily="34" charset="0"/>
                <a:cs typeface="Arial" pitchFamily="34" charset="0"/>
              </a:rPr>
              <a:t>GTB-116-02</a:t>
            </a:r>
            <a:endParaRPr lang="it-IT" dirty="0">
              <a:latin typeface="Arial" pitchFamily="34" charset="0"/>
              <a:cs typeface="Arial" pitchFamily="34" charset="0"/>
            </a:endParaRPr>
          </a:p>
          <a:p>
            <a:pPr algn="ctr"/>
            <a:endParaRPr lang="it-IT" sz="1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2"/>
          <p:cNvSpPr txBox="1">
            <a:spLocks/>
          </p:cNvSpPr>
          <p:nvPr/>
        </p:nvSpPr>
        <p:spPr bwMode="auto">
          <a:xfrm>
            <a:off x="7099300" y="6248400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99FBEAB-D5CE-44F4-AF5B-416D56D3B4EC}" type="slidenum">
              <a:rPr kumimoji="0" lang="it-IT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it-IT" sz="1200" b="0" i="0" u="none" strike="noStrike" kern="1200" cap="none" spc="0" normalizeH="0" baseline="0" noProof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9" name="Slide Number Placeholder 2"/>
          <p:cNvSpPr txBox="1">
            <a:spLocks/>
          </p:cNvSpPr>
          <p:nvPr/>
        </p:nvSpPr>
        <p:spPr bwMode="auto">
          <a:xfrm>
            <a:off x="7099300" y="6248400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B82285A-9AA5-4AE0-A3CA-27590EDDA28A}" type="slidenum">
              <a:rPr kumimoji="0" lang="it-IT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it-IT" sz="1200" b="0" i="0" u="none" strike="noStrike" kern="1200" cap="none" spc="0" normalizeH="0" baseline="0" noProof="0" dirty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cxnSp>
        <p:nvCxnSpPr>
          <p:cNvPr id="11" name="Straight Connector 10"/>
          <p:cNvCxnSpPr/>
          <p:nvPr/>
        </p:nvCxnSpPr>
        <p:spPr bwMode="auto">
          <a:xfrm>
            <a:off x="57151" y="3207643"/>
            <a:ext cx="1136576" cy="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5" name="Slide Number Placeholder 2"/>
          <p:cNvSpPr txBox="1">
            <a:spLocks/>
          </p:cNvSpPr>
          <p:nvPr/>
        </p:nvSpPr>
        <p:spPr bwMode="auto">
          <a:xfrm>
            <a:off x="7099300" y="6248400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B82285A-9AA5-4AE0-A3CA-27590EDDA28A}" type="slidenum">
              <a:rPr kumimoji="0" lang="it-IT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it-IT" sz="1200" b="0" i="0" u="none" strike="noStrike" kern="1200" cap="none" spc="0" normalizeH="0" baseline="0" noProof="0" dirty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00473" y="692696"/>
            <a:ext cx="3960440" cy="21602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6" name="Segnaposto numero diapositiva 2"/>
          <p:cNvSpPr txBox="1">
            <a:spLocks/>
          </p:cNvSpPr>
          <p:nvPr/>
        </p:nvSpPr>
        <p:spPr bwMode="auto">
          <a:xfrm>
            <a:off x="7099300" y="6248400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C93AF39-4FBF-40E9-BAE0-F7818B74B56C}" type="slidenum">
              <a:rPr kumimoji="0" lang="it-IT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it-IT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43" name="Rectangle 2"/>
          <p:cNvSpPr txBox="1">
            <a:spLocks noChangeArrowheads="1"/>
          </p:cNvSpPr>
          <p:nvPr/>
        </p:nvSpPr>
        <p:spPr bwMode="auto">
          <a:xfrm>
            <a:off x="272480" y="188640"/>
            <a:ext cx="9428213" cy="5669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l"/>
            <a:r>
              <a:rPr lang="en-US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SAE Regulatory Cooperation Task Force Topics</a:t>
            </a:r>
          </a:p>
        </p:txBody>
      </p:sp>
      <p:sp>
        <p:nvSpPr>
          <p:cNvPr id="48" name="CasellaDiTesto 4"/>
          <p:cNvSpPr txBox="1"/>
          <p:nvPr/>
        </p:nvSpPr>
        <p:spPr>
          <a:xfrm>
            <a:off x="488504" y="1124744"/>
            <a:ext cx="885698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22313" indent="-722313" algn="l">
              <a:spcBef>
                <a:spcPts val="0"/>
              </a:spcBef>
            </a:pPr>
            <a:r>
              <a:rPr lang="en-US" sz="2000" dirty="0" smtClean="0">
                <a:solidFill>
                  <a:srgbClr val="C00000"/>
                </a:solidFill>
                <a:latin typeface="Arial" charset="0"/>
                <a:cs typeface="Tahoma" pitchFamily="34" charset="0"/>
              </a:rPr>
              <a:t>3.  FMVSS-ECE incompatibility list</a:t>
            </a:r>
          </a:p>
          <a:p>
            <a:pPr marL="722313" indent="-722313" algn="l">
              <a:spcBef>
                <a:spcPts val="0"/>
              </a:spcBef>
            </a:pPr>
            <a:endParaRPr lang="en-US" sz="2000" dirty="0" smtClean="0">
              <a:latin typeface="Arial" charset="0"/>
              <a:cs typeface="Tahoma" pitchFamily="34" charset="0"/>
            </a:endParaRPr>
          </a:p>
          <a:p>
            <a:pPr marL="722313" indent="-722313" algn="l">
              <a:spcBef>
                <a:spcPts val="0"/>
              </a:spcBef>
            </a:pPr>
            <a:endParaRPr lang="en-US" sz="2000" dirty="0" smtClean="0">
              <a:latin typeface="Arial" charset="0"/>
              <a:cs typeface="Tahoma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0472" y="1628800"/>
            <a:ext cx="9220936" cy="41044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Segnaposto piè di pagina 1"/>
          <p:cNvSpPr>
            <a:spLocks noGrp="1"/>
          </p:cNvSpPr>
          <p:nvPr>
            <p:ph type="ftr" sz="quarter" idx="10"/>
          </p:nvPr>
        </p:nvSpPr>
        <p:spPr>
          <a:xfrm>
            <a:off x="3384550" y="6237312"/>
            <a:ext cx="3136900" cy="457200"/>
          </a:xfrm>
          <a:noFill/>
        </p:spPr>
        <p:txBody>
          <a:bodyPr/>
          <a:lstStyle/>
          <a:p>
            <a:pPr algn="ctr"/>
            <a:r>
              <a:rPr lang="it-IT" dirty="0">
                <a:latin typeface="Arial" pitchFamily="34" charset="0"/>
                <a:cs typeface="Arial" pitchFamily="34" charset="0"/>
              </a:rPr>
              <a:t>GTB </a:t>
            </a:r>
            <a:r>
              <a:rPr lang="it-IT" dirty="0" smtClean="0">
                <a:latin typeface="Arial" pitchFamily="34" charset="0"/>
                <a:cs typeface="Arial" pitchFamily="34" charset="0"/>
              </a:rPr>
              <a:t>Document </a:t>
            </a:r>
            <a:r>
              <a:rPr lang="it-IT" dirty="0">
                <a:latin typeface="Arial" pitchFamily="34" charset="0"/>
                <a:cs typeface="Arial" pitchFamily="34" charset="0"/>
              </a:rPr>
              <a:t>No. </a:t>
            </a:r>
            <a:r>
              <a:rPr lang="it-IT" dirty="0" smtClean="0">
                <a:latin typeface="Arial" pitchFamily="34" charset="0"/>
                <a:cs typeface="Arial" pitchFamily="34" charset="0"/>
              </a:rPr>
              <a:t>GTB-116-02</a:t>
            </a:r>
            <a:endParaRPr lang="it-IT" dirty="0">
              <a:latin typeface="Arial" pitchFamily="34" charset="0"/>
              <a:cs typeface="Arial" pitchFamily="34" charset="0"/>
            </a:endParaRPr>
          </a:p>
          <a:p>
            <a:pPr algn="ctr"/>
            <a:endParaRPr lang="it-IT" sz="1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ruttura predefinita">
  <a:themeElements>
    <a:clrScheme name="Struttura predefinita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ruttura predefinita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rgbClr val="4A7EBB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rgbClr val="4A7EBB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Struttura predefinita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</TotalTime>
  <Words>723</Words>
  <Application>Microsoft Office PowerPoint</Application>
  <PresentationFormat>A4 Paper (210x297 mm)</PresentationFormat>
  <Paragraphs>157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Struttura predefinita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CUNA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Puglisi</dc:creator>
  <cp:lastModifiedBy>Guichard</cp:lastModifiedBy>
  <cp:revision>329</cp:revision>
  <dcterms:created xsi:type="dcterms:W3CDTF">2011-02-15T18:00:14Z</dcterms:created>
  <dcterms:modified xsi:type="dcterms:W3CDTF">2013-10-24T12:47:24Z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