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63" r:id="rId2"/>
    <p:sldId id="286" r:id="rId3"/>
    <p:sldId id="287" r:id="rId4"/>
    <p:sldId id="291" r:id="rId5"/>
    <p:sldId id="282" r:id="rId6"/>
    <p:sldId id="279" r:id="rId7"/>
    <p:sldId id="278" r:id="rId8"/>
    <p:sldId id="289" r:id="rId9"/>
    <p:sldId id="295" r:id="rId10"/>
    <p:sldId id="283" r:id="rId1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06" y="-9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71" tIns="47535" rIns="95071" bIns="47535" numCol="1" anchor="t" anchorCtr="0" compatLnSpc="1">
            <a:prstTxWarp prst="textNoShape">
              <a:avLst/>
            </a:prstTxWarp>
          </a:bodyPr>
          <a:lstStyle>
            <a:lvl1pPr defTabSz="939800"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71" tIns="47535" rIns="95071" bIns="47535" numCol="1" anchor="t" anchorCtr="0" compatLnSpc="1">
            <a:prstTxWarp prst="textNoShape">
              <a:avLst/>
            </a:prstTxWarp>
          </a:bodyPr>
          <a:lstStyle>
            <a:lvl1pPr algn="r" defTabSz="939800">
              <a:defRPr sz="1200">
                <a:latin typeface="Calibri" charset="0"/>
              </a:defRPr>
            </a:lvl1pPr>
          </a:lstStyle>
          <a:p>
            <a:pPr>
              <a:defRPr/>
            </a:pPr>
            <a:fld id="{C092B51C-87DD-4C26-AAFF-EA50608247C4}" type="datetimeFigureOut">
              <a:rPr lang="en-US"/>
              <a:pPr>
                <a:defRPr/>
              </a:pPr>
              <a:t>2/16/2011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71" tIns="47535" rIns="95071" bIns="47535" numCol="1" anchor="b" anchorCtr="0" compatLnSpc="1">
            <a:prstTxWarp prst="textNoShape">
              <a:avLst/>
            </a:prstTxWarp>
          </a:bodyPr>
          <a:lstStyle>
            <a:lvl1pPr defTabSz="939800"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71" tIns="47535" rIns="95071" bIns="47535" numCol="1" anchor="b" anchorCtr="0" compatLnSpc="1">
            <a:prstTxWarp prst="textNoShape">
              <a:avLst/>
            </a:prstTxWarp>
          </a:bodyPr>
          <a:lstStyle>
            <a:lvl1pPr algn="r" defTabSz="939800">
              <a:defRPr sz="1200">
                <a:latin typeface="Calibri" charset="0"/>
              </a:defRPr>
            </a:lvl1pPr>
          </a:lstStyle>
          <a:p>
            <a:pPr>
              <a:defRPr/>
            </a:pPr>
            <a:fld id="{A4B7AF0C-5CF0-416D-A0EC-F58CF395D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71" tIns="47535" rIns="95071" bIns="47535" numCol="1" anchor="t" anchorCtr="0" compatLnSpc="1">
            <a:prstTxWarp prst="textNoShape">
              <a:avLst/>
            </a:prstTxWarp>
          </a:bodyPr>
          <a:lstStyle>
            <a:lvl1pPr defTabSz="939800"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71" tIns="47535" rIns="95071" bIns="47535" numCol="1" anchor="t" anchorCtr="0" compatLnSpc="1">
            <a:prstTxWarp prst="textNoShape">
              <a:avLst/>
            </a:prstTxWarp>
          </a:bodyPr>
          <a:lstStyle>
            <a:lvl1pPr algn="r" defTabSz="939800">
              <a:defRPr sz="1200">
                <a:latin typeface="Calibri" charset="0"/>
              </a:defRPr>
            </a:lvl1pPr>
          </a:lstStyle>
          <a:p>
            <a:pPr>
              <a:defRPr/>
            </a:pPr>
            <a:fld id="{591BEEA9-2EFE-4D71-80B9-E5E2B0C7FAD4}" type="datetimeFigureOut">
              <a:rPr lang="en-US"/>
              <a:pPr>
                <a:defRPr/>
              </a:pPr>
              <a:t>2/16/2011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55" tIns="46227" rIns="92455" bIns="46227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31838" y="4559300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71" tIns="47535" rIns="95071" bIns="475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71" tIns="47535" rIns="95071" bIns="47535" numCol="1" anchor="b" anchorCtr="0" compatLnSpc="1">
            <a:prstTxWarp prst="textNoShape">
              <a:avLst/>
            </a:prstTxWarp>
          </a:bodyPr>
          <a:lstStyle>
            <a:lvl1pPr defTabSz="939800"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71" tIns="47535" rIns="95071" bIns="47535" numCol="1" anchor="b" anchorCtr="0" compatLnSpc="1">
            <a:prstTxWarp prst="textNoShape">
              <a:avLst/>
            </a:prstTxWarp>
          </a:bodyPr>
          <a:lstStyle>
            <a:lvl1pPr algn="r" defTabSz="939800">
              <a:defRPr sz="1200">
                <a:latin typeface="Calibri" charset="0"/>
              </a:defRPr>
            </a:lvl1pPr>
          </a:lstStyle>
          <a:p>
            <a:pPr>
              <a:defRPr/>
            </a:pPr>
            <a:fld id="{B00839AC-5297-494A-B500-4E7D86E48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1F08A0-DD7C-4258-981A-D4629A0CE65F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4A6B4B-802D-480B-B4B2-214BDB744175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BC08D-F362-4F05-BD45-12683B8DCAF7}" type="datetime1">
              <a:rPr lang="en-US"/>
              <a:pPr>
                <a:defRPr/>
              </a:pPr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</a:t>
            </a:r>
            <a:r>
              <a:rPr lang="en-US" baseline="30000"/>
              <a:t>th</a:t>
            </a:r>
            <a:r>
              <a:rPr lang="en-US"/>
              <a:t> Informal Group Meeting on Environmentally Friendly Vehicle (EFV) - Noise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81AFD-5B2A-4617-8290-090847799B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4C0AB-45B8-4AC0-8442-7869D93D33C1}" type="datetime1">
              <a:rPr lang="en-US"/>
              <a:pPr>
                <a:defRPr/>
              </a:pPr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</a:t>
            </a:r>
            <a:r>
              <a:rPr lang="en-US" baseline="30000"/>
              <a:t>th</a:t>
            </a:r>
            <a:r>
              <a:rPr lang="en-US"/>
              <a:t> Informal Group Meeting on Environmentally Friendly Vehicle (EFV) - Noise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5814E-765E-4F8D-86C7-C927E4A998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85462-4414-43A1-BF45-004A58D44C72}" type="datetime1">
              <a:rPr lang="en-US"/>
              <a:pPr>
                <a:defRPr/>
              </a:pPr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</a:t>
            </a:r>
            <a:r>
              <a:rPr lang="en-US" baseline="30000"/>
              <a:t>th</a:t>
            </a:r>
            <a:r>
              <a:rPr lang="en-US"/>
              <a:t> Informal Group Meeting on Environmentally Friendly Vehicle (EFV) - Noise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C4797-750D-4923-9BA3-270C4D7269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E807A-616F-4CAE-9917-E686BA145D72}" type="datetime1">
              <a:rPr lang="en-US"/>
              <a:pPr>
                <a:defRPr/>
              </a:pPr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</a:t>
            </a:r>
            <a:r>
              <a:rPr lang="en-US" baseline="30000"/>
              <a:t>th</a:t>
            </a:r>
            <a:r>
              <a:rPr lang="en-US"/>
              <a:t> Informal Group Meeting on Environmentally Friendly Vehicle (EFV) - Noise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D81CF-F128-4FF1-8A9B-AC982383E2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4098E-AB3D-4DAF-BCE3-35C46433A9FD}" type="datetime1">
              <a:rPr lang="en-US"/>
              <a:pPr>
                <a:defRPr/>
              </a:pPr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</a:t>
            </a:r>
            <a:r>
              <a:rPr lang="en-US" baseline="30000"/>
              <a:t>th</a:t>
            </a:r>
            <a:r>
              <a:rPr lang="en-US"/>
              <a:t> Informal Group Meeting on Environmentally Friendly Vehicle (EFV) - Noise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DA340-D35C-4CA9-859B-D74C47EBD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78091-F0EF-423B-B5D2-4206FBB58636}" type="datetime1">
              <a:rPr lang="en-US"/>
              <a:pPr>
                <a:defRPr/>
              </a:pPr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</a:t>
            </a:r>
            <a:r>
              <a:rPr lang="en-US" baseline="30000"/>
              <a:t>th</a:t>
            </a:r>
            <a:r>
              <a:rPr lang="en-US"/>
              <a:t> Informal Group Meeting on Environmentally Friendly Vehicle (EFV) - Noise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FB0F5-0ADA-4CFB-968F-78006CCA0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E5634-EDEB-4597-9179-CF766BE90859}" type="datetime1">
              <a:rPr lang="en-US"/>
              <a:pPr>
                <a:defRPr/>
              </a:pPr>
              <a:t>2/16/2011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</a:t>
            </a:r>
            <a:r>
              <a:rPr lang="en-US" baseline="30000"/>
              <a:t>th</a:t>
            </a:r>
            <a:r>
              <a:rPr lang="en-US"/>
              <a:t> Informal Group Meeting on Environmentally Friendly Vehicle (EFV) - Noise</a:t>
            </a:r>
          </a:p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C3710-D833-4E1A-AD06-F0189F689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8DC54-7BDE-4014-8DCB-E3D6519F8122}" type="datetime1">
              <a:rPr lang="en-US"/>
              <a:pPr>
                <a:defRPr/>
              </a:pPr>
              <a:t>2/16/2011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</a:t>
            </a:r>
            <a:r>
              <a:rPr lang="en-US" baseline="30000"/>
              <a:t>th</a:t>
            </a:r>
            <a:r>
              <a:rPr lang="en-US"/>
              <a:t> Informal Group Meeting on Environmentally Friendly Vehicle (EFV) - Noise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B3D3C-9B8B-42BD-B2A3-713A30D6C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 txBox="1">
            <a:spLocks/>
          </p:cNvSpPr>
          <p:nvPr userDrawn="1"/>
        </p:nvSpPr>
        <p:spPr>
          <a:xfrm>
            <a:off x="609600" y="6508750"/>
            <a:ext cx="8229600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mtClean="0"/>
              <a:t>9</a:t>
            </a:r>
            <a:r>
              <a:rPr lang="en-US" baseline="30000" smtClean="0"/>
              <a:t>th</a:t>
            </a:r>
            <a:r>
              <a:rPr lang="en-US" smtClean="0"/>
              <a:t> Informal Group Meeting on Environmentally Friendly Vehicle (EFV) - Noise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21361-47D1-4633-BDD3-786EAC8BA222}" type="datetime1">
              <a:rPr lang="en-US"/>
              <a:pPr>
                <a:defRPr/>
              </a:pPr>
              <a:t>2/16/2011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CA475-E4CA-4234-8F47-35528BECEB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24142-BA26-4D98-9975-1888161DAA05}" type="datetime1">
              <a:rPr lang="en-US"/>
              <a:pPr>
                <a:defRPr/>
              </a:pPr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</a:t>
            </a:r>
            <a:r>
              <a:rPr lang="en-US" baseline="30000"/>
              <a:t>th</a:t>
            </a:r>
            <a:r>
              <a:rPr lang="en-US"/>
              <a:t> Informal Group Meeting on Environmentally Friendly Vehicle (EFV) - Noise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EF0E2-BF2A-481E-BFA1-449FE6FAA6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AF8FA-18BD-4AE7-8C50-C052B8C7312C}" type="datetime1">
              <a:rPr lang="en-US"/>
              <a:pPr>
                <a:defRPr/>
              </a:pPr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</a:t>
            </a:r>
            <a:r>
              <a:rPr lang="en-US" baseline="30000"/>
              <a:t>th</a:t>
            </a:r>
            <a:r>
              <a:rPr lang="en-US"/>
              <a:t> Informal Group Meeting on Environmentally Friendly Vehicle (EFV) - Noise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B7616-AA93-46A2-8BF2-323D00D9D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FED2F7-CAFC-4AF0-926D-9A642040F81B}" type="datetime1">
              <a:rPr lang="en-US"/>
              <a:pPr>
                <a:defRPr/>
              </a:pPr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9</a:t>
            </a:r>
            <a:r>
              <a:rPr lang="en-US" baseline="30000"/>
              <a:t>th</a:t>
            </a:r>
            <a:r>
              <a:rPr lang="en-US"/>
              <a:t> Informal Group Meeting on Environmentally Friendly Vehicle (EFV) - Noise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9739C6-41A9-40F7-A88D-2F0988A9C8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0" y="1828800"/>
            <a:ext cx="8991600" cy="44958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B050"/>
                </a:solidFill>
                <a:cs typeface="Aharoni" pitchFamily="2" charset="-79"/>
              </a:rPr>
              <a:t>Outcome of Meeting on “Environmentally Friendly Vehicle”  on Noise</a:t>
            </a:r>
            <a:br>
              <a:rPr lang="en-US" b="1" smtClean="0">
                <a:solidFill>
                  <a:srgbClr val="00B050"/>
                </a:solidFill>
                <a:cs typeface="Aharoni" pitchFamily="2" charset="-79"/>
              </a:rPr>
            </a:br>
            <a:r>
              <a:rPr lang="en-US" b="1" smtClean="0">
                <a:solidFill>
                  <a:srgbClr val="00B050"/>
                </a:solidFill>
                <a:cs typeface="Aharoni" pitchFamily="2" charset="-79"/>
              </a:rPr>
              <a:t/>
            </a:r>
            <a:br>
              <a:rPr lang="en-US" b="1" smtClean="0">
                <a:solidFill>
                  <a:srgbClr val="00B050"/>
                </a:solidFill>
                <a:cs typeface="Aharoni" pitchFamily="2" charset="-79"/>
              </a:rPr>
            </a:br>
            <a:r>
              <a:rPr lang="en-US" sz="2400" b="1" smtClean="0">
                <a:solidFill>
                  <a:srgbClr val="00B050"/>
                </a:solidFill>
                <a:cs typeface="Aharoni" pitchFamily="2" charset="-79"/>
              </a:rPr>
              <a:t/>
            </a:r>
            <a:br>
              <a:rPr lang="en-US" sz="2400" b="1" smtClean="0">
                <a:solidFill>
                  <a:srgbClr val="00B050"/>
                </a:solidFill>
                <a:cs typeface="Aharoni" pitchFamily="2" charset="-79"/>
              </a:rPr>
            </a:br>
            <a:r>
              <a:rPr lang="en-US" sz="2400" b="1" smtClean="0">
                <a:solidFill>
                  <a:srgbClr val="00B050"/>
                </a:solidFill>
                <a:cs typeface="Aharoni" pitchFamily="2" charset="-79"/>
              </a:rPr>
              <a:t>Date : 15</a:t>
            </a:r>
            <a:r>
              <a:rPr lang="en-US" sz="2400" b="1" baseline="30000" smtClean="0">
                <a:solidFill>
                  <a:srgbClr val="00B050"/>
                </a:solidFill>
                <a:cs typeface="Aharoni" pitchFamily="2" charset="-79"/>
              </a:rPr>
              <a:t>th</a:t>
            </a:r>
            <a:r>
              <a:rPr lang="en-US" sz="2400" b="1" smtClean="0">
                <a:solidFill>
                  <a:srgbClr val="00B050"/>
                </a:solidFill>
                <a:cs typeface="Aharoni" pitchFamily="2" charset="-79"/>
              </a:rPr>
              <a:t> February  2011</a:t>
            </a:r>
            <a:br>
              <a:rPr lang="en-US" sz="2400" b="1" smtClean="0">
                <a:solidFill>
                  <a:srgbClr val="00B050"/>
                </a:solidFill>
                <a:cs typeface="Aharoni" pitchFamily="2" charset="-79"/>
              </a:rPr>
            </a:br>
            <a:endParaRPr lang="en-US" sz="2400" b="1" smtClean="0">
              <a:solidFill>
                <a:srgbClr val="00B050"/>
              </a:solidFill>
              <a:cs typeface="Aharoni" pitchFamily="2" charset="-79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24600"/>
            <a:ext cx="8229600" cy="365125"/>
          </a:xfrm>
        </p:spPr>
        <p:txBody>
          <a:bodyPr/>
          <a:lstStyle>
            <a:lvl1pPr algn="ctr">
              <a:defRPr sz="140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latin typeface="+mn-lt"/>
              </a:rPr>
              <a:t>9</a:t>
            </a:r>
            <a:r>
              <a:rPr lang="en-US" baseline="30000" dirty="0" smtClean="0">
                <a:latin typeface="+mn-lt"/>
              </a:rPr>
              <a:t>th</a:t>
            </a:r>
            <a:r>
              <a:rPr lang="en-US" dirty="0" smtClean="0">
                <a:latin typeface="+mn-lt"/>
              </a:rPr>
              <a:t> Informal Group Meeting on Environmentally Friendly Vehicle (EFV) - Noise</a:t>
            </a:r>
            <a:endParaRPr lang="en-US" dirty="0">
              <a:latin typeface="+mn-lt"/>
            </a:endParaRP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8686800" y="6477000"/>
            <a:ext cx="457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charset="0"/>
              </a:rPr>
              <a:t>1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172200" y="457200"/>
            <a:ext cx="2520950" cy="669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u="sng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Informal document</a:t>
            </a:r>
            <a:r>
              <a:rPr lang="en-US" sz="120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</a:t>
            </a:r>
            <a:r>
              <a:rPr lang="en-US" sz="1400" b="1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GRB-53-23</a:t>
            </a:r>
            <a:endParaRPr lang="fr-FR" sz="1400" b="1">
              <a:latin typeface="Times New Roman" pitchFamily="18" charset="0"/>
              <a:ea typeface="ＭＳ Ｐゴシック" charset="-128"/>
              <a:cs typeface="Times New Roman" pitchFamily="18" charset="0"/>
            </a:endParaRPr>
          </a:p>
          <a:p>
            <a:r>
              <a:rPr lang="en-US" sz="120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(53</a:t>
            </a:r>
            <a:r>
              <a:rPr lang="en-US" sz="1200" baseline="3000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rd</a:t>
            </a:r>
            <a:r>
              <a:rPr lang="en-US" sz="120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GRB, 15-17 February 2011, </a:t>
            </a:r>
            <a:endParaRPr lang="fr-FR" sz="1200">
              <a:latin typeface="Times New Roman" pitchFamily="18" charset="0"/>
              <a:ea typeface="ＭＳ Ｐゴシック" charset="-128"/>
              <a:cs typeface="Times New Roman" pitchFamily="18" charset="0"/>
            </a:endParaRPr>
          </a:p>
          <a:p>
            <a:r>
              <a:rPr lang="en-US" sz="1200"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Agenda item 11)</a:t>
            </a:r>
            <a:endParaRPr lang="fr-FR" b="1">
              <a:latin typeface="Tahoma" pitchFamily="34" charset="0"/>
              <a:ea typeface="ＭＳ Ｐゴシック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Box 3"/>
          <p:cNvSpPr txBox="1">
            <a:spLocks noChangeArrowheads="1"/>
          </p:cNvSpPr>
          <p:nvPr/>
        </p:nvSpPr>
        <p:spPr bwMode="auto">
          <a:xfrm>
            <a:off x="2789238" y="3200400"/>
            <a:ext cx="3805237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600" b="1">
                <a:solidFill>
                  <a:srgbClr val="00B050"/>
                </a:solidFill>
                <a:latin typeface="Calibri" charset="0"/>
              </a:rPr>
              <a:t>Thank You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24600"/>
            <a:ext cx="8229600" cy="365125"/>
          </a:xfrm>
        </p:spPr>
        <p:txBody>
          <a:bodyPr/>
          <a:lstStyle>
            <a:lvl1pPr algn="ctr">
              <a:defRPr sz="140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latin typeface="+mn-lt"/>
              </a:rPr>
              <a:t>9</a:t>
            </a:r>
            <a:r>
              <a:rPr lang="en-US" baseline="30000" dirty="0" smtClean="0">
                <a:latin typeface="+mn-lt"/>
              </a:rPr>
              <a:t>th</a:t>
            </a:r>
            <a:r>
              <a:rPr lang="en-US" dirty="0" smtClean="0">
                <a:latin typeface="+mn-lt"/>
              </a:rPr>
              <a:t> Informal Group Meeting on Environmentally Friendly Vehicle (EFV) - Noise</a:t>
            </a:r>
            <a:endParaRPr lang="en-US" dirty="0">
              <a:latin typeface="+mn-lt"/>
            </a:endParaRPr>
          </a:p>
        </p:txBody>
      </p:sp>
      <p:sp>
        <p:nvSpPr>
          <p:cNvPr id="26627" name="TextBox 6"/>
          <p:cNvSpPr txBox="1">
            <a:spLocks noChangeArrowheads="1"/>
          </p:cNvSpPr>
          <p:nvPr/>
        </p:nvSpPr>
        <p:spPr bwMode="auto">
          <a:xfrm>
            <a:off x="8686800" y="6477000"/>
            <a:ext cx="457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charset="0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u="sng" dirty="0" smtClean="0">
                <a:latin typeface="+mn-lt"/>
              </a:rPr>
              <a:t>Introduction 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9163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b="1" dirty="0" smtClean="0"/>
              <a:t>Activities carried out by EFV Informal Group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Chairman EFV presented the need of EFV 9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Session for Noise in GRB Group, to get their input on the evaluation method to be adapted for assessment of Noise.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b="1" dirty="0" smtClean="0"/>
              <a:t>Parameters Considered to assess EFV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CO2 Emissions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Regulated Pollutants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b="1" dirty="0" smtClean="0"/>
              <a:t>Noise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Recycling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i="1" dirty="0" smtClean="0"/>
              <a:t>Discussions to be continued to freeze Parameters 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24600"/>
            <a:ext cx="8229600" cy="365125"/>
          </a:xfrm>
        </p:spPr>
        <p:txBody>
          <a:bodyPr/>
          <a:lstStyle>
            <a:lvl1pPr algn="ctr">
              <a:defRPr sz="140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latin typeface="+mn-lt"/>
              </a:rPr>
              <a:t>9</a:t>
            </a:r>
            <a:r>
              <a:rPr lang="en-US" baseline="30000" dirty="0" smtClean="0">
                <a:latin typeface="+mn-lt"/>
              </a:rPr>
              <a:t>th</a:t>
            </a:r>
            <a:r>
              <a:rPr lang="en-US" dirty="0" smtClean="0">
                <a:latin typeface="+mn-lt"/>
              </a:rPr>
              <a:t> Informal Group Meeting on Environmentally Friendly Vehicle (EFV) - Noise</a:t>
            </a:r>
            <a:endParaRPr lang="en-US" dirty="0">
              <a:latin typeface="+mn-lt"/>
            </a:endParaRPr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8686800" y="6477000"/>
            <a:ext cx="457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u="sng" dirty="0" smtClean="0">
                <a:latin typeface="+mn-lt"/>
              </a:rPr>
              <a:t>Guidelines for EFV Assessment Methodology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 rtlCol="0">
            <a:normAutofit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cs typeface="Arial" pitchFamily="34" charset="0"/>
              </a:rPr>
              <a:t>Information to the customer about the noise performance of the vehicle so that customer can make an intelligent choice for purchase of the vehicle.</a:t>
            </a:r>
            <a:endParaRPr lang="en-US" sz="2400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No new mandatory Standard to be developed for EFV noise  assessment.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Information to be introduced on a voluntary basis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Approach should be technology/segment neutral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Only TTW emissions for assessment of EFV. WTT information to be captured in preamble.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400" b="1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 smtClean="0"/>
              <a:t>         Need to firm up the thinking and proceed.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400" dirty="0" smtClean="0"/>
          </a:p>
          <a:p>
            <a:pPr marL="514350" indent="-514350" eaLnBrk="1" fontAlgn="auto" hangingPunct="1">
              <a:spcAft>
                <a:spcPts val="0"/>
              </a:spcAft>
              <a:buFont typeface="Calibri" charset="0"/>
              <a:buAutoNum type="arabicPeriod"/>
              <a:defRPr/>
            </a:pPr>
            <a:endParaRPr lang="en-US" dirty="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24600"/>
            <a:ext cx="8229600" cy="365125"/>
          </a:xfrm>
        </p:spPr>
        <p:txBody>
          <a:bodyPr/>
          <a:lstStyle>
            <a:lvl1pPr algn="ctr">
              <a:defRPr sz="140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latin typeface="+mn-lt"/>
              </a:rPr>
              <a:t>9</a:t>
            </a:r>
            <a:r>
              <a:rPr lang="en-US" baseline="30000" dirty="0" smtClean="0">
                <a:latin typeface="+mn-lt"/>
              </a:rPr>
              <a:t>th</a:t>
            </a:r>
            <a:r>
              <a:rPr lang="en-US" dirty="0" smtClean="0">
                <a:latin typeface="+mn-lt"/>
              </a:rPr>
              <a:t> Informal Group Meeting on Environmentally Friendly Vehicle (EFV) - Noise</a:t>
            </a:r>
            <a:endParaRPr lang="en-US" dirty="0">
              <a:latin typeface="+mn-lt"/>
            </a:endParaRPr>
          </a:p>
        </p:txBody>
      </p:sp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8686800" y="6477000"/>
            <a:ext cx="457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4"/>
          <p:cNvSpPr txBox="1">
            <a:spLocks noChangeArrowheads="1"/>
          </p:cNvSpPr>
          <p:nvPr/>
        </p:nvSpPr>
        <p:spPr bwMode="auto">
          <a:xfrm>
            <a:off x="381000" y="1371600"/>
            <a:ext cx="83058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charset="0"/>
              <a:buChar char="•"/>
            </a:pPr>
            <a:r>
              <a:rPr lang="en-US" sz="2400">
                <a:latin typeface="Calibri" charset="0"/>
              </a:rPr>
              <a:t>Summary of GRPE EFV Informal Group working paper no. EFV-07-05, EFV-08-06 was presented in GRB group for input from Noise experts. </a:t>
            </a:r>
          </a:p>
          <a:p>
            <a:pPr marL="457200" indent="-457200" algn="just">
              <a:lnSpc>
                <a:spcPct val="150000"/>
              </a:lnSpc>
            </a:pPr>
            <a:endParaRPr lang="en-US" sz="2400">
              <a:latin typeface="Calibri" charset="0"/>
            </a:endParaRPr>
          </a:p>
          <a:p>
            <a:pPr marL="457200" indent="-457200" algn="just">
              <a:lnSpc>
                <a:spcPct val="150000"/>
              </a:lnSpc>
              <a:buFont typeface="Arial" charset="0"/>
              <a:buChar char="•"/>
            </a:pPr>
            <a:r>
              <a:rPr lang="en-US" sz="2400">
                <a:latin typeface="Calibri" charset="0"/>
              </a:rPr>
              <a:t>OICA presented informal document No. EFV-09-06  highlighting the contribution of Powertrain noise and also Tyre noise over speed ranges.  Tyre Noise is most dominant for Electric Vehicles.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635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u="sng" dirty="0" smtClean="0">
                <a:latin typeface="+mn-lt"/>
              </a:rPr>
              <a:t>Presentations Made</a:t>
            </a:r>
            <a:endParaRPr lang="en-US" sz="3600" b="1" u="sng" dirty="0">
              <a:latin typeface="+mn-lt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40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latin typeface="+mn-lt"/>
              </a:rPr>
              <a:t>9</a:t>
            </a:r>
            <a:r>
              <a:rPr lang="en-US" baseline="30000" dirty="0" smtClean="0">
                <a:latin typeface="+mn-lt"/>
              </a:rPr>
              <a:t>th</a:t>
            </a:r>
            <a:r>
              <a:rPr lang="en-US" dirty="0" smtClean="0">
                <a:latin typeface="+mn-lt"/>
              </a:rPr>
              <a:t> Informal Group Meeting on Environmentally Friendly Vehicle (EFV) - Noise</a:t>
            </a:r>
            <a:endParaRPr lang="en-US" dirty="0">
              <a:latin typeface="+mn-lt"/>
            </a:endParaRPr>
          </a:p>
        </p:txBody>
      </p:sp>
      <p:sp>
        <p:nvSpPr>
          <p:cNvPr id="19460" name="TextBox 10"/>
          <p:cNvSpPr txBox="1">
            <a:spLocks noChangeArrowheads="1"/>
          </p:cNvSpPr>
          <p:nvPr/>
        </p:nvSpPr>
        <p:spPr bwMode="auto">
          <a:xfrm>
            <a:off x="8686800" y="6477000"/>
            <a:ext cx="457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4"/>
          <p:cNvSpPr txBox="1">
            <a:spLocks noChangeArrowheads="1"/>
          </p:cNvSpPr>
          <p:nvPr/>
        </p:nvSpPr>
        <p:spPr bwMode="auto">
          <a:xfrm>
            <a:off x="457200" y="1778000"/>
            <a:ext cx="8077200" cy="327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r>
              <a:rPr lang="en-US" sz="2400">
                <a:latin typeface="Calibri" charset="0"/>
              </a:rPr>
              <a:t>Should we consider Interior noise for assessment ?</a:t>
            </a:r>
          </a:p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r>
              <a:rPr lang="en-US" sz="2400">
                <a:latin typeface="Calibri" charset="0"/>
              </a:rPr>
              <a:t>What method can be adapted for Presenting Noise Data as Consumer Information ?</a:t>
            </a:r>
          </a:p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r>
              <a:rPr lang="en-US" sz="2400">
                <a:latin typeface="Calibri" charset="0"/>
              </a:rPr>
              <a:t>How to consider other factors contributing to Noise while  assessment ? </a:t>
            </a:r>
          </a:p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endParaRPr lang="en-US"/>
          </a:p>
        </p:txBody>
      </p:sp>
      <p:sp>
        <p:nvSpPr>
          <p:cNvPr id="20482" name="TextBox 6"/>
          <p:cNvSpPr txBox="1">
            <a:spLocks noChangeArrowheads="1"/>
          </p:cNvSpPr>
          <p:nvPr/>
        </p:nvSpPr>
        <p:spPr bwMode="auto">
          <a:xfrm>
            <a:off x="1143000" y="268288"/>
            <a:ext cx="6553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u="sng">
                <a:latin typeface="Calibri" charset="0"/>
              </a:rPr>
              <a:t>Open Questions Discussed</a:t>
            </a:r>
          </a:p>
        </p:txBody>
      </p:sp>
      <p:sp>
        <p:nvSpPr>
          <p:cNvPr id="20483" name="Title 1"/>
          <p:cNvSpPr>
            <a:spLocks noGrp="1"/>
          </p:cNvSpPr>
          <p:nvPr>
            <p:ph type="title"/>
          </p:nvPr>
        </p:nvSpPr>
        <p:spPr>
          <a:xfrm>
            <a:off x="533400" y="5791200"/>
            <a:ext cx="8229600" cy="868363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0070C0"/>
                </a:solidFill>
                <a:latin typeface="Palatino Linotype" pitchFamily="18" charset="0"/>
              </a:rPr>
              <a:t/>
            </a:r>
            <a:br>
              <a:rPr lang="en-US" sz="2800" smtClean="0">
                <a:solidFill>
                  <a:srgbClr val="0070C0"/>
                </a:solidFill>
                <a:latin typeface="Palatino Linotype" pitchFamily="18" charset="0"/>
              </a:rPr>
            </a:br>
            <a:endParaRPr lang="en-US" sz="2800" b="1" smtClean="0">
              <a:solidFill>
                <a:srgbClr val="0070C0"/>
              </a:solidFill>
              <a:latin typeface="Palatino Linotype" pitchFamily="18" charset="0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40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latin typeface="+mn-lt"/>
              </a:rPr>
              <a:t>9</a:t>
            </a:r>
            <a:r>
              <a:rPr lang="en-US" baseline="30000" dirty="0" smtClean="0">
                <a:latin typeface="+mn-lt"/>
              </a:rPr>
              <a:t>th</a:t>
            </a:r>
            <a:r>
              <a:rPr lang="en-US" dirty="0" smtClean="0">
                <a:latin typeface="+mn-lt"/>
              </a:rPr>
              <a:t> Informal Group Meeting on Environmentally Friendly Vehicle (EFV) - Noise</a:t>
            </a:r>
            <a:endParaRPr lang="en-US" dirty="0">
              <a:latin typeface="+mn-lt"/>
            </a:endParaRPr>
          </a:p>
        </p:txBody>
      </p:sp>
      <p:sp>
        <p:nvSpPr>
          <p:cNvPr id="20485" name="TextBox 10"/>
          <p:cNvSpPr txBox="1">
            <a:spLocks noChangeArrowheads="1"/>
          </p:cNvSpPr>
          <p:nvPr/>
        </p:nvSpPr>
        <p:spPr bwMode="auto">
          <a:xfrm>
            <a:off x="8686800" y="6477000"/>
            <a:ext cx="457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It was discussed whether to consider Internal Noise as one of the factors for assessing EFV?</a:t>
            </a:r>
          </a:p>
          <a:p>
            <a:pPr eaLnBrk="1" hangingPunct="1"/>
            <a:r>
              <a:rPr lang="en-US" sz="2400" smtClean="0"/>
              <a:t>It was concluded that Interior noise is not to be considered for EFV noise assessment as it does not assess Environmental  noise and Interior noise is a choice of customers  and should not be regulated.</a:t>
            </a:r>
          </a:p>
          <a:p>
            <a:pPr eaLnBrk="1" hangingPunct="1"/>
            <a:r>
              <a:rPr lang="en-US" sz="2400" smtClean="0">
                <a:cs typeface="Arial" charset="0"/>
              </a:rPr>
              <a:t>Method of new pass by noise on ISO surface as per ECE R-51 was accepted for performance evaluation of EFV –Noise.</a:t>
            </a:r>
            <a:endParaRPr lang="en-US" sz="240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40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latin typeface="+mn-lt"/>
              </a:rPr>
              <a:t>9</a:t>
            </a:r>
            <a:r>
              <a:rPr lang="en-US" baseline="30000" dirty="0" smtClean="0">
                <a:latin typeface="+mn-lt"/>
              </a:rPr>
              <a:t>th</a:t>
            </a:r>
            <a:r>
              <a:rPr lang="en-US" dirty="0" smtClean="0">
                <a:latin typeface="+mn-lt"/>
              </a:rPr>
              <a:t> Informal Group Meeting on Environmentally Friendly Vehicle (EFV) - Noise</a:t>
            </a:r>
            <a:endParaRPr lang="en-US" dirty="0">
              <a:latin typeface="+mn-lt"/>
            </a:endParaRPr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381000" y="381000"/>
            <a:ext cx="82296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en-US" sz="2800" b="1" u="sng">
                <a:latin typeface="Calibri" charset="0"/>
              </a:rPr>
              <a:t>Should Interior noise be considered for assessment ?</a:t>
            </a:r>
          </a:p>
        </p:txBody>
      </p:sp>
      <p:sp>
        <p:nvSpPr>
          <p:cNvPr id="21508" name="TextBox 6"/>
          <p:cNvSpPr txBox="1">
            <a:spLocks noChangeArrowheads="1"/>
          </p:cNvSpPr>
          <p:nvPr/>
        </p:nvSpPr>
        <p:spPr bwMode="auto">
          <a:xfrm>
            <a:off x="8686800" y="6477000"/>
            <a:ext cx="457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/>
          <p:cNvSpPr/>
          <p:nvPr/>
        </p:nvSpPr>
        <p:spPr>
          <a:xfrm>
            <a:off x="4495800" y="1981200"/>
            <a:ext cx="3529013" cy="228600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542" name="TextBox 6"/>
          <p:cNvSpPr txBox="1">
            <a:spLocks noChangeArrowheads="1"/>
          </p:cNvSpPr>
          <p:nvPr/>
        </p:nvSpPr>
        <p:spPr bwMode="auto">
          <a:xfrm>
            <a:off x="7397750" y="2286000"/>
            <a:ext cx="1670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charset="0"/>
              </a:rPr>
              <a:t>74 dB(A)</a:t>
            </a:r>
          </a:p>
          <a:p>
            <a:r>
              <a:rPr lang="en-US" sz="1400">
                <a:latin typeface="Calibri" charset="0"/>
              </a:rPr>
              <a:t>(Limit of M1 Class)</a:t>
            </a:r>
          </a:p>
        </p:txBody>
      </p:sp>
      <p:sp>
        <p:nvSpPr>
          <p:cNvPr id="8" name="Oval 7"/>
          <p:cNvSpPr/>
          <p:nvPr/>
        </p:nvSpPr>
        <p:spPr>
          <a:xfrm>
            <a:off x="6196013" y="1981200"/>
            <a:ext cx="128587" cy="169863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6096000" y="21336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5" name="TextBox 31"/>
          <p:cNvSpPr txBox="1">
            <a:spLocks noChangeArrowheads="1"/>
          </p:cNvSpPr>
          <p:nvPr/>
        </p:nvSpPr>
        <p:spPr bwMode="auto">
          <a:xfrm>
            <a:off x="228600" y="228600"/>
            <a:ext cx="8534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latin typeface="Calibri" charset="0"/>
              </a:rPr>
              <a:t>How to Represent Exterior Noise data as a Consumer information </a:t>
            </a:r>
            <a:r>
              <a:rPr lang="en-US" sz="2400" b="1">
                <a:latin typeface="Calibri" charset="0"/>
              </a:rPr>
              <a:t>(Measured as per New ECE R-51 Method)</a:t>
            </a:r>
          </a:p>
        </p:txBody>
      </p:sp>
      <p:sp>
        <p:nvSpPr>
          <p:cNvPr id="22546" name="TextBox 33"/>
          <p:cNvSpPr txBox="1">
            <a:spLocks noChangeArrowheads="1"/>
          </p:cNvSpPr>
          <p:nvPr/>
        </p:nvSpPr>
        <p:spPr bwMode="auto">
          <a:xfrm>
            <a:off x="4330700" y="2286000"/>
            <a:ext cx="12334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charset="0"/>
              </a:rPr>
              <a:t>Min</a:t>
            </a:r>
          </a:p>
          <a:p>
            <a:r>
              <a:rPr lang="en-US" sz="1400">
                <a:latin typeface="Calibri" charset="0"/>
              </a:rPr>
              <a:t>(Sound for EV)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 rot="16200000" flipH="1">
            <a:off x="6044406" y="1710532"/>
            <a:ext cx="390525" cy="1746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8" name="TextBox 42"/>
          <p:cNvSpPr txBox="1">
            <a:spLocks noChangeArrowheads="1"/>
          </p:cNvSpPr>
          <p:nvPr/>
        </p:nvSpPr>
        <p:spPr bwMode="auto">
          <a:xfrm>
            <a:off x="4814888" y="1143000"/>
            <a:ext cx="2805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charset="0"/>
              </a:rPr>
              <a:t>Vehicle under consideration</a:t>
            </a:r>
          </a:p>
        </p:txBody>
      </p:sp>
      <p:sp>
        <p:nvSpPr>
          <p:cNvPr id="22549" name="TextBox 45"/>
          <p:cNvSpPr txBox="1">
            <a:spLocks noChangeArrowheads="1"/>
          </p:cNvSpPr>
          <p:nvPr/>
        </p:nvSpPr>
        <p:spPr bwMode="auto">
          <a:xfrm>
            <a:off x="457200" y="1839913"/>
            <a:ext cx="2611438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charset="0"/>
              </a:rPr>
              <a:t>Option 1- As Single value </a:t>
            </a:r>
          </a:p>
        </p:txBody>
      </p:sp>
      <p:sp>
        <p:nvSpPr>
          <p:cNvPr id="22550" name="TextBox 75"/>
          <p:cNvSpPr txBox="1">
            <a:spLocks noChangeArrowheads="1"/>
          </p:cNvSpPr>
          <p:nvPr/>
        </p:nvSpPr>
        <p:spPr bwMode="auto">
          <a:xfrm>
            <a:off x="5949950" y="2286000"/>
            <a:ext cx="603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Calibri" charset="0"/>
              </a:rPr>
              <a:t>dB(A)</a:t>
            </a: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40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latin typeface="+mn-lt"/>
              </a:rPr>
              <a:t>9</a:t>
            </a:r>
            <a:r>
              <a:rPr lang="en-US" baseline="30000" dirty="0" smtClean="0">
                <a:latin typeface="+mn-lt"/>
              </a:rPr>
              <a:t>th</a:t>
            </a:r>
            <a:r>
              <a:rPr lang="en-US" dirty="0" smtClean="0">
                <a:latin typeface="+mn-lt"/>
              </a:rPr>
              <a:t> Informal Group Meeting on Environmentally Friendly Vehicle (EFV) - Noise</a:t>
            </a:r>
            <a:endParaRPr lang="en-US" dirty="0">
              <a:latin typeface="+mn-lt"/>
            </a:endParaRPr>
          </a:p>
        </p:txBody>
      </p:sp>
      <p:graphicFrame>
        <p:nvGraphicFramePr>
          <p:cNvPr id="22540" name="Chart 18"/>
          <p:cNvGraphicFramePr>
            <a:graphicFrameLocks/>
          </p:cNvGraphicFramePr>
          <p:nvPr/>
        </p:nvGraphicFramePr>
        <p:xfrm>
          <a:off x="4191000" y="2743200"/>
          <a:ext cx="4572000" cy="2971800"/>
        </p:xfrm>
        <a:graphic>
          <a:graphicData uri="http://schemas.openxmlformats.org/presentationml/2006/ole">
            <p:oleObj spid="_x0000_s22540" r:id="rId4" imgW="4572396" imgH="2975106" progId="Excel.Chart.8">
              <p:embed/>
            </p:oleObj>
          </a:graphicData>
        </a:graphic>
      </p:graphicFrame>
      <p:sp>
        <p:nvSpPr>
          <p:cNvPr id="22552" name="TextBox 20"/>
          <p:cNvSpPr txBox="1">
            <a:spLocks noChangeArrowheads="1"/>
          </p:cNvSpPr>
          <p:nvPr/>
        </p:nvSpPr>
        <p:spPr bwMode="auto">
          <a:xfrm rot="-5400000">
            <a:off x="3425825" y="4346575"/>
            <a:ext cx="1228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Calibri" charset="0"/>
              </a:rPr>
              <a:t>No of vehicles</a:t>
            </a:r>
          </a:p>
        </p:txBody>
      </p:sp>
      <p:sp>
        <p:nvSpPr>
          <p:cNvPr id="22553" name="TextBox 21"/>
          <p:cNvSpPr txBox="1">
            <a:spLocks noChangeArrowheads="1"/>
          </p:cNvSpPr>
          <p:nvPr/>
        </p:nvSpPr>
        <p:spPr bwMode="auto">
          <a:xfrm>
            <a:off x="6172200" y="5638800"/>
            <a:ext cx="603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Calibri" charset="0"/>
              </a:rPr>
              <a:t>dB(A)</a:t>
            </a:r>
          </a:p>
        </p:txBody>
      </p:sp>
      <p:sp>
        <p:nvSpPr>
          <p:cNvPr id="22554" name="TextBox 23"/>
          <p:cNvSpPr txBox="1">
            <a:spLocks noChangeArrowheads="1"/>
          </p:cNvSpPr>
          <p:nvPr/>
        </p:nvSpPr>
        <p:spPr bwMode="auto">
          <a:xfrm>
            <a:off x="609600" y="4114800"/>
            <a:ext cx="2198688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charset="0"/>
              </a:rPr>
              <a:t>Option 2- As Ranking</a:t>
            </a:r>
          </a:p>
        </p:txBody>
      </p:sp>
      <p:sp>
        <p:nvSpPr>
          <p:cNvPr id="22555" name="TextBox 24"/>
          <p:cNvSpPr txBox="1">
            <a:spLocks noChangeArrowheads="1"/>
          </p:cNvSpPr>
          <p:nvPr/>
        </p:nvSpPr>
        <p:spPr bwMode="auto">
          <a:xfrm>
            <a:off x="8686800" y="6477000"/>
            <a:ext cx="457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charset="0"/>
              </a:rPr>
              <a:t>7</a:t>
            </a:r>
          </a:p>
        </p:txBody>
      </p:sp>
      <p:sp>
        <p:nvSpPr>
          <p:cNvPr id="22556" name="TextBox 17"/>
          <p:cNvSpPr txBox="1">
            <a:spLocks noChangeArrowheads="1"/>
          </p:cNvSpPr>
          <p:nvPr/>
        </p:nvSpPr>
        <p:spPr bwMode="auto">
          <a:xfrm>
            <a:off x="74613" y="5715000"/>
            <a:ext cx="559435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charset="0"/>
              </a:rPr>
              <a:t>Though it was not concluded, the thinking was to go for </a:t>
            </a:r>
          </a:p>
          <a:p>
            <a:r>
              <a:rPr lang="en-US" b="1">
                <a:latin typeface="Calibri" charset="0"/>
              </a:rPr>
              <a:t>Option 1. Further discussion is needed on this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It was felt that Vehicle and Tyre noise can be factors for noise assessment. </a:t>
            </a:r>
          </a:p>
          <a:p>
            <a:pPr eaLnBrk="1" hangingPunct="1"/>
            <a:r>
              <a:rPr lang="en-US" sz="2400" smtClean="0"/>
              <a:t> It was suggested to consider other factors (viz. Road surface, Tyre, Traffic Management, Driving Behavior, Infrastructure contribution, Noise Barrier, Town planning etc.) contributing to overall Exterior Noise as a preamble to EFV document on Noise.</a:t>
            </a:r>
          </a:p>
          <a:p>
            <a:pPr eaLnBrk="1" hangingPunct="1"/>
            <a:endParaRPr lang="en-US" sz="240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8229600" cy="365125"/>
          </a:xfrm>
        </p:spPr>
        <p:txBody>
          <a:bodyPr/>
          <a:lstStyle>
            <a:lvl1pPr algn="ctr">
              <a:defRPr sz="140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latin typeface="+mn-lt"/>
              </a:rPr>
              <a:t>9</a:t>
            </a:r>
            <a:r>
              <a:rPr lang="en-US" baseline="30000" dirty="0" smtClean="0">
                <a:latin typeface="+mn-lt"/>
              </a:rPr>
              <a:t>th</a:t>
            </a:r>
            <a:r>
              <a:rPr lang="en-US" dirty="0" smtClean="0">
                <a:latin typeface="+mn-lt"/>
              </a:rPr>
              <a:t> Informal Group Meeting on Environmentally Friendly Vehicle (EFV) - Noise</a:t>
            </a:r>
            <a:endParaRPr lang="en-US" dirty="0">
              <a:latin typeface="+mn-lt"/>
            </a:endParaRPr>
          </a:p>
        </p:txBody>
      </p: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381000" y="381000"/>
            <a:ext cx="82296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en-US" sz="2800" b="1" u="sng">
                <a:latin typeface="Calibri" charset="0"/>
              </a:rPr>
              <a:t>How to consider other factors contributing to Noise ? </a:t>
            </a:r>
          </a:p>
        </p:txBody>
      </p:sp>
      <p:sp>
        <p:nvSpPr>
          <p:cNvPr id="24580" name="TextBox 6"/>
          <p:cNvSpPr txBox="1">
            <a:spLocks noChangeArrowheads="1"/>
          </p:cNvSpPr>
          <p:nvPr/>
        </p:nvSpPr>
        <p:spPr bwMode="auto">
          <a:xfrm>
            <a:off x="8686800" y="6477000"/>
            <a:ext cx="457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charset="0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4"/>
          <p:cNvSpPr txBox="1">
            <a:spLocks noChangeArrowheads="1"/>
          </p:cNvSpPr>
          <p:nvPr/>
        </p:nvSpPr>
        <p:spPr bwMode="auto">
          <a:xfrm>
            <a:off x="152400" y="1778000"/>
            <a:ext cx="8839200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200">
                <a:latin typeface="Calibri" charset="0"/>
              </a:rPr>
              <a:t>Chairman – EFV recommended to have a task force to come out with a Informal document on EFV Noise before end of 2011.  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200">
                <a:latin typeface="Calibri" charset="0"/>
              </a:rPr>
              <a:t>Task force members may interact to prepare Informal document and meet during next WP- 29 meeting in March 2011. 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200">
                <a:latin typeface="Calibri" charset="0"/>
              </a:rPr>
              <a:t>GRB Chairman requested every member to participate in developing Informal document on EFV noise.  It is also suggested to send their comments / suggestions by mail.  </a:t>
            </a:r>
            <a:endParaRPr lang="en-US"/>
          </a:p>
        </p:txBody>
      </p:sp>
      <p:sp>
        <p:nvSpPr>
          <p:cNvPr id="25602" name="TextBox 6"/>
          <p:cNvSpPr txBox="1">
            <a:spLocks noChangeArrowheads="1"/>
          </p:cNvSpPr>
          <p:nvPr/>
        </p:nvSpPr>
        <p:spPr bwMode="auto">
          <a:xfrm>
            <a:off x="2971800" y="268288"/>
            <a:ext cx="22764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u="sng">
                <a:latin typeface="Calibri" charset="0"/>
              </a:rPr>
              <a:t>Conclusion</a:t>
            </a:r>
          </a:p>
        </p:txBody>
      </p:sp>
      <p:sp>
        <p:nvSpPr>
          <p:cNvPr id="25603" name="Title 1"/>
          <p:cNvSpPr>
            <a:spLocks noGrp="1"/>
          </p:cNvSpPr>
          <p:nvPr>
            <p:ph type="title"/>
          </p:nvPr>
        </p:nvSpPr>
        <p:spPr>
          <a:xfrm>
            <a:off x="533400" y="5791200"/>
            <a:ext cx="8229600" cy="868363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0070C0"/>
                </a:solidFill>
                <a:latin typeface="Palatino Linotype" pitchFamily="18" charset="0"/>
              </a:rPr>
              <a:t/>
            </a:r>
            <a:br>
              <a:rPr lang="en-US" sz="2800" smtClean="0">
                <a:solidFill>
                  <a:srgbClr val="0070C0"/>
                </a:solidFill>
                <a:latin typeface="Palatino Linotype" pitchFamily="18" charset="0"/>
              </a:rPr>
            </a:br>
            <a:endParaRPr lang="en-US" sz="2800" b="1" smtClean="0">
              <a:solidFill>
                <a:srgbClr val="0070C0"/>
              </a:solidFill>
              <a:latin typeface="Palatino Linotype" pitchFamily="18" charset="0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40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latin typeface="+mn-lt"/>
              </a:rPr>
              <a:t>9</a:t>
            </a:r>
            <a:r>
              <a:rPr lang="en-US" baseline="30000" dirty="0" smtClean="0">
                <a:latin typeface="+mn-lt"/>
              </a:rPr>
              <a:t>th</a:t>
            </a:r>
            <a:r>
              <a:rPr lang="en-US" dirty="0" smtClean="0">
                <a:latin typeface="+mn-lt"/>
              </a:rPr>
              <a:t> Informal Group Meeting on Environmentally Friendly Vehicle (EFV) - Noise</a:t>
            </a:r>
            <a:endParaRPr lang="en-US" dirty="0">
              <a:latin typeface="+mn-lt"/>
            </a:endParaRPr>
          </a:p>
        </p:txBody>
      </p:sp>
      <p:sp>
        <p:nvSpPr>
          <p:cNvPr id="25605" name="TextBox 10"/>
          <p:cNvSpPr txBox="1">
            <a:spLocks noChangeArrowheads="1"/>
          </p:cNvSpPr>
          <p:nvPr/>
        </p:nvSpPr>
        <p:spPr bwMode="auto">
          <a:xfrm>
            <a:off x="8686800" y="6477000"/>
            <a:ext cx="457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charset="0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1513</TotalTime>
  <Words>616</Words>
  <Application>Microsoft Office PowerPoint</Application>
  <PresentationFormat>On-screen Show (4:3)</PresentationFormat>
  <Paragraphs>79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12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30" baseType="lpstr">
      <vt:lpstr>Arial</vt:lpstr>
      <vt:lpstr>Calibri</vt:lpstr>
      <vt:lpstr>Aharoni</vt:lpstr>
      <vt:lpstr>Times New Roman</vt:lpstr>
      <vt:lpstr>ＭＳ Ｐゴシック</vt:lpstr>
      <vt:lpstr>Tahoma</vt:lpstr>
      <vt:lpstr>Palatino Linotype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Microsoft Excel Chart</vt:lpstr>
      <vt:lpstr>Outcome of Meeting on “Environmentally Friendly Vehicle”  on Noise   Date : 15th February  2011 </vt:lpstr>
      <vt:lpstr>Introduction </vt:lpstr>
      <vt:lpstr>Guidelines for EFV Assessment Methodology</vt:lpstr>
      <vt:lpstr>Presentations Made</vt:lpstr>
      <vt:lpstr> </vt:lpstr>
      <vt:lpstr>Slide 6</vt:lpstr>
      <vt:lpstr>Slide 7</vt:lpstr>
      <vt:lpstr>Slide 8</vt:lpstr>
      <vt:lpstr> 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N. V. Karanth</dc:creator>
  <cp:lastModifiedBy>Romain HUBERT</cp:lastModifiedBy>
  <cp:revision>132</cp:revision>
  <cp:lastPrinted>2011-02-12T08:19:20Z</cp:lastPrinted>
  <dcterms:created xsi:type="dcterms:W3CDTF">2011-02-06T16:18:44Z</dcterms:created>
  <dcterms:modified xsi:type="dcterms:W3CDTF">2011-02-16T17:50:09Z</dcterms:modified>
</cp:coreProperties>
</file>