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2" r:id="rId2"/>
  </p:sldMasterIdLst>
  <p:notesMasterIdLst>
    <p:notesMasterId r:id="rId7"/>
  </p:notesMasterIdLst>
  <p:handoutMasterIdLst>
    <p:handoutMasterId r:id="rId8"/>
  </p:handoutMasterIdLst>
  <p:sldIdLst>
    <p:sldId id="258" r:id="rId3"/>
    <p:sldId id="380" r:id="rId4"/>
    <p:sldId id="381" r:id="rId5"/>
    <p:sldId id="314" r:id="rId6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5050"/>
    <a:srgbClr val="EAEAEA"/>
    <a:srgbClr val="F9F9F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29" autoAdjust="0"/>
    <p:restoredTop sz="82416" autoAdjust="0"/>
  </p:normalViewPr>
  <p:slideViewPr>
    <p:cSldViewPr>
      <p:cViewPr varScale="1">
        <p:scale>
          <a:sx n="60" d="100"/>
          <a:sy n="60" d="100"/>
        </p:scale>
        <p:origin x="-186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760" y="64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89148" tIns="44574" rIns="89148" bIns="44574" rtlCol="0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89148" tIns="44574" rIns="89148" bIns="44574" rtlCol="0"/>
          <a:lstStyle>
            <a:lvl1pPr algn="r">
              <a:defRPr sz="1100"/>
            </a:lvl1pPr>
          </a:lstStyle>
          <a:p>
            <a:fld id="{1BAD8AB4-1EFC-4CB9-A871-205C73B442A5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89148" tIns="44574" rIns="89148" bIns="44574" rtlCol="0" anchor="b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89148" tIns="44574" rIns="89148" bIns="44574" rtlCol="0" anchor="b"/>
          <a:lstStyle>
            <a:lvl1pPr algn="r">
              <a:defRPr sz="1100"/>
            </a:lvl1pPr>
          </a:lstStyle>
          <a:p>
            <a:fld id="{3F3A3E8C-AC7C-483A-9C5D-6FFF24DB6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741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89148" tIns="44574" rIns="89148" bIns="4457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89148" tIns="44574" rIns="89148" bIns="4457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9FB2D-735F-4AA1-A4D4-053A092AA295}" type="datetimeFigureOut">
              <a:rPr lang="it-IT"/>
              <a:pPr>
                <a:defRPr/>
              </a:pPr>
              <a:t>02/05/2014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48" tIns="44574" rIns="89148" bIns="44574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89148" tIns="44574" rIns="89148" bIns="44574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89148" tIns="44574" rIns="89148" bIns="4457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89148" tIns="44574" rIns="89148" bIns="4457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95910AB-E680-43D2-9B04-1DF41C0CFDB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046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5910AB-E680-43D2-9B04-1DF41C0CFDB2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5397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96136" y="2132856"/>
            <a:ext cx="3019872" cy="1440160"/>
          </a:xfrm>
        </p:spPr>
        <p:txBody>
          <a:bodyPr anchor="t" anchorCtr="0"/>
          <a:lstStyle>
            <a:lvl1pPr algn="l">
              <a:defRPr sz="2800">
                <a:solidFill>
                  <a:srgbClr val="FF5050"/>
                </a:solidFill>
                <a:effectLst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96136" y="3933056"/>
            <a:ext cx="2840360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6434B-49FF-4C2B-AA15-54452B49F1E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8FD8-ABAE-4CE5-8808-314E69F3D36F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F615-2053-46DB-A26F-37FE5B69F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35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8FD8-ABAE-4CE5-8808-314E69F3D36F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F615-2053-46DB-A26F-37FE5B69F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483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8FD8-ABAE-4CE5-8808-314E69F3D36F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F615-2053-46DB-A26F-37FE5B69F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44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8FD8-ABAE-4CE5-8808-314E69F3D36F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F615-2053-46DB-A26F-37FE5B69F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046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8FD8-ABAE-4CE5-8808-314E69F3D36F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F615-2053-46DB-A26F-37FE5B69F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800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8FD8-ABAE-4CE5-8808-314E69F3D36F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F615-2053-46DB-A26F-37FE5B69F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705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8FD8-ABAE-4CE5-8808-314E69F3D36F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F615-2053-46DB-A26F-37FE5B69F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1486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8FD8-ABAE-4CE5-8808-314E69F3D36F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F615-2053-46DB-A26F-37FE5B69F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748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8FD8-ABAE-4CE5-8808-314E69F3D36F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F615-2053-46DB-A26F-37FE5B69F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559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tito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DAA16-A67C-4F67-AC8D-FC16D0A7468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A432B84-DC1E-4AA8-B8B0-D9C15164C24D}" type="datetime1">
              <a:rPr lang="it-IT"/>
              <a:pPr>
                <a:defRPr/>
              </a:pPr>
              <a:t>02/05/2014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2D9F6-4E0E-41D8-BC1F-BF1CE87366C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702304-4039-4C5E-AEB9-126438CC36B5}" type="slidenum">
              <a:rPr lang="it-IT" smtClean="0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4029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2941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numero diapos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BFDE2-B67A-4EC0-945D-C364EF001C2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numero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02781-F299-4122-9748-0155205CA53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07E9B06-B4CE-4BCB-B473-7C33141A326C}" type="datetime1">
              <a:rPr lang="it-IT"/>
              <a:pPr>
                <a:defRPr/>
              </a:pPr>
              <a:t>02/05/2014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6741F-473A-4EFB-B132-0C714658AC4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8FD8-ABAE-4CE5-8808-314E69F3D36F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F615-2053-46DB-A26F-37FE5B69F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264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8FD8-ABAE-4CE5-8808-314E69F3D36F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4F615-2053-46DB-A26F-37FE5B69F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820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422275"/>
            <a:ext cx="8229600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532813" y="6597650"/>
            <a:ext cx="585787" cy="268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702304-4039-4C5E-AEB9-126438CC36B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61" r:id="rId4"/>
    <p:sldLayoutId id="2147483658" r:id="rId5"/>
    <p:sldLayoutId id="2147483659" r:id="rId6"/>
    <p:sldLayoutId id="2147483660" r:id="rId7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800" b="1" kern="1200">
          <a:solidFill>
            <a:srgbClr val="7F7F7F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  <a:latin typeface="+mn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TitilliumText14L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•"/>
        <a:defRPr sz="2400" b="1" kern="1200">
          <a:solidFill>
            <a:srgbClr val="17375E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000" b="1" kern="1200">
          <a:solidFill>
            <a:srgbClr val="17375E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•"/>
        <a:defRPr b="1" kern="1200">
          <a:solidFill>
            <a:srgbClr val="17375E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1600" b="1" kern="1200">
          <a:solidFill>
            <a:srgbClr val="17375E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1600" b="1" kern="1200">
          <a:solidFill>
            <a:srgbClr val="17375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8FD8-ABAE-4CE5-8808-314E69F3D36F}" type="datetimeFigureOut">
              <a:rPr lang="en-GB" smtClean="0"/>
              <a:t>02/05/2014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4F615-2053-46DB-A26F-37FE5B69F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650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olo 1"/>
          <p:cNvSpPr>
            <a:spLocks noGrp="1"/>
          </p:cNvSpPr>
          <p:nvPr>
            <p:ph type="ctrTitle"/>
          </p:nvPr>
        </p:nvSpPr>
        <p:spPr bwMode="auto">
          <a:xfrm>
            <a:off x="395536" y="188640"/>
            <a:ext cx="7488832" cy="2520281"/>
          </a:xfrm>
          <a:solidFill>
            <a:schemeClr val="bg1"/>
          </a:solidFill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>
              <a:lnSpc>
                <a:spcPts val="3200"/>
              </a:lnSpc>
            </a:pPr>
            <a:r>
              <a:rPr lang="it-IT" sz="3200" smtClean="0">
                <a:solidFill>
                  <a:schemeClr val="tx1"/>
                </a:solidFill>
              </a:rPr>
              <a:t/>
            </a:r>
            <a:br>
              <a:rPr lang="it-IT" sz="3200" smtClean="0">
                <a:solidFill>
                  <a:schemeClr val="tx1"/>
                </a:solidFill>
              </a:rPr>
            </a:br>
            <a:r>
              <a:rPr lang="it-IT" sz="3200" smtClean="0">
                <a:solidFill>
                  <a:schemeClr val="tx1"/>
                </a:solidFill>
              </a:rPr>
              <a:t>Simplification and automation for  Greek Fresh Fruit and Vegetable Exports</a:t>
            </a:r>
            <a:br>
              <a:rPr lang="it-IT" sz="3200" smtClean="0">
                <a:solidFill>
                  <a:schemeClr val="tx1"/>
                </a:solidFill>
              </a:rPr>
            </a:br>
            <a:r>
              <a:rPr lang="it-IT" sz="3200" smtClean="0">
                <a:solidFill>
                  <a:schemeClr val="tx1"/>
                </a:solidFill>
              </a:rPr>
              <a:t/>
            </a:r>
            <a:br>
              <a:rPr lang="it-IT" sz="3200" smtClean="0">
                <a:solidFill>
                  <a:schemeClr val="tx1"/>
                </a:solidFill>
              </a:rPr>
            </a:br>
            <a:r>
              <a:rPr lang="it-IT" sz="3200">
                <a:solidFill>
                  <a:schemeClr val="tx1"/>
                </a:solidFill>
              </a:rPr>
              <a:t>- Athens, </a:t>
            </a:r>
            <a:r>
              <a:rPr lang="it-IT" sz="3200" smtClean="0">
                <a:solidFill>
                  <a:schemeClr val="tx1"/>
                </a:solidFill>
              </a:rPr>
              <a:t>May </a:t>
            </a:r>
            <a:r>
              <a:rPr lang="it-IT" sz="3200">
                <a:solidFill>
                  <a:schemeClr val="tx1"/>
                </a:solidFill>
              </a:rPr>
              <a:t>2014-</a:t>
            </a:r>
            <a:r>
              <a:rPr lang="it-IT" sz="3200" smtClean="0">
                <a:solidFill>
                  <a:schemeClr val="tx1"/>
                </a:solidFill>
              </a:rPr>
              <a:t> </a:t>
            </a:r>
            <a:br>
              <a:rPr lang="it-IT" sz="3200" smtClean="0">
                <a:solidFill>
                  <a:schemeClr val="tx1"/>
                </a:solidFill>
              </a:rPr>
            </a:br>
            <a:r>
              <a:rPr lang="it-IT" sz="3200" smtClean="0">
                <a:solidFill>
                  <a:schemeClr val="tx1"/>
                </a:solidFill>
              </a:rPr>
              <a:t/>
            </a:r>
            <a:br>
              <a:rPr lang="it-IT" sz="3200" smtClean="0">
                <a:solidFill>
                  <a:schemeClr val="tx1"/>
                </a:solidFill>
              </a:rPr>
            </a:br>
            <a:r>
              <a:rPr lang="it-IT" sz="3200">
                <a:solidFill>
                  <a:schemeClr val="tx1"/>
                </a:solidFill>
              </a:rPr>
              <a:t/>
            </a:r>
            <a:br>
              <a:rPr lang="it-IT" sz="3200">
                <a:solidFill>
                  <a:schemeClr val="tx1"/>
                </a:solidFill>
              </a:rPr>
            </a:br>
            <a:endParaRPr lang="it-IT" sz="3200" smtClean="0">
              <a:solidFill>
                <a:schemeClr val="tx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5B4762-301B-4A92-BB6C-E47F2B780150}" type="slidenum">
              <a:rPr lang="it-IT"/>
              <a:pPr>
                <a:defRPr/>
              </a:pPr>
              <a:t>1</a:t>
            </a:fld>
            <a:endParaRPr lang="it-IT"/>
          </a:p>
        </p:txBody>
      </p:sp>
      <p:pic>
        <p:nvPicPr>
          <p:cNvPr id="9220" name="Immagine 7" descr="logo-unece-smal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4076700"/>
            <a:ext cx="18415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489"/>
            <a:ext cx="8229600" cy="831651"/>
          </a:xfrm>
        </p:spPr>
        <p:txBody>
          <a:bodyPr/>
          <a:lstStyle/>
          <a:p>
            <a:pPr>
              <a:defRPr/>
            </a:pPr>
            <a:r>
              <a:rPr lang="en-GB" dirty="0" smtClean="0">
                <a:ea typeface="ＭＳ Ｐゴシック" charset="0"/>
              </a:rPr>
              <a:t>Greek Exporters and Logistic Providers:</a:t>
            </a:r>
            <a:br>
              <a:rPr lang="en-GB" dirty="0" smtClean="0">
                <a:ea typeface="ＭＳ Ｐゴシック" charset="0"/>
              </a:rPr>
            </a:br>
            <a:r>
              <a:rPr lang="en-GB" dirty="0" smtClean="0">
                <a:ea typeface="ＭＳ Ｐゴシック" charset="0"/>
              </a:rPr>
              <a:t>- Opportunities and obstacles for </a:t>
            </a:r>
            <a:r>
              <a:rPr lang="en-GB" dirty="0" smtClean="0">
                <a:ea typeface="ＭＳ Ｐゴシック" charset="0"/>
              </a:rPr>
              <a:t>export of fresh fruit and vegetables - </a:t>
            </a:r>
            <a:endParaRPr lang="en-GB" dirty="0">
              <a:ea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GB" dirty="0">
              <a:ea typeface="ＭＳ Ｐゴシック" charset="0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en-GB" dirty="0" smtClean="0">
              <a:ea typeface="ＭＳ Ｐゴシック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E051AC77-5E6D-46CE-B767-35C635433F00}" type="slidenum">
              <a:rPr lang="it-IT" smtClean="0">
                <a:solidFill>
                  <a:srgbClr val="7F7F7F"/>
                </a:solidFill>
                <a:latin typeface="TitilliumText14L"/>
              </a:rPr>
              <a:pPr eaLnBrk="1" hangingPunct="1"/>
              <a:t>2</a:t>
            </a:fld>
            <a:endParaRPr lang="it-IT" smtClean="0">
              <a:solidFill>
                <a:srgbClr val="7F7F7F"/>
              </a:solidFill>
              <a:latin typeface="TitilliumText14L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452140"/>
            <a:ext cx="7067128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E46C0A"/>
              </a:buClr>
              <a:buFont typeface="Arial" pitchFamily="34" charset="0"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E46C0A"/>
              </a:buClr>
              <a:buFont typeface="Arial" pitchFamily="34" charset="0"/>
              <a:buChar char="–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E46C0A"/>
              </a:buClr>
              <a:buFont typeface="Arial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E46C0A"/>
              </a:buClr>
              <a:buFont typeface="Arial" pitchFamily="34" charset="0"/>
              <a:buChar char="–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E46C0A"/>
              </a:buClr>
              <a:buFont typeface="Arial" pitchFamily="34" charset="0"/>
              <a:buChar char="»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endParaRPr lang="fr-CH" sz="1800" b="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lnSpc>
                <a:spcPct val="80000"/>
              </a:lnSpc>
              <a:spcAft>
                <a:spcPts val="12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endParaRPr lang="fr-CH" sz="1800" b="0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lnSpc>
                <a:spcPct val="80000"/>
              </a:lnSpc>
              <a:spcAft>
                <a:spcPts val="12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What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is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the main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strength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of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Greek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FFV export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sector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?</a:t>
            </a:r>
          </a:p>
          <a:p>
            <a:pPr marL="285750" indent="-285750">
              <a:lnSpc>
                <a:spcPct val="80000"/>
              </a:lnSpc>
              <a:spcAft>
                <a:spcPts val="12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What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is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our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main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weakness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?</a:t>
            </a:r>
          </a:p>
          <a:p>
            <a:pPr marL="285750" indent="-285750">
              <a:lnSpc>
                <a:spcPct val="80000"/>
              </a:lnSpc>
              <a:spcAft>
                <a:spcPts val="12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Were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do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we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see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potential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(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markets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/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products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/services)?</a:t>
            </a:r>
          </a:p>
          <a:p>
            <a:pPr marL="285750" indent="-285750">
              <a:lnSpc>
                <a:spcPct val="80000"/>
              </a:lnSpc>
              <a:spcAft>
                <a:spcPts val="12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What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can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the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government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do to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improve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?</a:t>
            </a:r>
          </a:p>
          <a:p>
            <a:pPr marL="285750" indent="-285750">
              <a:lnSpc>
                <a:spcPct val="80000"/>
              </a:lnSpc>
              <a:spcAft>
                <a:spcPts val="12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What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can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we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do to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improve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?</a:t>
            </a:r>
          </a:p>
          <a:p>
            <a:pPr marL="285750" indent="-285750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endParaRPr lang="fr-CH" sz="1800" b="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defRPr/>
            </a:pPr>
            <a:endParaRPr lang="fr-CH" sz="1800" b="0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endParaRPr lang="en-GB" sz="1800" b="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en-GB" sz="1600" dirty="0" smtClean="0"/>
          </a:p>
          <a:p>
            <a:pPr>
              <a:lnSpc>
                <a:spcPct val="80000"/>
              </a:lnSpc>
              <a:defRPr/>
            </a:pPr>
            <a:endParaRPr lang="en-GB" sz="16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16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97636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489"/>
            <a:ext cx="8229600" cy="831651"/>
          </a:xfrm>
        </p:spPr>
        <p:txBody>
          <a:bodyPr/>
          <a:lstStyle/>
          <a:p>
            <a:pPr>
              <a:defRPr/>
            </a:pPr>
            <a:r>
              <a:rPr lang="en-GB" dirty="0" smtClean="0">
                <a:ea typeface="ＭＳ Ｐゴシック" charset="0"/>
              </a:rPr>
              <a:t>Greek Exporters and Logistic Providers:</a:t>
            </a:r>
            <a:br>
              <a:rPr lang="en-GB" dirty="0" smtClean="0">
                <a:ea typeface="ＭＳ Ｐゴシック" charset="0"/>
              </a:rPr>
            </a:br>
            <a:r>
              <a:rPr lang="en-GB" dirty="0" smtClean="0">
                <a:ea typeface="ＭＳ Ｐゴシック" charset="0"/>
              </a:rPr>
              <a:t>- Opportunities and obstacles for </a:t>
            </a:r>
            <a:r>
              <a:rPr lang="en-GB" dirty="0" smtClean="0">
                <a:ea typeface="ＭＳ Ｐゴシック" charset="0"/>
              </a:rPr>
              <a:t>export of fresh fruit and vegetables - </a:t>
            </a:r>
            <a:endParaRPr lang="en-GB" dirty="0">
              <a:ea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GB" dirty="0">
              <a:ea typeface="ＭＳ Ｐゴシック" charset="0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en-GB" dirty="0" smtClean="0">
              <a:ea typeface="ＭＳ Ｐゴシック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E051AC77-5E6D-46CE-B767-35C635433F00}" type="slidenum">
              <a:rPr lang="it-IT" smtClean="0">
                <a:solidFill>
                  <a:srgbClr val="7F7F7F"/>
                </a:solidFill>
                <a:latin typeface="TitilliumText14L"/>
              </a:rPr>
              <a:pPr eaLnBrk="1" hangingPunct="1"/>
              <a:t>3</a:t>
            </a:fld>
            <a:endParaRPr lang="it-IT" smtClean="0">
              <a:solidFill>
                <a:srgbClr val="7F7F7F"/>
              </a:solidFill>
              <a:latin typeface="TitilliumText14L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452140"/>
            <a:ext cx="7067128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E46C0A"/>
              </a:buClr>
              <a:buFont typeface="Arial" pitchFamily="34" charset="0"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E46C0A"/>
              </a:buClr>
              <a:buFont typeface="Arial" pitchFamily="34" charset="0"/>
              <a:buChar char="–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E46C0A"/>
              </a:buClr>
              <a:buFont typeface="Arial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E46C0A"/>
              </a:buClr>
              <a:buFont typeface="Arial" pitchFamily="34" charset="0"/>
              <a:buChar char="–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>
                <a:srgbClr val="E46C0A"/>
              </a:buClr>
              <a:buFont typeface="Arial" pitchFamily="34" charset="0"/>
              <a:buChar char="»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endParaRPr lang="fr-CH" sz="1800" b="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lnSpc>
                <a:spcPct val="80000"/>
              </a:lnSpc>
              <a:spcAft>
                <a:spcPts val="12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endParaRPr lang="fr-CH" sz="1800" b="0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lnSpc>
                <a:spcPct val="80000"/>
              </a:lnSpc>
              <a:spcAft>
                <a:spcPts val="12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What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is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the main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strength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of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Greek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FFV export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sector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?</a:t>
            </a:r>
          </a:p>
          <a:p>
            <a:pPr marL="285750" indent="-285750">
              <a:lnSpc>
                <a:spcPct val="80000"/>
              </a:lnSpc>
              <a:spcAft>
                <a:spcPts val="12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What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is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our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main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weakness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?</a:t>
            </a:r>
          </a:p>
          <a:p>
            <a:pPr marL="285750" indent="-285750">
              <a:lnSpc>
                <a:spcPct val="80000"/>
              </a:lnSpc>
              <a:spcAft>
                <a:spcPts val="12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Were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do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we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see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potential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(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markets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/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products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/services)?</a:t>
            </a:r>
          </a:p>
          <a:p>
            <a:pPr marL="285750" indent="-285750">
              <a:lnSpc>
                <a:spcPct val="80000"/>
              </a:lnSpc>
              <a:spcAft>
                <a:spcPts val="12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What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can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the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government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do to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improve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?</a:t>
            </a:r>
          </a:p>
          <a:p>
            <a:pPr marL="285750" indent="-285750">
              <a:lnSpc>
                <a:spcPct val="80000"/>
              </a:lnSpc>
              <a:spcAft>
                <a:spcPts val="12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What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can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we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 do to </a:t>
            </a:r>
            <a:r>
              <a:rPr lang="fr-CH" sz="2400" b="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improve</a:t>
            </a:r>
            <a:r>
              <a:rPr lang="fr-CH" sz="24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?</a:t>
            </a:r>
          </a:p>
          <a:p>
            <a:pPr marL="285750" indent="-285750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endParaRPr lang="fr-CH" sz="1800" b="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defRPr/>
            </a:pPr>
            <a:endParaRPr lang="fr-CH" sz="1800" b="0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80000"/>
              </a:lnSpc>
              <a:spcAft>
                <a:spcPts val="600"/>
              </a:spcAft>
              <a:buClr>
                <a:schemeClr val="accent1"/>
              </a:buClr>
              <a:buSzPct val="110000"/>
              <a:buFont typeface="Wingdings" pitchFamily="2" charset="2"/>
              <a:buChar char="q"/>
              <a:defRPr/>
            </a:pPr>
            <a:endParaRPr lang="en-GB" sz="1800" b="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en-GB" sz="1600" dirty="0" smtClean="0"/>
          </a:p>
          <a:p>
            <a:pPr>
              <a:lnSpc>
                <a:spcPct val="80000"/>
              </a:lnSpc>
              <a:defRPr/>
            </a:pPr>
            <a:endParaRPr lang="en-GB" sz="16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16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80001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DAA16-A67C-4F67-AC8D-FC16D0A7468D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  <p:sp>
        <p:nvSpPr>
          <p:cNvPr id="7" name="TextBox 6"/>
          <p:cNvSpPr txBox="1"/>
          <p:nvPr/>
        </p:nvSpPr>
        <p:spPr>
          <a:xfrm>
            <a:off x="179512" y="260648"/>
            <a:ext cx="10657184" cy="27392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b="1" smtClean="0"/>
              <a:t>Thank You</a:t>
            </a:r>
          </a:p>
          <a:p>
            <a:endParaRPr lang="en-GB" sz="2800" b="1" smtClean="0"/>
          </a:p>
          <a:p>
            <a:endParaRPr lang="en-GB" sz="2400" b="1"/>
          </a:p>
          <a:p>
            <a:r>
              <a:rPr lang="en-GB" sz="2400" smtClean="0"/>
              <a:t>Markus Pikart, UNECE</a:t>
            </a:r>
          </a:p>
          <a:p>
            <a:endParaRPr lang="en-GB" sz="2400" smtClean="0"/>
          </a:p>
          <a:p>
            <a:r>
              <a:rPr lang="en-GB" sz="2400" smtClean="0"/>
              <a:t>Markus.Pikart@unece.org</a:t>
            </a:r>
          </a:p>
          <a:p>
            <a:endParaRPr lang="en-GB" sz="20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040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NECE">
      <a:majorFont>
        <a:latin typeface="TitilliumText14L"/>
        <a:ea typeface=""/>
        <a:cs typeface=""/>
      </a:majorFont>
      <a:minorFont>
        <a:latin typeface="TitilliumText14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45284</TotalTime>
  <Words>104</Words>
  <Application>Microsoft Office PowerPoint</Application>
  <PresentationFormat>On-screen Show (4:3)</PresentationFormat>
  <Paragraphs>38</Paragraphs>
  <Slides>4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Tema di Office</vt:lpstr>
      <vt:lpstr>Custom Design</vt:lpstr>
      <vt:lpstr> Simplification and automation for  Greek Fresh Fruit and Vegetable Exports  - Athens, May 2014-    </vt:lpstr>
      <vt:lpstr>Greek Exporters and Logistic Providers: - Opportunities and obstacles for export of fresh fruit and vegetables - </vt:lpstr>
      <vt:lpstr>Greek Exporters and Logistic Providers: - Opportunities and obstacles for export of fresh fruit and vegetables -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Markus Pikart;&lt;Markus.Pikart@unece.org&gt;</dc:creator>
  <cp:lastModifiedBy>pikart</cp:lastModifiedBy>
  <cp:revision>581</cp:revision>
  <cp:lastPrinted>2014-05-02T13:24:35Z</cp:lastPrinted>
  <dcterms:created xsi:type="dcterms:W3CDTF">2012-04-03T09:07:27Z</dcterms:created>
  <dcterms:modified xsi:type="dcterms:W3CDTF">2014-05-06T12:22:58Z</dcterms:modified>
</cp:coreProperties>
</file>