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90" r:id="rId2"/>
    <p:sldMasterId id="2147483702" r:id="rId3"/>
    <p:sldMasterId id="2147483674" r:id="rId4"/>
    <p:sldMasterId id="2147483714" r:id="rId5"/>
    <p:sldMasterId id="2147483726" r:id="rId6"/>
    <p:sldMasterId id="2147483738" r:id="rId7"/>
    <p:sldMasterId id="2147483660" r:id="rId8"/>
    <p:sldMasterId id="2147483661" r:id="rId9"/>
  </p:sldMasterIdLst>
  <p:notesMasterIdLst>
    <p:notesMasterId r:id="rId36"/>
  </p:notesMasterIdLst>
  <p:sldIdLst>
    <p:sldId id="256" r:id="rId10"/>
    <p:sldId id="275" r:id="rId11"/>
    <p:sldId id="276" r:id="rId12"/>
    <p:sldId id="277" r:id="rId13"/>
    <p:sldId id="279" r:id="rId14"/>
    <p:sldId id="278" r:id="rId15"/>
    <p:sldId id="280" r:id="rId16"/>
    <p:sldId id="281" r:id="rId17"/>
    <p:sldId id="282" r:id="rId18"/>
    <p:sldId id="283" r:id="rId19"/>
    <p:sldId id="286" r:id="rId20"/>
    <p:sldId id="287" r:id="rId21"/>
    <p:sldId id="292" r:id="rId22"/>
    <p:sldId id="290" r:id="rId23"/>
    <p:sldId id="291" r:id="rId24"/>
    <p:sldId id="293" r:id="rId25"/>
    <p:sldId id="289" r:id="rId26"/>
    <p:sldId id="294" r:id="rId27"/>
    <p:sldId id="295" r:id="rId28"/>
    <p:sldId id="284" r:id="rId29"/>
    <p:sldId id="285" r:id="rId30"/>
    <p:sldId id="288" r:id="rId31"/>
    <p:sldId id="296" r:id="rId32"/>
    <p:sldId id="297" r:id="rId33"/>
    <p:sldId id="298"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C4841"/>
    <a:srgbClr val="766B67"/>
    <a:srgbClr val="887D79"/>
    <a:srgbClr val="FF4535"/>
    <a:srgbClr val="80808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12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43F83-4CA1-4CE5-8C82-8E08B16DB6E5}" type="datetimeFigureOut">
              <a:rPr lang="en-GB" smtClean="0"/>
              <a:t>06/05/2014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5BB8C-D8F5-42E9-B7B6-EA2FB7A1609D}" type="slidenum">
              <a:rPr lang="en-GB" smtClean="0"/>
              <a:t>‹#›</a:t>
            </a:fld>
            <a:endParaRPr lang="en-GB"/>
          </a:p>
        </p:txBody>
      </p:sp>
    </p:spTree>
    <p:extLst>
      <p:ext uri="{BB962C8B-B14F-4D97-AF65-F5344CB8AC3E}">
        <p14:creationId xmlns:p14="http://schemas.microsoft.com/office/powerpoint/2010/main" val="240244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83F5BB-449C-4FF8-B4D7-F1B2BD7D213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87282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324227-6CF2-48F1-91D6-D31B63FF9687}"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1200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DA040-6352-4AF5-8436-3EAFA64EC107}"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5191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FA8CD6-6684-41F2-8A85-8C9FB6CBCA4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2674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3D1A12-1FEB-4530-8A00-A57F90BB1E67}"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240324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40FBD-634C-46E5-A38A-F0E3E7C9B49C}"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20243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CE2E1D-2BED-4E58-8ECF-2A76AEBC8C1E}"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0125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6B4190-3571-43CE-BDEF-D914828B73CD}"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3243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AE189F-6DB4-4C20-AE28-A3984D87B031}"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86492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51C93-AC22-47CA-98F7-4B45C4FB488F}"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52742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68B34-7FDC-470B-BF05-EEDF824D4201}"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6902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36B603-EC59-441B-A907-E704EBA9EFC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82052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362B0-81F3-4362-9705-3185E70CA223}"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00888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F2066E-43FD-49A9-B65E-5CAE7C9B3A6E}"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606056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062C6E-4D6C-4DB7-930D-7D6AAC0090EE}"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37790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74F5B4-2A55-42A0-9761-68598814CC82}"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5623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16783-723A-40EF-A1B8-888FB3B23DE8}"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09957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DE0F4-CD41-4828-9F45-C09FF7CA67C4}"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17682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D8871A-0155-431E-A4A9-D56FA6941384}"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845288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C69EA7-456A-422C-B51D-23A8FD746AF3}"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644826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6237A6-5653-42BC-9C87-06F48B63ED13}"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22826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4A1F3-AB07-4A38-ABB6-75B06FABAFE5}"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964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D9F0E-9401-43C8-86BB-752F1E76A4D2}"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50282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01B76-C8AE-42DD-BF61-E7947C40444A}"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80604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34171-EA21-4DF1-9C26-002FFA9F1FC0}"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16738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8AAE6-DFA4-4035-96EA-2B78180F446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409834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8DE087-4AB1-4303-A454-5F84B3FC5838}"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188006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75769C-8B09-4AE6-8CC9-C606D1F45D02}"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10809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F898C2-3D23-4560-B6AE-111A710830B1}"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355284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98B21-05E5-46DA-BD44-AC11EC12001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38494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D0AE5D-76C7-4CFC-8CAC-6F733D8CC0A9}"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781719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7BAF3A-5C91-40AE-A40A-46D8ECCBE9E2}"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352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27684-3EF4-4FDB-A136-AB6603670F78}"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8632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58762D-6599-4754-898D-4B4794DDDB4F}"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10358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D3075-4161-43AB-8666-4C9B921131BD}"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94406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4C6B3-F78B-4B9D-9702-22885E6EF146}"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8078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DBF7A-54ED-4F58-B919-10C9B45F01BE}"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446566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0B3338-91B0-4C11-A3D9-719237ABFA85}"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94081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F00148-CD13-4451-BDDF-2A4BA3BB1F00}"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42065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378163-2F6B-44CE-8701-C03AC9E1A1CD}"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49370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25151C-3812-4954-8646-8997412E9EEC}"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934523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44FBC2-662B-451F-8DB3-943C4C735648}"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829140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147EEB-89DE-45E4-8671-3C32322C35DA}"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048577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D71108-813F-4F6D-9DD2-D70FCC8843FD}"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19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4959F6-F9C6-4E75-ADC0-6B72441C7A6C}"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209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B388F5-710F-4883-BC1A-C784677D6311}"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90636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FFD8E-0381-4162-B018-876CB75C6C84}"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29188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066A3-A4D8-440A-9A50-E5BDCAD17CF6}"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23488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005CD-43B0-4652-A116-57E8BD42233E}"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83419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FBE5BC-80A5-4D61-9231-3BD2A9B5F743}"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870020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07D5A0-B075-4663-8B52-EC147C119A0E}"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36770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69586D-B5D7-44F1-8574-DADADEA57651}"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50584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2EE7A9-B5DD-4A21-BBEA-63248E24743C}"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017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AF1FB-EDC0-4576-8287-9D7EC0C1648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15295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EE7283-A744-4C48-AD1F-7E422046B354}"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9579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EE1AAB-6AC0-4865-9E47-08F07ED52B60}"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097582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18B545-5DBB-40C1-AD63-4412172F5271}"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005500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5AE9F7-511A-47BD-B3E6-4B33A6BB38E2}"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680290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AC396-6044-470C-98D2-4CDC3FA9FF96}"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850124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4E31D-245B-41A0-B4D1-0DE9478C5D6F}"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046986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95864-10EE-4061-BD33-0F07AD4A0689}"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00312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EBD1-07FA-4899-BD26-B9722252E54F}"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14699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FC60B-DCCF-4785-96B3-52D5C5F8A71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56554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3E9EC5-3FD0-4B5E-8700-37DEB4EF47F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10932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519FA-7471-4B77-9C9F-4460D808E523}"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22683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B6160-BAE6-406B-9FD0-FE606042F62F}"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8502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CC9DB-B467-4A37-BDBB-09235EF6E370}"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9603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CA3D9B-FDEE-4EDF-9509-69A9DD78286D}"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04513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99C703-37EA-4E16-A8D4-B1A01C4C0F28}"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47601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0F1DC1-2698-44FE-86A6-56CE45160883}"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8597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0BDCE-C4FE-43A8-BC4C-7BACD605E771}"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8499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47AF-C034-4030-864D-1DC0FD630C74}"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228095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D302C-C7A2-4009-A915-E64558617931}"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234796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A881C8-3B6C-436F-8F6D-7E5DC14396C0}"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875368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58F1CB-29F2-4C52-B35D-512E3B85DB6D}"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0410001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1" y="685800"/>
            <a:ext cx="9144000" cy="6172200"/>
          </a:xfrm>
          <a:prstGeom prst="rect">
            <a:avLst/>
          </a:prstGeom>
          <a:solidFill>
            <a:srgbClr val="EC4841"/>
          </a:solidFill>
          <a:ln>
            <a:noFill/>
          </a:ln>
          <a:effectLst/>
          <a:extLst/>
        </p:spPr>
        <p:txBody>
          <a:bodyPr wrap="none" anchor="ctr"/>
          <a:lstStyle/>
          <a:p>
            <a:endParaRPr lang="en-GB"/>
          </a:p>
        </p:txBody>
      </p:sp>
      <p:sp>
        <p:nvSpPr>
          <p:cNvPr id="2" name="Title 1"/>
          <p:cNvSpPr>
            <a:spLocks noGrp="1"/>
          </p:cNvSpPr>
          <p:nvPr>
            <p:ph type="title" hasCustomPrompt="1"/>
          </p:nvPr>
        </p:nvSpPr>
        <p:spPr>
          <a:xfrm>
            <a:off x="685801" y="3279848"/>
            <a:ext cx="7772400" cy="1362075"/>
          </a:xfrm>
        </p:spPr>
        <p:txBody>
          <a:bodyPr anchor="t"/>
          <a:lstStyle>
            <a:lvl1pPr algn="ctr">
              <a:defRPr sz="4000" b="1" cap="none">
                <a:solidFill>
                  <a:schemeClr val="bg1"/>
                </a:solidFill>
                <a:latin typeface="Cambria" pitchFamily="18" charset="0"/>
                <a:cs typeface="HELvetica"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3738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CD2F9-52BE-430E-89F0-F6EBD7DBE5D5}"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52480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C298B-2BA9-4E4B-B8A5-640D3EED8787}"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9352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93F564F-C846-4A37-BE3B-1789D91244B6}"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7787139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2" descr="sfondi slides-10.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B86E5CF5-1C9A-4061-9C6D-8B2C629C5628}"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1551611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sfondi slides-2.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ED9B3388-59B6-4F7E-BFBA-773A7E8E55B0}"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9042165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spcBef>
          <a:spcPct val="0"/>
        </a:spcBef>
        <a:buNone/>
        <a:defRPr sz="1400" b="1" kern="1200">
          <a:solidFill>
            <a:schemeClr val="bg1"/>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3.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50B579E5-85E6-4BFE-AD6C-AA4C5BE8C2FB}"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406173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4" descr="sfondi slides-11.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C493692-561B-4809-B80C-FC9F35036CAB}"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378970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2" descr="sfondi slides-4.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1ACF6CC1-641F-4601-9EDC-5A92613FF6F3}"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4054498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9.tif                                            007765C3 enzo casa                      7C2683C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402EF80A-F5A1-4099-8840-9A2354E0DCD6}"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080065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689" r:id="rId12"/>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AEA5E-D63D-440B-9C5D-3AD5D0A2C86A}"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B606A-EF12-48AB-B4C4-F7CE8EF271BA}" type="slidenum">
              <a:rPr lang="en-GB" smtClean="0"/>
              <a:t>‹#›</a:t>
            </a:fld>
            <a:endParaRPr lang="en-GB"/>
          </a:p>
        </p:txBody>
      </p:sp>
      <p:pic>
        <p:nvPicPr>
          <p:cNvPr id="7" name="Picture 3" descr="foto_06.jpg                                                    007676AB enzo casa                      7C2683C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402130"/>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258" y="608730"/>
            <a:ext cx="7773485" cy="114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258" y="1981042"/>
            <a:ext cx="7773485" cy="411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257" y="6249270"/>
            <a:ext cx="1905388"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ABDEC93-0E8B-4536-A992-12E689906D5F}" type="datetime1">
              <a:rPr lang="en-GB" smtClean="0"/>
              <a:t>06/05/2014</a:t>
            </a:fld>
            <a:endParaRPr lang="es-ES_tradnl"/>
          </a:p>
        </p:txBody>
      </p:sp>
      <p:sp>
        <p:nvSpPr>
          <p:cNvPr id="1029" name="Rectangle 5"/>
          <p:cNvSpPr>
            <a:spLocks noGrp="1" noChangeArrowheads="1"/>
          </p:cNvSpPr>
          <p:nvPr>
            <p:ph type="ftr" sz="quarter" idx="3"/>
          </p:nvPr>
        </p:nvSpPr>
        <p:spPr bwMode="auto">
          <a:xfrm>
            <a:off x="3123968" y="6249270"/>
            <a:ext cx="2896065"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ES_tradnl" smtClean="0"/>
              <a:t>Confidencial. Reservats tots els drets.</a:t>
            </a:r>
            <a:endParaRPr lang="es-ES_tradnl"/>
          </a:p>
        </p:txBody>
      </p:sp>
      <p:sp>
        <p:nvSpPr>
          <p:cNvPr id="1030" name="Rectangle 6"/>
          <p:cNvSpPr>
            <a:spLocks noGrp="1" noChangeArrowheads="1"/>
          </p:cNvSpPr>
          <p:nvPr>
            <p:ph type="sldNum" sz="quarter" idx="4"/>
          </p:nvPr>
        </p:nvSpPr>
        <p:spPr bwMode="auto">
          <a:xfrm>
            <a:off x="6553356" y="6249270"/>
            <a:ext cx="1905387"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FA54FEB-92E4-4978-8045-368F529BCB61}" type="slidenum">
              <a:rPr lang="es-ES_tradnl"/>
              <a:pPr/>
              <a:t>‹#›</a:t>
            </a:fld>
            <a:endParaRPr lang="es-ES_tradnl"/>
          </a:p>
        </p:txBody>
      </p:sp>
      <p:pic>
        <p:nvPicPr>
          <p:cNvPr id="7" name="Picture 2" descr="foto_07.jpg                                                    007676AB enzo casa                      7C2683C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10278"/>
      </p:ext>
    </p:extLst>
  </p:cSld>
  <p:clrMap bg1="lt1" tx1="dk1" bg2="lt2" tx2="dk2" accent1="accent1" accent2="accent2" accent3="accent3" accent4="accent4" accent5="accent5" accent6="accent6" hlink="hlink" folHlink="folHlink"/>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heiner@syntesa.e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unnext.unescap.org/pub/tipub2558new.pdf" TargetMode="External"/><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Red kiwi fruit sl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GB" sz="1800" dirty="0">
                <a:solidFill>
                  <a:srgbClr val="FFFFFF"/>
                </a:solidFill>
              </a:rPr>
              <a:t>Fresh fruit and vegetable exports from Greece: </a:t>
            </a:r>
            <a:r>
              <a:rPr lang="en-GB" sz="1800" dirty="0" smtClean="0">
                <a:solidFill>
                  <a:srgbClr val="FFFFFF"/>
                </a:solidFill>
              </a:rPr>
              <a:t>challenges</a:t>
            </a:r>
            <a:endParaRPr lang="en-GB" sz="1800" dirty="0">
              <a:solidFill>
                <a:srgbClr val="FFFFFF"/>
              </a:solidFill>
            </a:endParaRPr>
          </a:p>
        </p:txBody>
      </p:sp>
      <p:sp>
        <p:nvSpPr>
          <p:cNvPr id="3" name="Subtitle 2"/>
          <p:cNvSpPr>
            <a:spLocks noGrp="1"/>
          </p:cNvSpPr>
          <p:nvPr>
            <p:ph type="subTitle" idx="1"/>
          </p:nvPr>
        </p:nvSpPr>
        <p:spPr>
          <a:xfrm>
            <a:off x="3519376" y="3620386"/>
            <a:ext cx="5078524" cy="1752600"/>
          </a:xfrm>
        </p:spPr>
        <p:txBody>
          <a:bodyPr>
            <a:normAutofit/>
          </a:bodyPr>
          <a:lstStyle/>
          <a:p>
            <a:r>
              <a:rPr lang="en-US" sz="4000" b="1" kern="100" dirty="0">
                <a:solidFill>
                  <a:srgbClr val="FFFFFF"/>
                </a:solidFill>
              </a:rPr>
              <a:t>Findings based on </a:t>
            </a:r>
            <a:r>
              <a:rPr lang="en-US" sz="4000" b="1" kern="100" dirty="0" smtClean="0">
                <a:solidFill>
                  <a:srgbClr val="FFFFFF"/>
                </a:solidFill>
              </a:rPr>
              <a:t>BPAs</a:t>
            </a:r>
            <a:endParaRPr lang="en-GB" sz="4000" b="1" dirty="0">
              <a:solidFill>
                <a:srgbClr val="FFFFFF"/>
              </a:solidFill>
            </a:endParaRPr>
          </a:p>
        </p:txBody>
      </p:sp>
    </p:spTree>
    <p:extLst>
      <p:ext uri="{BB962C8B-B14F-4D97-AF65-F5344CB8AC3E}">
        <p14:creationId xmlns:p14="http://schemas.microsoft.com/office/powerpoint/2010/main" val="137436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pPr marL="0" indent="0">
              <a:buNone/>
            </a:pPr>
            <a:r>
              <a:rPr lang="en-US" dirty="0"/>
              <a:t>The following steps are envisaged for completing the first phase of the pilot: </a:t>
            </a:r>
            <a:endParaRPr lang="en-US" dirty="0" smtClean="0"/>
          </a:p>
          <a:p>
            <a:r>
              <a:rPr lang="en-US" dirty="0" smtClean="0"/>
              <a:t>process </a:t>
            </a:r>
            <a:r>
              <a:rPr lang="en-US" dirty="0"/>
              <a:t>mapping validation, </a:t>
            </a:r>
            <a:endParaRPr lang="en-US" dirty="0" smtClean="0"/>
          </a:p>
          <a:p>
            <a:r>
              <a:rPr lang="en-US" dirty="0" smtClean="0"/>
              <a:t>process </a:t>
            </a:r>
            <a:r>
              <a:rPr lang="en-US" dirty="0"/>
              <a:t>analysis, </a:t>
            </a:r>
            <a:endParaRPr lang="en-US" dirty="0" smtClean="0"/>
          </a:p>
          <a:p>
            <a:r>
              <a:rPr lang="en-US" dirty="0" smtClean="0"/>
              <a:t>development </a:t>
            </a:r>
            <a:r>
              <a:rPr lang="en-US" dirty="0"/>
              <a:t>of recommendations for process improvement, and </a:t>
            </a:r>
            <a:endParaRPr lang="en-US" dirty="0" smtClean="0"/>
          </a:p>
          <a:p>
            <a:r>
              <a:rPr lang="en-US" dirty="0" smtClean="0"/>
              <a:t>implementation </a:t>
            </a:r>
            <a:r>
              <a:rPr lang="en-US" dirty="0"/>
              <a:t>of  proposed changes</a:t>
            </a:r>
            <a:r>
              <a:rPr lang="en-US" dirty="0" smtClean="0"/>
              <a:t>.</a:t>
            </a:r>
          </a:p>
          <a:p>
            <a:endParaRPr lang="en-US" dirty="0"/>
          </a:p>
        </p:txBody>
      </p:sp>
      <p:sp>
        <p:nvSpPr>
          <p:cNvPr id="4" name="Slide Number Placeholder 3"/>
          <p:cNvSpPr>
            <a:spLocks noGrp="1"/>
          </p:cNvSpPr>
          <p:nvPr>
            <p:ph type="sldNum" sz="quarter" idx="12"/>
          </p:nvPr>
        </p:nvSpPr>
        <p:spPr/>
        <p:txBody>
          <a:bodyPr/>
          <a:lstStyle/>
          <a:p>
            <a:fld id="{1920EEC7-98E1-4CEF-92AF-B9255C82647E}" type="slidenum">
              <a:rPr lang="en-GB" smtClean="0"/>
              <a:t>10</a:t>
            </a:fld>
            <a:endParaRPr lang="en-GB"/>
          </a:p>
        </p:txBody>
      </p:sp>
    </p:spTree>
    <p:extLst>
      <p:ext uri="{BB962C8B-B14F-4D97-AF65-F5344CB8AC3E}">
        <p14:creationId xmlns:p14="http://schemas.microsoft.com/office/powerpoint/2010/main" val="258222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Validation activity</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11</a:t>
            </a:fld>
            <a:endParaRPr lang="en-GB"/>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r="49195"/>
          <a:stretch/>
        </p:blipFill>
        <p:spPr>
          <a:xfrm>
            <a:off x="6169130" y="1148557"/>
            <a:ext cx="2974870" cy="5092700"/>
          </a:xfrm>
          <a:prstGeom prst="rect">
            <a:avLst/>
          </a:prstGeom>
        </p:spPr>
      </p:pic>
      <p:sp>
        <p:nvSpPr>
          <p:cNvPr id="7" name="TextBox 6"/>
          <p:cNvSpPr txBox="1"/>
          <p:nvPr/>
        </p:nvSpPr>
        <p:spPr>
          <a:xfrm>
            <a:off x="7175500" y="5753923"/>
            <a:ext cx="1421799" cy="276999"/>
          </a:xfrm>
          <a:prstGeom prst="rect">
            <a:avLst/>
          </a:prstGeom>
          <a:noFill/>
        </p:spPr>
        <p:txBody>
          <a:bodyPr wrap="none" rtlCol="0">
            <a:spAutoFit/>
          </a:bodyPr>
          <a:lstStyle/>
          <a:p>
            <a:r>
              <a:rPr lang="en-GB" sz="1200" dirty="0" smtClean="0"/>
              <a:t>© Protofanousi S.A.</a:t>
            </a:r>
            <a:endParaRPr lang="en-GB" sz="1200" dirty="0"/>
          </a:p>
        </p:txBody>
      </p:sp>
      <p:sp>
        <p:nvSpPr>
          <p:cNvPr id="3" name="Content Placeholder 2"/>
          <p:cNvSpPr>
            <a:spLocks noGrp="1"/>
          </p:cNvSpPr>
          <p:nvPr>
            <p:ph idx="1"/>
          </p:nvPr>
        </p:nvSpPr>
        <p:spPr>
          <a:xfrm>
            <a:off x="457200" y="1169581"/>
            <a:ext cx="6311900" cy="4956582"/>
          </a:xfrm>
        </p:spPr>
        <p:txBody>
          <a:bodyPr>
            <a:normAutofit/>
          </a:bodyPr>
          <a:lstStyle/>
          <a:p>
            <a:r>
              <a:rPr lang="en-US" dirty="0" smtClean="0"/>
              <a:t>Visit </a:t>
            </a:r>
            <a:r>
              <a:rPr lang="en-GB" dirty="0"/>
              <a:t>Protofanousi SA, </a:t>
            </a:r>
            <a:r>
              <a:rPr lang="en-GB" dirty="0" smtClean="0"/>
              <a:t>Thessaloniki 26</a:t>
            </a:r>
            <a:r>
              <a:rPr lang="en-GB" baseline="30000" dirty="0" smtClean="0"/>
              <a:t>th</a:t>
            </a:r>
            <a:r>
              <a:rPr lang="en-GB" dirty="0" smtClean="0"/>
              <a:t> March 2014</a:t>
            </a:r>
            <a:endParaRPr lang="en-GB" dirty="0"/>
          </a:p>
          <a:p>
            <a:r>
              <a:rPr lang="en-GB" dirty="0"/>
              <a:t>The company is a large world-wide exporter of fruits and specialise in kiwifruits, cherries and plums, but also export apples, oranges, strawberries and other fruit. The company seeks competitive edge by supplying fruits to those markets where its transport costs are lower </a:t>
            </a:r>
            <a:r>
              <a:rPr lang="en-GB" dirty="0" smtClean="0"/>
              <a:t>in peak </a:t>
            </a:r>
            <a:r>
              <a:rPr lang="en-GB" dirty="0"/>
              <a:t>harvesting time</a:t>
            </a:r>
            <a:r>
              <a:rPr lang="en-GB" dirty="0" smtClean="0"/>
              <a:t>.</a:t>
            </a:r>
          </a:p>
          <a:p>
            <a:r>
              <a:rPr lang="en-GB" dirty="0" smtClean="0"/>
              <a:t>Protofanousi </a:t>
            </a:r>
            <a:r>
              <a:rPr lang="en-GB" dirty="0"/>
              <a:t>is an approved trader for kiwi from the headquarter packing house, but not an approved economic operator (AEO).</a:t>
            </a:r>
          </a:p>
          <a:p>
            <a:r>
              <a:rPr lang="en-GB" dirty="0" smtClean="0"/>
              <a:t>Protofanousi </a:t>
            </a:r>
            <a:r>
              <a:rPr lang="en-GB" dirty="0"/>
              <a:t>sells kiwis mostly to </a:t>
            </a:r>
          </a:p>
          <a:p>
            <a:pPr lvl="1"/>
            <a:r>
              <a:rPr lang="en-GB" dirty="0"/>
              <a:t>Russia</a:t>
            </a:r>
          </a:p>
          <a:p>
            <a:pPr lvl="1"/>
            <a:r>
              <a:rPr lang="en-GB" dirty="0"/>
              <a:t>European Union</a:t>
            </a:r>
          </a:p>
          <a:p>
            <a:pPr lvl="1"/>
            <a:r>
              <a:rPr lang="en-GB" dirty="0"/>
              <a:t>China</a:t>
            </a:r>
          </a:p>
          <a:p>
            <a:pPr lvl="1"/>
            <a:r>
              <a:rPr lang="en-GB" dirty="0"/>
              <a:t>Other </a:t>
            </a:r>
            <a:r>
              <a:rPr lang="en-GB" dirty="0" smtClean="0"/>
              <a:t>destinations</a:t>
            </a:r>
            <a:endParaRPr lang="en-GB" dirty="0"/>
          </a:p>
        </p:txBody>
      </p:sp>
    </p:spTree>
    <p:extLst>
      <p:ext uri="{BB962C8B-B14F-4D97-AF65-F5344CB8AC3E}">
        <p14:creationId xmlns:p14="http://schemas.microsoft.com/office/powerpoint/2010/main" val="2597865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Kiwi business @ Protofanousi</a:t>
            </a:r>
            <a:endParaRPr lang="en-GB" dirty="0"/>
          </a:p>
        </p:txBody>
      </p:sp>
      <p:sp>
        <p:nvSpPr>
          <p:cNvPr id="3" name="Content Placeholder 2"/>
          <p:cNvSpPr>
            <a:spLocks noGrp="1"/>
          </p:cNvSpPr>
          <p:nvPr>
            <p:ph idx="1"/>
          </p:nvPr>
        </p:nvSpPr>
        <p:spPr/>
        <p:txBody>
          <a:bodyPr>
            <a:normAutofit/>
          </a:bodyPr>
          <a:lstStyle/>
          <a:p>
            <a:r>
              <a:rPr lang="en-GB" dirty="0" smtClean="0"/>
              <a:t>In spite of long </a:t>
            </a:r>
            <a:r>
              <a:rPr lang="en-GB" dirty="0"/>
              <a:t>term agreements with buyers world-wide, </a:t>
            </a:r>
            <a:r>
              <a:rPr lang="en-GB" dirty="0" smtClean="0"/>
              <a:t>contracts are </a:t>
            </a:r>
            <a:r>
              <a:rPr lang="en-GB" dirty="0"/>
              <a:t>subject to quick and unpredictable changes. </a:t>
            </a:r>
            <a:endParaRPr lang="en-GB" dirty="0" smtClean="0"/>
          </a:p>
          <a:p>
            <a:pPr lvl="1"/>
            <a:r>
              <a:rPr lang="en-GB" dirty="0" smtClean="0"/>
              <a:t>Customers </a:t>
            </a:r>
            <a:r>
              <a:rPr lang="en-GB" dirty="0"/>
              <a:t>might both reduce the amount of fruit wanted or increase it on very short notice.</a:t>
            </a:r>
          </a:p>
          <a:p>
            <a:r>
              <a:rPr lang="en-GB" dirty="0"/>
              <a:t>Given this variable nature of the order flow and the small operating margin for ship transports to China (shelf-life – shipping time is about 5-7 days only), </a:t>
            </a:r>
            <a:r>
              <a:rPr lang="en-GB" dirty="0" smtClean="0"/>
              <a:t>companies rely </a:t>
            </a:r>
            <a:r>
              <a:rPr lang="en-GB" dirty="0"/>
              <a:t>on efficient customs procedures. </a:t>
            </a:r>
            <a:endParaRPr lang="en-GB" dirty="0" smtClean="0"/>
          </a:p>
          <a:p>
            <a:pPr lvl="1"/>
            <a:r>
              <a:rPr lang="en-GB" dirty="0" smtClean="0"/>
              <a:t>On </a:t>
            </a:r>
            <a:r>
              <a:rPr lang="en-GB" dirty="0"/>
              <a:t>time delivery of the merchandise is a key differentiating factor; in case of delays, clients may very well cancel orders.</a:t>
            </a:r>
          </a:p>
          <a:p>
            <a:r>
              <a:rPr lang="en-GB" dirty="0" smtClean="0"/>
              <a:t>Companies operate </a:t>
            </a:r>
            <a:r>
              <a:rPr lang="en-GB" dirty="0"/>
              <a:t>7 days per week in peak </a:t>
            </a:r>
            <a:r>
              <a:rPr lang="en-GB" dirty="0" smtClean="0"/>
              <a:t>season</a:t>
            </a:r>
          </a:p>
          <a:p>
            <a:r>
              <a:rPr lang="en-GB" dirty="0"/>
              <a:t>In terms of key performance indicators of the export process, </a:t>
            </a:r>
            <a:r>
              <a:rPr lang="en-GB" dirty="0" smtClean="0"/>
              <a:t>Protofanousi stated </a:t>
            </a:r>
            <a:r>
              <a:rPr lang="en-GB" dirty="0"/>
              <a:t>in order of importance</a:t>
            </a:r>
          </a:p>
          <a:p>
            <a:pPr lvl="1"/>
            <a:r>
              <a:rPr lang="en-GB" dirty="0"/>
              <a:t>Reliability/predictability</a:t>
            </a:r>
          </a:p>
          <a:p>
            <a:pPr lvl="1"/>
            <a:r>
              <a:rPr lang="en-GB" dirty="0"/>
              <a:t>Total time, resulting in greater flexibility for changes in destination/orders</a:t>
            </a:r>
          </a:p>
          <a:p>
            <a:pPr lvl="1"/>
            <a:r>
              <a:rPr lang="en-GB" dirty="0"/>
              <a:t>Cost</a:t>
            </a:r>
          </a:p>
        </p:txBody>
      </p:sp>
      <p:sp>
        <p:nvSpPr>
          <p:cNvPr id="4" name="Slide Number Placeholder 3"/>
          <p:cNvSpPr>
            <a:spLocks noGrp="1"/>
          </p:cNvSpPr>
          <p:nvPr>
            <p:ph type="sldNum" sz="quarter" idx="12"/>
          </p:nvPr>
        </p:nvSpPr>
        <p:spPr/>
        <p:txBody>
          <a:bodyPr/>
          <a:lstStyle/>
          <a:p>
            <a:fld id="{1920EEC7-98E1-4CEF-92AF-B9255C82647E}" type="slidenum">
              <a:rPr lang="en-GB" smtClean="0"/>
              <a:t>12</a:t>
            </a:fld>
            <a:endParaRPr lang="en-GB"/>
          </a:p>
        </p:txBody>
      </p:sp>
    </p:spTree>
    <p:extLst>
      <p:ext uri="{BB962C8B-B14F-4D97-AF65-F5344CB8AC3E}">
        <p14:creationId xmlns:p14="http://schemas.microsoft.com/office/powerpoint/2010/main" val="487697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Competitive advantages and weaknesses</a:t>
            </a:r>
          </a:p>
        </p:txBody>
      </p:sp>
      <p:sp>
        <p:nvSpPr>
          <p:cNvPr id="3" name="Content Placeholder 2"/>
          <p:cNvSpPr>
            <a:spLocks noGrp="1"/>
          </p:cNvSpPr>
          <p:nvPr>
            <p:ph idx="1"/>
          </p:nvPr>
        </p:nvSpPr>
        <p:spPr/>
        <p:txBody>
          <a:bodyPr>
            <a:normAutofit fontScale="92500" lnSpcReduction="20000"/>
          </a:bodyPr>
          <a:lstStyle/>
          <a:p>
            <a:endParaRPr lang="en-GB" dirty="0"/>
          </a:p>
          <a:p>
            <a:pPr marL="0" indent="0">
              <a:buNone/>
            </a:pPr>
            <a:r>
              <a:rPr lang="en-GB" b="1" dirty="0"/>
              <a:t>Russia</a:t>
            </a:r>
          </a:p>
          <a:p>
            <a:pPr lvl="0"/>
            <a:r>
              <a:rPr lang="en-GB" dirty="0"/>
              <a:t>Positive attitude towards Greek products</a:t>
            </a:r>
          </a:p>
          <a:p>
            <a:pPr lvl="0"/>
            <a:r>
              <a:rPr lang="en-GB" dirty="0"/>
              <a:t>In Jan-April shorter transport ways than fruit exporting countries and therefore lower transport costs</a:t>
            </a:r>
          </a:p>
          <a:p>
            <a:pPr marL="0" indent="0">
              <a:buNone/>
            </a:pPr>
            <a:r>
              <a:rPr lang="en-GB" b="1" dirty="0"/>
              <a:t>Central Europe</a:t>
            </a:r>
          </a:p>
          <a:p>
            <a:pPr lvl="0"/>
            <a:r>
              <a:rPr lang="en-GB" dirty="0"/>
              <a:t>Greece has not recovered from a period of low quality exports, so Greek fruits do not have a strong brand image and are treated as inferior</a:t>
            </a:r>
          </a:p>
          <a:p>
            <a:pPr lvl="0"/>
            <a:r>
              <a:rPr lang="en-GB" dirty="0"/>
              <a:t>For selected countries like Germany, Protofanousi is competitive because of low transport cost</a:t>
            </a:r>
          </a:p>
          <a:p>
            <a:pPr lvl="0"/>
            <a:r>
              <a:rPr lang="en-GB" dirty="0"/>
              <a:t>For cherries, Spain has earlier harvesting period. Turkey is the main competitor, but Greece has shorter transport ways.</a:t>
            </a:r>
          </a:p>
          <a:p>
            <a:pPr lvl="0"/>
            <a:r>
              <a:rPr lang="en-GB" dirty="0"/>
              <a:t>For oranges competition from Spain is too strong. Therefore, </a:t>
            </a:r>
            <a:r>
              <a:rPr lang="en-GB" dirty="0" err="1"/>
              <a:t>Protofonosi</a:t>
            </a:r>
            <a:r>
              <a:rPr lang="en-GB" dirty="0"/>
              <a:t> exports them to Romania.</a:t>
            </a:r>
          </a:p>
          <a:p>
            <a:pPr marL="0" indent="0">
              <a:buNone/>
            </a:pPr>
            <a:r>
              <a:rPr lang="en-GB" b="1" dirty="0"/>
              <a:t>China</a:t>
            </a:r>
          </a:p>
          <a:p>
            <a:pPr lvl="0"/>
            <a:r>
              <a:rPr lang="en-GB" dirty="0"/>
              <a:t>Very demanding customers</a:t>
            </a:r>
          </a:p>
          <a:p>
            <a:pPr lvl="0"/>
            <a:r>
              <a:rPr lang="en-GB" dirty="0"/>
              <a:t>China has large own production, but also a heavy pollution problem.</a:t>
            </a:r>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13</a:t>
            </a:fld>
            <a:endParaRPr lang="en-GB"/>
          </a:p>
        </p:txBody>
      </p:sp>
    </p:spTree>
    <p:extLst>
      <p:ext uri="{BB962C8B-B14F-4D97-AF65-F5344CB8AC3E}">
        <p14:creationId xmlns:p14="http://schemas.microsoft.com/office/powerpoint/2010/main" val="179007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Documents delivered to Customs</a:t>
            </a:r>
            <a:endParaRPr lang="en-GB" dirty="0"/>
          </a:p>
        </p:txBody>
      </p:sp>
      <p:sp>
        <p:nvSpPr>
          <p:cNvPr id="3" name="Content Placeholder 2"/>
          <p:cNvSpPr>
            <a:spLocks noGrp="1"/>
          </p:cNvSpPr>
          <p:nvPr>
            <p:ph idx="1"/>
          </p:nvPr>
        </p:nvSpPr>
        <p:spPr/>
        <p:txBody>
          <a:bodyPr/>
          <a:lstStyle/>
          <a:p>
            <a:pPr lvl="0"/>
            <a:r>
              <a:rPr lang="en-GB" dirty="0" smtClean="0"/>
              <a:t>Packing </a:t>
            </a:r>
            <a:r>
              <a:rPr lang="en-GB" dirty="0"/>
              <a:t>list</a:t>
            </a:r>
          </a:p>
          <a:p>
            <a:pPr lvl="0"/>
            <a:r>
              <a:rPr lang="en-GB" dirty="0"/>
              <a:t>Phytosanitary certificate</a:t>
            </a:r>
          </a:p>
          <a:p>
            <a:pPr lvl="0"/>
            <a:r>
              <a:rPr lang="en-GB" dirty="0"/>
              <a:t>Sales invoice</a:t>
            </a:r>
          </a:p>
          <a:p>
            <a:pPr lvl="0"/>
            <a:r>
              <a:rPr lang="en-GB" dirty="0"/>
              <a:t>CMR (road transport only)</a:t>
            </a:r>
          </a:p>
          <a:p>
            <a:pPr lvl="0"/>
            <a:r>
              <a:rPr lang="en-GB" dirty="0"/>
              <a:t>Greek transport authorization (road transport only) </a:t>
            </a:r>
          </a:p>
          <a:p>
            <a:pPr lvl="0"/>
            <a:r>
              <a:rPr lang="en-GB" dirty="0"/>
              <a:t>EUR1 (Country of Origin certificate, obtained by Chamber of Commerce)</a:t>
            </a:r>
          </a:p>
          <a:p>
            <a:r>
              <a:rPr lang="en-GB" dirty="0"/>
              <a:t>Export declaration</a:t>
            </a:r>
          </a:p>
        </p:txBody>
      </p:sp>
      <p:sp>
        <p:nvSpPr>
          <p:cNvPr id="4" name="Slide Number Placeholder 3"/>
          <p:cNvSpPr>
            <a:spLocks noGrp="1"/>
          </p:cNvSpPr>
          <p:nvPr>
            <p:ph type="sldNum" sz="quarter" idx="12"/>
          </p:nvPr>
        </p:nvSpPr>
        <p:spPr/>
        <p:txBody>
          <a:bodyPr/>
          <a:lstStyle/>
          <a:p>
            <a:fld id="{1920EEC7-98E1-4CEF-92AF-B9255C82647E}" type="slidenum">
              <a:rPr lang="en-GB" smtClean="0"/>
              <a:t>14</a:t>
            </a:fld>
            <a:endParaRPr lang="en-GB"/>
          </a:p>
        </p:txBody>
      </p:sp>
    </p:spTree>
    <p:extLst>
      <p:ext uri="{BB962C8B-B14F-4D97-AF65-F5344CB8AC3E}">
        <p14:creationId xmlns:p14="http://schemas.microsoft.com/office/powerpoint/2010/main" val="1716825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Cost of </a:t>
            </a:r>
            <a:r>
              <a:rPr lang="en-GB" dirty="0" smtClean="0"/>
              <a:t>export</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Inspection </a:t>
            </a:r>
            <a:r>
              <a:rPr lang="en-GB" dirty="0"/>
              <a:t>costs</a:t>
            </a:r>
          </a:p>
          <a:p>
            <a:pPr lvl="0"/>
            <a:r>
              <a:rPr lang="en-GB" dirty="0"/>
              <a:t>30€ per phytosanitary certificate</a:t>
            </a:r>
          </a:p>
          <a:p>
            <a:pPr lvl="0"/>
            <a:r>
              <a:rPr lang="en-GB" dirty="0"/>
              <a:t>Distance based overtime cost (about 25€ for Protofanousi)</a:t>
            </a:r>
          </a:p>
          <a:p>
            <a:pPr marL="0" lvl="0" indent="0">
              <a:buNone/>
            </a:pPr>
            <a:r>
              <a:rPr lang="en-GB" dirty="0"/>
              <a:t> </a:t>
            </a:r>
          </a:p>
          <a:p>
            <a:pPr marL="0" indent="0">
              <a:buNone/>
            </a:pPr>
            <a:r>
              <a:rPr lang="en-GB" dirty="0"/>
              <a:t>Customs</a:t>
            </a:r>
          </a:p>
          <a:p>
            <a:pPr lvl="0"/>
            <a:r>
              <a:rPr lang="en-GB" dirty="0"/>
              <a:t>11€ per export afterhours charge. </a:t>
            </a:r>
            <a:endParaRPr lang="en-GB" dirty="0" smtClean="0"/>
          </a:p>
          <a:p>
            <a:pPr lvl="0"/>
            <a:r>
              <a:rPr lang="en-GB" dirty="0" smtClean="0"/>
              <a:t>NOTE</a:t>
            </a:r>
            <a:r>
              <a:rPr lang="en-GB" dirty="0"/>
              <a:t>: there is, however, no cashier present after office closing hours.</a:t>
            </a:r>
          </a:p>
          <a:p>
            <a:pPr marL="0" lvl="0" indent="0">
              <a:buNone/>
            </a:pPr>
            <a:r>
              <a:rPr lang="en-GB" dirty="0"/>
              <a:t> </a:t>
            </a:r>
          </a:p>
          <a:p>
            <a:pPr marL="0" indent="0">
              <a:buNone/>
            </a:pPr>
            <a:r>
              <a:rPr lang="en-GB" dirty="0"/>
              <a:t>Transport costs</a:t>
            </a:r>
          </a:p>
          <a:p>
            <a:pPr lvl="0"/>
            <a:r>
              <a:rPr lang="en-GB" dirty="0"/>
              <a:t>Russia: about 4,500€ per lorry</a:t>
            </a:r>
          </a:p>
          <a:p>
            <a:pPr lvl="0"/>
            <a:r>
              <a:rPr lang="en-GB" dirty="0"/>
              <a:t>UK: 3,800€ per lorry</a:t>
            </a:r>
          </a:p>
          <a:p>
            <a:pPr lvl="0"/>
            <a:r>
              <a:rPr lang="en-GB" dirty="0"/>
              <a:t>DE: 2,000€ per lorry </a:t>
            </a:r>
          </a:p>
          <a:p>
            <a:pPr lvl="0"/>
            <a:r>
              <a:rPr lang="en-GB" dirty="0"/>
              <a:t>China: 2,000USD per container</a:t>
            </a:r>
          </a:p>
          <a:p>
            <a:pPr marL="0" indent="0">
              <a:buNone/>
            </a:pPr>
            <a:endParaRPr lang="en-GB" dirty="0" smtClean="0"/>
          </a:p>
          <a:p>
            <a:pPr marL="0" indent="0">
              <a:buNone/>
            </a:pPr>
            <a:r>
              <a:rPr lang="en-GB" dirty="0" smtClean="0"/>
              <a:t>Cost </a:t>
            </a:r>
            <a:r>
              <a:rPr lang="en-GB" dirty="0"/>
              <a:t>of waiting for inspection</a:t>
            </a:r>
          </a:p>
          <a:p>
            <a:pPr lvl="0"/>
            <a:r>
              <a:rPr lang="en-GB" dirty="0"/>
              <a:t>Energy for refrigeration</a:t>
            </a:r>
          </a:p>
          <a:p>
            <a:pPr lvl="0"/>
            <a:r>
              <a:rPr lang="en-GB" dirty="0"/>
              <a:t>Reduction in useful shelf life</a:t>
            </a:r>
          </a:p>
          <a:p>
            <a:pPr lvl="0"/>
            <a:r>
              <a:rPr lang="en-GB" dirty="0"/>
              <a:t>Financial cost (delay of income, credit costs, </a:t>
            </a:r>
            <a:r>
              <a:rPr lang="en-GB" dirty="0" err="1"/>
              <a:t>etc</a:t>
            </a:r>
            <a:r>
              <a:rPr lang="en-GB" dirty="0" smtClean="0"/>
              <a:t>)</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15</a:t>
            </a:fld>
            <a:endParaRPr lang="en-GB"/>
          </a:p>
        </p:txBody>
      </p:sp>
    </p:spTree>
    <p:extLst>
      <p:ext uri="{BB962C8B-B14F-4D97-AF65-F5344CB8AC3E}">
        <p14:creationId xmlns:p14="http://schemas.microsoft.com/office/powerpoint/2010/main" val="1667697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Financial aspects of the </a:t>
            </a:r>
            <a:r>
              <a:rPr lang="en-GB" dirty="0" smtClean="0"/>
              <a:t>export</a:t>
            </a:r>
            <a:endParaRPr lang="en-GB" dirty="0"/>
          </a:p>
        </p:txBody>
      </p:sp>
      <p:sp>
        <p:nvSpPr>
          <p:cNvPr id="3" name="Content Placeholder 2"/>
          <p:cNvSpPr>
            <a:spLocks noGrp="1"/>
          </p:cNvSpPr>
          <p:nvPr>
            <p:ph idx="1"/>
          </p:nvPr>
        </p:nvSpPr>
        <p:spPr/>
        <p:txBody>
          <a:bodyPr>
            <a:normAutofit/>
          </a:bodyPr>
          <a:lstStyle/>
          <a:p>
            <a:r>
              <a:rPr lang="en-GB" dirty="0" smtClean="0"/>
              <a:t>European </a:t>
            </a:r>
            <a:r>
              <a:rPr lang="en-GB" dirty="0"/>
              <a:t>customers are typically covered by </a:t>
            </a:r>
            <a:r>
              <a:rPr lang="en-GB" dirty="0" smtClean="0"/>
              <a:t>credit insurers, </a:t>
            </a:r>
            <a:r>
              <a:rPr lang="en-GB" dirty="0"/>
              <a:t>but for 3</a:t>
            </a:r>
            <a:r>
              <a:rPr lang="en-GB" baseline="30000" dirty="0"/>
              <a:t>rd</a:t>
            </a:r>
            <a:r>
              <a:rPr lang="en-GB" dirty="0"/>
              <a:t> countries (in particular Russia) obtaining credit information is very difficult. This is significant, because </a:t>
            </a:r>
            <a:r>
              <a:rPr lang="en-GB" dirty="0" smtClean="0"/>
              <a:t>Russia is a very large trading partner.</a:t>
            </a:r>
            <a:endParaRPr lang="en-GB" dirty="0"/>
          </a:p>
          <a:p>
            <a:r>
              <a:rPr lang="en-GB" dirty="0" smtClean="0"/>
              <a:t>Invoices are usually </a:t>
            </a:r>
            <a:r>
              <a:rPr lang="en-GB" dirty="0"/>
              <a:t>paid 30 days after reception of </a:t>
            </a:r>
            <a:r>
              <a:rPr lang="en-GB" dirty="0" smtClean="0"/>
              <a:t>goods</a:t>
            </a:r>
            <a:r>
              <a:rPr lang="en-GB" dirty="0"/>
              <a:t>. </a:t>
            </a:r>
            <a:endParaRPr lang="en-GB" dirty="0" smtClean="0"/>
          </a:p>
          <a:p>
            <a:r>
              <a:rPr lang="en-GB" dirty="0" smtClean="0"/>
              <a:t>Attempts are being made to switch </a:t>
            </a:r>
            <a:r>
              <a:rPr lang="en-GB" dirty="0"/>
              <a:t>to cash advance </a:t>
            </a:r>
            <a:r>
              <a:rPr lang="en-GB" dirty="0" smtClean="0"/>
              <a:t>systems with customers from some countries</a:t>
            </a:r>
            <a:endParaRPr lang="en-GB" dirty="0"/>
          </a:p>
          <a:p>
            <a:r>
              <a:rPr lang="en-GB" dirty="0"/>
              <a:t>Customers sometimes use quality claims as a means to not receive goods (if demand has changed for example). </a:t>
            </a:r>
            <a:endParaRPr lang="en-GB" dirty="0" smtClean="0"/>
          </a:p>
          <a:p>
            <a:pPr lvl="1"/>
            <a:r>
              <a:rPr lang="en-GB" dirty="0" smtClean="0"/>
              <a:t>This </a:t>
            </a:r>
            <a:r>
              <a:rPr lang="en-GB" dirty="0"/>
              <a:t>happens particularly often with Russian customers. </a:t>
            </a:r>
            <a:endParaRPr lang="en-GB" dirty="0" smtClean="0"/>
          </a:p>
          <a:p>
            <a:pPr lvl="1"/>
            <a:r>
              <a:rPr lang="en-GB" dirty="0" smtClean="0"/>
              <a:t>Chinese </a:t>
            </a:r>
            <a:r>
              <a:rPr lang="en-GB" dirty="0"/>
              <a:t>customers usually have more reliable </a:t>
            </a:r>
            <a:r>
              <a:rPr lang="en-GB" dirty="0" smtClean="0"/>
              <a:t>claims</a:t>
            </a:r>
          </a:p>
          <a:p>
            <a:pPr lvl="1"/>
            <a:r>
              <a:rPr lang="en-GB" dirty="0" smtClean="0"/>
              <a:t>Good </a:t>
            </a:r>
            <a:r>
              <a:rPr lang="en-GB" dirty="0"/>
              <a:t>claim data from </a:t>
            </a:r>
            <a:r>
              <a:rPr lang="en-GB" dirty="0" smtClean="0"/>
              <a:t>European </a:t>
            </a:r>
            <a:r>
              <a:rPr lang="en-GB" dirty="0"/>
              <a:t>customers.</a:t>
            </a:r>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16</a:t>
            </a:fld>
            <a:endParaRPr lang="en-GB"/>
          </a:p>
        </p:txBody>
      </p:sp>
    </p:spTree>
    <p:extLst>
      <p:ext uri="{BB962C8B-B14F-4D97-AF65-F5344CB8AC3E}">
        <p14:creationId xmlns:p14="http://schemas.microsoft.com/office/powerpoint/2010/main" val="1171264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 identified in verification</a:t>
            </a:r>
            <a:endParaRPr lang="en-GB" dirty="0"/>
          </a:p>
        </p:txBody>
      </p:sp>
      <p:sp>
        <p:nvSpPr>
          <p:cNvPr id="3" name="Content Placeholder 2"/>
          <p:cNvSpPr>
            <a:spLocks noGrp="1"/>
          </p:cNvSpPr>
          <p:nvPr>
            <p:ph idx="1"/>
          </p:nvPr>
        </p:nvSpPr>
        <p:spPr/>
        <p:txBody>
          <a:bodyPr/>
          <a:lstStyle/>
          <a:p>
            <a:pPr marL="0" indent="0">
              <a:buNone/>
            </a:pPr>
            <a:r>
              <a:rPr lang="en-GB" b="1" i="1" dirty="0"/>
              <a:t>Key finding #1: </a:t>
            </a:r>
            <a:endParaRPr lang="en-GB" b="1" i="1" dirty="0" smtClean="0"/>
          </a:p>
          <a:p>
            <a:r>
              <a:rPr lang="en-GB" dirty="0" smtClean="0"/>
              <a:t>Arrangement </a:t>
            </a:r>
            <a:r>
              <a:rPr lang="en-GB" dirty="0"/>
              <a:t>of land transport takes about 1-2 days, whereas arrangement of ship transport takes about 2-3 days. </a:t>
            </a:r>
            <a:endParaRPr lang="en-GB" dirty="0" smtClean="0"/>
          </a:p>
          <a:p>
            <a:endParaRPr lang="en-GB" dirty="0"/>
          </a:p>
          <a:p>
            <a:endParaRPr lang="en-GB" dirty="0" smtClean="0"/>
          </a:p>
          <a:p>
            <a:pPr marL="0" indent="0">
              <a:buNone/>
            </a:pPr>
            <a:r>
              <a:rPr lang="en-GB" b="1" dirty="0"/>
              <a:t>Key finding #2: </a:t>
            </a:r>
            <a:endParaRPr lang="en-GB" b="1" dirty="0" smtClean="0"/>
          </a:p>
          <a:p>
            <a:r>
              <a:rPr lang="en-GB" dirty="0" smtClean="0"/>
              <a:t>Planning of inspections </a:t>
            </a:r>
            <a:r>
              <a:rPr lang="en-GB" dirty="0"/>
              <a:t>in </a:t>
            </a:r>
            <a:r>
              <a:rPr lang="en-GB" dirty="0" smtClean="0"/>
              <a:t>advance would cut down the waiting time. </a:t>
            </a:r>
            <a:r>
              <a:rPr lang="en-GB" dirty="0"/>
              <a:t>This could be a fixed window or an order dependent arrangement. DAOK officials could e.g. schedule a visit every day at a suitable time and inspect whatever is ready to be inspected. Or, the company could pre-notify the likely time when they will be ready for inspection (2-3 days ahead) and then DAOK officials could plan their schedule to be there at that pre-arranged time.</a:t>
            </a:r>
          </a:p>
        </p:txBody>
      </p:sp>
      <p:sp>
        <p:nvSpPr>
          <p:cNvPr id="4" name="Slide Number Placeholder 3"/>
          <p:cNvSpPr>
            <a:spLocks noGrp="1"/>
          </p:cNvSpPr>
          <p:nvPr>
            <p:ph type="sldNum" sz="quarter" idx="12"/>
          </p:nvPr>
        </p:nvSpPr>
        <p:spPr/>
        <p:txBody>
          <a:bodyPr/>
          <a:lstStyle/>
          <a:p>
            <a:fld id="{1920EEC7-98E1-4CEF-92AF-B9255C82647E}" type="slidenum">
              <a:rPr lang="en-GB" smtClean="0"/>
              <a:t>17</a:t>
            </a:fld>
            <a:endParaRPr lang="en-GB"/>
          </a:p>
        </p:txBody>
      </p:sp>
    </p:spTree>
    <p:extLst>
      <p:ext uri="{BB962C8B-B14F-4D97-AF65-F5344CB8AC3E}">
        <p14:creationId xmlns:p14="http://schemas.microsoft.com/office/powerpoint/2010/main" val="3847806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18</a:t>
            </a:fld>
            <a:endParaRPr lang="en-GB"/>
          </a:p>
        </p:txBody>
      </p:sp>
      <p:pic>
        <p:nvPicPr>
          <p:cNvPr id="54" name="Picture 53"/>
          <p:cNvPicPr>
            <a:picLocks noChangeAspect="1"/>
          </p:cNvPicPr>
          <p:nvPr/>
        </p:nvPicPr>
        <p:blipFill>
          <a:blip r:embed="rId2"/>
          <a:stretch>
            <a:fillRect/>
          </a:stretch>
        </p:blipFill>
        <p:spPr>
          <a:xfrm>
            <a:off x="143051" y="4303364"/>
            <a:ext cx="8848300" cy="2039591"/>
          </a:xfrm>
          <a:prstGeom prst="rect">
            <a:avLst/>
          </a:prstGeom>
        </p:spPr>
      </p:pic>
      <p:pic>
        <p:nvPicPr>
          <p:cNvPr id="78" name="Picture 77"/>
          <p:cNvPicPr>
            <a:picLocks noChangeAspect="1"/>
          </p:cNvPicPr>
          <p:nvPr/>
        </p:nvPicPr>
        <p:blipFill>
          <a:blip r:embed="rId3"/>
          <a:stretch>
            <a:fillRect/>
          </a:stretch>
        </p:blipFill>
        <p:spPr>
          <a:xfrm>
            <a:off x="143051" y="2016653"/>
            <a:ext cx="7182994" cy="2014621"/>
          </a:xfrm>
          <a:prstGeom prst="rect">
            <a:avLst/>
          </a:prstGeom>
        </p:spPr>
      </p:pic>
      <p:sp>
        <p:nvSpPr>
          <p:cNvPr id="79" name="TextBox 78"/>
          <p:cNvSpPr txBox="1"/>
          <p:nvPr/>
        </p:nvSpPr>
        <p:spPr>
          <a:xfrm>
            <a:off x="143051" y="1559897"/>
            <a:ext cx="1890774" cy="369332"/>
          </a:xfrm>
          <a:prstGeom prst="rect">
            <a:avLst/>
          </a:prstGeom>
          <a:noFill/>
        </p:spPr>
        <p:txBody>
          <a:bodyPr wrap="none" rtlCol="0">
            <a:spAutoFit/>
          </a:bodyPr>
          <a:lstStyle/>
          <a:p>
            <a:r>
              <a:rPr lang="en-GB" b="1" dirty="0" smtClean="0"/>
              <a:t>Transport by lorry</a:t>
            </a:r>
            <a:endParaRPr lang="en-GB" b="1" dirty="0"/>
          </a:p>
        </p:txBody>
      </p:sp>
      <p:sp>
        <p:nvSpPr>
          <p:cNvPr id="80" name="TextBox 79"/>
          <p:cNvSpPr txBox="1"/>
          <p:nvPr/>
        </p:nvSpPr>
        <p:spPr>
          <a:xfrm>
            <a:off x="143051" y="3797987"/>
            <a:ext cx="1832040" cy="369332"/>
          </a:xfrm>
          <a:prstGeom prst="rect">
            <a:avLst/>
          </a:prstGeom>
          <a:noFill/>
        </p:spPr>
        <p:txBody>
          <a:bodyPr wrap="none" rtlCol="0">
            <a:spAutoFit/>
          </a:bodyPr>
          <a:lstStyle/>
          <a:p>
            <a:r>
              <a:rPr lang="en-GB" b="1" dirty="0" smtClean="0"/>
              <a:t>Transport by ship</a:t>
            </a:r>
            <a:endParaRPr lang="en-GB" b="1" dirty="0"/>
          </a:p>
        </p:txBody>
      </p:sp>
    </p:spTree>
    <p:extLst>
      <p:ext uri="{BB962C8B-B14F-4D97-AF65-F5344CB8AC3E}">
        <p14:creationId xmlns:p14="http://schemas.microsoft.com/office/powerpoint/2010/main" val="2190156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processes</a:t>
            </a:r>
            <a:endParaRPr lang="en-GB" dirty="0"/>
          </a:p>
        </p:txBody>
      </p:sp>
      <p:sp>
        <p:nvSpPr>
          <p:cNvPr id="4" name="Content Placeholder 3"/>
          <p:cNvSpPr>
            <a:spLocks noGrp="1"/>
          </p:cNvSpPr>
          <p:nvPr>
            <p:ph idx="1"/>
          </p:nvPr>
        </p:nvSpPr>
        <p:spPr/>
        <p:txBody>
          <a:bodyPr>
            <a:normAutofit lnSpcReduction="10000"/>
          </a:bodyPr>
          <a:lstStyle/>
          <a:p>
            <a:pPr lvl="0"/>
            <a:r>
              <a:rPr lang="en-GB" dirty="0"/>
              <a:t>Transport arrangements</a:t>
            </a:r>
          </a:p>
          <a:p>
            <a:pPr lvl="0"/>
            <a:r>
              <a:rPr lang="en-GB" dirty="0"/>
              <a:t>Opening hours of DAOK in particular on weekends</a:t>
            </a:r>
          </a:p>
          <a:p>
            <a:pPr lvl="0"/>
            <a:r>
              <a:rPr lang="en-GB" dirty="0"/>
              <a:t>Opening hours of Customs office</a:t>
            </a:r>
          </a:p>
          <a:p>
            <a:pPr lvl="0"/>
            <a:r>
              <a:rPr lang="en-GB" dirty="0"/>
              <a:t>The need for physical inspection for the phytosanitary certificate. (Use of risk-based methodologies should be investigated.</a:t>
            </a:r>
          </a:p>
          <a:p>
            <a:pPr lvl="0"/>
            <a:r>
              <a:rPr lang="en-GB" dirty="0"/>
              <a:t>The need for checking the transportation means for the phytosanitary certificate. If 3PLs were certified for “clean” transport containers or had other means of showing the aptitude of their lorry/container, the physical inspection could be done when packing and before the actual transportation means has arrived on the premise. </a:t>
            </a:r>
          </a:p>
          <a:p>
            <a:pPr lvl="0"/>
            <a:r>
              <a:rPr lang="en-GB" dirty="0"/>
              <a:t>Need for 100% documentary checks for fresh fruit and vegetable exports which requires physical visit to the customs office in any case</a:t>
            </a:r>
            <a:r>
              <a:rPr lang="en-GB" dirty="0" smtClean="0"/>
              <a:t>.</a:t>
            </a:r>
          </a:p>
          <a:p>
            <a:pPr lvl="0"/>
            <a:endParaRPr lang="en-GB" dirty="0"/>
          </a:p>
          <a:p>
            <a:pPr marL="0" indent="0">
              <a:buNone/>
            </a:pPr>
            <a:r>
              <a:rPr lang="en-GB" dirty="0"/>
              <a:t>To a lesser extent time critical are the need to visit DAOK to pick up the phytosanitary certificate and the need for some TIR-related documents during the documentary check</a:t>
            </a:r>
            <a:r>
              <a:rPr lang="en-GB" dirty="0" smtClean="0"/>
              <a:t>.</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19</a:t>
            </a:fld>
            <a:endParaRPr lang="en-GB"/>
          </a:p>
        </p:txBody>
      </p:sp>
    </p:spTree>
    <p:extLst>
      <p:ext uri="{BB962C8B-B14F-4D97-AF65-F5344CB8AC3E}">
        <p14:creationId xmlns:p14="http://schemas.microsoft.com/office/powerpoint/2010/main" val="3088897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of the day</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2</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299535123"/>
              </p:ext>
            </p:extLst>
          </p:nvPr>
        </p:nvGraphicFramePr>
        <p:xfrm>
          <a:off x="383541" y="845437"/>
          <a:ext cx="8303259" cy="5555997"/>
        </p:xfrm>
        <a:graphic>
          <a:graphicData uri="http://schemas.openxmlformats.org/drawingml/2006/table">
            <a:tbl>
              <a:tblPr firstRow="1" firstCol="1" bandRow="1">
                <a:tableStyleId>{68D230F3-CF80-4859-8CE7-A43EE81993B5}</a:tableStyleId>
              </a:tblPr>
              <a:tblGrid>
                <a:gridCol w="1271588"/>
                <a:gridCol w="7031671"/>
              </a:tblGrid>
              <a:tr h="192691">
                <a:tc>
                  <a:txBody>
                    <a:bodyPr/>
                    <a:lstStyle/>
                    <a:p>
                      <a:pPr>
                        <a:lnSpc>
                          <a:spcPct val="107000"/>
                        </a:lnSpc>
                        <a:spcAft>
                          <a:spcPts val="0"/>
                        </a:spcAft>
                      </a:pPr>
                      <a:r>
                        <a:rPr lang="en-US" sz="1400" kern="100" dirty="0">
                          <a:effectLst/>
                        </a:rPr>
                        <a:t>Time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Subject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a:effectLst/>
                        </a:rPr>
                        <a:t>09:00-09:15</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marL="342900" lvl="0" indent="-342900">
                        <a:lnSpc>
                          <a:spcPct val="107000"/>
                        </a:lnSpc>
                        <a:spcAft>
                          <a:spcPts val="0"/>
                        </a:spcAft>
                        <a:buFont typeface="Symbol" panose="05050102010706020507" pitchFamily="18" charset="2"/>
                        <a:buChar char=""/>
                      </a:pPr>
                      <a:r>
                        <a:rPr lang="en-US" sz="1400" kern="100">
                          <a:effectLst/>
                        </a:rPr>
                        <a:t>Welcome - Representative UN ECE</a:t>
                      </a:r>
                      <a:endParaRPr lang="en-GB" sz="1400" kern="100">
                        <a:effectLst/>
                      </a:endParaRPr>
                    </a:p>
                    <a:p>
                      <a:pPr marL="342900" lvl="0" indent="-342900">
                        <a:lnSpc>
                          <a:spcPct val="107000"/>
                        </a:lnSpc>
                        <a:spcAft>
                          <a:spcPts val="0"/>
                        </a:spcAft>
                        <a:buFont typeface="Symbol" panose="05050102010706020507" pitchFamily="18" charset="2"/>
                        <a:buChar char=""/>
                      </a:pPr>
                      <a:r>
                        <a:rPr lang="en-US" sz="1400" kern="100">
                          <a:effectLst/>
                        </a:rPr>
                        <a:t>Presentation of participants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a:effectLst/>
                        </a:rPr>
                        <a:t>09:15-09:30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Purpose and scope of the meeting</a:t>
                      </a:r>
                      <a:endParaRPr lang="en-GB" sz="1400" kern="100">
                        <a:effectLst/>
                      </a:endParaRPr>
                    </a:p>
                    <a:p>
                      <a:pPr>
                        <a:lnSpc>
                          <a:spcPct val="107000"/>
                        </a:lnSpc>
                        <a:spcAft>
                          <a:spcPts val="0"/>
                        </a:spcAft>
                      </a:pPr>
                      <a:r>
                        <a:rPr lang="en-US" sz="1400" kern="100">
                          <a:effectLst/>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dirty="0">
                          <a:effectLst/>
                        </a:rPr>
                        <a:t>09:30-10:00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b="0" u="sng" kern="100" dirty="0">
                          <a:effectLst/>
                        </a:rPr>
                        <a:t>Mapping / Presentation</a:t>
                      </a:r>
                      <a:r>
                        <a:rPr lang="en-US" sz="1400" b="0" kern="100" dirty="0">
                          <a:effectLst/>
                        </a:rPr>
                        <a:t> of the fresh fruit and vegetable supply chain. </a:t>
                      </a:r>
                      <a:r>
                        <a:rPr lang="en-US" sz="1400" kern="100" dirty="0">
                          <a:effectLst/>
                        </a:rPr>
                        <a:t/>
                      </a:r>
                      <a:br>
                        <a:rPr lang="en-US" sz="1400" kern="100" dirty="0">
                          <a:effectLst/>
                        </a:rPr>
                      </a:br>
                      <a:r>
                        <a:rPr lang="en-US" sz="1400" kern="100" dirty="0">
                          <a:effectLst/>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770758">
                <a:tc>
                  <a:txBody>
                    <a:bodyPr/>
                    <a:lstStyle/>
                    <a:p>
                      <a:pPr>
                        <a:lnSpc>
                          <a:spcPct val="107000"/>
                        </a:lnSpc>
                        <a:spcAft>
                          <a:spcPts val="0"/>
                        </a:spcAft>
                      </a:pPr>
                      <a:r>
                        <a:rPr lang="en-US" sz="1400" kern="100">
                          <a:effectLst/>
                        </a:rPr>
                        <a:t>10:00-10:50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Electronic export processes (Joint presentation) for Fresh Fruits and Vegetables</a:t>
                      </a:r>
                      <a:endParaRPr lang="en-GB" sz="1400" kern="100" dirty="0">
                        <a:effectLst/>
                      </a:endParaRPr>
                    </a:p>
                    <a:p>
                      <a:pPr marL="342900" lvl="0" indent="-342900">
                        <a:lnSpc>
                          <a:spcPct val="107000"/>
                        </a:lnSpc>
                        <a:spcAft>
                          <a:spcPts val="0"/>
                        </a:spcAft>
                        <a:buFont typeface="Symbol" panose="05050102010706020507" pitchFamily="18" charset="2"/>
                        <a:buChar char=""/>
                      </a:pPr>
                      <a:r>
                        <a:rPr lang="en-US" sz="1400" kern="100" dirty="0" smtClean="0">
                          <a:effectLst/>
                        </a:rPr>
                        <a:t>Pre </a:t>
                      </a:r>
                      <a:r>
                        <a:rPr lang="en-US" sz="1400" kern="100" dirty="0">
                          <a:effectLst/>
                        </a:rPr>
                        <a:t>customs : Electronic quality certification processes with </a:t>
                      </a:r>
                      <a:r>
                        <a:rPr lang="en-US" sz="1400" kern="100" dirty="0" err="1">
                          <a:effectLst/>
                        </a:rPr>
                        <a:t>Meno</a:t>
                      </a:r>
                      <a:r>
                        <a:rPr lang="en-US" sz="1400" kern="100" dirty="0">
                          <a:effectLst/>
                        </a:rPr>
                        <a:t> 2.0 Representative MRDF</a:t>
                      </a:r>
                      <a:endParaRPr lang="en-GB" sz="1400" kern="100" dirty="0">
                        <a:effectLst/>
                      </a:endParaRPr>
                    </a:p>
                    <a:p>
                      <a:pPr marL="342900" lvl="0" indent="-342900">
                        <a:lnSpc>
                          <a:spcPct val="107000"/>
                        </a:lnSpc>
                        <a:spcAft>
                          <a:spcPts val="0"/>
                        </a:spcAft>
                        <a:buFont typeface="Symbol" panose="05050102010706020507" pitchFamily="18" charset="2"/>
                        <a:buChar char=""/>
                      </a:pPr>
                      <a:r>
                        <a:rPr lang="en-US" sz="1400" kern="100" dirty="0">
                          <a:effectLst/>
                        </a:rPr>
                        <a:t>Customs :Electronic processes with </a:t>
                      </a:r>
                      <a:r>
                        <a:rPr lang="en-US" sz="1400" kern="100" dirty="0" err="1">
                          <a:effectLst/>
                        </a:rPr>
                        <a:t>ICISnet</a:t>
                      </a:r>
                      <a:r>
                        <a:rPr lang="en-US" sz="1400" kern="100" dirty="0">
                          <a:effectLst/>
                        </a:rPr>
                        <a:t> Representative Customs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192691">
                <a:tc>
                  <a:txBody>
                    <a:bodyPr/>
                    <a:lstStyle/>
                    <a:p>
                      <a:pPr>
                        <a:lnSpc>
                          <a:spcPct val="107000"/>
                        </a:lnSpc>
                        <a:spcAft>
                          <a:spcPts val="0"/>
                        </a:spcAft>
                      </a:pPr>
                      <a:r>
                        <a:rPr lang="en-US" sz="1400" kern="100">
                          <a:effectLst/>
                        </a:rPr>
                        <a:t>10:50-11:00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Coffee break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dirty="0">
                          <a:effectLst/>
                        </a:rPr>
                        <a:t>11:00-11:30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b="1" kern="100" dirty="0">
                          <a:effectLst/>
                        </a:rPr>
                        <a:t>Findings based on </a:t>
                      </a:r>
                      <a:r>
                        <a:rPr lang="en-US" sz="1400" b="1" kern="100" dirty="0" smtClean="0">
                          <a:effectLst/>
                        </a:rPr>
                        <a:t>BPAs: </a:t>
                      </a:r>
                      <a:r>
                        <a:rPr lang="en-US" sz="1400" b="1" kern="100" dirty="0">
                          <a:effectLst/>
                        </a:rPr>
                        <a:t>Kiwi </a:t>
                      </a:r>
                      <a:r>
                        <a:rPr lang="en-US" sz="1400" kern="100" dirty="0">
                          <a:effectLst/>
                        </a:rPr>
                        <a:t>,Olive Oil , Peach ( export chain with basic timeline)</a:t>
                      </a:r>
                      <a:endParaRPr lang="en-GB" sz="1400" kern="100" dirty="0">
                        <a:effectLst/>
                      </a:endParaRPr>
                    </a:p>
                    <a:p>
                      <a:pPr>
                        <a:lnSpc>
                          <a:spcPct val="107000"/>
                        </a:lnSpc>
                        <a:spcAft>
                          <a:spcPts val="0"/>
                        </a:spcAft>
                      </a:pPr>
                      <a:r>
                        <a:rPr lang="en-US" sz="1400" kern="100" dirty="0">
                          <a:effectLst/>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dirty="0">
                          <a:effectLst/>
                        </a:rPr>
                        <a:t>11:30-14:00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Discussion of export chain and identification of challenges</a:t>
                      </a:r>
                      <a:endParaRPr lang="en-GB" sz="1400" kern="100">
                        <a:effectLst/>
                      </a:endParaRPr>
                    </a:p>
                    <a:p>
                      <a:pPr>
                        <a:lnSpc>
                          <a:spcPct val="107000"/>
                        </a:lnSpc>
                        <a:spcAft>
                          <a:spcPts val="0"/>
                        </a:spcAft>
                      </a:pPr>
                      <a:r>
                        <a:rPr lang="en-US" sz="1400" kern="100">
                          <a:effectLst/>
                        </a:rPr>
                        <a:t>Facilitator: 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192691">
                <a:tc>
                  <a:txBody>
                    <a:bodyPr/>
                    <a:lstStyle/>
                    <a:p>
                      <a:pPr>
                        <a:lnSpc>
                          <a:spcPct val="107000"/>
                        </a:lnSpc>
                        <a:spcAft>
                          <a:spcPts val="0"/>
                        </a:spcAft>
                      </a:pPr>
                      <a:r>
                        <a:rPr lang="en-US" sz="1400" kern="100">
                          <a:effectLst/>
                        </a:rPr>
                        <a:t>14:00-14:30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Light Lunch</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533780">
                <a:tc>
                  <a:txBody>
                    <a:bodyPr/>
                    <a:lstStyle/>
                    <a:p>
                      <a:pPr>
                        <a:lnSpc>
                          <a:spcPct val="107000"/>
                        </a:lnSpc>
                        <a:spcAft>
                          <a:spcPts val="0"/>
                        </a:spcAft>
                      </a:pPr>
                      <a:r>
                        <a:rPr lang="en-US" sz="1400" kern="100" dirty="0" smtClean="0">
                          <a:effectLst/>
                        </a:rPr>
                        <a:t>14:30-15:30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Presentation preliminary competitiveness analysis</a:t>
                      </a:r>
                      <a:endParaRPr lang="en-GB" sz="1400" kern="100" dirty="0">
                        <a:effectLst/>
                      </a:endParaRPr>
                    </a:p>
                    <a:p>
                      <a:pPr>
                        <a:lnSpc>
                          <a:spcPct val="107000"/>
                        </a:lnSpc>
                        <a:spcAft>
                          <a:spcPts val="0"/>
                        </a:spcAft>
                      </a:pPr>
                      <a:r>
                        <a:rPr lang="en-US" sz="1400" kern="100" dirty="0">
                          <a:effectLst/>
                        </a:rPr>
                        <a:t>Dr Heiner </a:t>
                      </a:r>
                      <a:r>
                        <a:rPr lang="en-US" sz="1400" kern="100" dirty="0" smtClean="0">
                          <a:effectLst/>
                        </a:rPr>
                        <a:t>Lehr</a:t>
                      </a:r>
                      <a:endParaRPr lang="en-GB" sz="1400" kern="100" dirty="0">
                        <a:effectLst/>
                      </a:endParaRPr>
                    </a:p>
                  </a:txBody>
                  <a:tcPr marL="65336" marR="65336" marT="0" marB="0"/>
                </a:tc>
              </a:tr>
              <a:tr h="584200">
                <a:tc>
                  <a:txBody>
                    <a:bodyPr/>
                    <a:lstStyle/>
                    <a:p>
                      <a:pPr>
                        <a:lnSpc>
                          <a:spcPct val="107000"/>
                        </a:lnSpc>
                        <a:spcAft>
                          <a:spcPts val="0"/>
                        </a:spcAft>
                      </a:pPr>
                      <a:r>
                        <a:rPr lang="en-US" sz="1400" kern="100">
                          <a:effectLst/>
                        </a:rPr>
                        <a:t>15:30-17:00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Identification of crucial influencing factors </a:t>
                      </a:r>
                      <a:r>
                        <a:rPr lang="en-US" sz="1400" kern="100" dirty="0" smtClean="0">
                          <a:effectLst/>
                        </a:rPr>
                        <a:t>towards (a</a:t>
                      </a:r>
                      <a:r>
                        <a:rPr lang="en-US" sz="1400" kern="100" dirty="0">
                          <a:effectLst/>
                        </a:rPr>
                        <a:t>) Time to Export  (b) Cost to Export </a:t>
                      </a:r>
                      <a:endParaRPr lang="en-GB" sz="1400" kern="100" dirty="0">
                        <a:effectLst/>
                      </a:endParaRPr>
                    </a:p>
                    <a:p>
                      <a:pPr>
                        <a:lnSpc>
                          <a:spcPct val="107000"/>
                        </a:lnSpc>
                        <a:spcAft>
                          <a:spcPts val="0"/>
                        </a:spcAft>
                      </a:pPr>
                      <a:r>
                        <a:rPr lang="en-US" sz="1400" kern="100" dirty="0">
                          <a:effectLst/>
                        </a:rPr>
                        <a:t>Discussion possible solutions / Next Steps</a:t>
                      </a:r>
                      <a:br>
                        <a:rPr lang="en-US" sz="1400" kern="100" dirty="0">
                          <a:effectLst/>
                        </a:rPr>
                      </a:br>
                      <a:r>
                        <a:rPr lang="en-US" sz="1400" kern="100" dirty="0">
                          <a:effectLst/>
                        </a:rPr>
                        <a:t>Facilitator: 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a:effectLst/>
                        </a:rPr>
                        <a:t>17:00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Closure</a:t>
                      </a:r>
                      <a:br>
                        <a:rPr lang="en-US" sz="1400" kern="100" dirty="0">
                          <a:effectLst/>
                        </a:rPr>
                      </a:br>
                      <a:r>
                        <a:rPr lang="en-US" sz="1400" kern="100" dirty="0">
                          <a:effectLst/>
                        </a:rPr>
                        <a:t>Representative UN ECE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bl>
          </a:graphicData>
        </a:graphic>
      </p:graphicFrame>
    </p:spTree>
    <p:extLst>
      <p:ext uri="{BB962C8B-B14F-4D97-AF65-F5344CB8AC3E}">
        <p14:creationId xmlns:p14="http://schemas.microsoft.com/office/powerpoint/2010/main" val="301591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Identified issues</a:t>
            </a:r>
            <a:endParaRPr lang="en-GB" dirty="0"/>
          </a:p>
        </p:txBody>
      </p:sp>
      <p:sp>
        <p:nvSpPr>
          <p:cNvPr id="3" name="Content Placeholder 2"/>
          <p:cNvSpPr>
            <a:spLocks noGrp="1"/>
          </p:cNvSpPr>
          <p:nvPr>
            <p:ph idx="1"/>
          </p:nvPr>
        </p:nvSpPr>
        <p:spPr/>
        <p:txBody>
          <a:bodyPr>
            <a:normAutofit/>
          </a:bodyPr>
          <a:lstStyle/>
          <a:p>
            <a:pPr marL="0" indent="0">
              <a:buNone/>
            </a:pPr>
            <a:r>
              <a:rPr lang="en-US" b="1" dirty="0" smtClean="0"/>
              <a:t>Agricultural certificates</a:t>
            </a:r>
            <a:r>
              <a:rPr lang="en-US" b="1" dirty="0"/>
              <a:t> </a:t>
            </a:r>
            <a:endParaRPr lang="en-GB" dirty="0"/>
          </a:p>
          <a:p>
            <a:pPr lvl="0"/>
            <a:r>
              <a:rPr lang="en-US" dirty="0"/>
              <a:t>There is no chance any more for performing local visits and issuance of agricultural certificates outside of the formal working hours. This seems to be due to the fact that agriculturalists are not paid, when they work beyond official office hours, so they avoid working overtime. The exporter chooses the transactions with DREVM to be done during the regular working hours</a:t>
            </a:r>
            <a:r>
              <a:rPr lang="en-US" dirty="0" smtClean="0"/>
              <a:t>.</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20</a:t>
            </a:fld>
            <a:endParaRPr lang="en-GB"/>
          </a:p>
        </p:txBody>
      </p:sp>
    </p:spTree>
    <p:extLst>
      <p:ext uri="{BB962C8B-B14F-4D97-AF65-F5344CB8AC3E}">
        <p14:creationId xmlns:p14="http://schemas.microsoft.com/office/powerpoint/2010/main" val="716387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Identified issues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Customs Procedures</a:t>
            </a:r>
            <a:endParaRPr lang="en-GB" dirty="0"/>
          </a:p>
          <a:p>
            <a:pPr lvl="0"/>
            <a:r>
              <a:rPr lang="en-US" dirty="0" smtClean="0"/>
              <a:t>More </a:t>
            </a:r>
            <a:r>
              <a:rPr lang="en-US" dirty="0"/>
              <a:t>than 95% of exports are submitted by customs brokers, even though the electronic submission of customs declaration started on April </a:t>
            </a:r>
            <a:r>
              <a:rPr lang="en-US" dirty="0" smtClean="0"/>
              <a:t>2012</a:t>
            </a:r>
            <a:endParaRPr lang="en-GB" dirty="0"/>
          </a:p>
          <a:p>
            <a:pPr lvl="0"/>
            <a:r>
              <a:rPr lang="en-US" dirty="0"/>
              <a:t>In the case of a declaration of the goods, there is no reason for the trader to come twice to the customs office. The exchange of information can be implemented using messages only.</a:t>
            </a:r>
            <a:endParaRPr lang="en-GB" dirty="0"/>
          </a:p>
          <a:p>
            <a:pPr lvl="0"/>
            <a:r>
              <a:rPr lang="en-US" dirty="0"/>
              <a:t>For medium and high risk goods that have obtained the corresponding agricultural certificates and document, a second check should not be done.</a:t>
            </a:r>
            <a:endParaRPr lang="en-GB" dirty="0"/>
          </a:p>
          <a:p>
            <a:pPr lvl="0"/>
            <a:r>
              <a:rPr lang="en-US" dirty="0"/>
              <a:t>The additional “DETE” fees cost, for services delivered not in the working hours (7:30 to 15:30) </a:t>
            </a:r>
            <a:endParaRPr lang="en-GB" dirty="0"/>
          </a:p>
          <a:p>
            <a:pPr lvl="0"/>
            <a:r>
              <a:rPr lang="en-US" dirty="0"/>
              <a:t>The back up process which has to be applied when customs declaration electronic system goes down.</a:t>
            </a:r>
            <a:endParaRPr lang="en-GB" dirty="0"/>
          </a:p>
          <a:p>
            <a:pPr lvl="0"/>
            <a:r>
              <a:rPr lang="en-US" dirty="0"/>
              <a:t>Some laboratory tests should be performed before the arrival of the goods to the customs. There is a difficulty in the identification of the goods.</a:t>
            </a:r>
            <a:endParaRPr lang="en-GB" dirty="0"/>
          </a:p>
          <a:p>
            <a:pPr lvl="0"/>
            <a:r>
              <a:rPr lang="en-US" dirty="0"/>
              <a:t>Should this extra check not be performed; there will be a reduction in the cost (15% of the DETE fees</a:t>
            </a:r>
            <a:r>
              <a:rPr lang="en-US" dirty="0" smtClean="0"/>
              <a:t>)</a:t>
            </a:r>
          </a:p>
          <a:p>
            <a:pPr lvl="0"/>
            <a:r>
              <a:rPr lang="en-US" dirty="0"/>
              <a:t>If there is a need for chemical analysis, due to lack of chemical laboratory in the area, the sample has to be transferred to the nearest laboratory resulting in a waste of time. The chemical services have been asked to be transferred within the area of the port.</a:t>
            </a:r>
            <a:endParaRPr lang="en-GB" dirty="0"/>
          </a:p>
          <a:p>
            <a:pPr lvl="0"/>
            <a:r>
              <a:rPr lang="en-US" dirty="0"/>
              <a:t>There is no need for the exporter or his/her representative to come twice to the customs office in the cases where there is a declaration of the goods. Accompanying documents should be printed by </a:t>
            </a:r>
            <a:r>
              <a:rPr lang="en-US" dirty="0" smtClean="0"/>
              <a:t>operators</a:t>
            </a:r>
            <a:endParaRPr lang="en-US" dirty="0"/>
          </a:p>
        </p:txBody>
      </p:sp>
      <p:sp>
        <p:nvSpPr>
          <p:cNvPr id="4" name="Slide Number Placeholder 3"/>
          <p:cNvSpPr>
            <a:spLocks noGrp="1"/>
          </p:cNvSpPr>
          <p:nvPr>
            <p:ph type="sldNum" sz="quarter" idx="12"/>
          </p:nvPr>
        </p:nvSpPr>
        <p:spPr/>
        <p:txBody>
          <a:bodyPr/>
          <a:lstStyle/>
          <a:p>
            <a:fld id="{1920EEC7-98E1-4CEF-92AF-B9255C82647E}" type="slidenum">
              <a:rPr lang="en-GB" smtClean="0"/>
              <a:t>21</a:t>
            </a:fld>
            <a:endParaRPr lang="en-GB"/>
          </a:p>
        </p:txBody>
      </p:sp>
    </p:spTree>
    <p:extLst>
      <p:ext uri="{BB962C8B-B14F-4D97-AF65-F5344CB8AC3E}">
        <p14:creationId xmlns:p14="http://schemas.microsoft.com/office/powerpoint/2010/main" val="1301949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Identified issues</a:t>
            </a:r>
          </a:p>
        </p:txBody>
      </p:sp>
      <p:sp>
        <p:nvSpPr>
          <p:cNvPr id="3" name="Content Placeholder 2"/>
          <p:cNvSpPr>
            <a:spLocks noGrp="1"/>
          </p:cNvSpPr>
          <p:nvPr>
            <p:ph idx="1"/>
          </p:nvPr>
        </p:nvSpPr>
        <p:spPr/>
        <p:txBody>
          <a:bodyPr>
            <a:normAutofit fontScale="85000" lnSpcReduction="10000"/>
          </a:bodyPr>
          <a:lstStyle/>
          <a:p>
            <a:pPr marL="0" lvl="0" indent="0">
              <a:buNone/>
            </a:pPr>
            <a:r>
              <a:rPr lang="en-US" b="1" dirty="0" smtClean="0"/>
              <a:t>Other issues related to customs procedures</a:t>
            </a:r>
            <a:endParaRPr lang="en-GB" b="1" dirty="0"/>
          </a:p>
          <a:p>
            <a:pPr lvl="0"/>
            <a:r>
              <a:rPr lang="en-US" dirty="0"/>
              <a:t>Lack of information of the shipping </a:t>
            </a:r>
            <a:r>
              <a:rPr lang="en-US" dirty="0" smtClean="0"/>
              <a:t>companies and uncertainty when IE547 message should be sent.</a:t>
            </a:r>
            <a:endParaRPr lang="en-GB" dirty="0"/>
          </a:p>
          <a:p>
            <a:pPr lvl="0"/>
            <a:r>
              <a:rPr lang="en-US" dirty="0"/>
              <a:t>A message of loading, similar to the IE547 message, must be created as soon as possible, so that there should be no need to collect such a large number of paperwork.</a:t>
            </a:r>
            <a:endParaRPr lang="en-GB" dirty="0"/>
          </a:p>
          <a:p>
            <a:pPr lvl="0"/>
            <a:r>
              <a:rPr lang="en-US" dirty="0"/>
              <a:t>The message IE590 that is sent by the local authorities must be established as a message that will be submitted by the manager of the band.</a:t>
            </a:r>
            <a:endParaRPr lang="en-GB" dirty="0"/>
          </a:p>
          <a:p>
            <a:pPr lvl="0"/>
            <a:r>
              <a:rPr lang="en-US" dirty="0"/>
              <a:t>There must be an electronic Interface between the customs Office and port/terminal operator so that he is informed immediately upon the time the IE529 message is issued.</a:t>
            </a:r>
            <a:endParaRPr lang="en-GB" dirty="0"/>
          </a:p>
          <a:p>
            <a:pPr lvl="0"/>
            <a:r>
              <a:rPr lang="en-US" dirty="0"/>
              <a:t>All the flow should be implemented in an electronic way, paperless. In the Customs office of export there are only transport documents. It is expected that the customs IT system (</a:t>
            </a:r>
            <a:r>
              <a:rPr lang="en-US" dirty="0" err="1"/>
              <a:t>ICISnet</a:t>
            </a:r>
            <a:r>
              <a:rPr lang="en-US" dirty="0"/>
              <a:t>) will be able to provide electronic submission of supporting (to customs declaration) documents by June 2013.</a:t>
            </a:r>
            <a:endParaRPr lang="en-GB" dirty="0"/>
          </a:p>
          <a:p>
            <a:pPr lvl="0"/>
            <a:r>
              <a:rPr lang="en-US" dirty="0"/>
              <a:t>There must be collaboration with the 33rd Directorate of the Ministry of Finance so that the requirements of the other Ministries are included. A better coordination is required between customs and other agencies involved, is required. </a:t>
            </a:r>
            <a:endParaRPr lang="en-GB" dirty="0"/>
          </a:p>
          <a:p>
            <a:pPr lvl="0"/>
            <a:r>
              <a:rPr lang="en-US" dirty="0"/>
              <a:t>The site of the customs service should provide information in a more organized way. </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22</a:t>
            </a:fld>
            <a:endParaRPr lang="en-GB"/>
          </a:p>
        </p:txBody>
      </p:sp>
    </p:spTree>
    <p:extLst>
      <p:ext uri="{BB962C8B-B14F-4D97-AF65-F5344CB8AC3E}">
        <p14:creationId xmlns:p14="http://schemas.microsoft.com/office/powerpoint/2010/main" val="2171580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considerations</a:t>
            </a:r>
            <a:endParaRPr lang="en-GB" dirty="0"/>
          </a:p>
        </p:txBody>
      </p:sp>
      <p:sp>
        <p:nvSpPr>
          <p:cNvPr id="3" name="Content Placeholder 2"/>
          <p:cNvSpPr>
            <a:spLocks noGrp="1"/>
          </p:cNvSpPr>
          <p:nvPr>
            <p:ph idx="1"/>
          </p:nvPr>
        </p:nvSpPr>
        <p:spPr>
          <a:xfrm>
            <a:off x="457200" y="1169581"/>
            <a:ext cx="8229600" cy="5551894"/>
          </a:xfrm>
        </p:spPr>
        <p:txBody>
          <a:bodyPr>
            <a:normAutofit fontScale="62500" lnSpcReduction="20000"/>
          </a:bodyPr>
          <a:lstStyle/>
          <a:p>
            <a:pPr marL="0" indent="0">
              <a:buNone/>
            </a:pPr>
            <a:r>
              <a:rPr lang="en-US" u="sng" dirty="0"/>
              <a:t>Working hours of Agriculturists</a:t>
            </a:r>
            <a:endParaRPr lang="en-GB" dirty="0"/>
          </a:p>
          <a:p>
            <a:r>
              <a:rPr lang="en-US" dirty="0"/>
              <a:t>The services of Regional Units of Directorate of Rural Economy and Veterinary Medicine, should allow the exporters to apply and obtain the certificates (certificate of conformity, and phytosanitary certificate), and fruits’ sensors calibration document any time and day, regardless of the formal public services working hours. </a:t>
            </a:r>
            <a:endParaRPr lang="en-GB" dirty="0"/>
          </a:p>
          <a:p>
            <a:pPr marL="0" indent="0">
              <a:buNone/>
            </a:pPr>
            <a:endParaRPr lang="en-GB" dirty="0"/>
          </a:p>
          <a:p>
            <a:pPr marL="0" indent="0">
              <a:buNone/>
            </a:pPr>
            <a:r>
              <a:rPr lang="en-US" u="sng" dirty="0"/>
              <a:t>Certificate of Origin</a:t>
            </a:r>
            <a:endParaRPr lang="en-GB" dirty="0"/>
          </a:p>
          <a:p>
            <a:r>
              <a:rPr lang="en-US" dirty="0"/>
              <a:t>The Certificate of Origin is </a:t>
            </a:r>
            <a:r>
              <a:rPr lang="en-US" dirty="0" smtClean="0"/>
              <a:t>a document</a:t>
            </a:r>
            <a:r>
              <a:rPr lang="en-US" dirty="0"/>
              <a:t>, which </a:t>
            </a:r>
            <a:r>
              <a:rPr lang="en-US" dirty="0" smtClean="0"/>
              <a:t>is </a:t>
            </a:r>
            <a:r>
              <a:rPr lang="en-US" dirty="0"/>
              <a:t>required by </a:t>
            </a:r>
            <a:r>
              <a:rPr lang="en-US" dirty="0" smtClean="0"/>
              <a:t>some importers. </a:t>
            </a:r>
            <a:r>
              <a:rPr lang="en-US" dirty="0"/>
              <a:t>The issuance of such certificate is done by local chambers of commerce and costs around </a:t>
            </a:r>
            <a:r>
              <a:rPr lang="en-US" dirty="0" smtClean="0"/>
              <a:t>15€. This </a:t>
            </a:r>
            <a:r>
              <a:rPr lang="en-US" dirty="0"/>
              <a:t>cost is not considered as high. The problem referred here is the time required for the issuance of this certificate which in most of the cases is at least 1 day. A suggestion proposed is that the exporter should be able to create and transmit it electronically (and/or print it), by his own</a:t>
            </a:r>
            <a:r>
              <a:rPr lang="en-US" dirty="0" smtClean="0"/>
              <a:t>.</a:t>
            </a:r>
            <a:endParaRPr lang="en-GB" dirty="0" smtClean="0"/>
          </a:p>
          <a:p>
            <a:pPr marL="0" indent="0">
              <a:buNone/>
            </a:pPr>
            <a:r>
              <a:rPr lang="en-US" dirty="0" smtClean="0"/>
              <a:t> </a:t>
            </a:r>
            <a:endParaRPr lang="en-GB" dirty="0" smtClean="0"/>
          </a:p>
          <a:p>
            <a:pPr marL="0" indent="0">
              <a:buNone/>
            </a:pPr>
            <a:r>
              <a:rPr lang="en-US" u="sng" dirty="0"/>
              <a:t>Simplification of “cold treatment” procedures </a:t>
            </a:r>
            <a:endParaRPr lang="en-GB" dirty="0"/>
          </a:p>
          <a:p>
            <a:r>
              <a:rPr lang="en-US" dirty="0"/>
              <a:t>The cold treatment equipment could be examined to be left to the exporter to decide to install it before the packaging process, which is not allowed until now by Chinese authorities. It is estimated that this will cut off around 500 Euros of each shipment. It is mentioned also, that Italian exporters are pushing for the same simplification</a:t>
            </a:r>
          </a:p>
          <a:p>
            <a:pPr marL="0" indent="0">
              <a:buNone/>
            </a:pPr>
            <a:r>
              <a:rPr lang="en-US" dirty="0"/>
              <a:t> </a:t>
            </a:r>
            <a:endParaRPr lang="en-GB" dirty="0"/>
          </a:p>
          <a:p>
            <a:pPr marL="0" indent="0">
              <a:buNone/>
            </a:pPr>
            <a:r>
              <a:rPr lang="en-GB" u="sng" dirty="0"/>
              <a:t>Maritime Transport Company, fixed in advance </a:t>
            </a:r>
            <a:endParaRPr lang="en-GB" dirty="0"/>
          </a:p>
          <a:p>
            <a:r>
              <a:rPr lang="en-US" dirty="0"/>
              <a:t>According to the Chinese requirements there is a mandatory obligation to the Greek exporters to predefine the maritime transport company and make it known in advance to Chinese authorities before each shipment. This undue requirement and commitment eliminates any possibility to Greek exporters to make any adjustments or choose another maritime transport company when it is necessary.</a:t>
            </a:r>
            <a:endParaRPr lang="en-GB" dirty="0"/>
          </a:p>
          <a:p>
            <a:pPr marL="0" indent="0">
              <a:buNone/>
            </a:pPr>
            <a:r>
              <a:rPr lang="en-US" dirty="0"/>
              <a:t> </a:t>
            </a:r>
            <a:endParaRPr lang="en-GB" dirty="0"/>
          </a:p>
          <a:p>
            <a:pPr marL="0" indent="0">
              <a:buNone/>
            </a:pPr>
            <a:r>
              <a:rPr lang="en-US" u="sng" dirty="0" smtClean="0"/>
              <a:t>Port </a:t>
            </a:r>
            <a:r>
              <a:rPr lang="en-US" u="sng" dirty="0"/>
              <a:t>of Thessaloniki</a:t>
            </a:r>
            <a:endParaRPr lang="en-GB" dirty="0"/>
          </a:p>
          <a:p>
            <a:r>
              <a:rPr lang="en-US" dirty="0"/>
              <a:t>It is estimated that the use of Port of Thessaloniki as port of departure will cut off the costs of internal transportation to 4/5 comparing it with transport costs to Port of Piraeus, in the case that the premises of the exporter are established to the prefectures of northern Greece (e.g. Pieria, Thessaloniki</a:t>
            </a:r>
            <a:r>
              <a:rPr lang="en-US" dirty="0" smtClean="0"/>
              <a:t>)</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23</a:t>
            </a:fld>
            <a:endParaRPr lang="en-GB"/>
          </a:p>
        </p:txBody>
      </p:sp>
    </p:spTree>
    <p:extLst>
      <p:ext uri="{BB962C8B-B14F-4D97-AF65-F5344CB8AC3E}">
        <p14:creationId xmlns:p14="http://schemas.microsoft.com/office/powerpoint/2010/main" val="4022255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considerations</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US" u="sng" dirty="0" smtClean="0"/>
              <a:t>Export </a:t>
            </a:r>
            <a:r>
              <a:rPr lang="en-US" u="sng" dirty="0"/>
              <a:t>Promotion</a:t>
            </a:r>
            <a:endParaRPr lang="en-GB" dirty="0"/>
          </a:p>
          <a:p>
            <a:r>
              <a:rPr lang="en-US" dirty="0"/>
              <a:t>The costs of joining a mission for international fairs participation via HEPO (Hellenic Foreign Trade Board) are considered too high. These costs are higher than the case that the exporter  arranges such a participation by himself.</a:t>
            </a:r>
            <a:endParaRPr lang="en-GB" dirty="0"/>
          </a:p>
          <a:p>
            <a:pPr marL="0" indent="0">
              <a:buNone/>
            </a:pPr>
            <a:r>
              <a:rPr lang="en-US" dirty="0"/>
              <a:t> </a:t>
            </a:r>
            <a:endParaRPr lang="en-GB" dirty="0"/>
          </a:p>
          <a:p>
            <a:pPr marL="0" indent="0">
              <a:buNone/>
            </a:pPr>
            <a:r>
              <a:rPr lang="en-US" u="sng" dirty="0"/>
              <a:t>Lack of cooperation with Universities and research Centers</a:t>
            </a:r>
            <a:endParaRPr lang="en-GB" dirty="0"/>
          </a:p>
          <a:p>
            <a:r>
              <a:rPr lang="en-US" dirty="0"/>
              <a:t>It seems that there is a gap of applied research in Greece in the field of kiwi cultivation. Greek exporters finance Italian research centers for new kiwifruits varieties, instead.</a:t>
            </a:r>
            <a:endParaRPr lang="en-GB" dirty="0"/>
          </a:p>
          <a:p>
            <a:pPr marL="0" indent="0">
              <a:buNone/>
            </a:pPr>
            <a:r>
              <a:rPr lang="en-US" dirty="0"/>
              <a:t> </a:t>
            </a:r>
            <a:endParaRPr lang="en-GB" dirty="0"/>
          </a:p>
          <a:p>
            <a:pPr marL="0" indent="0">
              <a:buNone/>
            </a:pPr>
            <a:r>
              <a:rPr lang="en-US" u="sng" dirty="0"/>
              <a:t>Lack of information</a:t>
            </a:r>
            <a:endParaRPr lang="en-GB" dirty="0"/>
          </a:p>
          <a:p>
            <a:r>
              <a:rPr lang="en-US" dirty="0"/>
              <a:t>The relevant information regarding exporting procedures and existing legislation is solely taken by SEVE (Greek international Business Association, ex. Northern Greece). It would be very useful for all Greek exporters to access such information by an official site in which all the relevant information should be available.</a:t>
            </a:r>
            <a:endParaRPr lang="en-GB" dirty="0"/>
          </a:p>
          <a:p>
            <a:pPr marL="0" indent="0">
              <a:buNone/>
            </a:pPr>
            <a:r>
              <a:rPr lang="en-US" dirty="0"/>
              <a:t> </a:t>
            </a:r>
            <a:endParaRPr lang="en-GB" dirty="0"/>
          </a:p>
          <a:p>
            <a:pPr marL="0" indent="0">
              <a:buNone/>
            </a:pPr>
            <a:r>
              <a:rPr lang="en-US" u="sng" dirty="0" smtClean="0"/>
              <a:t>Border </a:t>
            </a:r>
            <a:r>
              <a:rPr lang="en-US" u="sng" dirty="0"/>
              <a:t>controls for unfair trade</a:t>
            </a:r>
            <a:endParaRPr lang="en-GB" dirty="0"/>
          </a:p>
          <a:p>
            <a:r>
              <a:rPr lang="en-US" dirty="0"/>
              <a:t>State controls for fruit / vegetable cargos passing borders mostly by private vehicles should be strengthened to avoid illegal trade with doubtful quality of agricultural products that have not paid any taxes and/or without any accompanying documents.</a:t>
            </a:r>
            <a:endParaRPr lang="en-GB" dirty="0"/>
          </a:p>
          <a:p>
            <a:pPr marL="0" indent="0">
              <a:buNone/>
            </a:pPr>
            <a:r>
              <a:rPr lang="en-US" dirty="0"/>
              <a:t> </a:t>
            </a:r>
            <a:endParaRPr lang="en-US" dirty="0" smtClean="0"/>
          </a:p>
          <a:p>
            <a:pPr marL="0" indent="0">
              <a:buNone/>
            </a:pPr>
            <a:endParaRPr lang="en-US" u="sng" dirty="0"/>
          </a:p>
          <a:p>
            <a:pPr marL="0" indent="0">
              <a:buNone/>
            </a:pPr>
            <a:r>
              <a:rPr lang="en-US" u="sng" dirty="0"/>
              <a:t>International Transportation </a:t>
            </a:r>
            <a:endParaRPr lang="en-GB" dirty="0"/>
          </a:p>
          <a:p>
            <a:r>
              <a:rPr lang="en-US" dirty="0"/>
              <a:t>The problems that are linked with the liberalization of international transportation licensing are considered as a factor that affects cost of surface transportation to other European countries (mainly Russia which is a major kiwi export destination). This also leads some transporters to choose neighbor countries (e.g. Bulgaria) as place of establishment.  </a:t>
            </a:r>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24</a:t>
            </a:fld>
            <a:endParaRPr lang="en-GB"/>
          </a:p>
        </p:txBody>
      </p:sp>
    </p:spTree>
    <p:extLst>
      <p:ext uri="{BB962C8B-B14F-4D97-AF65-F5344CB8AC3E}">
        <p14:creationId xmlns:p14="http://schemas.microsoft.com/office/powerpoint/2010/main" val="258479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r>
              <a:rPr lang="en-GB" dirty="0" smtClean="0"/>
              <a:t>Suggestions</a:t>
            </a:r>
          </a:p>
          <a:p>
            <a:endParaRPr lang="en-GB" dirty="0" smtClean="0"/>
          </a:p>
          <a:p>
            <a:r>
              <a:rPr lang="en-GB" dirty="0" smtClean="0"/>
              <a:t>Process</a:t>
            </a:r>
          </a:p>
          <a:p>
            <a:endParaRPr lang="en-GB" dirty="0"/>
          </a:p>
          <a:p>
            <a:r>
              <a:rPr lang="en-GB" dirty="0" smtClean="0"/>
              <a:t>Time to export</a:t>
            </a:r>
          </a:p>
          <a:p>
            <a:endParaRPr lang="en-GB" dirty="0"/>
          </a:p>
          <a:p>
            <a:r>
              <a:rPr lang="en-GB" dirty="0" smtClean="0"/>
              <a:t>Cost of export</a:t>
            </a:r>
          </a:p>
          <a:p>
            <a:pPr lvl="1"/>
            <a:r>
              <a:rPr lang="en-GB" dirty="0" smtClean="0"/>
              <a:t>Administrative cost</a:t>
            </a:r>
          </a:p>
          <a:p>
            <a:pPr lvl="1"/>
            <a:r>
              <a:rPr lang="en-GB" dirty="0" smtClean="0"/>
              <a:t>Transport cost</a:t>
            </a:r>
          </a:p>
          <a:p>
            <a:endParaRPr lang="en-GB" dirty="0"/>
          </a:p>
          <a:p>
            <a:r>
              <a:rPr lang="en-GB" dirty="0" smtClean="0"/>
              <a:t>Other financial aspects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25</a:t>
            </a:fld>
            <a:endParaRPr lang="en-GB"/>
          </a:p>
        </p:txBody>
      </p:sp>
    </p:spTree>
    <p:extLst>
      <p:ext uri="{BB962C8B-B14F-4D97-AF65-F5344CB8AC3E}">
        <p14:creationId xmlns:p14="http://schemas.microsoft.com/office/powerpoint/2010/main" val="4116595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idx="4294967295"/>
          </p:nvPr>
        </p:nvSpPr>
        <p:spPr>
          <a:xfrm>
            <a:off x="914400" y="3127374"/>
            <a:ext cx="8229600" cy="320675"/>
          </a:xfrm>
        </p:spPr>
        <p:txBody>
          <a:bodyPr>
            <a:noAutofit/>
          </a:bodyPr>
          <a:lstStyle/>
          <a:p>
            <a:r>
              <a:rPr lang="en-US" sz="4000" dirty="0" smtClean="0"/>
              <a:t>Thank you for your attention!</a:t>
            </a:r>
            <a:endParaRPr lang="en-US" sz="4000" dirty="0"/>
          </a:p>
        </p:txBody>
      </p:sp>
      <p:sp>
        <p:nvSpPr>
          <p:cNvPr id="2" name="Slide Number Placeholder 1"/>
          <p:cNvSpPr>
            <a:spLocks noGrp="1"/>
          </p:cNvSpPr>
          <p:nvPr>
            <p:ph type="sldNum" sz="quarter" idx="12"/>
          </p:nvPr>
        </p:nvSpPr>
        <p:spPr/>
        <p:txBody>
          <a:bodyPr/>
          <a:lstStyle/>
          <a:p>
            <a:fld id="{1920EEC7-98E1-4CEF-92AF-B9255C82647E}" type="slidenum">
              <a:rPr lang="en-GB" smtClean="0"/>
              <a:t>26</a:t>
            </a:fld>
            <a:endParaRPr lang="en-GB"/>
          </a:p>
        </p:txBody>
      </p:sp>
      <p:sp>
        <p:nvSpPr>
          <p:cNvPr id="3" name="TextBox 2"/>
          <p:cNvSpPr txBox="1"/>
          <p:nvPr/>
        </p:nvSpPr>
        <p:spPr>
          <a:xfrm>
            <a:off x="5842000" y="5130800"/>
            <a:ext cx="2975366" cy="923330"/>
          </a:xfrm>
          <a:prstGeom prst="rect">
            <a:avLst/>
          </a:prstGeom>
          <a:noFill/>
        </p:spPr>
        <p:txBody>
          <a:bodyPr wrap="none" rtlCol="0">
            <a:spAutoFit/>
          </a:bodyPr>
          <a:lstStyle/>
          <a:p>
            <a:r>
              <a:rPr lang="en-GB" dirty="0" smtClean="0"/>
              <a:t>Dr Heiner Lehr</a:t>
            </a:r>
          </a:p>
          <a:p>
            <a:r>
              <a:rPr lang="en-GB" dirty="0" smtClean="0"/>
              <a:t>Syntesa Partners &amp; Associates</a:t>
            </a:r>
          </a:p>
          <a:p>
            <a:r>
              <a:rPr lang="en-GB" dirty="0" smtClean="0">
                <a:hlinkClick r:id="rId2"/>
              </a:rPr>
              <a:t>heiner@syntesa.eu</a:t>
            </a:r>
            <a:r>
              <a:rPr lang="en-GB" dirty="0" smtClean="0"/>
              <a:t> </a:t>
            </a:r>
            <a:endParaRPr lang="en-GB" dirty="0"/>
          </a:p>
        </p:txBody>
      </p:sp>
    </p:spTree>
    <p:extLst>
      <p:ext uri="{BB962C8B-B14F-4D97-AF65-F5344CB8AC3E}">
        <p14:creationId xmlns:p14="http://schemas.microsoft.com/office/powerpoint/2010/main" val="3415854910"/>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Business Process Analysis</a:t>
            </a:r>
            <a:endParaRPr lang="en-GB" dirty="0"/>
          </a:p>
        </p:txBody>
      </p:sp>
      <p:sp>
        <p:nvSpPr>
          <p:cNvPr id="5" name="Content Placeholder 4"/>
          <p:cNvSpPr>
            <a:spLocks noGrp="1"/>
          </p:cNvSpPr>
          <p:nvPr>
            <p:ph idx="1"/>
          </p:nvPr>
        </p:nvSpPr>
        <p:spPr>
          <a:xfrm>
            <a:off x="457200" y="1169581"/>
            <a:ext cx="4125843" cy="4956582"/>
          </a:xfrm>
        </p:spPr>
        <p:txBody>
          <a:bodyPr/>
          <a:lstStyle/>
          <a:p>
            <a:r>
              <a:rPr lang="en-GB" dirty="0" smtClean="0"/>
              <a:t>BPA = Business Process Analysis</a:t>
            </a:r>
          </a:p>
          <a:p>
            <a:endParaRPr lang="en-GB" dirty="0" smtClean="0"/>
          </a:p>
          <a:p>
            <a:r>
              <a:rPr lang="en-GB" i="1" dirty="0" smtClean="0"/>
              <a:t>A trade business </a:t>
            </a:r>
            <a:r>
              <a:rPr lang="en-GB" i="1" dirty="0"/>
              <a:t>process is </a:t>
            </a:r>
            <a:r>
              <a:rPr lang="en-GB" i="1" dirty="0" smtClean="0"/>
              <a:t>a </a:t>
            </a:r>
            <a:r>
              <a:rPr lang="en-GB" i="1" dirty="0"/>
              <a:t>chain of logically connected activities to move goods and related information </a:t>
            </a:r>
            <a:r>
              <a:rPr lang="en-GB" i="1" dirty="0" smtClean="0"/>
              <a:t>across borders </a:t>
            </a:r>
            <a:r>
              <a:rPr lang="en-GB" i="1" dirty="0"/>
              <a:t>from buyer to seller and to provide related </a:t>
            </a:r>
            <a:r>
              <a:rPr lang="en-GB" i="1" dirty="0" smtClean="0"/>
              <a:t>services</a:t>
            </a:r>
          </a:p>
          <a:p>
            <a:endParaRPr lang="en-GB" i="1" dirty="0"/>
          </a:p>
        </p:txBody>
      </p:sp>
      <p:sp>
        <p:nvSpPr>
          <p:cNvPr id="3" name="Slide Number Placeholder 2"/>
          <p:cNvSpPr>
            <a:spLocks noGrp="1"/>
          </p:cNvSpPr>
          <p:nvPr>
            <p:ph type="sldNum" sz="quarter" idx="12"/>
          </p:nvPr>
        </p:nvSpPr>
        <p:spPr/>
        <p:txBody>
          <a:bodyPr/>
          <a:lstStyle/>
          <a:p>
            <a:fld id="{1920EEC7-98E1-4CEF-92AF-B9255C82647E}" type="slidenum">
              <a:rPr lang="en-GB" smtClean="0"/>
              <a:t>3</a:t>
            </a:fld>
            <a:endParaRPr lang="en-GB"/>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043" y="989012"/>
            <a:ext cx="4363910" cy="5295900"/>
          </a:xfrm>
          <a:prstGeom prst="rect">
            <a:avLst/>
          </a:prstGeom>
        </p:spPr>
      </p:pic>
      <p:sp>
        <p:nvSpPr>
          <p:cNvPr id="6" name="Rectangle 5"/>
          <p:cNvSpPr/>
          <p:nvPr/>
        </p:nvSpPr>
        <p:spPr>
          <a:xfrm>
            <a:off x="4583043" y="6284912"/>
            <a:ext cx="4572000" cy="369332"/>
          </a:xfrm>
          <a:prstGeom prst="rect">
            <a:avLst/>
          </a:prstGeom>
        </p:spPr>
        <p:txBody>
          <a:bodyPr>
            <a:spAutoFit/>
          </a:bodyPr>
          <a:lstStyle/>
          <a:p>
            <a:r>
              <a:rPr lang="en-GB" dirty="0" smtClean="0">
                <a:hlinkClick r:id="rId3"/>
              </a:rPr>
              <a:t>unnext.unescap.org/pub/tipub2558new.pdf</a:t>
            </a:r>
            <a:r>
              <a:rPr lang="en-GB" dirty="0" smtClean="0"/>
              <a:t> </a:t>
            </a:r>
            <a:endParaRPr lang="en-GB" dirty="0"/>
          </a:p>
        </p:txBody>
      </p:sp>
    </p:spTree>
    <p:extLst>
      <p:ext uri="{BB962C8B-B14F-4D97-AF65-F5344CB8AC3E}">
        <p14:creationId xmlns:p14="http://schemas.microsoft.com/office/powerpoint/2010/main" val="126824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BUY – SHIP- PAY</a:t>
            </a:r>
            <a:endParaRPr lang="en-GB"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1785" y="1209335"/>
            <a:ext cx="5220429" cy="4877481"/>
          </a:xfrm>
        </p:spPr>
      </p:pic>
      <p:sp>
        <p:nvSpPr>
          <p:cNvPr id="4" name="Slide Number Placeholder 3"/>
          <p:cNvSpPr>
            <a:spLocks noGrp="1"/>
          </p:cNvSpPr>
          <p:nvPr>
            <p:ph type="sldNum" sz="quarter" idx="12"/>
          </p:nvPr>
        </p:nvSpPr>
        <p:spPr/>
        <p:txBody>
          <a:bodyPr/>
          <a:lstStyle/>
          <a:p>
            <a:fld id="{1920EEC7-98E1-4CEF-92AF-B9255C82647E}" type="slidenum">
              <a:rPr lang="en-GB" smtClean="0"/>
              <a:t>4</a:t>
            </a:fld>
            <a:endParaRPr lang="en-GB"/>
          </a:p>
        </p:txBody>
      </p:sp>
    </p:spTree>
    <p:extLst>
      <p:ext uri="{BB962C8B-B14F-4D97-AF65-F5344CB8AC3E}">
        <p14:creationId xmlns:p14="http://schemas.microsoft.com/office/powerpoint/2010/main" val="1929298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UML</a:t>
            </a:r>
            <a:endParaRPr lang="en-GB" dirty="0"/>
          </a:p>
        </p:txBody>
      </p:sp>
      <p:sp>
        <p:nvSpPr>
          <p:cNvPr id="3" name="Content Placeholder 2"/>
          <p:cNvSpPr>
            <a:spLocks noGrp="1"/>
          </p:cNvSpPr>
          <p:nvPr>
            <p:ph idx="1"/>
          </p:nvPr>
        </p:nvSpPr>
        <p:spPr/>
        <p:txBody>
          <a:bodyPr/>
          <a:lstStyle/>
          <a:p>
            <a:r>
              <a:rPr lang="en-GB" dirty="0"/>
              <a:t>BPA uses the Unified Modelling Language (UML) to describe business </a:t>
            </a:r>
            <a:r>
              <a:rPr lang="en-GB" dirty="0" smtClean="0"/>
              <a:t>processes</a:t>
            </a:r>
          </a:p>
          <a:p>
            <a:pPr lvl="1"/>
            <a:r>
              <a:rPr lang="en-GB" dirty="0"/>
              <a:t>UML  is a general-purpose </a:t>
            </a:r>
            <a:r>
              <a:rPr lang="en-GB" dirty="0" err="1"/>
              <a:t>modeling</a:t>
            </a:r>
            <a:r>
              <a:rPr lang="en-GB" dirty="0"/>
              <a:t> language in the field of software engineering, which is designed to provide a standard way to visualize the design of a </a:t>
            </a:r>
            <a:r>
              <a:rPr lang="en-GB" dirty="0" smtClean="0"/>
              <a:t>system</a:t>
            </a:r>
          </a:p>
          <a:p>
            <a:pPr lvl="1"/>
            <a:r>
              <a:rPr lang="en-GB" dirty="0" smtClean="0"/>
              <a:t>UML is an ISO standard</a:t>
            </a:r>
          </a:p>
          <a:p>
            <a:pPr lvl="1"/>
            <a:endParaRPr lang="en-GB" dirty="0"/>
          </a:p>
          <a:p>
            <a:r>
              <a:rPr lang="en-GB" dirty="0" smtClean="0"/>
              <a:t>Main tools employed:</a:t>
            </a:r>
          </a:p>
          <a:p>
            <a:pPr lvl="1"/>
            <a:r>
              <a:rPr lang="en-GB" dirty="0" smtClean="0"/>
              <a:t>Use case description</a:t>
            </a:r>
          </a:p>
          <a:p>
            <a:pPr lvl="1"/>
            <a:r>
              <a:rPr lang="en-GB" dirty="0" smtClean="0"/>
              <a:t>Sequence diagrams</a:t>
            </a:r>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5</a:t>
            </a:fld>
            <a:endParaRPr lang="en-GB"/>
          </a:p>
        </p:txBody>
      </p:sp>
      <p:pic>
        <p:nvPicPr>
          <p:cNvPr id="5122" name="Picture 2" descr="File:UML diagrams overview.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3606222"/>
            <a:ext cx="5041900" cy="275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18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cases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6</a:t>
            </a:fld>
            <a:endParaRPr lang="en-GB"/>
          </a:p>
        </p:txBody>
      </p:sp>
      <p:pic>
        <p:nvPicPr>
          <p:cNvPr id="4098" name="Picture 2" descr="Use Case BPM Pilot Diagam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49" y="1401763"/>
            <a:ext cx="7237701"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16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olia_BB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07420" y="-565336"/>
            <a:ext cx="4713287" cy="87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Example sequence diagram</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7</a:t>
            </a:fld>
            <a:endParaRPr lang="en-GB"/>
          </a:p>
        </p:txBody>
      </p:sp>
      <p:sp>
        <p:nvSpPr>
          <p:cNvPr id="4" name="TextBox 3"/>
          <p:cNvSpPr txBox="1"/>
          <p:nvPr/>
        </p:nvSpPr>
        <p:spPr>
          <a:xfrm>
            <a:off x="188912" y="1083838"/>
            <a:ext cx="5979970" cy="369332"/>
          </a:xfrm>
          <a:prstGeom prst="rect">
            <a:avLst/>
          </a:prstGeom>
          <a:noFill/>
        </p:spPr>
        <p:txBody>
          <a:bodyPr wrap="none" rtlCol="0">
            <a:spAutoFit/>
          </a:bodyPr>
          <a:lstStyle/>
          <a:p>
            <a:r>
              <a:rPr lang="en-GB" dirty="0" smtClean="0"/>
              <a:t>Process: </a:t>
            </a:r>
            <a:r>
              <a:rPr lang="el-GR" dirty="0"/>
              <a:t>Transport Arrangement via an intermediary company</a:t>
            </a:r>
            <a:endParaRPr lang="en-GB" dirty="0"/>
          </a:p>
        </p:txBody>
      </p:sp>
    </p:spTree>
    <p:extLst>
      <p:ext uri="{BB962C8B-B14F-4D97-AF65-F5344CB8AC3E}">
        <p14:creationId xmlns:p14="http://schemas.microsoft.com/office/powerpoint/2010/main" val="1226068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findings kiwifruit</a:t>
            </a:r>
            <a:endParaRPr lang="en-GB" dirty="0"/>
          </a:p>
        </p:txBody>
      </p:sp>
      <p:sp>
        <p:nvSpPr>
          <p:cNvPr id="5" name="Content Placeholder 4"/>
          <p:cNvSpPr>
            <a:spLocks noGrp="1"/>
          </p:cNvSpPr>
          <p:nvPr>
            <p:ph idx="1"/>
          </p:nvPr>
        </p:nvSpPr>
        <p:spPr>
          <a:xfrm>
            <a:off x="457200" y="1169581"/>
            <a:ext cx="4625755" cy="4956582"/>
          </a:xfrm>
        </p:spPr>
        <p:txBody>
          <a:bodyPr>
            <a:normAutofit/>
          </a:bodyPr>
          <a:lstStyle/>
          <a:p>
            <a:r>
              <a:rPr lang="en-GB" dirty="0" smtClean="0"/>
              <a:t>A BPA study was made in December 2012-February 2013 on kiwifruit from Greece to China via ship</a:t>
            </a:r>
          </a:p>
          <a:p>
            <a:pPr marL="0" indent="0">
              <a:buNone/>
            </a:pPr>
            <a:endParaRPr lang="en-GB" dirty="0"/>
          </a:p>
          <a:p>
            <a:r>
              <a:rPr lang="en-GB" dirty="0" smtClean="0"/>
              <a:t>BPA Team</a:t>
            </a:r>
          </a:p>
          <a:p>
            <a:pPr lvl="1"/>
            <a:r>
              <a:rPr lang="en-GB" dirty="0" smtClean="0"/>
              <a:t>Ministry </a:t>
            </a:r>
            <a:r>
              <a:rPr lang="en-GB" dirty="0"/>
              <a:t>of Finance, Ministry for Development, Competitiveness, Infrastructure, Transport and Networks and Ministry of Rural Development and </a:t>
            </a:r>
            <a:r>
              <a:rPr lang="en-GB" dirty="0" smtClean="0"/>
              <a:t>Food</a:t>
            </a:r>
          </a:p>
          <a:p>
            <a:pPr lvl="1"/>
            <a:r>
              <a:rPr lang="en-GB" dirty="0" smtClean="0"/>
              <a:t>Guidance </a:t>
            </a:r>
            <a:r>
              <a:rPr lang="en-GB" dirty="0"/>
              <a:t>and support from </a:t>
            </a:r>
            <a:r>
              <a:rPr lang="en-GB" dirty="0" smtClean="0"/>
              <a:t>TFGR </a:t>
            </a:r>
          </a:p>
          <a:p>
            <a:pPr lvl="1"/>
            <a:r>
              <a:rPr lang="en-GB" dirty="0" smtClean="0"/>
              <a:t>Technical </a:t>
            </a:r>
            <a:r>
              <a:rPr lang="en-GB" dirty="0"/>
              <a:t>assistance of </a:t>
            </a:r>
            <a:r>
              <a:rPr lang="en-GB" dirty="0" smtClean="0"/>
              <a:t>UNECE</a:t>
            </a:r>
          </a:p>
          <a:p>
            <a:pPr lvl="1"/>
            <a:r>
              <a:rPr lang="en-GB" dirty="0" smtClean="0"/>
              <a:t>Consultancy </a:t>
            </a:r>
            <a:r>
              <a:rPr lang="en-GB" dirty="0"/>
              <a:t>and scientific guidance of the University of Athens. </a:t>
            </a:r>
          </a:p>
          <a:p>
            <a:endParaRPr lang="en-GB" dirty="0"/>
          </a:p>
          <a:p>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8</a:t>
            </a:fld>
            <a:endParaRPr lang="en-GB"/>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955" y="1021606"/>
            <a:ext cx="3143689" cy="5334744"/>
          </a:xfrm>
          <a:prstGeom prst="rect">
            <a:avLst/>
          </a:prstGeom>
        </p:spPr>
      </p:pic>
    </p:spTree>
    <p:extLst>
      <p:ext uri="{BB962C8B-B14F-4D97-AF65-F5344CB8AC3E}">
        <p14:creationId xmlns:p14="http://schemas.microsoft.com/office/powerpoint/2010/main" val="927109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average time required for the completion of the shipping process of kiwifruits from Greece to China is approximately </a:t>
            </a:r>
            <a:r>
              <a:rPr lang="en-US" b="1" dirty="0"/>
              <a:t>six days</a:t>
            </a:r>
            <a:r>
              <a:rPr lang="en-US" dirty="0"/>
              <a:t> </a:t>
            </a:r>
            <a:endParaRPr lang="en-US" dirty="0" smtClean="0"/>
          </a:p>
          <a:p>
            <a:pPr lvl="1"/>
            <a:r>
              <a:rPr lang="en-US" dirty="0" smtClean="0"/>
              <a:t>the </a:t>
            </a:r>
            <a:r>
              <a:rPr lang="en-US" dirty="0"/>
              <a:t>estimated time relates only to the five sub-processes </a:t>
            </a:r>
            <a:r>
              <a:rPr lang="en-US" dirty="0" smtClean="0"/>
              <a:t>analyzed</a:t>
            </a:r>
          </a:p>
          <a:p>
            <a:r>
              <a:rPr lang="en-US" dirty="0" smtClean="0"/>
              <a:t>The </a:t>
            </a:r>
            <a:r>
              <a:rPr lang="en-US" dirty="0"/>
              <a:t>cost incurred for shipping a 20 ton container amounts to 4,500 Euros, excluding annual fees for acquiring an export permit (500 Euros) and the fee of AEO permit (500 Euros). </a:t>
            </a:r>
            <a:endParaRPr lang="en-US" dirty="0" smtClean="0"/>
          </a:p>
          <a:p>
            <a:r>
              <a:rPr lang="en-US" dirty="0" smtClean="0"/>
              <a:t>The </a:t>
            </a:r>
            <a:r>
              <a:rPr lang="en-US" dirty="0"/>
              <a:t>shipping cost of kiwifruits per ton is 225 Euros which represents 15% of their selling price. The problems associated with the shipping process can be classified into the following four categories: </a:t>
            </a:r>
            <a:endParaRPr lang="en-GB" dirty="0"/>
          </a:p>
          <a:p>
            <a:pPr marL="800100" lvl="1" indent="-342900">
              <a:buFont typeface="+mj-lt"/>
              <a:buAutoNum type="arabicParenR"/>
            </a:pPr>
            <a:r>
              <a:rPr lang="en-US" dirty="0" smtClean="0"/>
              <a:t>process </a:t>
            </a:r>
            <a:r>
              <a:rPr lang="en-US" dirty="0"/>
              <a:t>operations, </a:t>
            </a:r>
            <a:endParaRPr lang="en-GB" dirty="0"/>
          </a:p>
          <a:p>
            <a:pPr marL="800100" lvl="1" indent="-342900">
              <a:buFont typeface="+mj-lt"/>
              <a:buAutoNum type="arabicParenR"/>
            </a:pPr>
            <a:r>
              <a:rPr lang="en-US" dirty="0" smtClean="0"/>
              <a:t>broader </a:t>
            </a:r>
            <a:r>
              <a:rPr lang="en-US" dirty="0"/>
              <a:t>operational issues of the public sector, </a:t>
            </a:r>
            <a:endParaRPr lang="en-GB" dirty="0"/>
          </a:p>
          <a:p>
            <a:pPr marL="800100" lvl="1" indent="-342900">
              <a:buFont typeface="+mj-lt"/>
              <a:buAutoNum type="arabicParenR"/>
            </a:pPr>
            <a:r>
              <a:rPr lang="en-US" dirty="0" smtClean="0"/>
              <a:t>structural </a:t>
            </a:r>
            <a:r>
              <a:rPr lang="en-US" dirty="0"/>
              <a:t>problems of the public sector, and </a:t>
            </a:r>
            <a:endParaRPr lang="en-GB" dirty="0"/>
          </a:p>
          <a:p>
            <a:pPr marL="800100" lvl="1" indent="-342900">
              <a:buFont typeface="+mj-lt"/>
              <a:buAutoNum type="arabicParenR"/>
            </a:pPr>
            <a:r>
              <a:rPr lang="en-US" dirty="0" smtClean="0"/>
              <a:t>issues </a:t>
            </a:r>
            <a:r>
              <a:rPr lang="en-US" dirty="0"/>
              <a:t>related to international (Greece-China) commercial agreements</a:t>
            </a:r>
            <a:endParaRPr lang="en-GB" dirty="0"/>
          </a:p>
          <a:p>
            <a:r>
              <a:rPr lang="en-US" dirty="0" smtClean="0"/>
              <a:t>The </a:t>
            </a:r>
            <a:r>
              <a:rPr lang="en-US" dirty="0"/>
              <a:t>identified problems affect the required time as well as the incurred costs and therefore the redesign of the shipping process should aim to the alleviation of these problems</a:t>
            </a:r>
            <a:r>
              <a:rPr lang="en-US" dirty="0" smtClean="0"/>
              <a:t>.</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9</a:t>
            </a:fld>
            <a:endParaRPr lang="en-GB"/>
          </a:p>
        </p:txBody>
      </p:sp>
    </p:spTree>
    <p:extLst>
      <p:ext uri="{BB962C8B-B14F-4D97-AF65-F5344CB8AC3E}">
        <p14:creationId xmlns:p14="http://schemas.microsoft.com/office/powerpoint/2010/main" val="1709323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Syntesa V120607a</Template>
  <TotalTime>460</TotalTime>
  <Words>2080</Words>
  <Application>Microsoft Office PowerPoint</Application>
  <PresentationFormat>On-screen Show (4:3)</PresentationFormat>
  <Paragraphs>258</Paragraphs>
  <Slides>26</Slides>
  <Notes>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26</vt:i4>
      </vt:variant>
    </vt:vector>
  </HeadingPairs>
  <TitlesOfParts>
    <vt:vector size="42" baseType="lpstr">
      <vt:lpstr>Arial</vt:lpstr>
      <vt:lpstr>Calibri</vt:lpstr>
      <vt:lpstr>Cambria</vt:lpstr>
      <vt:lpstr>HELvetica</vt:lpstr>
      <vt:lpstr>Symbol</vt:lpstr>
      <vt:lpstr>Times</vt:lpstr>
      <vt:lpstr>Times New Roman</vt:lpstr>
      <vt:lpstr>1_Custom Design</vt:lpstr>
      <vt:lpstr>4_Custom Design</vt:lpstr>
      <vt:lpstr>5_Custom Design</vt:lpstr>
      <vt:lpstr>2_Custom Design</vt:lpstr>
      <vt:lpstr>6_Custom Design</vt:lpstr>
      <vt:lpstr>7_Custom Design</vt:lpstr>
      <vt:lpstr>8_Custom Design</vt:lpstr>
      <vt:lpstr>Custom Design</vt:lpstr>
      <vt:lpstr>Presentación en blanco</vt:lpstr>
      <vt:lpstr>Fresh fruit and vegetable exports from Greece: challenges</vt:lpstr>
      <vt:lpstr>Programme of the day</vt:lpstr>
      <vt:lpstr>What is a Business Process Analysis</vt:lpstr>
      <vt:lpstr>BUY – SHIP- PAY</vt:lpstr>
      <vt:lpstr>UML</vt:lpstr>
      <vt:lpstr>Use cases</vt:lpstr>
      <vt:lpstr>Example sequence diagram</vt:lpstr>
      <vt:lpstr>Main findings kiwifruit</vt:lpstr>
      <vt:lpstr>Conclusions</vt:lpstr>
      <vt:lpstr>Next steps</vt:lpstr>
      <vt:lpstr>Validation activity</vt:lpstr>
      <vt:lpstr>Kiwi business @ Protofanousi</vt:lpstr>
      <vt:lpstr>Competitive advantages and weaknesses</vt:lpstr>
      <vt:lpstr>Documents delivered to Customs</vt:lpstr>
      <vt:lpstr>Cost of export</vt:lpstr>
      <vt:lpstr>Financial aspects of the export</vt:lpstr>
      <vt:lpstr>Key issues identified in verification</vt:lpstr>
      <vt:lpstr>Timeline</vt:lpstr>
      <vt:lpstr>Critical processes</vt:lpstr>
      <vt:lpstr>Identified issues</vt:lpstr>
      <vt:lpstr>Identified issues</vt:lpstr>
      <vt:lpstr>Identified issues</vt:lpstr>
      <vt:lpstr>Other considerations</vt:lpstr>
      <vt:lpstr>Other considerations</vt:lpstr>
      <vt:lpstr>Discussion</vt:lpstr>
      <vt:lpstr>Thank you for your attention!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Heiner Lehr</dc:creator>
  <cp:lastModifiedBy>Heiner Lehr</cp:lastModifiedBy>
  <cp:revision>60</cp:revision>
  <dcterms:created xsi:type="dcterms:W3CDTF">2014-05-05T03:32:55Z</dcterms:created>
  <dcterms:modified xsi:type="dcterms:W3CDTF">2014-05-06T05:31:55Z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1DjXEyN2sBlpI6Nm2kLJoRmw13u2HZvOGfxmoRRBV218</vt:lpwstr>
  </property>
  <property fmtid="{D5CDD505-2E9C-101B-9397-08002B2CF9AE}" pid="3" name="Google.Documents.RevisionId">
    <vt:lpwstr>08342784795775903886</vt:lpwstr>
  </property>
  <property fmtid="{D5CDD505-2E9C-101B-9397-08002B2CF9AE}" pid="4" name="Google.Documents.PreviousRevisionId">
    <vt:lpwstr>02996576129064177633</vt:lpwstr>
  </property>
  <property fmtid="{D5CDD505-2E9C-101B-9397-08002B2CF9AE}" pid="5" name="Google.Documents.PluginVersion">
    <vt:lpwstr>2.0.2662.553</vt:lpwstr>
  </property>
  <property fmtid="{D5CDD505-2E9C-101B-9397-08002B2CF9AE}" pid="6" name="Google.Documents.MergeIncapabilityFlags">
    <vt:i4>0</vt:i4>
  </property>
  <property fmtid="{D5CDD505-2E9C-101B-9397-08002B2CF9AE}" pid="7" name="Google.Documents.Tracking">
    <vt:lpwstr>false</vt:lpwstr>
  </property>
</Properties>
</file>