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258" r:id="rId3"/>
    <p:sldId id="379" r:id="rId4"/>
    <p:sldId id="380" r:id="rId5"/>
    <p:sldId id="381" r:id="rId6"/>
    <p:sldId id="385" r:id="rId7"/>
    <p:sldId id="389" r:id="rId8"/>
    <p:sldId id="388" r:id="rId9"/>
    <p:sldId id="391" r:id="rId10"/>
    <p:sldId id="390" r:id="rId11"/>
    <p:sldId id="314" r:id="rId12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EAEAEA"/>
    <a:srgbClr val="F9F9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9" autoAdjust="0"/>
    <p:restoredTop sz="82416" autoAdjust="0"/>
  </p:normalViewPr>
  <p:slideViewPr>
    <p:cSldViewPr>
      <p:cViewPr varScale="1">
        <p:scale>
          <a:sx n="60" d="100"/>
          <a:sy n="60" d="100"/>
        </p:scale>
        <p:origin x="-18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60" y="6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89148" tIns="44574" rIns="89148" bIns="44574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89148" tIns="44574" rIns="89148" bIns="44574" rtlCol="0"/>
          <a:lstStyle>
            <a:lvl1pPr algn="r">
              <a:defRPr sz="1100"/>
            </a:lvl1pPr>
          </a:lstStyle>
          <a:p>
            <a:fld id="{1BAD8AB4-1EFC-4CB9-A871-205C73B442A5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89148" tIns="44574" rIns="89148" bIns="44574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89148" tIns="44574" rIns="89148" bIns="44574" rtlCol="0" anchor="b"/>
          <a:lstStyle>
            <a:lvl1pPr algn="r">
              <a:defRPr sz="1100"/>
            </a:lvl1pPr>
          </a:lstStyle>
          <a:p>
            <a:fld id="{3F3A3E8C-AC7C-483A-9C5D-6FFF24D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4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89148" tIns="44574" rIns="89148" bIns="445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89148" tIns="44574" rIns="89148" bIns="445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29FB2D-735F-4AA1-A4D4-053A092AA295}" type="datetimeFigureOut">
              <a:rPr lang="it-IT"/>
              <a:pPr>
                <a:defRPr/>
              </a:pPr>
              <a:t>02/05/2014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48" tIns="44574" rIns="89148" bIns="4457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89148" tIns="44574" rIns="89148" bIns="4457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89148" tIns="44574" rIns="89148" bIns="445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89148" tIns="44574" rIns="89148" bIns="445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5910AB-E680-43D2-9B04-1DF41C0CFDB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04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Energy, housing, transport, road safets, agriculture goods , water management , …trade and trade  facilitation and electronic business.,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8337112-EF6C-4DDD-AFE9-6C96AF7C94E2}" type="slidenum">
              <a:rPr lang="it-IT" smtClean="0">
                <a:latin typeface="Calibri" pitchFamily="34" charset="0"/>
              </a:rPr>
              <a:pPr eaLnBrk="1" hangingPunct="1"/>
              <a:t>2</a:t>
            </a:fld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smtClean="0"/>
              <a:t>With this better understanding on the current state of implementation and the future needs</a:t>
            </a:r>
          </a:p>
          <a:p>
            <a:endParaRPr lang="en-GB" baseline="0" smtClean="0"/>
          </a:p>
          <a:p>
            <a:r>
              <a:rPr lang="en-GB" baseline="0" smtClean="0"/>
              <a:t>We turned our attention to the question : Can we scope the evolution   vision of how Infomration in cross border supply </a:t>
            </a:r>
            <a:r>
              <a:rPr lang="en-GB" baseline="0" err="1" smtClean="0"/>
              <a:t>chians</a:t>
            </a:r>
            <a:r>
              <a:rPr lang="en-GB" baseline="0" smtClean="0"/>
              <a:t> trade will be managed in the future. </a:t>
            </a:r>
          </a:p>
          <a:p>
            <a:endParaRPr lang="en-GB" baseline="0" smtClean="0"/>
          </a:p>
          <a:p>
            <a:r>
              <a:rPr lang="en-GB" baseline="0" smtClean="0"/>
              <a:t>This is the core of the </a:t>
            </a:r>
            <a:r>
              <a:rPr lang="en-GB" baseline="0" err="1" smtClean="0"/>
              <a:t>quation</a:t>
            </a:r>
            <a:r>
              <a:rPr lang="en-GB" baseline="0" smtClean="0"/>
              <a:t>  the </a:t>
            </a:r>
            <a:r>
              <a:rPr lang="en-GB" baseline="0" err="1" smtClean="0"/>
              <a:t>the</a:t>
            </a:r>
            <a:r>
              <a:rPr lang="en-GB" baseline="0" smtClean="0"/>
              <a:t> background paper to this conference handles,</a:t>
            </a:r>
          </a:p>
          <a:p>
            <a:r>
              <a:rPr lang="en-GB" baseline="0" smtClean="0"/>
              <a:t> </a:t>
            </a:r>
          </a:p>
          <a:p>
            <a:r>
              <a:rPr lang="en-GB" baseline="0" smtClean="0"/>
              <a:t>background paper for the management of supply chain management information management in Europe : Europe an </a:t>
            </a:r>
            <a:r>
              <a:rPr lang="en-GB" baseline="0" err="1" smtClean="0"/>
              <a:t>incuperator</a:t>
            </a:r>
            <a:r>
              <a:rPr lang="en-GB" baseline="0" smtClean="0"/>
              <a:t>/living lab for new concepts on SC management </a:t>
            </a:r>
          </a:p>
          <a:p>
            <a:endParaRPr lang="en-GB" baseline="0" smtClean="0"/>
          </a:p>
          <a:p>
            <a:r>
              <a:rPr lang="en-GB" baseline="0" smtClean="0"/>
              <a:t>After the conference was that we picked up on these two conclusions  that were presented and discussed in Geneva and asked ourselves: how will this influence the future development of information exchange in international supply chains? Can we identify possible trends and evolution? This was a core question that we focussed on in the background paper. </a:t>
            </a:r>
          </a:p>
          <a:p>
            <a:endParaRPr lang="en-GB" baseline="0" smtClean="0"/>
          </a:p>
          <a:p>
            <a:r>
              <a:rPr lang="en-GB" baseline="0" smtClean="0"/>
              <a:t>We focussed out attention to the situation in Europe that for certain reasons can be seen as a living lab for new ideas on information management in cross border trade.  </a:t>
            </a:r>
          </a:p>
          <a:p>
            <a:endParaRPr lang="en-GB" baseline="0" smtClean="0"/>
          </a:p>
          <a:p>
            <a:endParaRPr lang="en-GB" baseline="0" smtClean="0"/>
          </a:p>
          <a:p>
            <a:r>
              <a:rPr lang="en-GB" baseline="0" smtClean="0"/>
              <a:t>  </a:t>
            </a:r>
            <a:endParaRPr lang="en-GB" smtClean="0"/>
          </a:p>
          <a:p>
            <a:endParaRPr lang="en-GB" smtClean="0"/>
          </a:p>
          <a:p>
            <a:r>
              <a:rPr lang="en-GB" smtClean="0"/>
              <a:t>So when we </a:t>
            </a:r>
          </a:p>
          <a:p>
            <a:pPr marL="0" indent="0">
              <a:buNone/>
            </a:pPr>
            <a:r>
              <a:rPr lang="en-GB" smtClean="0"/>
              <a:t>Must explain</a:t>
            </a:r>
            <a:r>
              <a:rPr lang="en-GB" baseline="0" smtClean="0"/>
              <a:t> what IOS is: </a:t>
            </a:r>
            <a:r>
              <a:rPr lang="en-GB" i="1" smtClean="0"/>
              <a:t>IOS: A system for collaboration and information exchange among independent stakeholders in international trade</a:t>
            </a:r>
          </a:p>
          <a:p>
            <a:endParaRPr lang="en-GB" baseline="0" smtClean="0"/>
          </a:p>
          <a:p>
            <a:r>
              <a:rPr lang="en-GB" baseline="0" smtClean="0"/>
              <a:t>Not only an ICT platform but also describes the standards that are used, the agreements, business processes and organizational structure. </a:t>
            </a:r>
          </a:p>
          <a:p>
            <a:endParaRPr lang="en-GB" baseline="0" smtClean="0"/>
          </a:p>
          <a:p>
            <a:r>
              <a:rPr lang="en-GB" baseline="0" smtClean="0"/>
              <a:t>Platforms that enable collaboration and information exchange between stakeholder, using ICT. Goes far beyond a simple </a:t>
            </a:r>
            <a:r>
              <a:rPr lang="en-GB" baseline="0" err="1" smtClean="0"/>
              <a:t>softwate</a:t>
            </a:r>
            <a:r>
              <a:rPr lang="en-GB" baseline="0" smtClean="0"/>
              <a:t> platform but also describes the legal, managerial and organizational framework of this collaboration</a:t>
            </a:r>
          </a:p>
          <a:p>
            <a:endParaRPr lang="en-GB" baseline="0" smtClean="0"/>
          </a:p>
          <a:p>
            <a:endParaRPr lang="en-GB" baseline="0" smtClean="0"/>
          </a:p>
          <a:p>
            <a:r>
              <a:rPr lang="en-GB" baseline="0" err="1" smtClean="0"/>
              <a:t>Safesenet</a:t>
            </a:r>
            <a:r>
              <a:rPr lang="en-GB" baseline="0" smtClean="0"/>
              <a:t>, maritime SW, Short Sea, Motorways of the Sea </a:t>
            </a:r>
          </a:p>
          <a:p>
            <a:endParaRPr lang="en-GB" baseline="0" smtClean="0"/>
          </a:p>
          <a:p>
            <a:r>
              <a:rPr lang="en-GB" baseline="0" smtClean="0"/>
              <a:t>IATA eFreight, DHL </a:t>
            </a:r>
          </a:p>
          <a:p>
            <a:r>
              <a:rPr lang="en-GB" baseline="0" smtClean="0"/>
              <a:t> </a:t>
            </a:r>
          </a:p>
          <a:p>
            <a:r>
              <a:rPr lang="en-GB" baseline="0" smtClean="0"/>
              <a:t>Port Community systems of Amsterdam, Rotterdam, Hamburg and Bremen</a:t>
            </a:r>
          </a:p>
          <a:p>
            <a:r>
              <a:rPr lang="en-GB" baseline="0" smtClean="0"/>
              <a:t>Maritime SW, Highway of the Seas, EU eManifest, ICS, ECS </a:t>
            </a:r>
          </a:p>
          <a:p>
            <a:endParaRPr lang="en-GB" baseline="0" smtClean="0"/>
          </a:p>
          <a:p>
            <a:r>
              <a:rPr lang="en-GB" baseline="0" smtClean="0"/>
              <a:t>SC in advanced economies are complex </a:t>
            </a:r>
            <a:r>
              <a:rPr lang="en-GB" baseline="0" smtClean="0">
                <a:sym typeface="Wingdings" pitchFamily="2" charset="2"/>
              </a:rPr>
              <a:t> require many different and highly specialised systems.</a:t>
            </a:r>
          </a:p>
          <a:p>
            <a:r>
              <a:rPr lang="en-GB" baseline="0" smtClean="0">
                <a:sym typeface="Wingdings" pitchFamily="2" charset="2"/>
              </a:rPr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910AB-E680-43D2-9B04-1DF41C0CFDB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99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910AB-E680-43D2-9B04-1DF41C0CFDB2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99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Grafic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Wageningen</a:t>
            </a:r>
            <a:r>
              <a:rPr lang="en-US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/UK Government/EU http://www.cbi.eu/system/files/marketintel_platforms/2013_cbi_trendmapping_for_fresh_fruits_and_vegetables.pdf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910AB-E680-43D2-9B04-1DF41C0CFDB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80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910AB-E680-43D2-9B04-1DF41C0CFDB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39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96136" y="2132856"/>
            <a:ext cx="3019872" cy="1440160"/>
          </a:xfrm>
        </p:spPr>
        <p:txBody>
          <a:bodyPr anchor="t" anchorCtr="0"/>
          <a:lstStyle>
            <a:lvl1pPr algn="l">
              <a:defRPr sz="2800">
                <a:solidFill>
                  <a:srgbClr val="FF5050"/>
                </a:solidFill>
                <a:effectLst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96136" y="3933056"/>
            <a:ext cx="284036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434B-49FF-4C2B-AA15-54452B49F1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5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48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4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4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00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705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4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48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55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AA16-A67C-4F67-AC8D-FC16D0A746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432B84-DC1E-4AA8-B8B0-D9C15164C24D}" type="datetime1">
              <a:rPr lang="it-IT"/>
              <a:pPr>
                <a:defRPr/>
              </a:pPr>
              <a:t>02/05/2014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D9F6-4E0E-41D8-BC1F-BF1CE87366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02304-4039-4C5E-AEB9-126438CC36B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02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FDE2-B67A-4EC0-945D-C364EF001C2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2781-F299-4122-9748-0155205CA53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7E9B06-B4CE-4BCB-B473-7C33141A326C}" type="datetime1">
              <a:rPr lang="it-IT"/>
              <a:pPr>
                <a:defRPr/>
              </a:pPr>
              <a:t>02/05/2014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741F-473A-4EFB-B132-0C714658AC4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6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82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32813" y="6597650"/>
            <a:ext cx="585787" cy="268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02304-4039-4C5E-AEB9-126438CC36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1" r:id="rId4"/>
    <p:sldLayoutId id="2147483658" r:id="rId5"/>
    <p:sldLayoutId id="2147483659" r:id="rId6"/>
    <p:sldLayoutId id="2147483660" r:id="rId7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7F7F7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n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TitilliumText14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400" b="1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 b="1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b="1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1600" b="1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 b="1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48FD8-ABAE-4CE5-8808-314E69F3D36F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4F615-2053-46DB-A26F-37FE5B69F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6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inagric.gr/index.php/el/the-ministry-2/grafeiotypou/deltiatypou/2353-dt240414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olo 1"/>
          <p:cNvSpPr>
            <a:spLocks noGrp="1"/>
          </p:cNvSpPr>
          <p:nvPr>
            <p:ph type="ctrTitle"/>
          </p:nvPr>
        </p:nvSpPr>
        <p:spPr bwMode="auto">
          <a:xfrm>
            <a:off x="395536" y="188640"/>
            <a:ext cx="7488832" cy="2520281"/>
          </a:xfrm>
          <a:solidFill>
            <a:schemeClr val="bg1"/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lnSpc>
                <a:spcPts val="3200"/>
              </a:lnSpc>
            </a:pP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>Simplification and automation for  Greek Fresh Fruit and Vegetable Exports</a:t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>
                <a:solidFill>
                  <a:schemeClr val="tx1"/>
                </a:solidFill>
              </a:rPr>
              <a:t>- Athens, </a:t>
            </a:r>
            <a:r>
              <a:rPr lang="it-IT" sz="3200" smtClean="0">
                <a:solidFill>
                  <a:schemeClr val="tx1"/>
                </a:solidFill>
              </a:rPr>
              <a:t>May </a:t>
            </a:r>
            <a:r>
              <a:rPr lang="it-IT" sz="3200">
                <a:solidFill>
                  <a:schemeClr val="tx1"/>
                </a:solidFill>
              </a:rPr>
              <a:t>2014-</a:t>
            </a:r>
            <a:r>
              <a:rPr lang="it-IT" sz="3200" smtClean="0">
                <a:solidFill>
                  <a:schemeClr val="tx1"/>
                </a:solidFill>
              </a:rPr>
              <a:t> </a:t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>
                <a:solidFill>
                  <a:schemeClr val="tx1"/>
                </a:solidFill>
              </a:rPr>
              <a:t/>
            </a:r>
            <a:br>
              <a:rPr lang="it-IT" sz="3200">
                <a:solidFill>
                  <a:schemeClr val="tx1"/>
                </a:solidFill>
              </a:rPr>
            </a:br>
            <a:endParaRPr lang="it-IT" sz="3200" smtClean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5B4762-301B-4A92-BB6C-E47F2B780150}" type="slidenum">
              <a:rPr lang="it-IT"/>
              <a:pPr>
                <a:defRPr/>
              </a:pPr>
              <a:t>1</a:t>
            </a:fld>
            <a:endParaRPr lang="it-IT"/>
          </a:p>
        </p:txBody>
      </p:sp>
      <p:pic>
        <p:nvPicPr>
          <p:cNvPr id="9220" name="Immagine 7" descr="logo-unece-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76700"/>
            <a:ext cx="1841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DAA16-A67C-4F67-AC8D-FC16D0A7468D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179512" y="260648"/>
            <a:ext cx="10657184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smtClean="0"/>
              <a:t>Thank You</a:t>
            </a:r>
          </a:p>
          <a:p>
            <a:endParaRPr lang="en-GB" sz="2800" b="1" smtClean="0"/>
          </a:p>
          <a:p>
            <a:endParaRPr lang="en-GB" sz="2400" b="1"/>
          </a:p>
          <a:p>
            <a:r>
              <a:rPr lang="en-GB" sz="2400" smtClean="0"/>
              <a:t>Markus Pikart, UNECE</a:t>
            </a:r>
          </a:p>
          <a:p>
            <a:endParaRPr lang="en-GB" sz="2400" smtClean="0"/>
          </a:p>
          <a:p>
            <a:r>
              <a:rPr lang="en-GB" sz="2400" smtClean="0"/>
              <a:t>Markus.Pikart@unece.org</a:t>
            </a:r>
          </a:p>
          <a:p>
            <a:endParaRPr lang="en-GB" sz="20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UNECE: Who we are and what we do</a:t>
            </a:r>
            <a:endParaRPr lang="en-GB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30AE7B1-0697-4085-8E43-47578FC41FA3}" type="slidenum">
              <a:rPr lang="it-IT" smtClean="0">
                <a:solidFill>
                  <a:srgbClr val="7F7F7F"/>
                </a:solidFill>
                <a:latin typeface="TitilliumText14L"/>
              </a:rPr>
              <a:pPr eaLnBrk="1" hangingPunct="1"/>
              <a:t>2</a:t>
            </a:fld>
            <a:endParaRPr lang="it-IT" smtClean="0">
              <a:solidFill>
                <a:srgbClr val="7F7F7F"/>
              </a:solidFill>
              <a:latin typeface="TitilliumText14L"/>
            </a:endParaRP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sz="half" idx="1"/>
          </p:nvPr>
        </p:nvSpPr>
        <p:spPr>
          <a:xfrm>
            <a:off x="457200" y="1196975"/>
            <a:ext cx="4259263" cy="4929188"/>
          </a:xfr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en-GB" sz="1600" smtClean="0"/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en-GB" sz="1800" b="0" smtClean="0">
                <a:solidFill>
                  <a:schemeClr val="tx2"/>
                </a:solidFill>
              </a:rPr>
              <a:t>UN Economic Commission for Europe (UNECE):  North America, Europe, Central Asia, Western Asia and Caucasus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en-GB" sz="1800" b="0" smtClean="0">
                <a:solidFill>
                  <a:schemeClr val="tx2"/>
                </a:solidFill>
              </a:rPr>
              <a:t>Focal point in the UN system to develop standards and best practice for trade facilitation 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en-GB" sz="1800" b="0" smtClean="0">
                <a:solidFill>
                  <a:schemeClr val="tx2"/>
                </a:solidFill>
              </a:rPr>
              <a:t>The United </a:t>
            </a:r>
            <a:r>
              <a:rPr lang="en-GB" sz="1800" b="0">
                <a:solidFill>
                  <a:schemeClr val="tx2"/>
                </a:solidFill>
              </a:rPr>
              <a:t>Nations Centre for Trade Facilitation and electronic Business (UN/CEFACT) </a:t>
            </a:r>
            <a:r>
              <a:rPr lang="en-GB" sz="1800" b="0" smtClean="0">
                <a:solidFill>
                  <a:schemeClr val="tx2"/>
                </a:solidFill>
              </a:rPr>
              <a:t>develops </a:t>
            </a:r>
            <a:r>
              <a:rPr lang="en-GB" sz="1800" b="0">
                <a:solidFill>
                  <a:schemeClr val="tx2"/>
                </a:solidFill>
              </a:rPr>
              <a:t>policy recommendations, standards, guidelines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en-GB" sz="1800" b="0" smtClean="0">
                <a:solidFill>
                  <a:schemeClr val="tx2"/>
                </a:solidFill>
              </a:rPr>
              <a:t>Simplified </a:t>
            </a:r>
            <a:r>
              <a:rPr lang="en-GB" sz="1800" b="0">
                <a:solidFill>
                  <a:schemeClr val="tx2"/>
                </a:solidFill>
              </a:rPr>
              <a:t>and harmonized trade documents, processes and information </a:t>
            </a:r>
            <a:r>
              <a:rPr lang="en-GB" sz="1800" b="0" smtClean="0">
                <a:solidFill>
                  <a:schemeClr val="tx2"/>
                </a:solidFill>
              </a:rPr>
              <a:t>flows </a:t>
            </a:r>
            <a:r>
              <a:rPr lang="en-GB" sz="1800" b="0">
                <a:solidFill>
                  <a:schemeClr val="tx2"/>
                </a:solidFill>
              </a:rPr>
              <a:t>throughout the supply chain</a:t>
            </a:r>
          </a:p>
          <a:p>
            <a:pPr>
              <a:lnSpc>
                <a:spcPct val="80000"/>
              </a:lnSpc>
              <a:defRPr/>
            </a:pPr>
            <a:endParaRPr lang="en-GB" sz="1600" smtClean="0"/>
          </a:p>
          <a:p>
            <a:pPr>
              <a:lnSpc>
                <a:spcPct val="80000"/>
              </a:lnSpc>
              <a:defRPr/>
            </a:pPr>
            <a:endParaRPr lang="en-GB" sz="160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60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smtClean="0"/>
          </a:p>
        </p:txBody>
      </p:sp>
      <p:pic>
        <p:nvPicPr>
          <p:cNvPr id="7" name="Picture 11" descr="Sphère armillai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2254250"/>
            <a:ext cx="3827462" cy="2667000"/>
          </a:xfrm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1476375" y="96838"/>
            <a:ext cx="503238" cy="1635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489"/>
            <a:ext cx="8229600" cy="576263"/>
          </a:xfrm>
        </p:spPr>
        <p:txBody>
          <a:bodyPr/>
          <a:lstStyle/>
          <a:p>
            <a:pPr>
              <a:defRPr/>
            </a:pPr>
            <a:r>
              <a:rPr lang="en-GB" smtClean="0">
                <a:ea typeface="ＭＳ Ｐゴシック" charset="0"/>
              </a:rPr>
              <a:t>UNECE: How we support Greece</a:t>
            </a:r>
            <a:endParaRPr lang="en-GB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GB">
              <a:ea typeface="ＭＳ Ｐゴシック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GB" smtClean="0">
              <a:ea typeface="ＭＳ Ｐゴシック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051AC77-5E6D-46CE-B767-35C635433F00}" type="slidenum">
              <a:rPr lang="it-IT" smtClean="0">
                <a:solidFill>
                  <a:srgbClr val="7F7F7F"/>
                </a:solidFill>
                <a:latin typeface="TitilliumText14L"/>
              </a:rPr>
              <a:pPr eaLnBrk="1" hangingPunct="1"/>
              <a:t>3</a:t>
            </a:fld>
            <a:endParaRPr lang="it-IT" smtClean="0">
              <a:solidFill>
                <a:srgbClr val="7F7F7F"/>
              </a:solidFill>
              <a:latin typeface="TitilliumText14L"/>
            </a:endParaRP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1648" y="1124744"/>
            <a:ext cx="1326120" cy="194421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52140"/>
            <a:ext cx="706712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en-GB" sz="1600" dirty="0" smtClean="0"/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en-GB" sz="1800" b="0" dirty="0" smtClean="0">
                <a:solidFill>
                  <a:schemeClr val="tx2"/>
                </a:solidFill>
              </a:rPr>
              <a:t>Greek Trade Facilitation Roadmap 2014: Holistic, nation wide and ambitious trade facilitation effort by the Greek administrations and enterprises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en-GB" sz="1800" b="0" dirty="0" smtClean="0">
                <a:solidFill>
                  <a:schemeClr val="tx2"/>
                </a:solidFill>
              </a:rPr>
              <a:t>Global policy objective, 25 specific actions, key performance indicators and timelines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en-GB" sz="1800" b="0" dirty="0" smtClean="0">
                <a:solidFill>
                  <a:schemeClr val="tx2"/>
                </a:solidFill>
              </a:rPr>
              <a:t>Institutional support: Ministries and Industry associations through Operational Steering Committee, working groups and top level policy support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b="0" dirty="0" smtClean="0">
                <a:solidFill>
                  <a:schemeClr val="tx2"/>
                </a:solidFill>
              </a:rPr>
              <a:t>UNECE supports the </a:t>
            </a:r>
            <a:r>
              <a:rPr lang="fr-CH" sz="1800" b="0" dirty="0" smtClean="0">
                <a:solidFill>
                  <a:schemeClr val="tx2"/>
                </a:solidFill>
              </a:rPr>
              <a:t>Greek</a:t>
            </a:r>
            <a:r>
              <a:rPr lang="fr-CH" sz="1800" b="0" dirty="0" smtClean="0">
                <a:solidFill>
                  <a:schemeClr val="tx2"/>
                </a:solidFill>
              </a:rPr>
              <a:t> Gouvernent in the </a:t>
            </a:r>
            <a:r>
              <a:rPr lang="fr-CH" sz="1800" b="0" dirty="0" err="1" smtClean="0">
                <a:solidFill>
                  <a:schemeClr val="tx2"/>
                </a:solidFill>
              </a:rPr>
              <a:t>implementation</a:t>
            </a:r>
            <a:r>
              <a:rPr lang="fr-CH" sz="1800" b="0" dirty="0" smtClean="0">
                <a:solidFill>
                  <a:schemeClr val="tx2"/>
                </a:solidFill>
              </a:rPr>
              <a:t> of the </a:t>
            </a:r>
            <a:r>
              <a:rPr lang="fr-CH" sz="1800" b="0" dirty="0" err="1" smtClean="0">
                <a:solidFill>
                  <a:schemeClr val="tx2"/>
                </a:solidFill>
              </a:rPr>
              <a:t>Roadmap</a:t>
            </a:r>
            <a:r>
              <a:rPr lang="fr-CH" sz="1800" b="0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Project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funded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by the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European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Commission and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coordinated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with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the TFGR 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Focs areas: Project 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management 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support, BPA, Single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Window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and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paperless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trade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, Customs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reform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through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WCO, agriculture Trade Facilitation 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endParaRPr lang="fr-CH" sz="1800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endParaRPr lang="fr-CH" sz="1800" b="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endParaRPr lang="fr-CH" sz="1800" b="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endParaRPr lang="en-GB" sz="1800" b="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GB" sz="1600" dirty="0" smtClean="0"/>
          </a:p>
          <a:p>
            <a:pPr>
              <a:lnSpc>
                <a:spcPct val="80000"/>
              </a:lnSpc>
              <a:defRPr/>
            </a:pPr>
            <a:endParaRPr lang="en-GB" sz="1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4474" y="5344242"/>
            <a:ext cx="1478757" cy="10072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3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ea typeface="ＭＳ Ｐゴシック" charset="0"/>
              </a:rPr>
              <a:t>Roadmap facilitating </a:t>
            </a:r>
            <a:r>
              <a:rPr lang="en-GB" dirty="0">
                <a:ea typeface="ＭＳ Ｐゴシック" charset="0"/>
              </a:rPr>
              <a:t>G</a:t>
            </a:r>
            <a:r>
              <a:rPr lang="en-GB" dirty="0" smtClean="0">
                <a:ea typeface="ＭＳ Ｐゴシック" charset="0"/>
              </a:rPr>
              <a:t>reek Agriculture </a:t>
            </a:r>
            <a:r>
              <a:rPr lang="en-GB" dirty="0" smtClean="0">
                <a:ea typeface="ＭＳ Ｐゴシック" charset="0"/>
              </a:rPr>
              <a:t>Exports</a:t>
            </a:r>
            <a:endParaRPr lang="en-GB" dirty="0">
              <a:ea typeface="ＭＳ Ｐゴシック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A38532A-2C6A-4A7B-AC95-8528F9DE5D7B}" type="slidenum">
              <a:rPr lang="it-IT" smtClean="0">
                <a:solidFill>
                  <a:srgbClr val="7F7F7F"/>
                </a:solidFill>
                <a:latin typeface="TitilliumText14L"/>
              </a:rPr>
              <a:pPr eaLnBrk="1" hangingPunct="1"/>
              <a:t>4</a:t>
            </a:fld>
            <a:endParaRPr lang="it-IT" smtClean="0">
              <a:solidFill>
                <a:srgbClr val="7F7F7F"/>
              </a:solidFill>
              <a:latin typeface="TitilliumText14L"/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196974"/>
            <a:ext cx="8229600" cy="51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r>
              <a:rPr lang="fr-CH" sz="24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Specific</a:t>
            </a:r>
            <a:r>
              <a:rPr lang="fr-CH" sz="24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24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support </a:t>
            </a:r>
            <a:r>
              <a:rPr lang="fr-CH" sz="24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for  Agri-</a:t>
            </a:r>
            <a:r>
              <a:rPr lang="fr-CH" sz="24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food</a:t>
            </a:r>
            <a:r>
              <a:rPr lang="fr-CH" sz="24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24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exports </a:t>
            </a:r>
            <a:r>
              <a:rPr lang="fr-CH" sz="24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(lead</a:t>
            </a:r>
            <a:r>
              <a:rPr lang="fr-CH" sz="24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: MRDF)</a:t>
            </a:r>
          </a:p>
          <a:p>
            <a:pPr marL="1028700" lvl="1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Approved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agri-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food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exporter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scheme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</a:p>
          <a:p>
            <a:pPr marL="1028700" lvl="1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Electronic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exchange of information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between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MRDF and Customs (SW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) for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electronic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CC</a:t>
            </a:r>
            <a:endParaRPr lang="fr-CH" sz="1800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1028700" lvl="1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Busines </a:t>
            </a:r>
            <a:r>
              <a:rPr lang="fr-CH" sz="1800" b="0" dirty="0" err="1">
                <a:solidFill>
                  <a:schemeClr val="tx2"/>
                </a:solidFill>
                <a:sym typeface="Wingdings" panose="05000000000000000000" pitchFamily="2" charset="2"/>
              </a:rPr>
              <a:t>P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rocess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Analysis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(Kiwi, Feta, Olive,..) </a:t>
            </a:r>
            <a:endParaRPr lang="fr-CH" sz="1800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1028700" lvl="1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Simplification of 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business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processes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and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legislation</a:t>
            </a:r>
            <a:endParaRPr lang="fr-CH" sz="1800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1028700" lvl="1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Change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managment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: Dialogue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between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stakeholders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, workshops and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study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tours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endParaRPr lang="fr-CH" sz="2400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r>
              <a:rPr lang="fr-CH" sz="2400" b="0" dirty="0">
                <a:solidFill>
                  <a:schemeClr val="tx2"/>
                </a:solidFill>
                <a:sym typeface="Wingdings" panose="05000000000000000000" pitchFamily="2" charset="2"/>
              </a:rPr>
              <a:t>S</a:t>
            </a:r>
            <a:r>
              <a:rPr lang="fr-CH" sz="24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upport for </a:t>
            </a:r>
            <a:r>
              <a:rPr lang="fr-CH" sz="24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all exports</a:t>
            </a:r>
            <a:endParaRPr lang="fr-CH" sz="2400" b="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1028700" lvl="1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Customs: 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Automation (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ICISNet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),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reduced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and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targeted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inspections,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simplified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procedures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, document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dematerilzation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, ..</a:t>
            </a:r>
            <a:endParaRPr lang="fr-CH" sz="1800" b="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1028700" lvl="1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Policy support for TF, collaboration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between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Government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Agrencies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and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private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sector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..</a:t>
            </a:r>
            <a:endParaRPr lang="fr-CH" sz="1800" b="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endParaRPr lang="fr-CH" sz="1800" b="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endParaRPr lang="fr-CH" sz="1800" b="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endParaRPr lang="en-GB" sz="1800" b="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GB" sz="1600" dirty="0" smtClean="0"/>
          </a:p>
          <a:p>
            <a:pPr>
              <a:lnSpc>
                <a:spcPct val="80000"/>
              </a:lnSpc>
              <a:defRPr/>
            </a:pPr>
            <a:endParaRPr lang="en-GB" sz="1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138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The </a:t>
            </a:r>
            <a:r>
              <a:rPr lang="fr-CH" dirty="0" err="1" smtClean="0"/>
              <a:t>Greek</a:t>
            </a:r>
            <a:r>
              <a:rPr lang="fr-CH" dirty="0" smtClean="0"/>
              <a:t>  </a:t>
            </a:r>
            <a:r>
              <a:rPr lang="fr-CH" dirty="0" err="1" smtClean="0"/>
              <a:t>Roadmap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deliver</a:t>
            </a:r>
            <a:r>
              <a:rPr lang="fr-CH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fr-CH" b="0" dirty="0" err="1" smtClean="0"/>
              <a:t>Greek</a:t>
            </a:r>
            <a:r>
              <a:rPr lang="fr-CH" b="0" dirty="0" smtClean="0"/>
              <a:t> Express Carriers: </a:t>
            </a:r>
            <a:r>
              <a:rPr lang="en-GB" b="0" dirty="0"/>
              <a:t>“</a:t>
            </a:r>
            <a:r>
              <a:rPr lang="en-GB" b="0" i="1" dirty="0"/>
              <a:t>We </a:t>
            </a:r>
            <a:r>
              <a:rPr lang="en-US" b="0" i="1" dirty="0"/>
              <a:t>have seen more change in the last 1 1/2 years than in the 20 years before</a:t>
            </a:r>
            <a:r>
              <a:rPr lang="en-US" b="0" dirty="0"/>
              <a:t>”</a:t>
            </a:r>
          </a:p>
          <a:p>
            <a:pPr>
              <a:spcAft>
                <a:spcPts val="1800"/>
              </a:spcAft>
            </a:pPr>
            <a:r>
              <a:rPr lang="fr-CH" b="0" dirty="0" smtClean="0"/>
              <a:t>World Bank DoingBusiness.org</a:t>
            </a:r>
            <a:r>
              <a:rPr lang="fr-CH" b="0" dirty="0" smtClean="0"/>
              <a:t>: </a:t>
            </a:r>
            <a:r>
              <a:rPr lang="fr-CH" b="0" dirty="0" err="1" smtClean="0"/>
              <a:t>Greece</a:t>
            </a:r>
            <a:r>
              <a:rPr lang="fr-CH" b="0" dirty="0" smtClean="0"/>
              <a:t> international </a:t>
            </a:r>
            <a:r>
              <a:rPr lang="fr-CH" b="0" dirty="0" err="1" smtClean="0"/>
              <a:t>ranking</a:t>
            </a:r>
            <a:r>
              <a:rPr lang="fr-CH" b="0" dirty="0" smtClean="0"/>
              <a:t> in </a:t>
            </a:r>
            <a:r>
              <a:rPr lang="fr-CH" b="0" dirty="0" err="1" smtClean="0"/>
              <a:t>trade</a:t>
            </a:r>
            <a:r>
              <a:rPr lang="fr-CH" b="0" dirty="0" smtClean="0"/>
              <a:t> facilitation </a:t>
            </a:r>
            <a:r>
              <a:rPr lang="fr-CH" b="0" dirty="0" err="1" smtClean="0"/>
              <a:t>competitiveness</a:t>
            </a:r>
            <a:r>
              <a:rPr lang="fr-CH" b="0" dirty="0" smtClean="0"/>
              <a:t> </a:t>
            </a:r>
            <a:r>
              <a:rPr lang="fr-CH" b="0" dirty="0" err="1" smtClean="0"/>
              <a:t>improved</a:t>
            </a:r>
            <a:r>
              <a:rPr lang="fr-CH" b="0" dirty="0" smtClean="0"/>
              <a:t> </a:t>
            </a:r>
            <a:r>
              <a:rPr lang="fr-CH" dirty="0" smtClean="0"/>
              <a:t>17 </a:t>
            </a:r>
            <a:r>
              <a:rPr lang="fr-CH" dirty="0" err="1" smtClean="0"/>
              <a:t>ranks</a:t>
            </a:r>
            <a:r>
              <a:rPr lang="fr-CH" b="0" dirty="0" smtClean="0"/>
              <a:t> in one single </a:t>
            </a:r>
            <a:r>
              <a:rPr lang="fr-CH" b="0" dirty="0" err="1" smtClean="0"/>
              <a:t>year</a:t>
            </a:r>
            <a:r>
              <a:rPr lang="fr-CH" b="0" dirty="0" smtClean="0"/>
              <a:t>*</a:t>
            </a:r>
          </a:p>
          <a:p>
            <a:pPr>
              <a:spcAft>
                <a:spcPts val="1800"/>
              </a:spcAft>
            </a:pPr>
            <a:r>
              <a:rPr lang="fr-CH" b="0" dirty="0" smtClean="0"/>
              <a:t>World Bank LPI</a:t>
            </a:r>
            <a:r>
              <a:rPr lang="fr-CH" b="0" dirty="0" smtClean="0"/>
              <a:t>: </a:t>
            </a:r>
            <a:r>
              <a:rPr lang="fr-CH" b="0" dirty="0" err="1" smtClean="0"/>
              <a:t>Greece</a:t>
            </a:r>
            <a:r>
              <a:rPr lang="fr-CH" b="0" dirty="0" smtClean="0"/>
              <a:t> international </a:t>
            </a:r>
            <a:r>
              <a:rPr lang="fr-CH" b="0" dirty="0" err="1" smtClean="0"/>
              <a:t>ranking</a:t>
            </a:r>
            <a:r>
              <a:rPr lang="fr-CH" b="0" dirty="0" smtClean="0"/>
              <a:t> in </a:t>
            </a:r>
            <a:r>
              <a:rPr lang="fr-CH" b="0" dirty="0" err="1" smtClean="0"/>
              <a:t>logistics</a:t>
            </a:r>
            <a:r>
              <a:rPr lang="fr-CH" b="0" dirty="0" smtClean="0"/>
              <a:t> </a:t>
            </a:r>
            <a:r>
              <a:rPr lang="fr-CH" b="0" dirty="0" err="1" smtClean="0"/>
              <a:t>comeptence</a:t>
            </a:r>
            <a:r>
              <a:rPr lang="fr-CH" b="0" dirty="0" smtClean="0"/>
              <a:t> </a:t>
            </a:r>
            <a:r>
              <a:rPr lang="fr-CH" b="0" dirty="0" err="1" smtClean="0"/>
              <a:t>improved</a:t>
            </a:r>
            <a:r>
              <a:rPr lang="fr-CH" b="0" dirty="0" smtClean="0"/>
              <a:t> </a:t>
            </a:r>
            <a:r>
              <a:rPr lang="fr-CH" b="0" dirty="0" err="1" smtClean="0"/>
              <a:t>from</a:t>
            </a:r>
            <a:r>
              <a:rPr lang="fr-CH" b="0" dirty="0" smtClean="0"/>
              <a:t> </a:t>
            </a:r>
            <a:r>
              <a:rPr lang="fr-CH" dirty="0" smtClean="0"/>
              <a:t>68 to 40 </a:t>
            </a:r>
            <a:r>
              <a:rPr lang="fr-CH" b="0" dirty="0" smtClean="0"/>
              <a:t>and in Customs </a:t>
            </a:r>
            <a:r>
              <a:rPr lang="fr-CH" b="0" dirty="0" err="1" smtClean="0"/>
              <a:t>from</a:t>
            </a:r>
            <a:r>
              <a:rPr lang="fr-CH" b="0" dirty="0" smtClean="0"/>
              <a:t> </a:t>
            </a:r>
            <a:r>
              <a:rPr lang="fr-CH" dirty="0" smtClean="0"/>
              <a:t>68 to 27</a:t>
            </a:r>
            <a:r>
              <a:rPr lang="fr-CH" b="0" dirty="0" smtClean="0"/>
              <a:t>**  </a:t>
            </a:r>
            <a:endParaRPr lang="fr-CH" dirty="0" smtClean="0"/>
          </a:p>
          <a:p>
            <a:pPr marL="0" indent="0">
              <a:buNone/>
            </a:pPr>
            <a:r>
              <a:rPr lang="fr-CH" dirty="0" err="1" smtClean="0"/>
              <a:t>Greece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smtClean="0"/>
              <a:t> </a:t>
            </a:r>
            <a:r>
              <a:rPr lang="fr-CH" dirty="0" err="1" smtClean="0"/>
              <a:t>doing</a:t>
            </a:r>
            <a:r>
              <a:rPr lang="fr-CH" dirty="0" smtClean="0"/>
              <a:t> </a:t>
            </a:r>
            <a:r>
              <a:rPr lang="fr-CH" dirty="0" err="1" smtClean="0"/>
              <a:t>better</a:t>
            </a:r>
            <a:r>
              <a:rPr lang="fr-CH" dirty="0" smtClean="0"/>
              <a:t> but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still</a:t>
            </a:r>
            <a:r>
              <a:rPr lang="fr-CH" dirty="0" smtClean="0"/>
              <a:t> a long </a:t>
            </a:r>
            <a:r>
              <a:rPr lang="fr-CH" dirty="0" err="1" smtClean="0"/>
              <a:t>way</a:t>
            </a:r>
            <a:r>
              <a:rPr lang="fr-CH" dirty="0" smtClean="0"/>
              <a:t> to go!!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246044" y="5733256"/>
            <a:ext cx="8862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* Source: WB DoingBusiness.org 2013 report; </a:t>
            </a:r>
            <a:r>
              <a:rPr lang="en-GB" sz="1400" dirty="0"/>
              <a:t>http://</a:t>
            </a:r>
            <a:r>
              <a:rPr lang="en-GB" sz="1400" dirty="0" smtClean="0"/>
              <a:t>www.doingbusiness.org/data/exploreeconomies/greece</a:t>
            </a:r>
          </a:p>
          <a:p>
            <a:r>
              <a:rPr lang="fr-CH" sz="1400" dirty="0" smtClean="0"/>
              <a:t>** Source: WB </a:t>
            </a:r>
            <a:r>
              <a:rPr lang="fr-CH" sz="1400" dirty="0" err="1" smtClean="0"/>
              <a:t>Logisitcs</a:t>
            </a:r>
            <a:r>
              <a:rPr lang="fr-CH" sz="1400" dirty="0" smtClean="0"/>
              <a:t> Performance Index (LPI</a:t>
            </a:r>
            <a:r>
              <a:rPr lang="fr-CH" sz="1400" dirty="0" smtClean="0"/>
              <a:t>): </a:t>
            </a:r>
            <a:r>
              <a:rPr lang="fr-CH" sz="1400" dirty="0" err="1" smtClean="0"/>
              <a:t>comparison</a:t>
            </a:r>
            <a:r>
              <a:rPr lang="fr-CH" sz="1400" dirty="0" smtClean="0"/>
              <a:t> 2011 to 2014 </a:t>
            </a:r>
            <a:r>
              <a:rPr lang="en-GB" sz="1400" dirty="0"/>
              <a:t>http://lpi.worldbank.org/international/scorecard/radar/200/C/GRC/2014/I/OEC/2014/C/ITA/2014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8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003232" cy="4752527"/>
          </a:xfrm>
          <a:ln cmpd="sng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fr-CH" sz="2000" dirty="0" smtClean="0"/>
          </a:p>
          <a:p>
            <a:pPr marL="0" indent="0">
              <a:buNone/>
            </a:pPr>
            <a:endParaRPr lang="en-GB" sz="2000" dirty="0"/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endParaRPr lang="en-GB" sz="2000" dirty="0" smtClean="0"/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endParaRPr lang="en-GB" dirty="0" smtClean="0"/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9073008" cy="702469"/>
          </a:xfrm>
        </p:spPr>
        <p:txBody>
          <a:bodyPr/>
          <a:lstStyle/>
          <a:p>
            <a:r>
              <a:rPr lang="fr-CH" sz="2400" i="1" err="1" smtClean="0"/>
              <a:t>Minister</a:t>
            </a:r>
            <a:r>
              <a:rPr lang="fr-CH" sz="2400" i="1" smtClean="0"/>
              <a:t> Tsaftaris on </a:t>
            </a:r>
            <a:r>
              <a:rPr lang="fr-CH" sz="2400" i="1" err="1"/>
              <a:t>p</a:t>
            </a:r>
            <a:r>
              <a:rPr lang="fr-CH" sz="2400" i="1" err="1" smtClean="0"/>
              <a:t>olicy</a:t>
            </a:r>
            <a:r>
              <a:rPr lang="fr-CH" sz="2400" i="1" smtClean="0"/>
              <a:t> objectives for Greek Agriculture</a:t>
            </a:r>
            <a:endParaRPr lang="en-GB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96974"/>
            <a:ext cx="6491064" cy="432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en-GB" sz="1600" dirty="0" smtClean="0"/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2200" dirty="0">
                <a:solidFill>
                  <a:srgbClr val="17375E"/>
                </a:solidFill>
                <a:sym typeface="Wingdings" panose="05000000000000000000" pitchFamily="2" charset="2"/>
              </a:rPr>
              <a:t>«</a:t>
            </a:r>
            <a:r>
              <a:rPr lang="fr-CH" sz="2200" dirty="0" err="1">
                <a:solidFill>
                  <a:srgbClr val="17375E"/>
                </a:solidFill>
                <a:sym typeface="Wingdings" panose="05000000000000000000" pitchFamily="2" charset="2"/>
              </a:rPr>
              <a:t>Openess</a:t>
            </a:r>
            <a:r>
              <a:rPr lang="fr-CH" sz="2200" dirty="0">
                <a:solidFill>
                  <a:srgbClr val="17375E"/>
                </a:solidFill>
                <a:sym typeface="Wingdings" panose="05000000000000000000" pitchFamily="2" charset="2"/>
              </a:rPr>
              <a:t> of agriculture </a:t>
            </a:r>
            <a:r>
              <a:rPr lang="fr-CH" sz="2200" dirty="0" err="1">
                <a:solidFill>
                  <a:srgbClr val="17375E"/>
                </a:solidFill>
                <a:sym typeface="Wingdings" panose="05000000000000000000" pitchFamily="2" charset="2"/>
              </a:rPr>
              <a:t>trade</a:t>
            </a:r>
            <a:r>
              <a:rPr lang="fr-CH" sz="2200" dirty="0">
                <a:solidFill>
                  <a:srgbClr val="17375E"/>
                </a:solidFill>
                <a:sym typeface="Wingdings" panose="05000000000000000000" pitchFamily="2" charset="2"/>
              </a:rPr>
              <a:t> </a:t>
            </a:r>
            <a:r>
              <a:rPr lang="fr-CH" sz="2200" dirty="0" err="1">
                <a:solidFill>
                  <a:srgbClr val="17375E"/>
                </a:solidFill>
                <a:sym typeface="Wingdings" panose="05000000000000000000" pitchFamily="2" charset="2"/>
              </a:rPr>
              <a:t>supply</a:t>
            </a:r>
            <a:r>
              <a:rPr lang="fr-CH" sz="2200" dirty="0">
                <a:solidFill>
                  <a:srgbClr val="17375E"/>
                </a:solidFill>
                <a:sym typeface="Wingdings" panose="05000000000000000000" pitchFamily="2" charset="2"/>
              </a:rPr>
              <a:t> </a:t>
            </a:r>
            <a:r>
              <a:rPr lang="fr-CH" sz="2200" dirty="0" err="1">
                <a:solidFill>
                  <a:srgbClr val="17375E"/>
                </a:solidFill>
                <a:sym typeface="Wingdings" panose="05000000000000000000" pitchFamily="2" charset="2"/>
              </a:rPr>
              <a:t>chains</a:t>
            </a:r>
            <a:r>
              <a:rPr lang="fr-CH" sz="2200" dirty="0">
                <a:solidFill>
                  <a:srgbClr val="17375E"/>
                </a:solidFill>
                <a:sym typeface="Wingdings" panose="05000000000000000000" pitchFamily="2" charset="2"/>
              </a:rPr>
              <a:t> </a:t>
            </a:r>
            <a:r>
              <a:rPr lang="fr-CH" sz="2200" dirty="0" err="1">
                <a:solidFill>
                  <a:srgbClr val="17375E"/>
                </a:solidFill>
                <a:sym typeface="Wingdings" panose="05000000000000000000" pitchFamily="2" charset="2"/>
              </a:rPr>
              <a:t>is</a:t>
            </a:r>
            <a:r>
              <a:rPr lang="fr-CH" sz="2200" dirty="0">
                <a:solidFill>
                  <a:srgbClr val="17375E"/>
                </a:solidFill>
                <a:sym typeface="Wingdings" panose="05000000000000000000" pitchFamily="2" charset="2"/>
              </a:rPr>
              <a:t> a </a:t>
            </a:r>
            <a:r>
              <a:rPr lang="fr-CH" sz="2200" dirty="0" err="1">
                <a:solidFill>
                  <a:srgbClr val="17375E"/>
                </a:solidFill>
                <a:sym typeface="Wingdings" panose="05000000000000000000" pitchFamily="2" charset="2"/>
              </a:rPr>
              <a:t>strategic</a:t>
            </a:r>
            <a:r>
              <a:rPr lang="fr-CH" sz="2200" dirty="0">
                <a:solidFill>
                  <a:srgbClr val="17375E"/>
                </a:solidFill>
                <a:sym typeface="Wingdings" panose="05000000000000000000" pitchFamily="2" charset="2"/>
              </a:rPr>
              <a:t> </a:t>
            </a:r>
            <a:r>
              <a:rPr lang="fr-CH" sz="2200" dirty="0" err="1">
                <a:solidFill>
                  <a:srgbClr val="17375E"/>
                </a:solidFill>
                <a:sym typeface="Wingdings" panose="05000000000000000000" pitchFamily="2" charset="2"/>
              </a:rPr>
              <a:t>choice</a:t>
            </a:r>
            <a:r>
              <a:rPr lang="fr-CH" sz="2200" dirty="0">
                <a:solidFill>
                  <a:srgbClr val="17375E"/>
                </a:solidFill>
                <a:sym typeface="Wingdings" panose="05000000000000000000" pitchFamily="2" charset="2"/>
              </a:rPr>
              <a:t> for </a:t>
            </a:r>
            <a:r>
              <a:rPr lang="fr-CH" sz="2200" dirty="0" err="1">
                <a:solidFill>
                  <a:srgbClr val="17375E"/>
                </a:solidFill>
                <a:sym typeface="Wingdings" panose="05000000000000000000" pitchFamily="2" charset="2"/>
              </a:rPr>
              <a:t>Greece</a:t>
            </a:r>
            <a:r>
              <a:rPr lang="fr-CH" sz="2200" dirty="0">
                <a:solidFill>
                  <a:srgbClr val="17375E"/>
                </a:solidFill>
                <a:sym typeface="Wingdings" panose="05000000000000000000" pitchFamily="2" charset="2"/>
              </a:rPr>
              <a:t>»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2200" b="0" dirty="0">
                <a:solidFill>
                  <a:srgbClr val="17375E"/>
                </a:solidFill>
                <a:sym typeface="Wingdings" panose="05000000000000000000" pitchFamily="2" charset="2"/>
              </a:rPr>
              <a:t>A main </a:t>
            </a:r>
            <a:r>
              <a:rPr lang="fr-CH" sz="2200" b="0" dirty="0" err="1">
                <a:solidFill>
                  <a:srgbClr val="17375E"/>
                </a:solidFill>
                <a:sym typeface="Wingdings" panose="05000000000000000000" pitchFamily="2" charset="2"/>
              </a:rPr>
              <a:t>pillar</a:t>
            </a:r>
            <a:r>
              <a:rPr lang="fr-CH" sz="2200" b="0" dirty="0">
                <a:solidFill>
                  <a:srgbClr val="17375E"/>
                </a:solidFill>
                <a:sym typeface="Wingdings" panose="05000000000000000000" pitchFamily="2" charset="2"/>
              </a:rPr>
              <a:t> for </a:t>
            </a:r>
            <a:r>
              <a:rPr lang="fr-CH" sz="2200" b="0" dirty="0" err="1">
                <a:solidFill>
                  <a:srgbClr val="17375E"/>
                </a:solidFill>
                <a:sym typeface="Wingdings" panose="05000000000000000000" pitchFamily="2" charset="2"/>
              </a:rPr>
              <a:t>growth</a:t>
            </a:r>
            <a:r>
              <a:rPr lang="fr-CH" sz="2200" b="0" dirty="0">
                <a:solidFill>
                  <a:srgbClr val="17375E"/>
                </a:solidFill>
                <a:sym typeface="Wingdings" panose="05000000000000000000" pitchFamily="2" charset="2"/>
              </a:rPr>
              <a:t> and </a:t>
            </a:r>
            <a:r>
              <a:rPr lang="fr-CH" sz="2200" b="0" dirty="0" err="1">
                <a:solidFill>
                  <a:srgbClr val="17375E"/>
                </a:solidFill>
                <a:sym typeface="Wingdings" panose="05000000000000000000" pitchFamily="2" charset="2"/>
              </a:rPr>
              <a:t>employment</a:t>
            </a:r>
            <a:r>
              <a:rPr lang="fr-CH" sz="2200" b="0" dirty="0">
                <a:solidFill>
                  <a:srgbClr val="17375E"/>
                </a:solidFill>
                <a:sym typeface="Wingdings" panose="05000000000000000000" pitchFamily="2" charset="2"/>
              </a:rPr>
              <a:t> in </a:t>
            </a:r>
            <a:r>
              <a:rPr lang="fr-CH" sz="2200" b="0" dirty="0" err="1">
                <a:solidFill>
                  <a:srgbClr val="17375E"/>
                </a:solidFill>
                <a:sym typeface="Wingdings" panose="05000000000000000000" pitchFamily="2" charset="2"/>
              </a:rPr>
              <a:t>Greece</a:t>
            </a:r>
            <a:endParaRPr lang="fr-CH" sz="2200" b="0" dirty="0">
              <a:solidFill>
                <a:srgbClr val="17375E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2200" b="0" dirty="0">
                <a:solidFill>
                  <a:srgbClr val="17375E"/>
                </a:solidFill>
                <a:sym typeface="Wingdings" panose="05000000000000000000" pitchFamily="2" charset="2"/>
              </a:rPr>
              <a:t>S</a:t>
            </a:r>
            <a:r>
              <a:rPr lang="fr-CH" sz="2200" b="0" dirty="0" smtClean="0">
                <a:solidFill>
                  <a:srgbClr val="17375E"/>
                </a:solidFill>
                <a:sym typeface="Wingdings" panose="05000000000000000000" pitchFamily="2" charset="2"/>
              </a:rPr>
              <a:t>ynergies </a:t>
            </a:r>
            <a:r>
              <a:rPr lang="fr-CH" sz="2200" b="0" dirty="0" err="1" smtClean="0">
                <a:solidFill>
                  <a:srgbClr val="17375E"/>
                </a:solidFill>
                <a:sym typeface="Wingdings" panose="05000000000000000000" pitchFamily="2" charset="2"/>
              </a:rPr>
              <a:t>between</a:t>
            </a:r>
            <a:r>
              <a:rPr lang="fr-CH" sz="2200" b="0" dirty="0" smtClean="0">
                <a:solidFill>
                  <a:srgbClr val="17375E"/>
                </a:solidFill>
                <a:sym typeface="Wingdings" panose="05000000000000000000" pitchFamily="2" charset="2"/>
              </a:rPr>
              <a:t> Agriculture and </a:t>
            </a:r>
            <a:r>
              <a:rPr lang="fr-CH" sz="2200" b="0" dirty="0" err="1" smtClean="0">
                <a:solidFill>
                  <a:srgbClr val="17375E"/>
                </a:solidFill>
                <a:sym typeface="Wingdings" panose="05000000000000000000" pitchFamily="2" charset="2"/>
              </a:rPr>
              <a:t>Tourism</a:t>
            </a:r>
            <a:endParaRPr lang="fr-CH" sz="2200" b="0" dirty="0">
              <a:solidFill>
                <a:srgbClr val="17375E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2200" b="0" dirty="0">
                <a:solidFill>
                  <a:srgbClr val="17375E"/>
                </a:solidFill>
                <a:sym typeface="Wingdings" panose="05000000000000000000" pitchFamily="2" charset="2"/>
              </a:rPr>
              <a:t>The </a:t>
            </a:r>
            <a:r>
              <a:rPr lang="fr-CH" sz="2200" b="0" dirty="0" err="1">
                <a:solidFill>
                  <a:srgbClr val="17375E"/>
                </a:solidFill>
                <a:sym typeface="Wingdings" panose="05000000000000000000" pitchFamily="2" charset="2"/>
              </a:rPr>
              <a:t>Minister</a:t>
            </a:r>
            <a:r>
              <a:rPr lang="fr-CH" sz="2200" b="0" dirty="0">
                <a:solidFill>
                  <a:srgbClr val="17375E"/>
                </a:solidFill>
                <a:sym typeface="Wingdings" panose="05000000000000000000" pitchFamily="2" charset="2"/>
              </a:rPr>
              <a:t> </a:t>
            </a:r>
            <a:r>
              <a:rPr lang="fr-CH" sz="2200" b="0" dirty="0" err="1" smtClean="0">
                <a:solidFill>
                  <a:srgbClr val="17375E"/>
                </a:solidFill>
                <a:sym typeface="Wingdings" panose="05000000000000000000" pitchFamily="2" charset="2"/>
              </a:rPr>
              <a:t>highighted</a:t>
            </a:r>
            <a:r>
              <a:rPr lang="fr-CH" sz="2200" b="0" dirty="0" smtClean="0">
                <a:solidFill>
                  <a:srgbClr val="17375E"/>
                </a:solidFill>
                <a:sym typeface="Wingdings" panose="05000000000000000000" pitchFamily="2" charset="2"/>
              </a:rPr>
              <a:t>  </a:t>
            </a:r>
            <a:r>
              <a:rPr lang="fr-CH" sz="2200" b="0" dirty="0" err="1">
                <a:solidFill>
                  <a:srgbClr val="17375E"/>
                </a:solidFill>
                <a:sym typeface="Wingdings" panose="05000000000000000000" pitchFamily="2" charset="2"/>
              </a:rPr>
              <a:t>tools</a:t>
            </a:r>
            <a:r>
              <a:rPr lang="fr-CH" sz="2200" b="0" dirty="0">
                <a:solidFill>
                  <a:srgbClr val="17375E"/>
                </a:solidFill>
                <a:sym typeface="Wingdings" panose="05000000000000000000" pitchFamily="2" charset="2"/>
              </a:rPr>
              <a:t> and </a:t>
            </a:r>
            <a:r>
              <a:rPr lang="fr-CH" sz="2200" dirty="0" err="1" smtClean="0">
                <a:solidFill>
                  <a:srgbClr val="17375E"/>
                </a:solidFill>
                <a:sym typeface="Wingdings" panose="05000000000000000000" pitchFamily="2" charset="2"/>
              </a:rPr>
              <a:t>achievements</a:t>
            </a:r>
            <a:r>
              <a:rPr lang="fr-CH" sz="2200" dirty="0" smtClean="0">
                <a:solidFill>
                  <a:srgbClr val="17375E"/>
                </a:solidFill>
                <a:sym typeface="Wingdings" panose="05000000000000000000" pitchFamily="2" charset="2"/>
              </a:rPr>
              <a:t> of the </a:t>
            </a:r>
            <a:r>
              <a:rPr lang="fr-CH" sz="2200" dirty="0" err="1" smtClean="0">
                <a:solidFill>
                  <a:srgbClr val="17375E"/>
                </a:solidFill>
                <a:sym typeface="Wingdings" panose="05000000000000000000" pitchFamily="2" charset="2"/>
              </a:rPr>
              <a:t>trade</a:t>
            </a:r>
            <a:r>
              <a:rPr lang="fr-CH" sz="2200" dirty="0" smtClean="0">
                <a:solidFill>
                  <a:srgbClr val="17375E"/>
                </a:solidFill>
                <a:sym typeface="Wingdings" panose="05000000000000000000" pitchFamily="2" charset="2"/>
              </a:rPr>
              <a:t> facilitation </a:t>
            </a:r>
            <a:r>
              <a:rPr lang="fr-CH" sz="2200" dirty="0" err="1" smtClean="0">
                <a:solidFill>
                  <a:srgbClr val="17375E"/>
                </a:solidFill>
                <a:sym typeface="Wingdings" panose="05000000000000000000" pitchFamily="2" charset="2"/>
              </a:rPr>
              <a:t>reform</a:t>
            </a:r>
            <a:r>
              <a:rPr lang="fr-CH" sz="2200" b="0" dirty="0" smtClean="0">
                <a:solidFill>
                  <a:srgbClr val="17375E"/>
                </a:solidFill>
                <a:sym typeface="Wingdings" panose="05000000000000000000" pitchFamily="2" charset="2"/>
              </a:rPr>
              <a:t>:</a:t>
            </a:r>
          </a:p>
          <a:p>
            <a:pPr marL="457200" lvl="1" indent="0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fr-CH" sz="2200" b="0" i="1" dirty="0" err="1">
                <a:solidFill>
                  <a:srgbClr val="17375E"/>
                </a:solidFill>
                <a:sym typeface="Wingdings" panose="05000000000000000000" pitchFamily="2" charset="2"/>
              </a:rPr>
              <a:t>Approved</a:t>
            </a:r>
            <a:r>
              <a:rPr lang="fr-CH" sz="2200" b="0" i="1" dirty="0">
                <a:solidFill>
                  <a:srgbClr val="17375E"/>
                </a:solidFill>
                <a:sym typeface="Wingdings" panose="05000000000000000000" pitchFamily="2" charset="2"/>
              </a:rPr>
              <a:t> trader </a:t>
            </a:r>
            <a:r>
              <a:rPr lang="fr-CH" sz="2200" b="0" i="1" dirty="0" err="1">
                <a:solidFill>
                  <a:srgbClr val="17375E"/>
                </a:solidFill>
                <a:sym typeface="Wingdings" panose="05000000000000000000" pitchFamily="2" charset="2"/>
              </a:rPr>
              <a:t>scheme</a:t>
            </a:r>
            <a:r>
              <a:rPr lang="fr-CH" sz="2200" b="0" i="1" dirty="0">
                <a:solidFill>
                  <a:srgbClr val="17375E"/>
                </a:solidFill>
                <a:sym typeface="Wingdings" panose="05000000000000000000" pitchFamily="2" charset="2"/>
              </a:rPr>
              <a:t>,  </a:t>
            </a:r>
            <a:r>
              <a:rPr lang="fr-CH" sz="2200" b="0" i="1" dirty="0" err="1" smtClean="0">
                <a:solidFill>
                  <a:srgbClr val="17375E"/>
                </a:solidFill>
                <a:sym typeface="Wingdings" panose="05000000000000000000" pitchFamily="2" charset="2"/>
              </a:rPr>
              <a:t>risk</a:t>
            </a:r>
            <a:r>
              <a:rPr lang="fr-CH" sz="2200" b="0" i="1" dirty="0" smtClean="0">
                <a:solidFill>
                  <a:srgbClr val="17375E"/>
                </a:solidFill>
                <a:sym typeface="Wingdings" panose="05000000000000000000" pitchFamily="2" charset="2"/>
              </a:rPr>
              <a:t> </a:t>
            </a:r>
            <a:r>
              <a:rPr lang="fr-CH" sz="2200" b="0" i="1" dirty="0" err="1">
                <a:solidFill>
                  <a:srgbClr val="17375E"/>
                </a:solidFill>
                <a:sym typeface="Wingdings" panose="05000000000000000000" pitchFamily="2" charset="2"/>
              </a:rPr>
              <a:t>based</a:t>
            </a:r>
            <a:r>
              <a:rPr lang="fr-CH" sz="2200" b="0" i="1" dirty="0">
                <a:solidFill>
                  <a:srgbClr val="17375E"/>
                </a:solidFill>
                <a:sym typeface="Wingdings" panose="05000000000000000000" pitchFamily="2" charset="2"/>
              </a:rPr>
              <a:t> </a:t>
            </a:r>
            <a:r>
              <a:rPr lang="fr-CH" sz="2200" b="0" i="1" dirty="0" err="1">
                <a:solidFill>
                  <a:srgbClr val="17375E"/>
                </a:solidFill>
                <a:sym typeface="Wingdings" panose="05000000000000000000" pitchFamily="2" charset="2"/>
              </a:rPr>
              <a:t>controls</a:t>
            </a:r>
            <a:r>
              <a:rPr lang="fr-CH" sz="2200" b="0" i="1" dirty="0">
                <a:solidFill>
                  <a:srgbClr val="17375E"/>
                </a:solidFill>
                <a:sym typeface="Wingdings" panose="05000000000000000000" pitchFamily="2" charset="2"/>
              </a:rPr>
              <a:t>, Business </a:t>
            </a:r>
            <a:r>
              <a:rPr lang="fr-CH" sz="2200" b="0" i="1" dirty="0" err="1">
                <a:solidFill>
                  <a:srgbClr val="17375E"/>
                </a:solidFill>
                <a:sym typeface="Wingdings" panose="05000000000000000000" pitchFamily="2" charset="2"/>
              </a:rPr>
              <a:t>P</a:t>
            </a:r>
            <a:r>
              <a:rPr lang="fr-CH" sz="2200" b="0" i="1" dirty="0" err="1" smtClean="0">
                <a:solidFill>
                  <a:srgbClr val="17375E"/>
                </a:solidFill>
                <a:sym typeface="Wingdings" panose="05000000000000000000" pitchFamily="2" charset="2"/>
              </a:rPr>
              <a:t>rocess</a:t>
            </a:r>
            <a:r>
              <a:rPr lang="fr-CH" sz="2200" b="0" i="1" dirty="0" smtClean="0">
                <a:solidFill>
                  <a:srgbClr val="17375E"/>
                </a:solidFill>
                <a:sym typeface="Wingdings" panose="05000000000000000000" pitchFamily="2" charset="2"/>
              </a:rPr>
              <a:t> </a:t>
            </a:r>
            <a:r>
              <a:rPr lang="fr-CH" sz="2200" b="0" i="1" dirty="0" err="1">
                <a:solidFill>
                  <a:srgbClr val="17375E"/>
                </a:solidFill>
                <a:sym typeface="Wingdings" panose="05000000000000000000" pitchFamily="2" charset="2"/>
              </a:rPr>
              <a:t>Analysis</a:t>
            </a:r>
            <a:r>
              <a:rPr lang="fr-CH" sz="2200" b="0" i="1" dirty="0">
                <a:solidFill>
                  <a:srgbClr val="17375E"/>
                </a:solidFill>
                <a:sym typeface="Wingdings" panose="05000000000000000000" pitchFamily="2" charset="2"/>
              </a:rPr>
              <a:t>, automation and </a:t>
            </a:r>
            <a:r>
              <a:rPr lang="fr-CH" sz="2200" b="0" i="1" dirty="0" err="1">
                <a:solidFill>
                  <a:srgbClr val="17375E"/>
                </a:solidFill>
                <a:sym typeface="Wingdings" panose="05000000000000000000" pitchFamily="2" charset="2"/>
              </a:rPr>
              <a:t>electronic</a:t>
            </a:r>
            <a:r>
              <a:rPr lang="fr-CH" sz="2200" b="0" i="1" dirty="0">
                <a:solidFill>
                  <a:srgbClr val="17375E"/>
                </a:solidFill>
                <a:sym typeface="Wingdings" panose="05000000000000000000" pitchFamily="2" charset="2"/>
              </a:rPr>
              <a:t> data exchange </a:t>
            </a:r>
            <a:r>
              <a:rPr lang="fr-CH" sz="2200" b="0" i="1" dirty="0" err="1" smtClean="0">
                <a:solidFill>
                  <a:srgbClr val="17375E"/>
                </a:solidFill>
                <a:sym typeface="Wingdings" panose="05000000000000000000" pitchFamily="2" charset="2"/>
              </a:rPr>
              <a:t>withcustoms</a:t>
            </a:r>
            <a:endParaRPr lang="fr-CH" sz="2200" b="0" i="1" dirty="0">
              <a:solidFill>
                <a:srgbClr val="17375E"/>
              </a:solidFill>
              <a:sym typeface="Wingdings" panose="05000000000000000000" pitchFamily="2" charset="2"/>
            </a:endParaRPr>
          </a:p>
          <a:p>
            <a:pPr marL="457200" lvl="1" indent="0">
              <a:lnSpc>
                <a:spcPct val="80000"/>
              </a:lnSpc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endParaRPr lang="fr-CH" sz="2000" b="0" i="1" dirty="0">
              <a:solidFill>
                <a:srgbClr val="17375E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</p:txBody>
      </p:sp>
      <p:pic>
        <p:nvPicPr>
          <p:cNvPr id="1026" name="Picture 2" descr="24-04-2014 foto1-ypourgos-exago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974"/>
            <a:ext cx="25527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321" y="5777898"/>
            <a:ext cx="8475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2014;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http://www.minagric.gr/index.php/el/the-ministry-2/grafeiotypou/deltiatypou/2353-dt240414b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5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70" y="3068960"/>
            <a:ext cx="192021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9073008" cy="702469"/>
          </a:xfrm>
        </p:spPr>
        <p:txBody>
          <a:bodyPr/>
          <a:lstStyle/>
          <a:p>
            <a:r>
              <a:rPr lang="en-GB" sz="2400" i="1" smtClean="0"/>
              <a:t>Outlook: UNECE strategy for a Smarter Food Single Window </a:t>
            </a:r>
            <a:endParaRPr lang="en-GB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003232" cy="5760640"/>
          </a:xfrm>
          <a:ln cmpd="sng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fr-CH" sz="2000" dirty="0" smtClean="0"/>
          </a:p>
          <a:p>
            <a:pPr marL="0" indent="0">
              <a:buNone/>
            </a:pPr>
            <a:r>
              <a:rPr lang="fr-CH" sz="2000" dirty="0" smtClean="0"/>
              <a:t>UNECE Concept </a:t>
            </a:r>
            <a:r>
              <a:rPr lang="fr-CH" sz="2000" dirty="0" smtClean="0"/>
              <a:t>of a </a:t>
            </a:r>
            <a:r>
              <a:rPr lang="fr-CH" sz="2000" dirty="0" err="1" smtClean="0"/>
              <a:t>Smarter</a:t>
            </a:r>
            <a:r>
              <a:rPr lang="fr-CH" sz="2000" dirty="0" smtClean="0"/>
              <a:t> Food Single </a:t>
            </a:r>
            <a:r>
              <a:rPr lang="fr-CH" sz="2000" dirty="0" err="1" smtClean="0"/>
              <a:t>Window</a:t>
            </a:r>
            <a:r>
              <a:rPr lang="fr-CH" sz="2000" dirty="0" smtClean="0"/>
              <a:t>:</a:t>
            </a:r>
            <a:endParaRPr lang="en-GB" sz="2000" dirty="0" smtClean="0"/>
          </a:p>
          <a:p>
            <a:pPr marL="0" indent="0">
              <a:buNone/>
            </a:pPr>
            <a:endParaRPr lang="en-GB" sz="2000" b="0" dirty="0" smtClean="0"/>
          </a:p>
          <a:p>
            <a:pPr marL="0" indent="0">
              <a:buNone/>
            </a:pPr>
            <a:r>
              <a:rPr lang="en-GB" sz="2000" b="0" dirty="0" smtClean="0"/>
              <a:t>Increase </a:t>
            </a:r>
            <a:r>
              <a:rPr lang="en-GB" sz="2000" b="0" dirty="0" smtClean="0"/>
              <a:t>competitiveness and market access for agriculture exports  through use of state of the art Information Technology, logistics concepts and trade facilitation standards.  </a:t>
            </a:r>
          </a:p>
          <a:p>
            <a:pPr marL="0" indent="0">
              <a:buNone/>
            </a:pPr>
            <a:endParaRPr lang="fr-CH" sz="2000" dirty="0" smtClean="0"/>
          </a:p>
          <a:p>
            <a:pPr marL="0" indent="0">
              <a:buNone/>
            </a:pPr>
            <a:r>
              <a:rPr lang="fr-CH" sz="2000" dirty="0" err="1" smtClean="0"/>
              <a:t>Pillars</a:t>
            </a:r>
            <a:r>
              <a:rPr lang="fr-CH" sz="2000" dirty="0" smtClean="0"/>
              <a:t>: </a:t>
            </a:r>
          </a:p>
          <a:p>
            <a:pPr marL="0" indent="0">
              <a:buNone/>
            </a:pPr>
            <a:endParaRPr lang="en-GB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2000" dirty="0" smtClean="0"/>
              <a:t>Holistic national </a:t>
            </a:r>
            <a:r>
              <a:rPr lang="en-GB" sz="2000" dirty="0" err="1"/>
              <a:t>agrifood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000" dirty="0"/>
              <a:t>facilitation </a:t>
            </a:r>
            <a:r>
              <a:rPr lang="en-GB" sz="2000" dirty="0" smtClean="0"/>
              <a:t>strategy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Electronic information exchange and management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Business Process Analysis of the supply </a:t>
            </a:r>
            <a:r>
              <a:rPr lang="en-GB" sz="2000" dirty="0" smtClean="0"/>
              <a:t>chain</a:t>
            </a: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R</a:t>
            </a:r>
            <a:r>
              <a:rPr lang="en-GB" sz="2000" dirty="0" smtClean="0"/>
              <a:t>isk management techniques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collaboration </a:t>
            </a:r>
            <a:r>
              <a:rPr lang="en-GB" sz="2000" dirty="0"/>
              <a:t>between the stakeholders</a:t>
            </a:r>
          </a:p>
          <a:p>
            <a:pPr marL="0" indent="0">
              <a:buNone/>
            </a:pPr>
            <a:endParaRPr lang="en-GB" sz="2000" dirty="0"/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endParaRPr lang="en-GB" sz="2000" dirty="0" smtClean="0"/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endParaRPr lang="en-GB" dirty="0" smtClean="0"/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9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38861"/>
            <a:ext cx="1778570" cy="174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55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One </a:t>
            </a:r>
            <a:r>
              <a:rPr lang="fr-CH" err="1" smtClean="0"/>
              <a:t>step</a:t>
            </a:r>
            <a:r>
              <a:rPr lang="fr-CH" smtClean="0"/>
              <a:t> </a:t>
            </a:r>
            <a:r>
              <a:rPr lang="fr-CH" err="1" smtClean="0"/>
              <a:t>at</a:t>
            </a:r>
            <a:r>
              <a:rPr lang="fr-CH" smtClean="0"/>
              <a:t> a time..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D9F6-4E0E-41D8-BC1F-BF1CE87366C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77152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r>
              <a:rPr lang="fr-CH" sz="1800" dirty="0" err="1" smtClean="0">
                <a:solidFill>
                  <a:schemeClr val="tx2"/>
                </a:solidFill>
              </a:rPr>
              <a:t>Currently</a:t>
            </a:r>
            <a:r>
              <a:rPr lang="fr-CH" sz="1800" dirty="0" smtClean="0">
                <a:solidFill>
                  <a:schemeClr val="tx2"/>
                </a:solidFill>
              </a:rPr>
              <a:t> </a:t>
            </a:r>
            <a:r>
              <a:rPr lang="fr-CH" sz="1800" dirty="0" err="1" smtClean="0">
                <a:solidFill>
                  <a:schemeClr val="tx2"/>
                </a:solidFill>
              </a:rPr>
              <a:t>working</a:t>
            </a:r>
            <a:r>
              <a:rPr lang="fr-CH" sz="1800" dirty="0" smtClean="0">
                <a:solidFill>
                  <a:schemeClr val="tx2"/>
                </a:solidFill>
              </a:rPr>
              <a:t> on:</a:t>
            </a:r>
            <a:endParaRPr lang="fr-CH" sz="1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endParaRPr lang="fr-CH" sz="1800" b="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fr-CH" sz="1800" dirty="0" err="1" smtClean="0">
                <a:solidFill>
                  <a:schemeClr val="tx2"/>
                </a:solidFill>
              </a:rPr>
              <a:t>electronic</a:t>
            </a:r>
            <a:r>
              <a:rPr lang="fr-CH" sz="1800" dirty="0" smtClean="0">
                <a:solidFill>
                  <a:schemeClr val="tx2"/>
                </a:solidFill>
              </a:rPr>
              <a:t> exchange of CC </a:t>
            </a:r>
            <a:r>
              <a:rPr lang="fr-CH" sz="1800" b="0" dirty="0" err="1" smtClean="0">
                <a:solidFill>
                  <a:schemeClr val="tx2"/>
                </a:solidFill>
              </a:rPr>
              <a:t>between</a:t>
            </a:r>
            <a:r>
              <a:rPr lang="fr-CH" sz="1800" b="0" dirty="0" smtClean="0">
                <a:solidFill>
                  <a:schemeClr val="tx2"/>
                </a:solidFill>
              </a:rPr>
              <a:t> MRDF and Customs </a:t>
            </a:r>
            <a:r>
              <a:rPr lang="fr-CH" sz="1800" b="0" dirty="0" err="1" smtClean="0">
                <a:solidFill>
                  <a:schemeClr val="tx2"/>
                </a:solidFill>
              </a:rPr>
              <a:t>using</a:t>
            </a:r>
            <a:r>
              <a:rPr lang="fr-CH" sz="1800" b="0" dirty="0" smtClean="0">
                <a:solidFill>
                  <a:schemeClr val="tx2"/>
                </a:solidFill>
              </a:rPr>
              <a:t> the new MRDF </a:t>
            </a:r>
            <a:r>
              <a:rPr lang="fr-CH" sz="1800" b="0" dirty="0" err="1" smtClean="0">
                <a:solidFill>
                  <a:schemeClr val="tx2"/>
                </a:solidFill>
              </a:rPr>
              <a:t>risk</a:t>
            </a:r>
            <a:r>
              <a:rPr lang="fr-CH" sz="1800" b="0" dirty="0" smtClean="0">
                <a:solidFill>
                  <a:schemeClr val="tx2"/>
                </a:solidFill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</a:rPr>
              <a:t>managment</a:t>
            </a:r>
            <a:r>
              <a:rPr lang="fr-CH" sz="1800" b="0" dirty="0" smtClean="0">
                <a:solidFill>
                  <a:schemeClr val="tx2"/>
                </a:solidFill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</a:rPr>
              <a:t>tool</a:t>
            </a:r>
            <a:endParaRPr lang="fr-CH" sz="1800" b="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fr-CH" sz="1800" b="0" dirty="0" err="1">
                <a:solidFill>
                  <a:schemeClr val="tx2"/>
                </a:solidFill>
              </a:rPr>
              <a:t>P</a:t>
            </a:r>
            <a:r>
              <a:rPr lang="fr-CH" sz="1800" b="0" dirty="0" err="1" smtClean="0">
                <a:solidFill>
                  <a:schemeClr val="tx2"/>
                </a:solidFill>
              </a:rPr>
              <a:t>otential</a:t>
            </a:r>
            <a:r>
              <a:rPr lang="fr-CH" sz="1800" b="0" dirty="0" smtClean="0">
                <a:solidFill>
                  <a:schemeClr val="tx2"/>
                </a:solidFill>
              </a:rPr>
              <a:t> for </a:t>
            </a:r>
            <a:r>
              <a:rPr lang="fr-CH" sz="1800" b="0" dirty="0" err="1" smtClean="0">
                <a:solidFill>
                  <a:schemeClr val="tx2"/>
                </a:solidFill>
              </a:rPr>
              <a:t>improvment</a:t>
            </a:r>
            <a:r>
              <a:rPr lang="fr-CH" sz="1800" b="0" dirty="0" smtClean="0">
                <a:solidFill>
                  <a:schemeClr val="tx2"/>
                </a:solidFill>
              </a:rPr>
              <a:t> of the </a:t>
            </a:r>
            <a:r>
              <a:rPr lang="fr-CH" sz="1800" b="0" dirty="0" err="1">
                <a:solidFill>
                  <a:schemeClr val="tx2"/>
                </a:solidFill>
              </a:rPr>
              <a:t>G</a:t>
            </a:r>
            <a:r>
              <a:rPr lang="fr-CH" sz="1800" b="0" dirty="0" err="1" smtClean="0">
                <a:solidFill>
                  <a:schemeClr val="tx2"/>
                </a:solidFill>
              </a:rPr>
              <a:t>reek</a:t>
            </a:r>
            <a:r>
              <a:rPr lang="fr-CH" sz="1800" b="0" dirty="0" smtClean="0">
                <a:solidFill>
                  <a:schemeClr val="tx2"/>
                </a:solidFill>
              </a:rPr>
              <a:t> FF&amp;V exports in </a:t>
            </a:r>
            <a:r>
              <a:rPr lang="fr-CH" sz="1800" b="0" dirty="0" err="1" smtClean="0">
                <a:solidFill>
                  <a:schemeClr val="tx2"/>
                </a:solidFill>
              </a:rPr>
              <a:t>comparison</a:t>
            </a:r>
            <a:r>
              <a:rPr lang="fr-CH" sz="1800" b="0" dirty="0" smtClean="0">
                <a:solidFill>
                  <a:schemeClr val="tx2"/>
                </a:solidFill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</a:rPr>
              <a:t>with</a:t>
            </a:r>
            <a:r>
              <a:rPr lang="fr-CH" sz="1800" b="0" dirty="0" smtClean="0">
                <a:solidFill>
                  <a:schemeClr val="tx2"/>
                </a:solidFill>
              </a:rPr>
              <a:t> practice in </a:t>
            </a:r>
            <a:r>
              <a:rPr lang="fr-CH" sz="1800" b="0" dirty="0" err="1" smtClean="0">
                <a:solidFill>
                  <a:schemeClr val="tx2"/>
                </a:solidFill>
              </a:rPr>
              <a:t>other</a:t>
            </a:r>
            <a:r>
              <a:rPr lang="fr-CH" sz="1800" b="0" dirty="0" smtClean="0">
                <a:solidFill>
                  <a:schemeClr val="tx2"/>
                </a:solidFill>
              </a:rPr>
              <a:t> EU </a:t>
            </a:r>
            <a:r>
              <a:rPr lang="fr-CH" sz="1800" b="0" dirty="0" err="1" smtClean="0">
                <a:solidFill>
                  <a:schemeClr val="tx2"/>
                </a:solidFill>
              </a:rPr>
              <a:t>member</a:t>
            </a:r>
            <a:r>
              <a:rPr lang="fr-CH" sz="1800" b="0" dirty="0" smtClean="0">
                <a:solidFill>
                  <a:schemeClr val="tx2"/>
                </a:solidFill>
              </a:rPr>
              <a:t> states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endParaRPr lang="en-GB" sz="1800" b="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r>
              <a:rPr lang="en-GB" sz="1800" dirty="0" smtClean="0">
                <a:solidFill>
                  <a:schemeClr val="tx2"/>
                </a:solidFill>
              </a:rPr>
              <a:t>Main objectives of todays workshop: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endParaRPr lang="en-GB" sz="1800" b="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dirty="0" smtClean="0">
                <a:solidFill>
                  <a:schemeClr val="tx2"/>
                </a:solidFill>
                <a:sym typeface="Wingdings" panose="05000000000000000000" pitchFamily="2" charset="2"/>
              </a:rPr>
              <a:t>Information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: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Were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are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we</a:t>
            </a:r>
            <a:r>
              <a:rPr lang="fr-CH" sz="1800" b="0" dirty="0">
                <a:solidFill>
                  <a:schemeClr val="tx2"/>
                </a:solidFill>
                <a:sym typeface="Wingdings" panose="05000000000000000000" pitchFamily="2" charset="2"/>
              </a:rPr>
              <a:t>?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>
                <a:solidFill>
                  <a:schemeClr val="tx2"/>
                </a:solidFill>
                <a:sym typeface="Wingdings" panose="05000000000000000000" pitchFamily="2" charset="2"/>
              </a:rPr>
              <a:t>W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hat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is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current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state of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activities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?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Bottlenecks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: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What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are the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bottlenecks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in the export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process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?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Where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do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loose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time and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create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costs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?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Were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are the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risks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for traders and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Governments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? 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dirty="0" smtClean="0">
                <a:solidFill>
                  <a:schemeClr val="tx2"/>
                </a:solidFill>
                <a:sym typeface="Wingdings" panose="05000000000000000000" pitchFamily="2" charset="2"/>
              </a:rPr>
              <a:t>Solutions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: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What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could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do to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improve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?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Were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is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the best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cost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/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benfit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ratio? How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can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realize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synergies?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r>
              <a:rPr lang="fr-CH" sz="1800" dirty="0" smtClean="0">
                <a:solidFill>
                  <a:schemeClr val="tx2"/>
                </a:solidFill>
                <a:sym typeface="Wingdings" panose="05000000000000000000" pitchFamily="2" charset="2"/>
              </a:rPr>
              <a:t>Best practice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: How do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other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EU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member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states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address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these</a:t>
            </a:r>
            <a:r>
              <a:rPr lang="fr-CH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issues?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endParaRPr lang="fr-CH" sz="1800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endParaRPr lang="fr-CH" sz="1800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endParaRPr lang="fr-CH" sz="1800" b="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defRPr/>
            </a:pPr>
            <a:endParaRPr lang="fr-CH" sz="1800" b="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q"/>
              <a:defRPr/>
            </a:pPr>
            <a:endParaRPr lang="en-GB" sz="1800" b="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GB" sz="1600" dirty="0" smtClean="0"/>
          </a:p>
          <a:p>
            <a:pPr>
              <a:lnSpc>
                <a:spcPct val="80000"/>
              </a:lnSpc>
              <a:defRPr/>
            </a:pPr>
            <a:endParaRPr lang="en-GB" sz="1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303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ECE">
      <a:majorFont>
        <a:latin typeface="TitilliumText14L"/>
        <a:ea typeface=""/>
        <a:cs typeface=""/>
      </a:majorFont>
      <a:minorFont>
        <a:latin typeface="TitilliumText14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43754</TotalTime>
  <Words>1032</Words>
  <Application>Microsoft Office PowerPoint</Application>
  <PresentationFormat>On-screen Show (4:3)</PresentationFormat>
  <Paragraphs>155</Paragraphs>
  <Slides>10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Tema di Office</vt:lpstr>
      <vt:lpstr>Custom Design</vt:lpstr>
      <vt:lpstr> Simplification and automation for  Greek Fresh Fruit and Vegetable Exports  - Athens, May 2014-    </vt:lpstr>
      <vt:lpstr>UNECE: Who we are and what we do</vt:lpstr>
      <vt:lpstr>UNECE: How we support Greece</vt:lpstr>
      <vt:lpstr>Roadmap facilitating Greek Agriculture Exports</vt:lpstr>
      <vt:lpstr> The Greek  Roadmap does deliver!</vt:lpstr>
      <vt:lpstr>Minister Tsaftaris on policy objectives for Greek Agriculture</vt:lpstr>
      <vt:lpstr>Outlook: UNECE strategy for a Smarter Food Single Window </vt:lpstr>
      <vt:lpstr>PowerPoint Presentation</vt:lpstr>
      <vt:lpstr>One step at a time..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Markus Pikart;&lt;Markus.Pikart@unece.org&gt;</dc:creator>
  <cp:lastModifiedBy>pikart</cp:lastModifiedBy>
  <cp:revision>575</cp:revision>
  <cp:lastPrinted>2014-05-02T13:24:35Z</cp:lastPrinted>
  <dcterms:created xsi:type="dcterms:W3CDTF">2012-04-03T09:07:27Z</dcterms:created>
  <dcterms:modified xsi:type="dcterms:W3CDTF">2014-05-05T10:53:30Z</dcterms:modified>
</cp:coreProperties>
</file>