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356" r:id="rId2"/>
    <p:sldId id="294" r:id="rId3"/>
    <p:sldId id="358" r:id="rId4"/>
    <p:sldId id="357" r:id="rId5"/>
    <p:sldId id="495" r:id="rId6"/>
    <p:sldId id="366" r:id="rId7"/>
    <p:sldId id="363" r:id="rId8"/>
    <p:sldId id="364" r:id="rId9"/>
    <p:sldId id="365" r:id="rId10"/>
    <p:sldId id="367" r:id="rId11"/>
    <p:sldId id="410" r:id="rId12"/>
    <p:sldId id="411" r:id="rId13"/>
    <p:sldId id="464" r:id="rId14"/>
    <p:sldId id="465" r:id="rId15"/>
    <p:sldId id="466" r:id="rId16"/>
    <p:sldId id="467" r:id="rId17"/>
    <p:sldId id="503" r:id="rId18"/>
    <p:sldId id="509" r:id="rId19"/>
    <p:sldId id="510" r:id="rId20"/>
    <p:sldId id="511" r:id="rId21"/>
    <p:sldId id="512" r:id="rId22"/>
    <p:sldId id="513" r:id="rId23"/>
    <p:sldId id="514" r:id="rId24"/>
    <p:sldId id="515" r:id="rId25"/>
    <p:sldId id="516" r:id="rId26"/>
    <p:sldId id="517" r:id="rId27"/>
    <p:sldId id="518" r:id="rId28"/>
    <p:sldId id="519" r:id="rId29"/>
    <p:sldId id="520" r:id="rId30"/>
    <p:sldId id="521" r:id="rId31"/>
    <p:sldId id="522" r:id="rId32"/>
    <p:sldId id="523" r:id="rId33"/>
    <p:sldId id="524" r:id="rId34"/>
    <p:sldId id="525" r:id="rId35"/>
    <p:sldId id="526" r:id="rId36"/>
    <p:sldId id="355" r:id="rId37"/>
    <p:sldId id="496" r:id="rId38"/>
    <p:sldId id="311" r:id="rId39"/>
    <p:sldId id="348" r:id="rId40"/>
    <p:sldId id="353" r:id="rId41"/>
    <p:sldId id="528" r:id="rId42"/>
    <p:sldId id="541" r:id="rId43"/>
    <p:sldId id="502" r:id="rId44"/>
    <p:sldId id="529" r:id="rId45"/>
    <p:sldId id="530" r:id="rId46"/>
    <p:sldId id="531" r:id="rId47"/>
    <p:sldId id="532" r:id="rId48"/>
    <p:sldId id="533" r:id="rId49"/>
    <p:sldId id="500" r:id="rId50"/>
    <p:sldId id="534" r:id="rId51"/>
    <p:sldId id="535" r:id="rId52"/>
    <p:sldId id="536" r:id="rId53"/>
    <p:sldId id="537" r:id="rId54"/>
    <p:sldId id="538" r:id="rId55"/>
    <p:sldId id="539" r:id="rId56"/>
    <p:sldId id="540" r:id="rId57"/>
    <p:sldId id="493" r:id="rId58"/>
    <p:sldId id="381" r:id="rId59"/>
    <p:sldId id="382" r:id="rId60"/>
    <p:sldId id="383" r:id="rId61"/>
    <p:sldId id="478" r:id="rId62"/>
    <p:sldId id="479" r:id="rId63"/>
    <p:sldId id="480" r:id="rId64"/>
    <p:sldId id="481" r:id="rId65"/>
    <p:sldId id="486" r:id="rId66"/>
    <p:sldId id="482" r:id="rId67"/>
    <p:sldId id="483" r:id="rId68"/>
    <p:sldId id="484" r:id="rId69"/>
    <p:sldId id="485" r:id="rId70"/>
    <p:sldId id="336" r:id="rId7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9BB"/>
    <a:srgbClr val="0000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4673" autoAdjust="0"/>
  </p:normalViewPr>
  <p:slideViewPr>
    <p:cSldViewPr>
      <p:cViewPr varScale="1">
        <p:scale>
          <a:sx n="45" d="100"/>
          <a:sy n="45" d="100"/>
        </p:scale>
        <p:origin x="-64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view3D>
      <c:rotX val="30"/>
      <c:perspective val="30"/>
    </c:view3D>
    <c:plotArea>
      <c:layout/>
      <c:pie3DChart>
        <c:varyColors val="1"/>
        <c:ser>
          <c:idx val="0"/>
          <c:order val="0"/>
          <c:tx>
            <c:strRef>
              <c:f>Hoja1!$B$1</c:f>
              <c:strCache>
                <c:ptCount val="1"/>
                <c:pt idx="0">
                  <c:v>Ventas</c:v>
                </c:pt>
              </c:strCache>
            </c:strRef>
          </c:tx>
          <c:explosion val="25"/>
          <c:dLbls>
            <c:dLbl>
              <c:idx val="1"/>
              <c:layout>
                <c:manualLayout>
                  <c:x val="-3.1805051743873589E-2"/>
                  <c:y val="0.18833440329110296"/>
                </c:manualLayout>
              </c:layout>
              <c:showVal val="1"/>
              <c:showCatName val="1"/>
            </c:dLbl>
            <c:dLbl>
              <c:idx val="3"/>
              <c:layout>
                <c:manualLayout>
                  <c:x val="0.21248793796741344"/>
                  <c:y val="8.319467554076561E-4"/>
                </c:manualLayout>
              </c:layout>
              <c:showVal val="1"/>
              <c:showCatName val="1"/>
            </c:dLbl>
            <c:dLbl>
              <c:idx val="4"/>
              <c:layout>
                <c:manualLayout>
                  <c:x val="0.20009834152102304"/>
                  <c:y val="0.1057093820011267"/>
                </c:manualLayout>
              </c:layout>
              <c:showVal val="1"/>
              <c:showCatName val="1"/>
            </c:dLbl>
            <c:showVal val="1"/>
            <c:showCatName val="1"/>
            <c:showLeaderLines val="1"/>
          </c:dLbls>
          <c:cat>
            <c:strRef>
              <c:f>Hoja1!$A$2:$A$6</c:f>
              <c:strCache>
                <c:ptCount val="5"/>
                <c:pt idx="0">
                  <c:v>Packers</c:v>
                </c:pt>
                <c:pt idx="1">
                  <c:v>Wholesalers at origin</c:v>
                </c:pt>
                <c:pt idx="2">
                  <c:v>Wholesalers at destination</c:v>
                </c:pt>
                <c:pt idx="3">
                  <c:v>Commercial traders</c:v>
                </c:pt>
                <c:pt idx="4">
                  <c:v>Importers</c:v>
                </c:pt>
              </c:strCache>
            </c:strRef>
          </c:cat>
          <c:val>
            <c:numRef>
              <c:f>Hoja1!$B$2:$B$6</c:f>
              <c:numCache>
                <c:formatCode>0%</c:formatCode>
                <c:ptCount val="5"/>
                <c:pt idx="0">
                  <c:v>0.85000000000000053</c:v>
                </c:pt>
                <c:pt idx="1">
                  <c:v>9.0000000000000066E-2</c:v>
                </c:pt>
                <c:pt idx="2">
                  <c:v>2.0000000000000021E-2</c:v>
                </c:pt>
                <c:pt idx="3">
                  <c:v>3.0000000000000027E-2</c:v>
                </c:pt>
                <c:pt idx="4">
                  <c:v>1.0000000000000011E-2</c:v>
                </c:pt>
              </c:numCache>
            </c:numRef>
          </c:val>
        </c:ser>
        <c:dLbls/>
      </c:pie3DChart>
    </c:plotArea>
    <c:plotVisOnly val="1"/>
    <c:dispBlanksAs val="zero"/>
  </c:chart>
  <c:txPr>
    <a:bodyPr/>
    <a:lstStyle/>
    <a:p>
      <a:pPr>
        <a:defRPr sz="1800"/>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37F1C-4481-4E12-B8CE-7CC0F3F7B884}" type="datetimeFigureOut">
              <a:rPr lang="es-ES" smtClean="0"/>
              <a:pPr/>
              <a:t>27/05/2014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9E614-2A70-4FA0-A147-48787DAECCD8}" type="slidenum">
              <a:rPr lang="es-ES" smtClean="0"/>
              <a:pPr/>
              <a:t>‹#›</a:t>
            </a:fld>
            <a:endParaRPr lang="es-ES"/>
          </a:p>
        </p:txBody>
      </p:sp>
    </p:spTree>
    <p:extLst>
      <p:ext uri="{BB962C8B-B14F-4D97-AF65-F5344CB8AC3E}">
        <p14:creationId xmlns:p14="http://schemas.microsoft.com/office/powerpoint/2010/main" xmlns="" val="414538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17</a:t>
            </a:fld>
            <a:endParaRPr lang="es-E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Other parameters  (the nature of</a:t>
            </a:r>
            <a:r>
              <a:rPr lang="en-US" baseline="0" dirty="0" smtClean="0"/>
              <a:t> the</a:t>
            </a:r>
            <a:r>
              <a:rPr lang="en-US" dirty="0" smtClean="0"/>
              <a:t> product, production conditions,…</a:t>
            </a:r>
          </a:p>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19</a:t>
            </a:fld>
            <a:endParaRPr lang="es-E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20</a:t>
            </a:fld>
            <a:endParaRPr lang="es-E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21</a:t>
            </a:fld>
            <a:endParaRPr lang="es-E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mn-lt"/>
                <a:ea typeface="+mn-ea"/>
                <a:cs typeface="+mn-cs"/>
              </a:rPr>
              <a:t>For the assignment of check frequencies, we have taken into account the experience and the statistic data of the official conformity checks that we have carried out in previous years. This includes factors such as the evaluation carried out of the system requirements to implant, and the personal, technical and material capabilities of the official inspection bodies.  </a:t>
            </a:r>
            <a:endParaRPr lang="es-ES" sz="1200" kern="1200" dirty="0" smtClean="0">
              <a:solidFill>
                <a:schemeClr val="tx1"/>
              </a:solidFill>
              <a:latin typeface="+mn-lt"/>
              <a:ea typeface="+mn-ea"/>
              <a:cs typeface="+mn-cs"/>
            </a:endParaRPr>
          </a:p>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22</a:t>
            </a:fld>
            <a:endParaRPr lang="es-E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23</a:t>
            </a:fld>
            <a:endParaRPr lang="es-E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noProof="0" dirty="0" smtClean="0"/>
              <a:t>Commercial problems or abnormal situations</a:t>
            </a:r>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24</a:t>
            </a:fld>
            <a:endParaRPr lang="es-E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These situations fundamentally refer to the results of the official conformity checks carried out with the company (trader’s record), regardless of whether they come from the competent inspection body at origin or in the destination markets, whether these are national, community or third country markets. </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Are excluded to this general rule the following findings of non conformities:</a:t>
            </a:r>
            <a:endParaRPr lang="es-E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Those which the competent inspection body establishes as non computable, based on the type or degree of the checked defect or deficiency, or to the size or tonnage of the non-conforming lot.</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Those checked in the first visit of control derived from the change to a new frequency of control, whatever number of findings  of conformity checks are carried out within the same trader.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These exceptions will be applied by the competent inspection body where they consider them appropriate and are not repetitive or fraudulent. </a:t>
            </a:r>
            <a:endParaRPr lang="es-ES" sz="1200" kern="1200" dirty="0" smtClean="0">
              <a:solidFill>
                <a:schemeClr val="tx1"/>
              </a:solidFill>
              <a:effectLst/>
              <a:latin typeface="+mn-lt"/>
              <a:ea typeface="+mn-ea"/>
              <a:cs typeface="+mn-cs"/>
            </a:endParaRPr>
          </a:p>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25</a:t>
            </a:fld>
            <a:endParaRPr lang="es-E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26</a:t>
            </a:fld>
            <a:endParaRPr lang="es-E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27</a:t>
            </a:fld>
            <a:endParaRPr lang="es-E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76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5E4830-DBE4-4E45-B6A4-FA30256010AC}" type="slidenum">
              <a:rPr lang="es-ES" smtClean="0"/>
              <a:pPr/>
              <a:t>3</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28</a:t>
            </a:fld>
            <a:endParaRPr lang="es-ES"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29</a:t>
            </a:fld>
            <a:endParaRPr lang="es-E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30</a:t>
            </a:fld>
            <a:endParaRPr lang="es-E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31</a:t>
            </a:fld>
            <a:endParaRPr lang="es-ES"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32</a:t>
            </a:fld>
            <a:endParaRPr lang="es-ES"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33</a:t>
            </a:fld>
            <a:endParaRPr lang="es-E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err="1" smtClean="0"/>
              <a:t>The</a:t>
            </a:r>
            <a:r>
              <a:rPr lang="es-ES" dirty="0" smtClean="0"/>
              <a:t> </a:t>
            </a:r>
            <a:r>
              <a:rPr lang="es-ES" dirty="0" err="1" smtClean="0"/>
              <a:t>risk</a:t>
            </a:r>
            <a:r>
              <a:rPr lang="es-ES" dirty="0" smtClean="0"/>
              <a:t> </a:t>
            </a:r>
            <a:r>
              <a:rPr lang="es-ES" dirty="0" err="1" smtClean="0"/>
              <a:t>level</a:t>
            </a:r>
            <a:r>
              <a:rPr lang="es-ES" dirty="0" smtClean="0"/>
              <a:t> and </a:t>
            </a:r>
            <a:r>
              <a:rPr lang="es-ES" dirty="0" err="1" smtClean="0"/>
              <a:t>frequency</a:t>
            </a:r>
            <a:r>
              <a:rPr lang="es-ES" dirty="0" smtClean="0"/>
              <a:t> </a:t>
            </a:r>
            <a:r>
              <a:rPr lang="es-ES" dirty="0" err="1" smtClean="0"/>
              <a:t>checks</a:t>
            </a:r>
            <a:r>
              <a:rPr lang="es-ES" dirty="0" smtClean="0"/>
              <a:t> </a:t>
            </a:r>
            <a:r>
              <a:rPr lang="es-ES" dirty="0" err="1" smtClean="0"/>
              <a:t>may</a:t>
            </a:r>
            <a:r>
              <a:rPr lang="es-ES" dirty="0" smtClean="0"/>
              <a:t> </a:t>
            </a:r>
            <a:r>
              <a:rPr lang="es-ES" dirty="0" err="1" smtClean="0"/>
              <a:t>summed</a:t>
            </a:r>
            <a:r>
              <a:rPr lang="es-ES" dirty="0" smtClean="0"/>
              <a:t> </a:t>
            </a:r>
            <a:r>
              <a:rPr lang="es-ES" dirty="0" err="1" smtClean="0"/>
              <a:t>ip</a:t>
            </a:r>
            <a:r>
              <a:rPr lang="es-ES" dirty="0" smtClean="0"/>
              <a:t> in a</a:t>
            </a:r>
            <a:r>
              <a:rPr lang="es-ES" baseline="0" dirty="0" smtClean="0"/>
              <a:t> </a:t>
            </a:r>
            <a:r>
              <a:rPr lang="es-ES" baseline="0" dirty="0" err="1" smtClean="0"/>
              <a:t>table</a:t>
            </a:r>
            <a:r>
              <a:rPr lang="es-ES" baseline="0" dirty="0" smtClean="0"/>
              <a:t> </a:t>
            </a:r>
            <a:r>
              <a:rPr lang="es-ES" baseline="0" dirty="0" err="1" smtClean="0"/>
              <a:t>like</a:t>
            </a:r>
            <a:r>
              <a:rPr lang="es-ES" baseline="0" dirty="0" smtClean="0"/>
              <a:t> </a:t>
            </a:r>
            <a:r>
              <a:rPr lang="es-ES" baseline="0" dirty="0" err="1" smtClean="0"/>
              <a:t>this</a:t>
            </a:r>
            <a:r>
              <a:rPr lang="es-ES" baseline="0" dirty="0" smtClean="0"/>
              <a:t> </a:t>
            </a:r>
            <a:r>
              <a:rPr lang="es-ES" baseline="0" dirty="0" err="1" smtClean="0"/>
              <a:t>where</a:t>
            </a:r>
            <a:r>
              <a:rPr lang="es-ES" baseline="0" dirty="0" smtClean="0"/>
              <a:t> </a:t>
            </a:r>
            <a:r>
              <a:rPr lang="es-ES" baseline="0" dirty="0" err="1" smtClean="0"/>
              <a:t>the</a:t>
            </a:r>
            <a:r>
              <a:rPr lang="es-ES" baseline="0" dirty="0" smtClean="0"/>
              <a:t> </a:t>
            </a:r>
            <a:r>
              <a:rPr lang="es-ES" baseline="0" dirty="0" err="1" smtClean="0"/>
              <a:t>green</a:t>
            </a:r>
            <a:r>
              <a:rPr lang="es-ES" baseline="0" dirty="0" smtClean="0"/>
              <a:t> </a:t>
            </a:r>
            <a:r>
              <a:rPr lang="es-ES" baseline="0" dirty="0" err="1" smtClean="0"/>
              <a:t>colour</a:t>
            </a:r>
            <a:r>
              <a:rPr lang="es-ES" baseline="0" dirty="0" smtClean="0"/>
              <a:t> stands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lowest</a:t>
            </a:r>
            <a:r>
              <a:rPr lang="es-ES" baseline="0" dirty="0" smtClean="0"/>
              <a:t> </a:t>
            </a:r>
            <a:r>
              <a:rPr lang="es-ES" baseline="0" dirty="0" err="1" smtClean="0"/>
              <a:t>frequency</a:t>
            </a:r>
            <a:r>
              <a:rPr lang="es-ES" baseline="0" dirty="0" smtClean="0"/>
              <a:t> (A1- 1 </a:t>
            </a:r>
            <a:r>
              <a:rPr lang="es-ES" baseline="0" dirty="0" err="1" smtClean="0"/>
              <a:t>visit</a:t>
            </a:r>
            <a:r>
              <a:rPr lang="es-ES" baseline="0" dirty="0" smtClean="0"/>
              <a:t> per </a:t>
            </a:r>
            <a:r>
              <a:rPr lang="es-ES" baseline="0" dirty="0" err="1" smtClean="0"/>
              <a:t>year</a:t>
            </a:r>
            <a:r>
              <a:rPr lang="es-ES" baseline="0" dirty="0" smtClean="0"/>
              <a:t> </a:t>
            </a:r>
            <a:r>
              <a:rPr lang="es-ES" baseline="0" dirty="0" err="1" smtClean="0"/>
              <a:t>to</a:t>
            </a:r>
            <a:r>
              <a:rPr lang="es-ES" baseline="0" dirty="0" smtClean="0"/>
              <a:t> </a:t>
            </a:r>
            <a:r>
              <a:rPr lang="es-ES" baseline="0" dirty="0" err="1" smtClean="0"/>
              <a:t>approved</a:t>
            </a:r>
            <a:r>
              <a:rPr lang="es-ES" baseline="0" dirty="0" smtClean="0"/>
              <a:t> </a:t>
            </a:r>
            <a:r>
              <a:rPr lang="es-ES" baseline="0" dirty="0" err="1" smtClean="0"/>
              <a:t>trader</a:t>
            </a:r>
            <a:r>
              <a:rPr lang="es-ES" baseline="0" dirty="0" smtClean="0"/>
              <a:t> </a:t>
            </a:r>
            <a:r>
              <a:rPr lang="es-ES" baseline="0" dirty="0" err="1" smtClean="0"/>
              <a:t>with</a:t>
            </a:r>
            <a:r>
              <a:rPr lang="es-ES" baseline="0" dirty="0" smtClean="0"/>
              <a:t> </a:t>
            </a:r>
            <a:r>
              <a:rPr lang="es-ES" baseline="0" dirty="0" err="1" smtClean="0"/>
              <a:t>less</a:t>
            </a:r>
            <a:r>
              <a:rPr lang="es-ES" baseline="0" dirty="0" smtClean="0"/>
              <a:t> </a:t>
            </a:r>
            <a:r>
              <a:rPr lang="es-ES" baseline="0" dirty="0" err="1" smtClean="0"/>
              <a:t>htan</a:t>
            </a:r>
            <a:r>
              <a:rPr lang="es-ES" baseline="0" dirty="0" smtClean="0"/>
              <a:t> 3000 </a:t>
            </a:r>
            <a:r>
              <a:rPr lang="es-ES" baseline="0" dirty="0" err="1" smtClean="0"/>
              <a:t>tons</a:t>
            </a:r>
            <a:r>
              <a:rPr lang="es-ES" baseline="0" dirty="0" smtClean="0"/>
              <a:t> per </a:t>
            </a:r>
            <a:r>
              <a:rPr lang="es-ES" baseline="0" dirty="0" err="1" smtClean="0"/>
              <a:t>campaign</a:t>
            </a:r>
            <a:r>
              <a:rPr lang="es-ES" baseline="0" dirty="0" smtClean="0"/>
              <a:t>) and </a:t>
            </a:r>
            <a:r>
              <a:rPr lang="es-ES" baseline="0" dirty="0" err="1" smtClean="0"/>
              <a:t>the</a:t>
            </a:r>
            <a:r>
              <a:rPr lang="es-ES" baseline="0" dirty="0" smtClean="0"/>
              <a:t> </a:t>
            </a:r>
            <a:r>
              <a:rPr lang="es-ES" baseline="0" dirty="0" err="1" smtClean="0"/>
              <a:t>highest</a:t>
            </a:r>
            <a:r>
              <a:rPr lang="es-ES" baseline="0" dirty="0" smtClean="0"/>
              <a:t> </a:t>
            </a:r>
            <a:r>
              <a:rPr lang="es-ES" baseline="0" dirty="0" err="1" smtClean="0"/>
              <a:t>would</a:t>
            </a:r>
            <a:r>
              <a:rPr lang="es-ES" baseline="0" dirty="0" smtClean="0"/>
              <a:t> </a:t>
            </a:r>
            <a:r>
              <a:rPr lang="es-ES" baseline="0" dirty="0" err="1" smtClean="0"/>
              <a:t>correspond</a:t>
            </a:r>
            <a:r>
              <a:rPr lang="es-ES" baseline="0" dirty="0" smtClean="0"/>
              <a:t> </a:t>
            </a:r>
            <a:r>
              <a:rPr lang="es-ES" baseline="0" dirty="0" err="1" smtClean="0"/>
              <a:t>to</a:t>
            </a:r>
            <a:r>
              <a:rPr lang="es-ES" baseline="0" dirty="0" smtClean="0"/>
              <a:t> </a:t>
            </a:r>
            <a:r>
              <a:rPr lang="es-ES" baseline="0" dirty="0" err="1" smtClean="0"/>
              <a:t>traders</a:t>
            </a:r>
            <a:r>
              <a:rPr lang="es-ES" baseline="0" dirty="0" smtClean="0"/>
              <a:t> </a:t>
            </a:r>
            <a:r>
              <a:rPr lang="es-ES" baseline="0" dirty="0" err="1" smtClean="0"/>
              <a:t>without</a:t>
            </a:r>
            <a:r>
              <a:rPr lang="es-ES" baseline="0" dirty="0" smtClean="0"/>
              <a:t> </a:t>
            </a:r>
            <a:r>
              <a:rPr lang="es-ES" baseline="0" dirty="0" err="1" smtClean="0"/>
              <a:t>designated</a:t>
            </a:r>
            <a:r>
              <a:rPr lang="es-ES" baseline="0" dirty="0" smtClean="0"/>
              <a:t> </a:t>
            </a:r>
            <a:r>
              <a:rPr lang="es-ES" baseline="0" dirty="0" err="1" smtClean="0"/>
              <a:t>quality</a:t>
            </a:r>
            <a:r>
              <a:rPr lang="es-ES" baseline="0" dirty="0" smtClean="0"/>
              <a:t> control and more </a:t>
            </a:r>
            <a:r>
              <a:rPr lang="es-ES" baseline="0" dirty="0" err="1" smtClean="0"/>
              <a:t>than</a:t>
            </a:r>
            <a:r>
              <a:rPr lang="es-ES" baseline="0" dirty="0" smtClean="0"/>
              <a:t> 25000 </a:t>
            </a:r>
            <a:r>
              <a:rPr lang="es-ES" baseline="0" dirty="0" err="1" smtClean="0"/>
              <a:t>tons</a:t>
            </a:r>
            <a:r>
              <a:rPr lang="es-ES" baseline="0" dirty="0" smtClean="0"/>
              <a:t> per </a:t>
            </a:r>
            <a:r>
              <a:rPr lang="es-ES" baseline="0" dirty="0" err="1" smtClean="0"/>
              <a:t>campaign</a:t>
            </a:r>
            <a:r>
              <a:rPr lang="es-ES" baseline="0" dirty="0" smtClean="0"/>
              <a:t> (D3 - 1 </a:t>
            </a:r>
            <a:r>
              <a:rPr lang="es-ES" baseline="0" dirty="0" err="1" smtClean="0"/>
              <a:t>visit</a:t>
            </a:r>
            <a:r>
              <a:rPr lang="es-ES" baseline="0" dirty="0" smtClean="0"/>
              <a:t> </a:t>
            </a:r>
            <a:r>
              <a:rPr lang="es-ES" baseline="0" dirty="0" err="1" smtClean="0"/>
              <a:t>every</a:t>
            </a:r>
            <a:r>
              <a:rPr lang="es-ES" baseline="0" dirty="0" smtClean="0"/>
              <a:t> 15 </a:t>
            </a:r>
            <a:r>
              <a:rPr lang="es-ES" baseline="0" dirty="0" err="1" smtClean="0"/>
              <a:t>days</a:t>
            </a:r>
            <a:r>
              <a:rPr lang="es-ES" baseline="0" dirty="0" smtClean="0"/>
              <a:t>)</a:t>
            </a: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a:solidFill>
                  <a:prstClr val="black"/>
                </a:solidFill>
              </a:rPr>
              <a:pPr/>
              <a:t>34</a:t>
            </a:fld>
            <a:endParaRPr lang="es-E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36</a:t>
            </a:fld>
            <a:endParaRPr lang="es-E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Importers and exporters (from/to third countries) have to request quality inspection for all import and export lots. They send the request via Internet through a specific electronic application named ESTACICE, to the SOIVRE regional office where the import/export is going to be done. </a:t>
            </a:r>
            <a:endParaRPr lang="es-ES" sz="1200" kern="1200" dirty="0" smtClean="0">
              <a:solidFill>
                <a:schemeClr val="tx1"/>
              </a:solidFill>
              <a:effectLst/>
              <a:latin typeface="+mn-lt"/>
              <a:ea typeface="+mn-ea"/>
              <a:cs typeface="+mn-cs"/>
            </a:endParaRPr>
          </a:p>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52</a:t>
            </a:fld>
            <a:endParaRPr lang="es-ES"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57</a:t>
            </a:fld>
            <a:endParaRPr lang="es-E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76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5E4830-DBE4-4E45-B6A4-FA30256010AC}" type="slidenum">
              <a:rPr lang="es-ES" smtClean="0"/>
              <a:pPr/>
              <a:t>4</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61</a:t>
            </a:fld>
            <a:endParaRPr lang="es-ES"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62</a:t>
            </a:fld>
            <a:endParaRPr lang="es-ES"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Importers and exporters (from/to third countries) have to request quality inspection for all import and export lots. They send the request via Internet through a specific electronic application named ESTACICE, to the SOIVRE regional office where the import/export is going to be done. </a:t>
            </a:r>
            <a:endParaRPr lang="es-ES" sz="1200" kern="1200" dirty="0" smtClean="0">
              <a:solidFill>
                <a:schemeClr val="tx1"/>
              </a:solidFill>
              <a:effectLst/>
              <a:latin typeface="+mn-lt"/>
              <a:ea typeface="+mn-ea"/>
              <a:cs typeface="+mn-cs"/>
            </a:endParaRPr>
          </a:p>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63</a:t>
            </a:fld>
            <a:endParaRPr lang="es-ES"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65</a:t>
            </a:fld>
            <a:endParaRPr lang="es-ES"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66</a:t>
            </a:fld>
            <a:endParaRPr lang="es-ES"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67</a:t>
            </a:fld>
            <a:endParaRPr lang="es-ES"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68</a:t>
            </a:fld>
            <a:endParaRPr lang="es-ES"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r>
              <a:rPr lang="en-US" sz="1200" b="1" kern="1200" cap="none" baseline="0" dirty="0" smtClean="0">
                <a:solidFill>
                  <a:schemeClr val="tx1"/>
                </a:solidFill>
                <a:latin typeface="+mn-lt"/>
                <a:ea typeface="+mn-ea"/>
                <a:cs typeface="+mn-cs"/>
              </a:rPr>
              <a:t>forum through the Web where doubts and consultations may be posted and answers become harmonized actions</a:t>
            </a:r>
            <a:endParaRPr lang="es-ES" cap="none" baseline="0"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69</a:t>
            </a:fld>
            <a:endParaRPr lang="es-ES"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497BE3-7B64-4B28-AAAC-346F05CA9B5B}" type="slidenum">
              <a:rPr lang="es-ES" smtClean="0">
                <a:solidFill>
                  <a:prstClr val="black"/>
                </a:solidFill>
              </a:rPr>
              <a:pPr/>
              <a:t>70</a:t>
            </a:fld>
            <a:endParaRPr lang="es-E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76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5E4830-DBE4-4E45-B6A4-FA30256010AC}" type="slidenum">
              <a:rPr lang="es-ES" smtClean="0">
                <a:solidFill>
                  <a:prstClr val="black"/>
                </a:solidFill>
              </a:rPr>
              <a:pPr/>
              <a:t>5</a:t>
            </a:fld>
            <a:endParaRPr lang="es-E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07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4EC71E-812F-4C36-867D-29B38740198B}" type="slidenum">
              <a:rPr lang="es-ES" smtClean="0">
                <a:solidFill>
                  <a:prstClr val="black"/>
                </a:solidFill>
              </a:rPr>
              <a:pPr/>
              <a:t>8</a:t>
            </a:fld>
            <a:endParaRPr lang="es-E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07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B7190B-A50E-4790-B2F0-4D0470A57851}" type="slidenum">
              <a:rPr lang="es-ES" altLang="es-ES" smtClean="0">
                <a:solidFill>
                  <a:prstClr val="black"/>
                </a:solidFill>
                <a:latin typeface="Arial" pitchFamily="34" charset="0"/>
              </a:rPr>
              <a:pPr/>
              <a:t>9</a:t>
            </a:fld>
            <a:endParaRPr lang="es-ES" altLang="es-ES" smtClean="0">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13</a:t>
            </a:fld>
            <a:endParaRPr lang="es-E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CCAA </a:t>
            </a:r>
            <a:r>
              <a:rPr lang="es-ES" dirty="0" err="1" smtClean="0"/>
              <a:t>with</a:t>
            </a:r>
            <a:r>
              <a:rPr lang="es-ES" dirty="0" smtClean="0"/>
              <a:t> </a:t>
            </a:r>
            <a:r>
              <a:rPr lang="es-ES" dirty="0" err="1" smtClean="0"/>
              <a:t>agreements</a:t>
            </a:r>
            <a:r>
              <a:rPr lang="es-ES" dirty="0" smtClean="0"/>
              <a:t> </a:t>
            </a:r>
            <a:r>
              <a:rPr lang="es-ES" dirty="0" err="1" smtClean="0"/>
              <a:t>feed</a:t>
            </a:r>
            <a:r>
              <a:rPr lang="es-ES" dirty="0" smtClean="0"/>
              <a:t> </a:t>
            </a:r>
            <a:r>
              <a:rPr lang="es-ES" dirty="0" err="1" smtClean="0"/>
              <a:t>the</a:t>
            </a:r>
            <a:r>
              <a:rPr lang="es-ES" dirty="0" smtClean="0"/>
              <a:t> data base.</a:t>
            </a:r>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15</a:t>
            </a:fld>
            <a:endParaRPr lang="es-E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baseline="0" dirty="0" smtClean="0"/>
              <a:t>As </a:t>
            </a:r>
            <a:r>
              <a:rPr lang="es-ES" baseline="0" dirty="0" err="1" smtClean="0"/>
              <a:t>expected</a:t>
            </a:r>
            <a:r>
              <a:rPr lang="es-ES" baseline="0" dirty="0" smtClean="0"/>
              <a:t> in a </a:t>
            </a:r>
            <a:r>
              <a:rPr lang="es-ES" baseline="0" dirty="0" err="1" smtClean="0"/>
              <a:t>producing</a:t>
            </a:r>
            <a:r>
              <a:rPr lang="es-ES" baseline="0" dirty="0" smtClean="0"/>
              <a:t> country, </a:t>
            </a:r>
            <a:r>
              <a:rPr lang="es-ES" baseline="0" dirty="0" err="1" smtClean="0"/>
              <a:t>packers</a:t>
            </a:r>
            <a:r>
              <a:rPr lang="es-ES" baseline="0" dirty="0" smtClean="0"/>
              <a:t> </a:t>
            </a:r>
            <a:r>
              <a:rPr lang="es-ES" baseline="0" dirty="0" err="1" smtClean="0"/>
              <a:t>represent</a:t>
            </a:r>
            <a:r>
              <a:rPr lang="es-ES" baseline="0" dirty="0" smtClean="0"/>
              <a:t> </a:t>
            </a:r>
            <a:r>
              <a:rPr lang="es-ES" baseline="0" dirty="0" err="1" smtClean="0"/>
              <a:t>the</a:t>
            </a:r>
            <a:r>
              <a:rPr lang="es-ES" baseline="0" dirty="0" smtClean="0"/>
              <a:t> </a:t>
            </a:r>
            <a:r>
              <a:rPr lang="es-ES" baseline="0" dirty="0" err="1" smtClean="0"/>
              <a:t>majority</a:t>
            </a:r>
            <a:r>
              <a:rPr lang="es-ES" baseline="0" dirty="0" smtClean="0"/>
              <a:t> (85%)</a:t>
            </a:r>
            <a:endParaRPr lang="es-ES" dirty="0"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948B2-5A76-4C1B-9BE3-152054969666}" type="slidenum">
              <a:rPr lang="es-ES" smtClean="0">
                <a:solidFill>
                  <a:prstClr val="black"/>
                </a:solidFill>
              </a:rPr>
              <a:pPr/>
              <a:t>16</a:t>
            </a:fld>
            <a:endParaRPr lang="es-E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ltLang="es-ES"/>
          </a:p>
        </p:txBody>
      </p:sp>
      <p:sp>
        <p:nvSpPr>
          <p:cNvPr id="6" name="Footer Placeholder 4"/>
          <p:cNvSpPr>
            <a:spLocks noGrp="1"/>
          </p:cNvSpPr>
          <p:nvPr>
            <p:ph type="ftr" sz="quarter" idx="11"/>
          </p:nvPr>
        </p:nvSpPr>
        <p:spPr/>
        <p:txBody>
          <a:bodyPr/>
          <a:lstStyle>
            <a:lvl1pPr>
              <a:defRPr/>
            </a:lvl1pPr>
          </a:lstStyle>
          <a:p>
            <a:pPr>
              <a:defRPr/>
            </a:pPr>
            <a:endParaRPr lang="es-ES" altLang="es-ES"/>
          </a:p>
        </p:txBody>
      </p:sp>
      <p:sp>
        <p:nvSpPr>
          <p:cNvPr id="7" name="Slide Number Placeholder 5"/>
          <p:cNvSpPr>
            <a:spLocks noGrp="1"/>
          </p:cNvSpPr>
          <p:nvPr>
            <p:ph type="sldNum" sz="quarter" idx="12"/>
          </p:nvPr>
        </p:nvSpPr>
        <p:spPr/>
        <p:txBody>
          <a:bodyPr/>
          <a:lstStyle>
            <a:lvl1pPr>
              <a:defRPr/>
            </a:lvl1pPr>
          </a:lstStyle>
          <a:p>
            <a:pPr>
              <a:defRPr/>
            </a:pPr>
            <a:fld id="{05FA6FDC-5E6F-4210-BD18-16AD6B829961}" type="slidenum">
              <a:rPr lang="es-ES" altLang="es-ES"/>
              <a:pPr>
                <a:defRPr/>
              </a:pPr>
              <a:t>‹#›</a:t>
            </a:fld>
            <a:endParaRPr lang="es-ES" altLang="es-ES"/>
          </a:p>
        </p:txBody>
      </p:sp>
    </p:spTree>
    <p:extLst>
      <p:ext uri="{BB962C8B-B14F-4D97-AF65-F5344CB8AC3E}">
        <p14:creationId xmlns:p14="http://schemas.microsoft.com/office/powerpoint/2010/main" xmlns="" val="352776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3881C1B5-7F6F-42E5-AFFB-6A3693F333E7}" type="slidenum">
              <a:rPr lang="es-ES" altLang="es-ES"/>
              <a:pPr>
                <a:defRPr/>
              </a:pPr>
              <a:t>‹#›</a:t>
            </a:fld>
            <a:endParaRPr lang="es-ES" altLang="es-ES"/>
          </a:p>
        </p:txBody>
      </p:sp>
    </p:spTree>
    <p:extLst>
      <p:ext uri="{BB962C8B-B14F-4D97-AF65-F5344CB8AC3E}">
        <p14:creationId xmlns:p14="http://schemas.microsoft.com/office/powerpoint/2010/main" xmlns="" val="215421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B58D0111-AC3A-4D5F-B8DF-3A0BF2D52A28}" type="slidenum">
              <a:rPr lang="es-ES" altLang="es-ES"/>
              <a:pPr>
                <a:defRPr/>
              </a:pPr>
              <a:t>‹#›</a:t>
            </a:fld>
            <a:endParaRPr lang="es-ES" altLang="es-ES"/>
          </a:p>
        </p:txBody>
      </p:sp>
    </p:spTree>
    <p:extLst>
      <p:ext uri="{BB962C8B-B14F-4D97-AF65-F5344CB8AC3E}">
        <p14:creationId xmlns:p14="http://schemas.microsoft.com/office/powerpoint/2010/main" xmlns="" val="348007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n-GB"/>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4A915975-9D13-4EE3-8B97-1992F2BEAE6C}" type="slidenum">
              <a:rPr lang="en-GB"/>
              <a:pPr/>
              <a:t>‹#›</a:t>
            </a:fld>
            <a:endParaRPr lang="en-GB"/>
          </a:p>
        </p:txBody>
      </p:sp>
    </p:spTree>
    <p:extLst>
      <p:ext uri="{BB962C8B-B14F-4D97-AF65-F5344CB8AC3E}">
        <p14:creationId xmlns:p14="http://schemas.microsoft.com/office/powerpoint/2010/main" xmlns="" val="115033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6BE36EDD-6B9A-4C35-932A-8C1EE4C5C79A}" type="slidenum">
              <a:rPr lang="es-ES" altLang="es-ES"/>
              <a:pPr>
                <a:defRPr/>
              </a:pPr>
              <a:t>‹#›</a:t>
            </a:fld>
            <a:endParaRPr lang="es-ES" altLang="es-ES"/>
          </a:p>
        </p:txBody>
      </p:sp>
    </p:spTree>
    <p:extLst>
      <p:ext uri="{BB962C8B-B14F-4D97-AF65-F5344CB8AC3E}">
        <p14:creationId xmlns:p14="http://schemas.microsoft.com/office/powerpoint/2010/main" xmlns="" val="260334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ltLang="es-ES"/>
          </a:p>
        </p:txBody>
      </p:sp>
      <p:sp>
        <p:nvSpPr>
          <p:cNvPr id="6" name="Footer Placeholder 4"/>
          <p:cNvSpPr>
            <a:spLocks noGrp="1"/>
          </p:cNvSpPr>
          <p:nvPr>
            <p:ph type="ftr" sz="quarter" idx="11"/>
          </p:nvPr>
        </p:nvSpPr>
        <p:spPr/>
        <p:txBody>
          <a:bodyPr/>
          <a:lstStyle>
            <a:lvl1pPr>
              <a:defRPr/>
            </a:lvl1pPr>
          </a:lstStyle>
          <a:p>
            <a:pPr>
              <a:defRPr/>
            </a:pPr>
            <a:endParaRPr lang="es-ES" altLang="es-ES"/>
          </a:p>
        </p:txBody>
      </p:sp>
      <p:sp>
        <p:nvSpPr>
          <p:cNvPr id="7" name="Slide Number Placeholder 5"/>
          <p:cNvSpPr>
            <a:spLocks noGrp="1"/>
          </p:cNvSpPr>
          <p:nvPr>
            <p:ph type="sldNum" sz="quarter" idx="12"/>
          </p:nvPr>
        </p:nvSpPr>
        <p:spPr/>
        <p:txBody>
          <a:bodyPr/>
          <a:lstStyle>
            <a:lvl1pPr>
              <a:defRPr/>
            </a:lvl1pPr>
          </a:lstStyle>
          <a:p>
            <a:pPr>
              <a:defRPr/>
            </a:pPr>
            <a:fld id="{18CD472A-F3A7-44A1-A0F6-F3AF93857093}" type="slidenum">
              <a:rPr lang="es-ES" altLang="es-ES"/>
              <a:pPr>
                <a:defRPr/>
              </a:pPr>
              <a:t>‹#›</a:t>
            </a:fld>
            <a:endParaRPr lang="es-ES" altLang="es-ES"/>
          </a:p>
        </p:txBody>
      </p:sp>
    </p:spTree>
    <p:extLst>
      <p:ext uri="{BB962C8B-B14F-4D97-AF65-F5344CB8AC3E}">
        <p14:creationId xmlns:p14="http://schemas.microsoft.com/office/powerpoint/2010/main" xmlns="" val="34322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ltLang="es-ES"/>
          </a:p>
        </p:txBody>
      </p:sp>
      <p:sp>
        <p:nvSpPr>
          <p:cNvPr id="6" name="Footer Placeholder 4"/>
          <p:cNvSpPr>
            <a:spLocks noGrp="1"/>
          </p:cNvSpPr>
          <p:nvPr>
            <p:ph type="ftr" sz="quarter" idx="11"/>
          </p:nvPr>
        </p:nvSpPr>
        <p:spPr/>
        <p:txBody>
          <a:bodyPr/>
          <a:lstStyle>
            <a:lvl1pPr>
              <a:defRPr/>
            </a:lvl1pPr>
          </a:lstStyle>
          <a:p>
            <a:pPr>
              <a:defRPr/>
            </a:pPr>
            <a:endParaRPr lang="es-ES" altLang="es-ES"/>
          </a:p>
        </p:txBody>
      </p:sp>
      <p:sp>
        <p:nvSpPr>
          <p:cNvPr id="7" name="Slide Number Placeholder 5"/>
          <p:cNvSpPr>
            <a:spLocks noGrp="1"/>
          </p:cNvSpPr>
          <p:nvPr>
            <p:ph type="sldNum" sz="quarter" idx="12"/>
          </p:nvPr>
        </p:nvSpPr>
        <p:spPr/>
        <p:txBody>
          <a:bodyPr/>
          <a:lstStyle>
            <a:lvl1pPr>
              <a:defRPr/>
            </a:lvl1pPr>
          </a:lstStyle>
          <a:p>
            <a:pPr>
              <a:defRPr/>
            </a:pPr>
            <a:fld id="{81BE8A2A-4D00-4B85-B729-FD970C47937B}" type="slidenum">
              <a:rPr lang="es-ES" altLang="es-ES"/>
              <a:pPr>
                <a:defRPr/>
              </a:pPr>
              <a:t>‹#›</a:t>
            </a:fld>
            <a:endParaRPr lang="es-ES" altLang="es-ES"/>
          </a:p>
        </p:txBody>
      </p:sp>
    </p:spTree>
    <p:extLst>
      <p:ext uri="{BB962C8B-B14F-4D97-AF65-F5344CB8AC3E}">
        <p14:creationId xmlns:p14="http://schemas.microsoft.com/office/powerpoint/2010/main" xmlns="" val="358790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s-ES" altLang="es-ES"/>
          </a:p>
        </p:txBody>
      </p:sp>
      <p:sp>
        <p:nvSpPr>
          <p:cNvPr id="9" name="Footer Placeholder 7"/>
          <p:cNvSpPr>
            <a:spLocks noGrp="1"/>
          </p:cNvSpPr>
          <p:nvPr>
            <p:ph type="ftr" sz="quarter" idx="11"/>
          </p:nvPr>
        </p:nvSpPr>
        <p:spPr/>
        <p:txBody>
          <a:bodyPr/>
          <a:lstStyle>
            <a:lvl1pPr>
              <a:defRPr/>
            </a:lvl1pPr>
          </a:lstStyle>
          <a:p>
            <a:pPr>
              <a:defRPr/>
            </a:pPr>
            <a:endParaRPr lang="es-ES" altLang="es-ES"/>
          </a:p>
        </p:txBody>
      </p:sp>
      <p:sp>
        <p:nvSpPr>
          <p:cNvPr id="10" name="Slide Number Placeholder 8"/>
          <p:cNvSpPr>
            <a:spLocks noGrp="1"/>
          </p:cNvSpPr>
          <p:nvPr>
            <p:ph type="sldNum" sz="quarter" idx="12"/>
          </p:nvPr>
        </p:nvSpPr>
        <p:spPr/>
        <p:txBody>
          <a:bodyPr/>
          <a:lstStyle>
            <a:lvl1pPr>
              <a:defRPr/>
            </a:lvl1pPr>
          </a:lstStyle>
          <a:p>
            <a:pPr>
              <a:defRPr/>
            </a:pPr>
            <a:fld id="{707CFAAC-0088-4579-A082-337BEC848DC9}" type="slidenum">
              <a:rPr lang="es-ES" altLang="es-ES"/>
              <a:pPr>
                <a:defRPr/>
              </a:pPr>
              <a:t>‹#›</a:t>
            </a:fld>
            <a:endParaRPr lang="es-ES" altLang="es-ES"/>
          </a:p>
        </p:txBody>
      </p:sp>
    </p:spTree>
    <p:extLst>
      <p:ext uri="{BB962C8B-B14F-4D97-AF65-F5344CB8AC3E}">
        <p14:creationId xmlns:p14="http://schemas.microsoft.com/office/powerpoint/2010/main" xmlns="" val="228631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 altLang="es-ES"/>
          </a:p>
        </p:txBody>
      </p:sp>
      <p:sp>
        <p:nvSpPr>
          <p:cNvPr id="4" name="Footer Placeholder 4"/>
          <p:cNvSpPr>
            <a:spLocks noGrp="1"/>
          </p:cNvSpPr>
          <p:nvPr>
            <p:ph type="ftr" sz="quarter" idx="11"/>
          </p:nvPr>
        </p:nvSpPr>
        <p:spPr/>
        <p:txBody>
          <a:bodyPr/>
          <a:lstStyle>
            <a:lvl1pPr>
              <a:defRPr/>
            </a:lvl1pPr>
          </a:lstStyle>
          <a:p>
            <a:pPr>
              <a:defRPr/>
            </a:pPr>
            <a:endParaRPr lang="es-ES" altLang="es-ES"/>
          </a:p>
        </p:txBody>
      </p:sp>
      <p:sp>
        <p:nvSpPr>
          <p:cNvPr id="5" name="Slide Number Placeholder 5"/>
          <p:cNvSpPr>
            <a:spLocks noGrp="1"/>
          </p:cNvSpPr>
          <p:nvPr>
            <p:ph type="sldNum" sz="quarter" idx="12"/>
          </p:nvPr>
        </p:nvSpPr>
        <p:spPr/>
        <p:txBody>
          <a:bodyPr/>
          <a:lstStyle>
            <a:lvl1pPr>
              <a:defRPr/>
            </a:lvl1pPr>
          </a:lstStyle>
          <a:p>
            <a:pPr>
              <a:defRPr/>
            </a:pPr>
            <a:fld id="{507E34F3-ED5E-4674-BC08-DCB59951EBD0}" type="slidenum">
              <a:rPr lang="es-ES" altLang="es-ES"/>
              <a:pPr>
                <a:defRPr/>
              </a:pPr>
              <a:t>‹#›</a:t>
            </a:fld>
            <a:endParaRPr lang="es-ES" altLang="es-ES"/>
          </a:p>
        </p:txBody>
      </p:sp>
    </p:spTree>
    <p:extLst>
      <p:ext uri="{BB962C8B-B14F-4D97-AF65-F5344CB8AC3E}">
        <p14:creationId xmlns:p14="http://schemas.microsoft.com/office/powerpoint/2010/main" xmlns="" val="358783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ltLang="es-ES"/>
          </a:p>
        </p:txBody>
      </p:sp>
      <p:sp>
        <p:nvSpPr>
          <p:cNvPr id="3" name="Footer Placeholder 4"/>
          <p:cNvSpPr>
            <a:spLocks noGrp="1"/>
          </p:cNvSpPr>
          <p:nvPr>
            <p:ph type="ftr" sz="quarter" idx="11"/>
          </p:nvPr>
        </p:nvSpPr>
        <p:spPr/>
        <p:txBody>
          <a:bodyPr/>
          <a:lstStyle>
            <a:lvl1pPr>
              <a:defRPr/>
            </a:lvl1pPr>
          </a:lstStyle>
          <a:p>
            <a:pPr>
              <a:defRPr/>
            </a:pPr>
            <a:endParaRPr lang="es-ES" altLang="es-ES"/>
          </a:p>
        </p:txBody>
      </p:sp>
      <p:sp>
        <p:nvSpPr>
          <p:cNvPr id="4" name="Slide Number Placeholder 5"/>
          <p:cNvSpPr>
            <a:spLocks noGrp="1"/>
          </p:cNvSpPr>
          <p:nvPr>
            <p:ph type="sldNum" sz="quarter" idx="12"/>
          </p:nvPr>
        </p:nvSpPr>
        <p:spPr/>
        <p:txBody>
          <a:bodyPr/>
          <a:lstStyle>
            <a:lvl1pPr>
              <a:defRPr/>
            </a:lvl1pPr>
          </a:lstStyle>
          <a:p>
            <a:pPr>
              <a:defRPr/>
            </a:pPr>
            <a:fld id="{D393277B-88D3-4E65-A605-097B13610523}" type="slidenum">
              <a:rPr lang="es-ES" altLang="es-ES"/>
              <a:pPr>
                <a:defRPr/>
              </a:pPr>
              <a:t>‹#›</a:t>
            </a:fld>
            <a:endParaRPr lang="es-ES" altLang="es-ES"/>
          </a:p>
        </p:txBody>
      </p:sp>
    </p:spTree>
    <p:extLst>
      <p:ext uri="{BB962C8B-B14F-4D97-AF65-F5344CB8AC3E}">
        <p14:creationId xmlns:p14="http://schemas.microsoft.com/office/powerpoint/2010/main" xmlns="" val="154360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ltLang="es-ES"/>
          </a:p>
        </p:txBody>
      </p:sp>
      <p:sp>
        <p:nvSpPr>
          <p:cNvPr id="7" name="Footer Placeholder 5"/>
          <p:cNvSpPr>
            <a:spLocks noGrp="1"/>
          </p:cNvSpPr>
          <p:nvPr>
            <p:ph type="ftr" sz="quarter" idx="11"/>
          </p:nvPr>
        </p:nvSpPr>
        <p:spPr/>
        <p:txBody>
          <a:bodyPr/>
          <a:lstStyle>
            <a:lvl1pPr>
              <a:defRPr/>
            </a:lvl1pPr>
          </a:lstStyle>
          <a:p>
            <a:pPr>
              <a:defRPr/>
            </a:pPr>
            <a:endParaRPr lang="es-ES" altLang="es-ES"/>
          </a:p>
        </p:txBody>
      </p:sp>
      <p:sp>
        <p:nvSpPr>
          <p:cNvPr id="8" name="Slide Number Placeholder 6"/>
          <p:cNvSpPr>
            <a:spLocks noGrp="1"/>
          </p:cNvSpPr>
          <p:nvPr>
            <p:ph type="sldNum" sz="quarter" idx="12"/>
          </p:nvPr>
        </p:nvSpPr>
        <p:spPr/>
        <p:txBody>
          <a:bodyPr/>
          <a:lstStyle>
            <a:lvl1pPr>
              <a:defRPr/>
            </a:lvl1pPr>
          </a:lstStyle>
          <a:p>
            <a:pPr>
              <a:defRPr/>
            </a:pPr>
            <a:fld id="{481E8045-B133-49B8-B4C8-36087DD4C4B1}" type="slidenum">
              <a:rPr lang="es-ES" altLang="es-ES"/>
              <a:pPr>
                <a:defRPr/>
              </a:pPr>
              <a:t>‹#›</a:t>
            </a:fld>
            <a:endParaRPr lang="es-ES" altLang="es-ES"/>
          </a:p>
        </p:txBody>
      </p:sp>
    </p:spTree>
    <p:extLst>
      <p:ext uri="{BB962C8B-B14F-4D97-AF65-F5344CB8AC3E}">
        <p14:creationId xmlns:p14="http://schemas.microsoft.com/office/powerpoint/2010/main" xmlns="" val="388504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ltLang="es-ES"/>
          </a:p>
        </p:txBody>
      </p:sp>
      <p:sp>
        <p:nvSpPr>
          <p:cNvPr id="6" name="Footer Placeholder 4"/>
          <p:cNvSpPr>
            <a:spLocks noGrp="1"/>
          </p:cNvSpPr>
          <p:nvPr>
            <p:ph type="ftr" sz="quarter" idx="11"/>
          </p:nvPr>
        </p:nvSpPr>
        <p:spPr/>
        <p:txBody>
          <a:bodyPr/>
          <a:lstStyle>
            <a:lvl1pPr>
              <a:defRPr/>
            </a:lvl1pPr>
          </a:lstStyle>
          <a:p>
            <a:pPr>
              <a:defRPr/>
            </a:pPr>
            <a:endParaRPr lang="es-ES" altLang="es-ES"/>
          </a:p>
        </p:txBody>
      </p:sp>
      <p:sp>
        <p:nvSpPr>
          <p:cNvPr id="7" name="Slide Number Placeholder 5"/>
          <p:cNvSpPr>
            <a:spLocks noGrp="1"/>
          </p:cNvSpPr>
          <p:nvPr>
            <p:ph type="sldNum" sz="quarter" idx="12"/>
          </p:nvPr>
        </p:nvSpPr>
        <p:spPr/>
        <p:txBody>
          <a:bodyPr/>
          <a:lstStyle>
            <a:lvl1pPr>
              <a:defRPr/>
            </a:lvl1pPr>
          </a:lstStyle>
          <a:p>
            <a:pPr>
              <a:defRPr/>
            </a:pPr>
            <a:fld id="{B7D93947-55F3-4021-8C8A-8C1533B229DD}" type="slidenum">
              <a:rPr lang="es-ES" altLang="es-ES"/>
              <a:pPr>
                <a:defRPr/>
              </a:pPr>
              <a:t>‹#›</a:t>
            </a:fld>
            <a:endParaRPr lang="es-ES" altLang="es-ES"/>
          </a:p>
        </p:txBody>
      </p:sp>
    </p:spTree>
    <p:extLst>
      <p:ext uri="{BB962C8B-B14F-4D97-AF65-F5344CB8AC3E}">
        <p14:creationId xmlns:p14="http://schemas.microsoft.com/office/powerpoint/2010/main" xmlns="" val="257626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2052"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s-ES" altLang="es-E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s-ES" altLang="es-E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70C6EF48-2221-4F6C-BEA5-BB1A2A24ED9F}" type="slidenum">
              <a:rPr lang="es-ES" altLang="es-ES"/>
              <a:pPr fontAlgn="base">
                <a:spcBef>
                  <a:spcPct val="0"/>
                </a:spcBef>
                <a:spcAft>
                  <a:spcPct val="0"/>
                </a:spcAft>
                <a:defRPr/>
              </a:pPr>
              <a:t>‹#›</a:t>
            </a:fld>
            <a:endParaRPr lang="es-ES" altLang="es-ES"/>
          </a:p>
        </p:txBody>
      </p:sp>
    </p:spTree>
    <p:extLst>
      <p:ext uri="{BB962C8B-B14F-4D97-AF65-F5344CB8AC3E}">
        <p14:creationId xmlns:p14="http://schemas.microsoft.com/office/powerpoint/2010/main" xmlns="" val="436720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eur-lex.europa.eu/legal-content/EN/TXT/PDF/?uri=CELEX:02011R0543-20131012&amp;rid=1" TargetMode="External"/><Relationship Id="rId2" Type="http://schemas.openxmlformats.org/officeDocument/2006/relationships/hyperlink" Target="http://eur-lex.europa.eu/legal-content/EN/TXT/PDF/?uri=CELEX:02007R1234-20131231&amp;rid=1"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emf"/><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482600"/>
            <a:ext cx="2400300" cy="733425"/>
          </a:xfrm>
          <a:prstGeom prst="rect">
            <a:avLst/>
          </a:prstGeom>
          <a:noFill/>
          <a:ln w="9525">
            <a:noFill/>
            <a:miter lim="800000"/>
            <a:headEnd/>
            <a:tailEnd/>
          </a:ln>
        </p:spPr>
      </p:pic>
      <p:sp>
        <p:nvSpPr>
          <p:cNvPr id="8" name="7 Título"/>
          <p:cNvSpPr>
            <a:spLocks noGrp="1"/>
          </p:cNvSpPr>
          <p:nvPr>
            <p:ph type="title"/>
          </p:nvPr>
        </p:nvSpPr>
        <p:spPr>
          <a:xfrm>
            <a:off x="395536" y="2636912"/>
            <a:ext cx="8568952" cy="1277491"/>
          </a:xfrm>
        </p:spPr>
        <p:txBody>
          <a:bodyPr>
            <a:noAutofit/>
          </a:bodyPr>
          <a:lstStyle/>
          <a:p>
            <a:pPr algn="ctr"/>
            <a:r>
              <a:rPr lang="en-GB" sz="4000" dirty="0" smtClean="0"/>
              <a:t>FFV conformity control</a:t>
            </a:r>
            <a:br>
              <a:rPr lang="en-GB" sz="4000" dirty="0" smtClean="0"/>
            </a:br>
            <a:r>
              <a:rPr lang="en-GB" sz="4000" dirty="0" smtClean="0"/>
              <a:t>SPANISH organization</a:t>
            </a:r>
            <a:endParaRPr lang="es-ES" sz="40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47154" y="48260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4824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9552" y="980728"/>
            <a:ext cx="8229600" cy="990600"/>
          </a:xfrm>
        </p:spPr>
        <p:txBody>
          <a:bodyPr>
            <a:normAutofit/>
          </a:bodyPr>
          <a:lstStyle/>
          <a:p>
            <a:pPr algn="ctr"/>
            <a:r>
              <a:rPr lang="es-ES" sz="3200" dirty="0"/>
              <a:t>SOIVRE: Central </a:t>
            </a:r>
            <a:r>
              <a:rPr lang="es-ES" sz="3200" dirty="0" err="1"/>
              <a:t>Inspection</a:t>
            </a:r>
            <a:r>
              <a:rPr lang="es-ES" sz="3200" dirty="0"/>
              <a:t> </a:t>
            </a:r>
            <a:r>
              <a:rPr lang="es-ES" sz="3200" dirty="0" err="1"/>
              <a:t>Body</a:t>
            </a:r>
            <a:endParaRPr lang="es-ES" sz="3200" dirty="0"/>
          </a:p>
        </p:txBody>
      </p:sp>
      <p:sp>
        <p:nvSpPr>
          <p:cNvPr id="67587" name="Rectangle 3"/>
          <p:cNvSpPr>
            <a:spLocks noGrp="1" noChangeArrowheads="1"/>
          </p:cNvSpPr>
          <p:nvPr>
            <p:ph type="body" idx="1"/>
          </p:nvPr>
        </p:nvSpPr>
        <p:spPr/>
        <p:txBody>
          <a:bodyPr/>
          <a:lstStyle/>
          <a:p>
            <a:pPr>
              <a:buFontTx/>
              <a:buNone/>
            </a:pPr>
            <a:r>
              <a:rPr lang="en-GB" sz="2000" b="1" dirty="0"/>
              <a:t>	</a:t>
            </a:r>
          </a:p>
          <a:p>
            <a:pPr>
              <a:buFontTx/>
              <a:buNone/>
            </a:pPr>
            <a:r>
              <a:rPr lang="en-GB" sz="2000" b="1" dirty="0">
                <a:solidFill>
                  <a:srgbClr val="0000FF"/>
                </a:solidFill>
              </a:rPr>
              <a:t>Laboratory network</a:t>
            </a:r>
          </a:p>
          <a:p>
            <a:pPr>
              <a:buFontTx/>
              <a:buNone/>
            </a:pPr>
            <a:endParaRPr lang="en-GB" sz="2000" dirty="0"/>
          </a:p>
          <a:p>
            <a:pPr>
              <a:buFontTx/>
              <a:buNone/>
            </a:pPr>
            <a:r>
              <a:rPr lang="en-GB" sz="2000" dirty="0"/>
              <a:t>     Main </a:t>
            </a:r>
            <a:r>
              <a:rPr lang="en-GB" sz="2000" dirty="0" smtClean="0"/>
              <a:t>laboratories </a:t>
            </a:r>
            <a:r>
              <a:rPr lang="en-GB" sz="2000" dirty="0"/>
              <a:t>are certified according to  ISO 17025 standards to carry out analysis such as </a:t>
            </a:r>
          </a:p>
          <a:p>
            <a:pPr lvl="1">
              <a:buFontTx/>
              <a:buChar char="-"/>
            </a:pPr>
            <a:r>
              <a:rPr lang="en-GB" sz="2000" dirty="0"/>
              <a:t>Pesticides residues for fruit and vegetables. </a:t>
            </a:r>
          </a:p>
          <a:p>
            <a:pPr lvl="1">
              <a:buFontTx/>
              <a:buChar char="-"/>
            </a:pPr>
            <a:r>
              <a:rPr lang="en-GB" sz="2000" dirty="0"/>
              <a:t>Heavy metals.</a:t>
            </a:r>
          </a:p>
          <a:p>
            <a:pPr lvl="1">
              <a:buFontTx/>
              <a:buChar char="-"/>
            </a:pPr>
            <a:r>
              <a:rPr lang="en-GB" sz="2000" dirty="0"/>
              <a:t>Oils identification</a:t>
            </a:r>
          </a:p>
          <a:p>
            <a:pPr lvl="1">
              <a:buFontTx/>
              <a:buChar char="-"/>
            </a:pPr>
            <a:r>
              <a:rPr lang="en-GB" sz="2000" dirty="0"/>
              <a:t>Chemical substances in toys.</a:t>
            </a:r>
            <a:r>
              <a:rPr lang="en-GB" dirty="0"/>
              <a:t> </a:t>
            </a:r>
          </a:p>
          <a:p>
            <a:pPr lvl="1">
              <a:buFontTx/>
              <a:buChar char="-"/>
            </a:pPr>
            <a:r>
              <a:rPr lang="en-GB" sz="2000" dirty="0"/>
              <a:t>Others.</a:t>
            </a:r>
            <a:endParaRPr lang="es-ES" sz="2000" dirty="0"/>
          </a:p>
        </p:txBody>
      </p:sp>
      <p:pic>
        <p:nvPicPr>
          <p:cNvPr id="67588" name="Picture 4" descr="n86ad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625" y="3860800"/>
            <a:ext cx="2879725" cy="216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7"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0312"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1318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7544" y="908720"/>
            <a:ext cx="8229600" cy="990600"/>
          </a:xfrm>
        </p:spPr>
        <p:txBody>
          <a:bodyPr>
            <a:normAutofit/>
          </a:bodyPr>
          <a:lstStyle/>
          <a:p>
            <a:pPr algn="ctr"/>
            <a:r>
              <a:rPr lang="es-ES" sz="3200" dirty="0"/>
              <a:t>SOIVRE: Central </a:t>
            </a:r>
            <a:r>
              <a:rPr lang="es-ES" sz="3200" dirty="0" err="1"/>
              <a:t>Inspection</a:t>
            </a:r>
            <a:r>
              <a:rPr lang="es-ES" sz="3200" dirty="0"/>
              <a:t> </a:t>
            </a:r>
            <a:r>
              <a:rPr lang="es-ES" sz="3200" dirty="0" err="1"/>
              <a:t>Body</a:t>
            </a:r>
            <a:endParaRPr lang="es-ES" sz="3200" dirty="0"/>
          </a:p>
        </p:txBody>
      </p:sp>
      <p:sp>
        <p:nvSpPr>
          <p:cNvPr id="68611" name="Rectangle 3"/>
          <p:cNvSpPr>
            <a:spLocks noGrp="1" noChangeArrowheads="1"/>
          </p:cNvSpPr>
          <p:nvPr>
            <p:ph type="body" idx="1"/>
          </p:nvPr>
        </p:nvSpPr>
        <p:spPr/>
        <p:txBody>
          <a:bodyPr/>
          <a:lstStyle/>
          <a:p>
            <a:pPr>
              <a:lnSpc>
                <a:spcPct val="80000"/>
              </a:lnSpc>
              <a:buFontTx/>
              <a:buNone/>
            </a:pPr>
            <a:endParaRPr lang="es-ES_tradnl" sz="1800" dirty="0"/>
          </a:p>
          <a:p>
            <a:pPr>
              <a:lnSpc>
                <a:spcPct val="80000"/>
              </a:lnSpc>
              <a:buFontTx/>
              <a:buNone/>
            </a:pPr>
            <a:r>
              <a:rPr lang="es-ES_tradnl" sz="1800" b="1" dirty="0"/>
              <a:t>	</a:t>
            </a:r>
            <a:r>
              <a:rPr lang="es-ES_tradnl" sz="2000" b="1" dirty="0" err="1">
                <a:solidFill>
                  <a:srgbClr val="0000FF"/>
                </a:solidFill>
              </a:rPr>
              <a:t>Technical</a:t>
            </a:r>
            <a:r>
              <a:rPr lang="es-ES_tradnl" sz="2000" b="1" dirty="0">
                <a:solidFill>
                  <a:srgbClr val="0000FF"/>
                </a:solidFill>
              </a:rPr>
              <a:t> </a:t>
            </a:r>
            <a:r>
              <a:rPr lang="es-ES_tradnl" sz="2000" b="1" dirty="0" err="1">
                <a:solidFill>
                  <a:srgbClr val="0000FF"/>
                </a:solidFill>
              </a:rPr>
              <a:t>Assistance</a:t>
            </a:r>
            <a:endParaRPr lang="es-ES_tradnl" sz="2000" b="1" dirty="0">
              <a:solidFill>
                <a:srgbClr val="0000FF"/>
              </a:solidFill>
            </a:endParaRPr>
          </a:p>
          <a:p>
            <a:pPr algn="ctr">
              <a:lnSpc>
                <a:spcPct val="80000"/>
              </a:lnSpc>
              <a:buFontTx/>
              <a:buNone/>
            </a:pPr>
            <a:endParaRPr lang="es-ES_tradnl" sz="2000" b="1" dirty="0"/>
          </a:p>
          <a:p>
            <a:pPr>
              <a:lnSpc>
                <a:spcPct val="80000"/>
              </a:lnSpc>
              <a:buFontTx/>
              <a:buNone/>
            </a:pPr>
            <a:r>
              <a:rPr lang="es-ES_tradnl" sz="2000" dirty="0"/>
              <a:t>	</a:t>
            </a:r>
            <a:r>
              <a:rPr lang="es-ES_tradnl" sz="2000" dirty="0" err="1"/>
              <a:t>Information</a:t>
            </a:r>
            <a:endParaRPr lang="es-ES_tradnl" sz="2000" dirty="0"/>
          </a:p>
          <a:p>
            <a:pPr>
              <a:lnSpc>
                <a:spcPct val="80000"/>
              </a:lnSpc>
              <a:buFontTx/>
              <a:buNone/>
            </a:pPr>
            <a:endParaRPr lang="es-ES_tradnl" sz="2000" dirty="0"/>
          </a:p>
          <a:p>
            <a:pPr lvl="1">
              <a:lnSpc>
                <a:spcPct val="80000"/>
              </a:lnSpc>
              <a:buFontTx/>
              <a:buChar char="-"/>
            </a:pPr>
            <a:r>
              <a:rPr lang="es-ES_tradnl" sz="2000" dirty="0" err="1"/>
              <a:t>Export</a:t>
            </a:r>
            <a:r>
              <a:rPr lang="es-ES_tradnl" sz="2000" dirty="0"/>
              <a:t> / </a:t>
            </a:r>
            <a:r>
              <a:rPr lang="es-ES_tradnl" sz="2000" dirty="0" err="1"/>
              <a:t>Import</a:t>
            </a:r>
            <a:r>
              <a:rPr lang="es-ES_tradnl" sz="2000" dirty="0"/>
              <a:t> </a:t>
            </a:r>
            <a:r>
              <a:rPr lang="es-ES_tradnl" sz="2000" dirty="0" err="1"/>
              <a:t>Technical</a:t>
            </a:r>
            <a:r>
              <a:rPr lang="es-ES_tradnl" sz="2000" dirty="0"/>
              <a:t> </a:t>
            </a:r>
            <a:r>
              <a:rPr lang="es-ES_tradnl" sz="2000" dirty="0" err="1"/>
              <a:t>requirements</a:t>
            </a:r>
            <a:r>
              <a:rPr lang="es-ES_tradnl" sz="2000" dirty="0"/>
              <a:t>.</a:t>
            </a:r>
          </a:p>
          <a:p>
            <a:pPr lvl="1">
              <a:lnSpc>
                <a:spcPct val="80000"/>
              </a:lnSpc>
              <a:buFontTx/>
              <a:buChar char="-"/>
            </a:pPr>
            <a:r>
              <a:rPr lang="es-ES_tradnl" sz="2000" dirty="0"/>
              <a:t>International </a:t>
            </a:r>
            <a:r>
              <a:rPr lang="es-ES_tradnl" sz="2000" dirty="0" err="1"/>
              <a:t>Prices</a:t>
            </a:r>
            <a:r>
              <a:rPr lang="es-ES_tradnl" sz="2000" dirty="0"/>
              <a:t> </a:t>
            </a:r>
            <a:r>
              <a:rPr lang="es-ES_tradnl" sz="2000" dirty="0" err="1"/>
              <a:t>information</a:t>
            </a:r>
            <a:r>
              <a:rPr lang="es-ES_tradnl" sz="2000" dirty="0"/>
              <a:t> </a:t>
            </a:r>
            <a:r>
              <a:rPr lang="es-ES_tradnl" sz="2000" dirty="0" err="1"/>
              <a:t>for</a:t>
            </a:r>
            <a:r>
              <a:rPr lang="es-ES_tradnl" sz="2000" dirty="0"/>
              <a:t> F&amp;V.</a:t>
            </a:r>
          </a:p>
          <a:p>
            <a:pPr lvl="1">
              <a:lnSpc>
                <a:spcPct val="80000"/>
              </a:lnSpc>
              <a:buFontTx/>
              <a:buChar char="-"/>
            </a:pPr>
            <a:r>
              <a:rPr lang="es-ES_tradnl" sz="2000" dirty="0" err="1"/>
              <a:t>Publications</a:t>
            </a:r>
            <a:endParaRPr lang="es-ES_tradnl" sz="2000" dirty="0"/>
          </a:p>
          <a:p>
            <a:pPr>
              <a:lnSpc>
                <a:spcPct val="80000"/>
              </a:lnSpc>
              <a:buFontTx/>
              <a:buChar char="-"/>
            </a:pPr>
            <a:endParaRPr lang="es-ES_tradnl" sz="2000" dirty="0"/>
          </a:p>
          <a:p>
            <a:pPr>
              <a:lnSpc>
                <a:spcPct val="80000"/>
              </a:lnSpc>
              <a:buFontTx/>
              <a:buNone/>
            </a:pPr>
            <a:r>
              <a:rPr lang="es-ES_tradnl" sz="2000" dirty="0"/>
              <a:t>	Network of </a:t>
            </a:r>
            <a:r>
              <a:rPr lang="es-ES_tradnl" sz="2000" dirty="0" err="1"/>
              <a:t>laboratories</a:t>
            </a:r>
            <a:r>
              <a:rPr lang="es-ES_tradnl" sz="2000" dirty="0"/>
              <a:t> </a:t>
            </a:r>
            <a:r>
              <a:rPr lang="es-ES_tradnl" sz="2000" dirty="0" err="1"/>
              <a:t>is</a:t>
            </a:r>
            <a:r>
              <a:rPr lang="es-ES_tradnl" sz="2000" dirty="0"/>
              <a:t> </a:t>
            </a:r>
            <a:r>
              <a:rPr lang="es-ES_tradnl" sz="2000" dirty="0" err="1"/>
              <a:t>available</a:t>
            </a:r>
            <a:r>
              <a:rPr lang="es-ES_tradnl" sz="2000" dirty="0"/>
              <a:t> </a:t>
            </a:r>
            <a:r>
              <a:rPr lang="es-ES_tradnl" sz="2000" dirty="0" err="1"/>
              <a:t>to</a:t>
            </a:r>
            <a:r>
              <a:rPr lang="es-ES_tradnl" sz="2000" dirty="0"/>
              <a:t> </a:t>
            </a:r>
            <a:r>
              <a:rPr lang="es-ES_tradnl" sz="2000" dirty="0" err="1"/>
              <a:t>traders</a:t>
            </a:r>
            <a:endParaRPr lang="es-ES_tradnl" sz="2000" dirty="0"/>
          </a:p>
          <a:p>
            <a:pPr>
              <a:lnSpc>
                <a:spcPct val="80000"/>
              </a:lnSpc>
              <a:buFontTx/>
              <a:buNone/>
            </a:pPr>
            <a:endParaRPr lang="es-ES_tradnl" sz="2000" dirty="0"/>
          </a:p>
          <a:p>
            <a:pPr>
              <a:lnSpc>
                <a:spcPct val="80000"/>
              </a:lnSpc>
              <a:buFontTx/>
              <a:buNone/>
            </a:pPr>
            <a:r>
              <a:rPr lang="es-ES" sz="2000" dirty="0"/>
              <a:t>	</a:t>
            </a:r>
            <a:r>
              <a:rPr lang="es-ES" sz="2000" dirty="0" err="1"/>
              <a:t>Conection</a:t>
            </a:r>
            <a:r>
              <a:rPr lang="es-ES" sz="2000" dirty="0"/>
              <a:t> </a:t>
            </a:r>
            <a:r>
              <a:rPr lang="es-ES" sz="2000" dirty="0" err="1"/>
              <a:t>to</a:t>
            </a:r>
            <a:r>
              <a:rPr lang="es-ES" sz="2000" dirty="0"/>
              <a:t> </a:t>
            </a:r>
            <a:r>
              <a:rPr lang="es-ES" sz="2000" dirty="0" err="1"/>
              <a:t>Economic</a:t>
            </a:r>
            <a:r>
              <a:rPr lang="es-ES" sz="2000" dirty="0"/>
              <a:t> and </a:t>
            </a:r>
            <a:r>
              <a:rPr lang="es-ES" sz="2000" dirty="0" err="1"/>
              <a:t>Commercial</a:t>
            </a:r>
            <a:r>
              <a:rPr lang="es-ES" sz="2000" dirty="0"/>
              <a:t> </a:t>
            </a:r>
            <a:r>
              <a:rPr lang="es-ES" sz="2000" dirty="0" err="1" smtClean="0"/>
              <a:t>Offices</a:t>
            </a:r>
            <a:endParaRPr lang="es-ES_tradnl" sz="2000" dirty="0"/>
          </a:p>
          <a:p>
            <a:pPr>
              <a:lnSpc>
                <a:spcPct val="80000"/>
              </a:lnSpc>
              <a:buFontTx/>
              <a:buNone/>
            </a:pPr>
            <a:endParaRPr lang="es-ES_tradnl" sz="1600" dirty="0"/>
          </a:p>
          <a:p>
            <a:pPr>
              <a:lnSpc>
                <a:spcPct val="80000"/>
              </a:lnSpc>
              <a:buFontTx/>
              <a:buNone/>
            </a:pPr>
            <a:r>
              <a:rPr lang="es-ES_tradnl" sz="1600" dirty="0"/>
              <a:t> </a:t>
            </a:r>
          </a:p>
          <a:p>
            <a:pPr>
              <a:lnSpc>
                <a:spcPct val="80000"/>
              </a:lnSpc>
              <a:buFontTx/>
              <a:buChar char="-"/>
            </a:pPr>
            <a:endParaRPr lang="es-ES_tradnl" sz="1600" dirty="0"/>
          </a:p>
          <a:p>
            <a:pPr>
              <a:lnSpc>
                <a:spcPct val="80000"/>
              </a:lnSpc>
              <a:buFontTx/>
              <a:buChar char="-"/>
            </a:pPr>
            <a:endParaRPr lang="es-ES" sz="1600" dirty="0"/>
          </a:p>
        </p:txBody>
      </p:sp>
      <p:pic>
        <p:nvPicPr>
          <p:cNvPr id="68612" name="Picture 4" descr="technical assitan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688" y="2708275"/>
            <a:ext cx="1552575" cy="15144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62031" y="443335"/>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2287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s-ES" dirty="0"/>
          </a:p>
        </p:txBody>
      </p:sp>
      <p:sp>
        <p:nvSpPr>
          <p:cNvPr id="82947" name="Rectangle 3"/>
          <p:cNvSpPr>
            <a:spLocks noGrp="1" noChangeArrowheads="1"/>
          </p:cNvSpPr>
          <p:nvPr>
            <p:ph type="body" idx="1"/>
          </p:nvPr>
        </p:nvSpPr>
        <p:spPr/>
        <p:txBody>
          <a:bodyPr/>
          <a:lstStyle/>
          <a:p>
            <a:pPr>
              <a:buFontTx/>
              <a:buNone/>
            </a:pPr>
            <a:endParaRPr lang="nl-NL" sz="2000" dirty="0"/>
          </a:p>
          <a:p>
            <a:pPr>
              <a:buFontTx/>
              <a:buNone/>
            </a:pPr>
            <a:r>
              <a:rPr lang="nl-NL" sz="2000" dirty="0"/>
              <a:t> </a:t>
            </a:r>
            <a:r>
              <a:rPr lang="nl-NL" sz="2000" b="1" dirty="0"/>
              <a:t>Objetives</a:t>
            </a:r>
          </a:p>
          <a:p>
            <a:pPr>
              <a:buFontTx/>
              <a:buNone/>
            </a:pPr>
            <a:endParaRPr lang="nl-NL" sz="2000" b="1" dirty="0"/>
          </a:p>
          <a:p>
            <a:r>
              <a:rPr lang="en-GB" sz="2000" dirty="0">
                <a:cs typeface="Times New Roman" pitchFamily="18" charset="0"/>
              </a:rPr>
              <a:t>To facilitate trade under fair conditions,</a:t>
            </a:r>
          </a:p>
          <a:p>
            <a:r>
              <a:rPr lang="en-GB" sz="2000" dirty="0">
                <a:cs typeface="Times New Roman" pitchFamily="18" charset="0"/>
              </a:rPr>
              <a:t>To keep products of unsatisfactory quality off the market,</a:t>
            </a:r>
          </a:p>
          <a:p>
            <a:r>
              <a:rPr lang="en-GB" sz="2000" dirty="0">
                <a:cs typeface="Times New Roman" pitchFamily="18" charset="0"/>
              </a:rPr>
              <a:t>To guide production to meet consumer demand,</a:t>
            </a:r>
          </a:p>
          <a:p>
            <a:pPr>
              <a:buFontTx/>
              <a:buChar char="-"/>
            </a:pPr>
            <a:r>
              <a:rPr lang="nl-NL" sz="2000" dirty="0"/>
              <a:t>To guarantee high quality level of inspections with independency, integrity and high efficiency level.</a:t>
            </a:r>
          </a:p>
          <a:p>
            <a:pPr marL="0" indent="0">
              <a:buNone/>
            </a:pPr>
            <a:endParaRPr lang="nl-NL" sz="2000" dirty="0"/>
          </a:p>
        </p:txBody>
      </p:sp>
      <p:pic>
        <p:nvPicPr>
          <p:cNvPr id="82950" name="Picture 6" descr="fotoestrategi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4663" y="4797425"/>
            <a:ext cx="2592387" cy="172878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7"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6564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323528" y="482600"/>
            <a:ext cx="2400300" cy="733425"/>
          </a:xfrm>
          <a:prstGeom prst="rect">
            <a:avLst/>
          </a:prstGeom>
          <a:noFill/>
          <a:ln w="9525">
            <a:noFill/>
            <a:miter lim="800000"/>
            <a:headEnd/>
            <a:tailEnd/>
          </a:ln>
        </p:spPr>
      </p:pic>
      <p:sp>
        <p:nvSpPr>
          <p:cNvPr id="8" name="7 Título"/>
          <p:cNvSpPr>
            <a:spLocks noGrp="1"/>
          </p:cNvSpPr>
          <p:nvPr>
            <p:ph type="title"/>
          </p:nvPr>
        </p:nvSpPr>
        <p:spPr>
          <a:xfrm>
            <a:off x="395536" y="2362200"/>
            <a:ext cx="8568952" cy="2200275"/>
          </a:xfrm>
        </p:spPr>
        <p:txBody>
          <a:bodyPr>
            <a:normAutofit/>
          </a:bodyPr>
          <a:lstStyle/>
          <a:p>
            <a:pPr algn="ctr"/>
            <a:r>
              <a:rPr lang="en-GB" sz="4400" dirty="0" smtClean="0"/>
              <a:t>TRADER DATABASE</a:t>
            </a:r>
            <a:br>
              <a:rPr lang="en-GB" sz="4400" dirty="0" smtClean="0"/>
            </a:br>
            <a:endParaRPr lang="es-ES" sz="2400"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48260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840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s-ES" dirty="0"/>
          </a:p>
        </p:txBody>
      </p:sp>
      <p:sp>
        <p:nvSpPr>
          <p:cNvPr id="72707" name="Rectangle 3"/>
          <p:cNvSpPr>
            <a:spLocks noGrp="1" noChangeArrowheads="1"/>
          </p:cNvSpPr>
          <p:nvPr>
            <p:ph type="body" idx="1"/>
          </p:nvPr>
        </p:nvSpPr>
        <p:spPr/>
        <p:txBody>
          <a:bodyPr/>
          <a:lstStyle/>
          <a:p>
            <a:pPr algn="ctr">
              <a:lnSpc>
                <a:spcPct val="80000"/>
              </a:lnSpc>
              <a:buFontTx/>
              <a:buNone/>
            </a:pPr>
            <a:r>
              <a:rPr lang="en-GB" sz="2000" u="sng" dirty="0"/>
              <a:t>QI-FV. Trader database</a:t>
            </a:r>
            <a:endParaRPr lang="en-GB" sz="1800" u="sng" dirty="0"/>
          </a:p>
          <a:p>
            <a:pPr algn="ctr">
              <a:lnSpc>
                <a:spcPct val="80000"/>
              </a:lnSpc>
              <a:buFontTx/>
              <a:buNone/>
            </a:pPr>
            <a:r>
              <a:rPr lang="es-ES_tradnl" sz="1800" i="1" dirty="0"/>
              <a:t>(</a:t>
            </a:r>
            <a:r>
              <a:rPr lang="es-ES_tradnl" sz="1800" i="1" dirty="0" err="1"/>
              <a:t>Regulation</a:t>
            </a:r>
            <a:r>
              <a:rPr lang="es-ES_tradnl" sz="1800" i="1" dirty="0"/>
              <a:t> EU 543/2011)</a:t>
            </a:r>
            <a:r>
              <a:rPr lang="en-GB" sz="2000" dirty="0"/>
              <a:t>	</a:t>
            </a:r>
          </a:p>
          <a:p>
            <a:pPr algn="ctr">
              <a:lnSpc>
                <a:spcPct val="80000"/>
              </a:lnSpc>
              <a:buFontTx/>
              <a:buNone/>
            </a:pPr>
            <a:endParaRPr lang="en-GB" sz="2000" dirty="0"/>
          </a:p>
          <a:p>
            <a:pPr>
              <a:lnSpc>
                <a:spcPct val="80000"/>
              </a:lnSpc>
              <a:buFontTx/>
              <a:buNone/>
            </a:pPr>
            <a:r>
              <a:rPr lang="en-GB" sz="2000" dirty="0"/>
              <a:t>    - Spanish government set up a database on traders involved in the marketing of fruit and vegetables (their activities can cover distance selling, export /import to/from third countries…)</a:t>
            </a:r>
          </a:p>
          <a:p>
            <a:pPr>
              <a:lnSpc>
                <a:spcPct val="80000"/>
              </a:lnSpc>
              <a:buFontTx/>
              <a:buNone/>
            </a:pPr>
            <a:endParaRPr lang="en-GB" sz="2000" dirty="0"/>
          </a:p>
          <a:p>
            <a:pPr>
              <a:lnSpc>
                <a:spcPct val="80000"/>
              </a:lnSpc>
              <a:buFontTx/>
              <a:buNone/>
            </a:pPr>
            <a:r>
              <a:rPr lang="en-GB" sz="2000" dirty="0"/>
              <a:t>	- Database is under control of </a:t>
            </a:r>
            <a:r>
              <a:rPr lang="en-GB" sz="2000" dirty="0" err="1"/>
              <a:t>Soivre</a:t>
            </a:r>
            <a:r>
              <a:rPr lang="en-GB" sz="2000" dirty="0"/>
              <a:t> as coordinating authority. </a:t>
            </a:r>
          </a:p>
          <a:p>
            <a:pPr>
              <a:lnSpc>
                <a:spcPct val="80000"/>
              </a:lnSpc>
              <a:buFontTx/>
              <a:buNone/>
            </a:pPr>
            <a:endParaRPr lang="en-GB" sz="2000" dirty="0"/>
          </a:p>
          <a:p>
            <a:pPr>
              <a:lnSpc>
                <a:spcPct val="80000"/>
              </a:lnSpc>
              <a:buFontTx/>
              <a:buNone/>
            </a:pPr>
            <a:r>
              <a:rPr lang="en-GB" sz="2000" dirty="0"/>
              <a:t>	- </a:t>
            </a:r>
            <a:r>
              <a:rPr lang="en-GB" sz="2000" dirty="0" err="1"/>
              <a:t>Soivre</a:t>
            </a:r>
            <a:r>
              <a:rPr lang="en-GB" sz="2000" dirty="0"/>
              <a:t> ensures database registers, its elements and their updating are uniform and are done using information collected during conformity checks. </a:t>
            </a:r>
          </a:p>
          <a:p>
            <a:pPr>
              <a:lnSpc>
                <a:spcPct val="80000"/>
              </a:lnSpc>
              <a:buFontTx/>
              <a:buNone/>
            </a:pPr>
            <a:endParaRPr lang="en-GB" sz="2000" dirty="0"/>
          </a:p>
          <a:p>
            <a:pPr>
              <a:lnSpc>
                <a:spcPct val="80000"/>
              </a:lnSpc>
              <a:buFontTx/>
              <a:buNone/>
            </a:pPr>
            <a:r>
              <a:rPr lang="en-GB" sz="2000" dirty="0"/>
              <a:t>	- Database information is shared with regional authorities at different level.</a:t>
            </a:r>
            <a:endParaRPr lang="es-ES" sz="2000" dirty="0"/>
          </a:p>
        </p:txBody>
      </p:sp>
      <p:pic>
        <p:nvPicPr>
          <p:cNvPr id="72708" name="Picture 4" descr="3D_Data_Ba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00" y="5876925"/>
            <a:ext cx="1944688" cy="4413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137"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54868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8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99424" y="404664"/>
            <a:ext cx="2400300" cy="733425"/>
          </a:xfrm>
          <a:prstGeom prst="rect">
            <a:avLst/>
          </a:prstGeom>
          <a:noFill/>
          <a:ln w="9525">
            <a:noFill/>
            <a:miter lim="800000"/>
            <a:headEnd/>
            <a:tailEnd/>
          </a:ln>
        </p:spPr>
      </p:pic>
      <p:sp>
        <p:nvSpPr>
          <p:cNvPr id="2" name="1 Título"/>
          <p:cNvSpPr>
            <a:spLocks noGrp="1"/>
          </p:cNvSpPr>
          <p:nvPr>
            <p:ph type="title"/>
          </p:nvPr>
        </p:nvSpPr>
        <p:spPr>
          <a:xfrm>
            <a:off x="323528" y="981074"/>
            <a:ext cx="8568952" cy="863749"/>
          </a:xfrm>
        </p:spPr>
        <p:txBody>
          <a:bodyPr>
            <a:noAutofit/>
          </a:bodyPr>
          <a:lstStyle/>
          <a:p>
            <a:pPr algn="ctr" eaLnBrk="1" fontAlgn="auto" hangingPunct="1">
              <a:spcAft>
                <a:spcPts val="0"/>
              </a:spcAft>
              <a:defRPr/>
            </a:pPr>
            <a:endParaRPr lang="en-GB" sz="3600" dirty="0"/>
          </a:p>
        </p:txBody>
      </p:sp>
      <p:sp>
        <p:nvSpPr>
          <p:cNvPr id="14341" name="2 Marcador de contenido"/>
          <p:cNvSpPr>
            <a:spLocks noGrp="1"/>
          </p:cNvSpPr>
          <p:nvPr>
            <p:ph idx="1"/>
          </p:nvPr>
        </p:nvSpPr>
        <p:spPr>
          <a:xfrm>
            <a:off x="457200" y="2492548"/>
            <a:ext cx="8291264" cy="4104803"/>
          </a:xfrm>
        </p:spPr>
        <p:txBody>
          <a:bodyPr/>
          <a:lstStyle/>
          <a:p>
            <a:pPr marL="0" indent="0" eaLnBrk="1" hangingPunct="1">
              <a:buNone/>
            </a:pPr>
            <a:r>
              <a:rPr lang="en-GB" sz="2800" dirty="0" smtClean="0"/>
              <a:t>There are four types of traders included in the Spanish database:</a:t>
            </a:r>
          </a:p>
          <a:p>
            <a:pPr marL="625475" indent="-442913" eaLnBrk="1" hangingPunct="1">
              <a:buFont typeface="Wingdings" panose="05000000000000000000" pitchFamily="2" charset="2"/>
              <a:buChar char="q"/>
            </a:pPr>
            <a:r>
              <a:rPr lang="en-GB" sz="2800" dirty="0" smtClean="0"/>
              <a:t>Packers.</a:t>
            </a:r>
          </a:p>
          <a:p>
            <a:pPr marL="625475" indent="-442913" eaLnBrk="1" hangingPunct="1">
              <a:buFont typeface="Wingdings" panose="05000000000000000000" pitchFamily="2" charset="2"/>
              <a:buChar char="q"/>
            </a:pPr>
            <a:r>
              <a:rPr lang="en-GB" sz="2800" dirty="0" smtClean="0"/>
              <a:t>Wholesalers at origin.</a:t>
            </a:r>
          </a:p>
          <a:p>
            <a:pPr marL="625475" indent="-442913" eaLnBrk="1" hangingPunct="1">
              <a:buFont typeface="Wingdings" panose="05000000000000000000" pitchFamily="2" charset="2"/>
              <a:buChar char="q"/>
            </a:pPr>
            <a:r>
              <a:rPr lang="en-GB" sz="2800" dirty="0" smtClean="0"/>
              <a:t>Wholesalers at destination.</a:t>
            </a:r>
          </a:p>
          <a:p>
            <a:pPr marL="625475" indent="-442913" eaLnBrk="1" hangingPunct="1">
              <a:spcAft>
                <a:spcPts val="600"/>
              </a:spcAft>
              <a:buFont typeface="Wingdings" panose="05000000000000000000" pitchFamily="2" charset="2"/>
              <a:buChar char="q"/>
            </a:pPr>
            <a:r>
              <a:rPr lang="en-GB" sz="2800" dirty="0" smtClean="0"/>
              <a:t>Importers.</a:t>
            </a:r>
          </a:p>
          <a:p>
            <a:pPr marL="0" indent="0" eaLnBrk="1" hangingPunct="1">
              <a:buNone/>
            </a:pPr>
            <a:r>
              <a:rPr lang="en-GB" b="1" dirty="0" smtClean="0"/>
              <a:t>Retailers</a:t>
            </a:r>
            <a:r>
              <a:rPr lang="en-GB" dirty="0" smtClean="0"/>
              <a:t> are neither included in the database nor in the control programmes.</a:t>
            </a:r>
          </a:p>
        </p:txBody>
      </p:sp>
      <p:sp>
        <p:nvSpPr>
          <p:cNvPr id="6" name="1 Título"/>
          <p:cNvSpPr txBox="1">
            <a:spLocks/>
          </p:cNvSpPr>
          <p:nvPr/>
        </p:nvSpPr>
        <p:spPr>
          <a:xfrm>
            <a:off x="467544" y="1628800"/>
            <a:ext cx="8229600" cy="863749"/>
          </a:xfrm>
          <a:prstGeom prst="rect">
            <a:avLst/>
          </a:prstGeom>
        </p:spPr>
        <p:txBody>
          <a:bodyPr vert="horz" lIns="91440" tIns="45720" rIns="91440" bIns="45720" rtlCol="0" anchor="ctr">
            <a:normAutofit fontScale="97500"/>
          </a:bodyPr>
          <a:lstStyle/>
          <a:p>
            <a:pPr algn="ctr">
              <a:spcBef>
                <a:spcPct val="0"/>
              </a:spcBef>
              <a:defRPr/>
            </a:pPr>
            <a:r>
              <a:rPr lang="en-GB" sz="3600" spc="-100" smtClean="0">
                <a:solidFill>
                  <a:srgbClr val="0000FF"/>
                </a:solidFill>
              </a:rPr>
              <a:t>Trader </a:t>
            </a:r>
            <a:r>
              <a:rPr lang="en-GB" sz="3600" spc="-100" dirty="0">
                <a:solidFill>
                  <a:srgbClr val="0000FF"/>
                </a:solidFill>
              </a:rPr>
              <a:t>database</a:t>
            </a:r>
            <a:endParaRPr lang="en-GB" sz="4000" spc="-100" dirty="0">
              <a:solidFill>
                <a:srgbClr val="0000FF"/>
              </a:solidFill>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82681" y="404664"/>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7228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510506"/>
            <a:ext cx="2400300" cy="733425"/>
          </a:xfrm>
          <a:prstGeom prst="rect">
            <a:avLst/>
          </a:prstGeom>
          <a:noFill/>
          <a:ln w="9525">
            <a:noFill/>
            <a:miter lim="800000"/>
            <a:headEnd/>
            <a:tailEnd/>
          </a:ln>
        </p:spPr>
      </p:pic>
      <p:sp>
        <p:nvSpPr>
          <p:cNvPr id="2" name="1 Título"/>
          <p:cNvSpPr>
            <a:spLocks noGrp="1"/>
          </p:cNvSpPr>
          <p:nvPr>
            <p:ph type="title"/>
          </p:nvPr>
        </p:nvSpPr>
        <p:spPr>
          <a:xfrm>
            <a:off x="323528" y="981074"/>
            <a:ext cx="8568952" cy="863749"/>
          </a:xfrm>
        </p:spPr>
        <p:txBody>
          <a:bodyPr>
            <a:noAutofit/>
          </a:bodyPr>
          <a:lstStyle/>
          <a:p>
            <a:pPr algn="ctr" eaLnBrk="1" fontAlgn="auto" hangingPunct="1">
              <a:spcAft>
                <a:spcPts val="0"/>
              </a:spcAft>
              <a:defRPr/>
            </a:pPr>
            <a:endParaRPr lang="en-GB" sz="3600" dirty="0"/>
          </a:p>
        </p:txBody>
      </p:sp>
      <p:graphicFrame>
        <p:nvGraphicFramePr>
          <p:cNvPr id="7" name="6 Marcador de contenido"/>
          <p:cNvGraphicFramePr>
            <a:graphicFrameLocks noGrp="1"/>
          </p:cNvGraphicFramePr>
          <p:nvPr>
            <p:ph idx="1"/>
          </p:nvPr>
        </p:nvGraphicFramePr>
        <p:xfrm>
          <a:off x="457200" y="2781300"/>
          <a:ext cx="8291513" cy="3816350"/>
        </p:xfrm>
        <a:graphic>
          <a:graphicData uri="http://schemas.openxmlformats.org/drawingml/2006/chart">
            <c:chart xmlns:c="http://schemas.openxmlformats.org/drawingml/2006/chart" xmlns:r="http://schemas.openxmlformats.org/officeDocument/2006/relationships" r:id="rId4"/>
          </a:graphicData>
        </a:graphic>
      </p:graphicFrame>
      <p:sp>
        <p:nvSpPr>
          <p:cNvPr id="6" name="1 Título"/>
          <p:cNvSpPr txBox="1">
            <a:spLocks/>
          </p:cNvSpPr>
          <p:nvPr/>
        </p:nvSpPr>
        <p:spPr>
          <a:xfrm>
            <a:off x="467544" y="1628800"/>
            <a:ext cx="8229600"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Trader database</a:t>
            </a:r>
            <a:endParaRPr lang="en-GB" sz="4000" spc="-100" dirty="0">
              <a:solidFill>
                <a:srgbClr val="0000FF"/>
              </a:solidFill>
            </a:endParaRPr>
          </a:p>
        </p:txBody>
      </p:sp>
      <p:pic>
        <p:nvPicPr>
          <p:cNvPr id="1638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82681" y="510506"/>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4097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395536" y="482600"/>
            <a:ext cx="2400300" cy="733425"/>
          </a:xfrm>
          <a:prstGeom prst="rect">
            <a:avLst/>
          </a:prstGeom>
          <a:noFill/>
          <a:ln w="9525">
            <a:noFill/>
            <a:miter lim="800000"/>
            <a:headEnd/>
            <a:tailEnd/>
          </a:ln>
        </p:spPr>
      </p:pic>
      <p:sp>
        <p:nvSpPr>
          <p:cNvPr id="8" name="7 Título"/>
          <p:cNvSpPr>
            <a:spLocks noGrp="1"/>
          </p:cNvSpPr>
          <p:nvPr>
            <p:ph type="title"/>
          </p:nvPr>
        </p:nvSpPr>
        <p:spPr>
          <a:xfrm>
            <a:off x="611560" y="1628800"/>
            <a:ext cx="7772400" cy="2200275"/>
          </a:xfrm>
        </p:spPr>
        <p:txBody>
          <a:bodyPr>
            <a:normAutofit/>
          </a:bodyPr>
          <a:lstStyle/>
          <a:p>
            <a:pPr algn="ctr"/>
            <a:r>
              <a:rPr lang="en-GB" sz="4000" dirty="0"/>
              <a:t>Risk analysis</a:t>
            </a:r>
            <a:br>
              <a:rPr lang="en-GB" sz="4000" dirty="0"/>
            </a:br>
            <a:r>
              <a:rPr lang="en-GB" sz="4000" dirty="0" smtClean="0"/>
              <a:t/>
            </a:r>
            <a:br>
              <a:rPr lang="en-GB" sz="4000" dirty="0" smtClean="0"/>
            </a:br>
            <a:endParaRPr lang="es-ES" sz="28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8144" y="3789040"/>
            <a:ext cx="2081808" cy="2081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08304" y="48260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0066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s-ES" dirty="0"/>
          </a:p>
        </p:txBody>
      </p:sp>
      <p:sp>
        <p:nvSpPr>
          <p:cNvPr id="86019" name="Rectangle 3"/>
          <p:cNvSpPr>
            <a:spLocks noGrp="1" noChangeArrowheads="1"/>
          </p:cNvSpPr>
          <p:nvPr>
            <p:ph type="body" idx="1"/>
          </p:nvPr>
        </p:nvSpPr>
        <p:spPr>
          <a:xfrm>
            <a:off x="755650" y="1600200"/>
            <a:ext cx="7632700" cy="4525963"/>
          </a:xfrm>
        </p:spPr>
        <p:txBody>
          <a:bodyPr/>
          <a:lstStyle/>
          <a:p>
            <a:pPr>
              <a:lnSpc>
                <a:spcPct val="80000"/>
              </a:lnSpc>
              <a:buFontTx/>
              <a:buNone/>
            </a:pPr>
            <a:r>
              <a:rPr lang="nl-NL" sz="1800" b="1" dirty="0">
                <a:solidFill>
                  <a:srgbClr val="0000FF"/>
                </a:solidFill>
              </a:rPr>
              <a:t>R</a:t>
            </a:r>
            <a:r>
              <a:rPr lang="nl-NL" sz="1800" b="1" dirty="0" smtClean="0">
                <a:solidFill>
                  <a:srgbClr val="0000FF"/>
                </a:solidFill>
              </a:rPr>
              <a:t>isk Assesment</a:t>
            </a:r>
            <a:endParaRPr lang="nl-NL" sz="1800" b="1" dirty="0">
              <a:solidFill>
                <a:srgbClr val="0000FF"/>
              </a:solidFill>
            </a:endParaRPr>
          </a:p>
          <a:p>
            <a:pPr>
              <a:lnSpc>
                <a:spcPct val="80000"/>
              </a:lnSpc>
              <a:buFontTx/>
              <a:buNone/>
            </a:pPr>
            <a:endParaRPr lang="nl-NL" sz="1800" dirty="0"/>
          </a:p>
          <a:p>
            <a:pPr>
              <a:lnSpc>
                <a:spcPct val="80000"/>
              </a:lnSpc>
              <a:buFontTx/>
              <a:buNone/>
            </a:pPr>
            <a:r>
              <a:rPr lang="nl-NL" sz="1800" u="sng" dirty="0"/>
              <a:t>Clasification of traders acording to risk factors</a:t>
            </a:r>
          </a:p>
          <a:p>
            <a:pPr>
              <a:lnSpc>
                <a:spcPct val="80000"/>
              </a:lnSpc>
            </a:pPr>
            <a:r>
              <a:rPr lang="nl-NL" sz="1800" dirty="0"/>
              <a:t>Company (Type, size, activity, quality department)</a:t>
            </a:r>
          </a:p>
          <a:p>
            <a:pPr>
              <a:lnSpc>
                <a:spcPct val="80000"/>
              </a:lnSpc>
            </a:pPr>
            <a:r>
              <a:rPr lang="nl-NL" sz="1800" dirty="0"/>
              <a:t>Produce  (SMS /GMS)</a:t>
            </a:r>
          </a:p>
          <a:p>
            <a:pPr>
              <a:lnSpc>
                <a:spcPct val="80000"/>
              </a:lnSpc>
            </a:pPr>
            <a:r>
              <a:rPr lang="nl-NL" sz="1800" dirty="0"/>
              <a:t>Campaing (Volumen, evolution)</a:t>
            </a:r>
          </a:p>
          <a:p>
            <a:pPr>
              <a:lnSpc>
                <a:spcPct val="80000"/>
              </a:lnSpc>
              <a:buFontTx/>
              <a:buNone/>
            </a:pPr>
            <a:endParaRPr lang="en-GB" sz="1800" dirty="0"/>
          </a:p>
          <a:p>
            <a:pPr>
              <a:lnSpc>
                <a:spcPct val="80000"/>
              </a:lnSpc>
              <a:buFontTx/>
              <a:buNone/>
            </a:pPr>
            <a:r>
              <a:rPr lang="en-GB" sz="1800" dirty="0"/>
              <a:t>Traders fall into red, amber or green categories or</a:t>
            </a:r>
          </a:p>
          <a:p>
            <a:pPr>
              <a:lnSpc>
                <a:spcPct val="80000"/>
              </a:lnSpc>
              <a:buFontTx/>
              <a:buNone/>
            </a:pPr>
            <a:r>
              <a:rPr lang="en-GB" sz="1800" dirty="0"/>
              <a:t>“Exempted trader” (Auditing system)</a:t>
            </a:r>
            <a:endParaRPr lang="nl-NL" sz="1800" dirty="0"/>
          </a:p>
          <a:p>
            <a:pPr>
              <a:lnSpc>
                <a:spcPct val="80000"/>
              </a:lnSpc>
              <a:buFontTx/>
              <a:buNone/>
            </a:pPr>
            <a:endParaRPr lang="nl-NL" sz="1800" dirty="0"/>
          </a:p>
          <a:p>
            <a:pPr>
              <a:lnSpc>
                <a:spcPct val="80000"/>
              </a:lnSpc>
              <a:buFontTx/>
              <a:buNone/>
            </a:pPr>
            <a:r>
              <a:rPr lang="nl-NL" sz="1800" u="sng" dirty="0"/>
              <a:t>Programme of visits  </a:t>
            </a:r>
          </a:p>
          <a:p>
            <a:pPr>
              <a:lnSpc>
                <a:spcPct val="80000"/>
              </a:lnSpc>
              <a:buFontTx/>
              <a:buNone/>
            </a:pPr>
            <a:endParaRPr lang="en-GB" sz="1800" dirty="0"/>
          </a:p>
          <a:p>
            <a:pPr>
              <a:lnSpc>
                <a:spcPct val="80000"/>
              </a:lnSpc>
            </a:pPr>
            <a:r>
              <a:rPr lang="nl-NL" sz="1800" dirty="0"/>
              <a:t>Different visit frequencies</a:t>
            </a:r>
            <a:r>
              <a:rPr lang="nl-NL" sz="2000" dirty="0"/>
              <a:t> </a:t>
            </a:r>
          </a:p>
          <a:p>
            <a:pPr>
              <a:lnSpc>
                <a:spcPct val="80000"/>
              </a:lnSpc>
            </a:pPr>
            <a:r>
              <a:rPr lang="en-GB" sz="1800" dirty="0"/>
              <a:t>Inspectors give priority to high risk traders </a:t>
            </a:r>
          </a:p>
          <a:p>
            <a:pPr>
              <a:lnSpc>
                <a:spcPct val="80000"/>
              </a:lnSpc>
            </a:pPr>
            <a:r>
              <a:rPr lang="en-GB" sz="1800" dirty="0"/>
              <a:t>Inspection records entered directly into SOIVRE database system</a:t>
            </a:r>
          </a:p>
          <a:p>
            <a:pPr>
              <a:lnSpc>
                <a:spcPct val="80000"/>
              </a:lnSpc>
            </a:pPr>
            <a:r>
              <a:rPr lang="en-GB" sz="1800" dirty="0"/>
              <a:t>Problems found on visits to traders are taken into account in trader </a:t>
            </a:r>
            <a:r>
              <a:rPr lang="en-GB" sz="1800" dirty="0" err="1"/>
              <a:t>clasification</a:t>
            </a:r>
            <a:r>
              <a:rPr lang="en-GB" sz="1800" dirty="0"/>
              <a:t>.</a:t>
            </a:r>
          </a:p>
          <a:p>
            <a:pPr>
              <a:lnSpc>
                <a:spcPct val="80000"/>
              </a:lnSpc>
            </a:pPr>
            <a:r>
              <a:rPr lang="en-GB" sz="1800" dirty="0"/>
              <a:t>Surveillance based on signal, </a:t>
            </a:r>
            <a:r>
              <a:rPr lang="en-GB" sz="1800" dirty="0" err="1"/>
              <a:t>dissapointing</a:t>
            </a:r>
            <a:r>
              <a:rPr lang="en-GB" sz="1800" dirty="0"/>
              <a:t> results.</a:t>
            </a:r>
          </a:p>
          <a:p>
            <a:pPr>
              <a:lnSpc>
                <a:spcPct val="80000"/>
              </a:lnSpc>
              <a:buFontTx/>
              <a:buNone/>
            </a:pPr>
            <a:endParaRPr lang="en-GB" sz="1800" dirty="0"/>
          </a:p>
        </p:txBody>
      </p:sp>
      <p:pic>
        <p:nvPicPr>
          <p:cNvPr id="86021" name="Picture 5" descr="legionella-risk-assessment-blocks-image-300x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7763" y="2276475"/>
            <a:ext cx="2232025" cy="223202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l_fi" descr="-1283666894"/>
          <p:cNvPicPr>
            <a:picLocks noChangeAspect="1" noChangeArrowheads="1"/>
          </p:cNvPicPr>
          <p:nvPr/>
        </p:nvPicPr>
        <p:blipFill>
          <a:blip r:embed="rId3" cstate="print"/>
          <a:srcRect/>
          <a:stretch>
            <a:fillRect/>
          </a:stretch>
        </p:blipFill>
        <p:spPr bwMode="auto">
          <a:xfrm>
            <a:off x="322434" y="476672"/>
            <a:ext cx="2400300" cy="733425"/>
          </a:xfrm>
          <a:prstGeom prst="rect">
            <a:avLst/>
          </a:prstGeom>
          <a:noFill/>
          <a:ln w="9525">
            <a:noFill/>
            <a:miter lim="800000"/>
            <a:headEnd/>
            <a:tailEnd/>
          </a:ln>
        </p:spPr>
      </p:pic>
      <p:pic>
        <p:nvPicPr>
          <p:cNvPr id="266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1047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251520" y="486742"/>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67544" y="2348880"/>
            <a:ext cx="8579296" cy="4365104"/>
          </a:xfrm>
        </p:spPr>
        <p:txBody>
          <a:bodyPr/>
          <a:lstStyle/>
          <a:p>
            <a:pPr marL="0" indent="0" eaLnBrk="1" hangingPunct="1">
              <a:buNone/>
            </a:pPr>
            <a:r>
              <a:rPr lang="en-US" sz="2800" dirty="0"/>
              <a:t>The criteria </a:t>
            </a:r>
            <a:r>
              <a:rPr lang="en-US" sz="2800" dirty="0" smtClean="0"/>
              <a:t>considered to </a:t>
            </a:r>
            <a:r>
              <a:rPr lang="en-US" sz="2800" dirty="0"/>
              <a:t>assess </a:t>
            </a:r>
            <a:r>
              <a:rPr lang="en-US" sz="2800" dirty="0" smtClean="0"/>
              <a:t>risk are:</a:t>
            </a:r>
            <a:endParaRPr lang="en-GB" sz="2800" dirty="0" smtClean="0"/>
          </a:p>
          <a:p>
            <a:pPr eaLnBrk="1" hangingPunct="1">
              <a:buFont typeface="Wingdings" panose="05000000000000000000" pitchFamily="2" charset="2"/>
              <a:buChar char="q"/>
            </a:pPr>
            <a:r>
              <a:rPr lang="en-GB" sz="2800" dirty="0" smtClean="0"/>
              <a:t> (initial check frequencies)</a:t>
            </a:r>
          </a:p>
          <a:p>
            <a:pPr marL="715963" lvl="1" indent="-441325" eaLnBrk="1" hangingPunct="1">
              <a:buFont typeface="Wingdings" panose="05000000000000000000" pitchFamily="2" charset="2"/>
              <a:buChar char="§"/>
            </a:pPr>
            <a:r>
              <a:rPr lang="en-GB" sz="2800" dirty="0" smtClean="0"/>
              <a:t>Position of traders in the marketing chain.</a:t>
            </a:r>
          </a:p>
          <a:p>
            <a:pPr marL="715963" lvl="1" indent="-441325" eaLnBrk="1" hangingPunct="1">
              <a:buFont typeface="Wingdings" panose="05000000000000000000" pitchFamily="2" charset="2"/>
              <a:buChar char="§"/>
            </a:pPr>
            <a:r>
              <a:rPr lang="en-GB" sz="2800" dirty="0" smtClean="0"/>
              <a:t>Efficiency of the self checking systems.</a:t>
            </a:r>
            <a:endParaRPr lang="en-US" sz="2800" dirty="0" smtClean="0"/>
          </a:p>
          <a:p>
            <a:pPr marL="715963" lvl="1" indent="-441325" eaLnBrk="1" hangingPunct="1">
              <a:buFont typeface="Wingdings" panose="05000000000000000000" pitchFamily="2" charset="2"/>
              <a:buChar char="§"/>
            </a:pPr>
            <a:r>
              <a:rPr lang="en-US" sz="2800" dirty="0" smtClean="0"/>
              <a:t>Size </a:t>
            </a:r>
            <a:r>
              <a:rPr lang="en-US" sz="2800" dirty="0"/>
              <a:t>of the </a:t>
            </a:r>
            <a:r>
              <a:rPr lang="en-US" sz="2800" dirty="0" smtClean="0"/>
              <a:t>traders (volume marketed).</a:t>
            </a:r>
          </a:p>
          <a:p>
            <a:pPr marL="449263" indent="-449263" eaLnBrk="1" hangingPunct="1">
              <a:buFont typeface="Wingdings" panose="05000000000000000000" pitchFamily="2" charset="2"/>
              <a:buChar char="q"/>
            </a:pPr>
            <a:r>
              <a:rPr lang="en-US" sz="2800" dirty="0" smtClean="0"/>
              <a:t>(final check frequencies)</a:t>
            </a:r>
          </a:p>
          <a:p>
            <a:pPr marL="715963" lvl="1" indent="-441325" eaLnBrk="1" hangingPunct="1">
              <a:buFont typeface="Wingdings" panose="05000000000000000000" pitchFamily="2" charset="2"/>
              <a:buChar char="§"/>
            </a:pPr>
            <a:r>
              <a:rPr lang="en-US" sz="2800" dirty="0" smtClean="0"/>
              <a:t>Findings </a:t>
            </a:r>
            <a:r>
              <a:rPr lang="en-US" sz="2800" dirty="0"/>
              <a:t>made during previous </a:t>
            </a:r>
            <a:r>
              <a:rPr lang="en-US" sz="2800" dirty="0" smtClean="0"/>
              <a:t>checks. </a:t>
            </a:r>
            <a:endParaRPr lang="en-US" sz="2800" dirty="0"/>
          </a:p>
          <a:p>
            <a:pPr marL="715963" lvl="1" indent="-441325" eaLnBrk="1" hangingPunct="1">
              <a:buFont typeface="Wingdings" panose="05000000000000000000" pitchFamily="2" charset="2"/>
              <a:buChar char="§"/>
            </a:pPr>
            <a:r>
              <a:rPr lang="en-US" sz="2800" dirty="0" smtClean="0"/>
              <a:t>Exceptional circumstances.</a:t>
            </a:r>
            <a:endParaRPr lang="en-GB" sz="2800" dirty="0" smtClean="0"/>
          </a:p>
          <a:p>
            <a:pPr marL="723900" lvl="1" indent="-449263" eaLnBrk="1" hangingPunct="1">
              <a:buFont typeface="Wingdings" panose="05000000000000000000" pitchFamily="2" charset="2"/>
              <a:buChar char="q"/>
            </a:pPr>
            <a:endParaRPr lang="en-GB" sz="2800" dirty="0" smtClean="0"/>
          </a:p>
        </p:txBody>
      </p:sp>
      <p:sp>
        <p:nvSpPr>
          <p:cNvPr id="6" name="1 Título"/>
          <p:cNvSpPr txBox="1">
            <a:spLocks/>
          </p:cNvSpPr>
          <p:nvPr/>
        </p:nvSpPr>
        <p:spPr>
          <a:xfrm>
            <a:off x="0" y="1628800"/>
            <a:ext cx="9144000"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00"/>
                </a:solidFill>
              </a:rPr>
              <a:t>The risk analysis: </a:t>
            </a:r>
            <a:r>
              <a:rPr lang="en-GB" sz="3600" spc="-100" dirty="0">
                <a:solidFill>
                  <a:srgbClr val="0000FF"/>
                </a:solidFill>
              </a:rPr>
              <a:t>a double risk classification</a:t>
            </a:r>
            <a:endParaRPr lang="en-GB" sz="4000" spc="-100" dirty="0">
              <a:solidFill>
                <a:srgbClr val="0000FF"/>
              </a:solidFill>
            </a:endParaRPr>
          </a:p>
        </p:txBody>
      </p:sp>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48674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3117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p:txBody>
          <a:bodyPr/>
          <a:lstStyle/>
          <a:p>
            <a:pPr algn="ctr">
              <a:lnSpc>
                <a:spcPct val="80000"/>
              </a:lnSpc>
              <a:buFontTx/>
              <a:buNone/>
            </a:pPr>
            <a:r>
              <a:rPr lang="en-GB" sz="1600" b="1" dirty="0"/>
              <a:t>	</a:t>
            </a:r>
            <a:r>
              <a:rPr lang="en-GB" sz="1600" b="1" dirty="0" smtClean="0"/>
              <a:t> </a:t>
            </a:r>
            <a:r>
              <a:rPr lang="en-GB" b="1" dirty="0" smtClean="0">
                <a:solidFill>
                  <a:srgbClr val="0000FF"/>
                </a:solidFill>
              </a:rPr>
              <a:t>FFV </a:t>
            </a:r>
            <a:r>
              <a:rPr lang="en-GB" b="1" dirty="0">
                <a:solidFill>
                  <a:srgbClr val="0000FF"/>
                </a:solidFill>
              </a:rPr>
              <a:t>Legal </a:t>
            </a:r>
            <a:r>
              <a:rPr lang="en-GB" b="1" dirty="0" smtClean="0">
                <a:solidFill>
                  <a:srgbClr val="0000FF"/>
                </a:solidFill>
              </a:rPr>
              <a:t>Basis</a:t>
            </a:r>
          </a:p>
          <a:p>
            <a:pPr algn="ctr">
              <a:lnSpc>
                <a:spcPct val="80000"/>
              </a:lnSpc>
              <a:buFontTx/>
              <a:buNone/>
            </a:pPr>
            <a:r>
              <a:rPr lang="en-GB" sz="1600" dirty="0"/>
              <a:t>	</a:t>
            </a:r>
          </a:p>
          <a:p>
            <a:pPr>
              <a:lnSpc>
                <a:spcPct val="80000"/>
              </a:lnSpc>
              <a:buFontTx/>
              <a:buNone/>
            </a:pPr>
            <a:r>
              <a:rPr lang="en-GB" sz="1400" dirty="0"/>
              <a:t>	</a:t>
            </a:r>
            <a:r>
              <a:rPr lang="en-GB" sz="1800" b="1" u="sng" dirty="0"/>
              <a:t>EU </a:t>
            </a:r>
            <a:r>
              <a:rPr lang="en-GB" sz="1800" b="1" u="sng" dirty="0" smtClean="0"/>
              <a:t>Regulations</a:t>
            </a:r>
          </a:p>
          <a:p>
            <a:pPr>
              <a:lnSpc>
                <a:spcPct val="80000"/>
              </a:lnSpc>
              <a:buFontTx/>
              <a:buNone/>
            </a:pPr>
            <a:endParaRPr lang="en-GB" sz="1800" b="1" u="sng" dirty="0"/>
          </a:p>
          <a:p>
            <a:pPr>
              <a:lnSpc>
                <a:spcPct val="80000"/>
              </a:lnSpc>
              <a:buFontTx/>
              <a:buNone/>
            </a:pPr>
            <a:r>
              <a:rPr lang="en-GB" sz="1400" dirty="0"/>
              <a:t>	</a:t>
            </a:r>
            <a:r>
              <a:rPr lang="en-GB" sz="1800" dirty="0"/>
              <a:t>-  </a:t>
            </a:r>
            <a:r>
              <a:rPr lang="en-GB" sz="1800" b="1" dirty="0">
                <a:solidFill>
                  <a:srgbClr val="000000"/>
                </a:solidFill>
                <a:hlinkClick r:id="rId2"/>
              </a:rPr>
              <a:t>R(EC) </a:t>
            </a:r>
            <a:r>
              <a:rPr lang="en-GB" sz="1800" b="1" dirty="0" smtClean="0">
                <a:solidFill>
                  <a:srgbClr val="000000"/>
                </a:solidFill>
                <a:hlinkClick r:id="rId2"/>
              </a:rPr>
              <a:t>1308-2013</a:t>
            </a:r>
            <a:r>
              <a:rPr lang="en-GB" sz="1800" dirty="0" smtClean="0">
                <a:solidFill>
                  <a:srgbClr val="000000"/>
                </a:solidFill>
                <a:hlinkClick r:id="rId2"/>
              </a:rPr>
              <a:t>  </a:t>
            </a:r>
            <a:r>
              <a:rPr lang="en-GB" sz="1800" dirty="0">
                <a:solidFill>
                  <a:srgbClr val="000000"/>
                </a:solidFill>
                <a:hlinkClick r:id="rId2"/>
              </a:rPr>
              <a:t>Common market organisation</a:t>
            </a:r>
            <a:endParaRPr lang="en-GB" sz="1800" dirty="0">
              <a:solidFill>
                <a:srgbClr val="000000"/>
              </a:solidFill>
            </a:endParaRPr>
          </a:p>
          <a:p>
            <a:pPr>
              <a:lnSpc>
                <a:spcPct val="80000"/>
              </a:lnSpc>
              <a:buFontTx/>
              <a:buNone/>
            </a:pPr>
            <a:r>
              <a:rPr lang="en-GB" sz="1400" dirty="0"/>
              <a:t>	</a:t>
            </a:r>
            <a:endParaRPr lang="en-GB" sz="1200" dirty="0"/>
          </a:p>
          <a:p>
            <a:pPr>
              <a:lnSpc>
                <a:spcPct val="80000"/>
              </a:lnSpc>
              <a:buFontTx/>
              <a:buNone/>
            </a:pPr>
            <a:r>
              <a:rPr lang="en-GB" sz="1800" dirty="0"/>
              <a:t>	-  </a:t>
            </a:r>
            <a:r>
              <a:rPr lang="en-GB" sz="1800" dirty="0">
                <a:solidFill>
                  <a:srgbClr val="000000"/>
                </a:solidFill>
                <a:hlinkClick r:id="rId3"/>
              </a:rPr>
              <a:t>R(EC)   543/2011 Implementing rules for fruit and vegetables regime</a:t>
            </a:r>
            <a:endParaRPr lang="en-GB" sz="1800" dirty="0">
              <a:solidFill>
                <a:srgbClr val="000000"/>
              </a:solidFill>
            </a:endParaRPr>
          </a:p>
          <a:p>
            <a:pPr>
              <a:lnSpc>
                <a:spcPct val="80000"/>
              </a:lnSpc>
              <a:buFontTx/>
              <a:buNone/>
            </a:pPr>
            <a:r>
              <a:rPr lang="en-GB" sz="1400" dirty="0"/>
              <a:t>	</a:t>
            </a:r>
          </a:p>
          <a:p>
            <a:pPr>
              <a:lnSpc>
                <a:spcPct val="80000"/>
              </a:lnSpc>
              <a:buFontTx/>
              <a:buNone/>
            </a:pPr>
            <a:r>
              <a:rPr lang="en-GB" sz="1400" dirty="0"/>
              <a:t>	</a:t>
            </a:r>
            <a:endParaRPr lang="en-GB" sz="1400" dirty="0" smtClean="0"/>
          </a:p>
          <a:p>
            <a:pPr>
              <a:lnSpc>
                <a:spcPct val="80000"/>
              </a:lnSpc>
              <a:buFontTx/>
              <a:buNone/>
            </a:pPr>
            <a:r>
              <a:rPr lang="en-GB" sz="1800" b="1" u="sng" dirty="0" smtClean="0"/>
              <a:t>Spanish </a:t>
            </a:r>
            <a:r>
              <a:rPr lang="en-GB" sz="1800" b="1" u="sng" dirty="0"/>
              <a:t>Regulations</a:t>
            </a:r>
          </a:p>
          <a:p>
            <a:pPr>
              <a:lnSpc>
                <a:spcPct val="80000"/>
              </a:lnSpc>
            </a:pPr>
            <a:endParaRPr lang="en-GB" sz="1800" b="1" u="sng" dirty="0"/>
          </a:p>
          <a:p>
            <a:pPr>
              <a:lnSpc>
                <a:spcPct val="80000"/>
              </a:lnSpc>
              <a:buFontTx/>
              <a:buNone/>
            </a:pPr>
            <a:r>
              <a:rPr lang="en-GB" sz="1400" dirty="0"/>
              <a:t>	</a:t>
            </a:r>
            <a:r>
              <a:rPr lang="en-GB" sz="1800" dirty="0"/>
              <a:t>- </a:t>
            </a:r>
            <a:r>
              <a:rPr lang="en-GB" sz="1800" b="1" dirty="0"/>
              <a:t>R.D. 1456/2005</a:t>
            </a:r>
            <a:r>
              <a:rPr lang="en-GB" sz="1800" dirty="0"/>
              <a:t>, administrative regulation for Regional and Provincial Departments of Foreign Trade.</a:t>
            </a:r>
          </a:p>
          <a:p>
            <a:pPr>
              <a:lnSpc>
                <a:spcPct val="80000"/>
              </a:lnSpc>
              <a:buFontTx/>
              <a:buNone/>
            </a:pPr>
            <a:endParaRPr lang="en-GB" sz="1800" dirty="0"/>
          </a:p>
          <a:p>
            <a:pPr>
              <a:lnSpc>
                <a:spcPct val="80000"/>
              </a:lnSpc>
              <a:buFontTx/>
              <a:buNone/>
            </a:pPr>
            <a:r>
              <a:rPr lang="en-GB" sz="1800" dirty="0"/>
              <a:t>	- </a:t>
            </a:r>
            <a:r>
              <a:rPr lang="en-GB" sz="1800" b="1" dirty="0"/>
              <a:t>O. PRE/3026/2003</a:t>
            </a:r>
            <a:r>
              <a:rPr lang="en-GB" sz="1800" dirty="0"/>
              <a:t> y </a:t>
            </a:r>
            <a:r>
              <a:rPr lang="en-GB" sz="1800" b="1" dirty="0"/>
              <a:t>O. ITC/2869/2009</a:t>
            </a:r>
            <a:r>
              <a:rPr lang="en-GB" sz="1800" dirty="0"/>
              <a:t> inspection and control rules for Regional and Provincial Departments of Foreign Trade</a:t>
            </a:r>
            <a:r>
              <a:rPr lang="en-GB" sz="1800" dirty="0" smtClean="0"/>
              <a:t>.</a:t>
            </a:r>
          </a:p>
          <a:p>
            <a:pPr>
              <a:lnSpc>
                <a:spcPct val="80000"/>
              </a:lnSpc>
              <a:buFontTx/>
              <a:buNone/>
            </a:pPr>
            <a:endParaRPr lang="en-GB" sz="1800" dirty="0" smtClean="0"/>
          </a:p>
          <a:p>
            <a:pPr>
              <a:lnSpc>
                <a:spcPct val="80000"/>
              </a:lnSpc>
              <a:buFontTx/>
              <a:buNone/>
            </a:pPr>
            <a:r>
              <a:rPr lang="en-GB" sz="1800" dirty="0"/>
              <a:t>	</a:t>
            </a:r>
            <a:r>
              <a:rPr lang="en-GB" sz="1800" dirty="0" smtClean="0"/>
              <a:t>-  </a:t>
            </a:r>
            <a:r>
              <a:rPr lang="en-GB" sz="1800" b="1" dirty="0" smtClean="0"/>
              <a:t>Regional Regulations</a:t>
            </a:r>
            <a:endParaRPr lang="en-GB" sz="1800" b="1" dirty="0"/>
          </a:p>
          <a:p>
            <a:pPr>
              <a:lnSpc>
                <a:spcPct val="80000"/>
              </a:lnSpc>
              <a:buFontTx/>
              <a:buNone/>
            </a:pPr>
            <a:r>
              <a:rPr lang="en-GB" sz="1400" dirty="0"/>
              <a:t>	</a:t>
            </a:r>
          </a:p>
        </p:txBody>
      </p:sp>
      <p:sp>
        <p:nvSpPr>
          <p:cNvPr id="69635" name="Rectangle 3"/>
          <p:cNvSpPr>
            <a:spLocks noGrp="1" noChangeArrowheads="1"/>
          </p:cNvSpPr>
          <p:nvPr>
            <p:ph type="title"/>
          </p:nvPr>
        </p:nvSpPr>
        <p:spPr>
          <a:xfrm>
            <a:off x="1619250" y="260350"/>
            <a:ext cx="5986463" cy="1143000"/>
          </a:xfrm>
          <a:ln/>
        </p:spPr>
        <p:txBody>
          <a:bodyPr/>
          <a:lstStyle/>
          <a:p>
            <a:endParaRPr lang="es-ES" b="0"/>
          </a:p>
        </p:txBody>
      </p:sp>
      <p:pic>
        <p:nvPicPr>
          <p:cNvPr id="69638" name="Picture 6" descr="imagesCA9WP85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025" y="1525588"/>
            <a:ext cx="1223963" cy="10191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l_fi" descr="-1283666894"/>
          <p:cNvPicPr>
            <a:picLocks noChangeAspect="1" noChangeArrowheads="1"/>
          </p:cNvPicPr>
          <p:nvPr/>
        </p:nvPicPr>
        <p:blipFill>
          <a:blip r:embed="rId5" cstate="print"/>
          <a:srcRect/>
          <a:stretch>
            <a:fillRect/>
          </a:stretch>
        </p:blipFill>
        <p:spPr bwMode="auto">
          <a:xfrm>
            <a:off x="153461" y="482600"/>
            <a:ext cx="2400300" cy="733425"/>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24328" y="54868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3093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99235" y="482600"/>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67544" y="2420888"/>
            <a:ext cx="8291264" cy="4032448"/>
          </a:xfrm>
        </p:spPr>
        <p:txBody>
          <a:bodyPr/>
          <a:lstStyle/>
          <a:p>
            <a:pPr marL="0" indent="0">
              <a:spcBef>
                <a:spcPts val="1200"/>
              </a:spcBef>
              <a:buNone/>
            </a:pPr>
            <a:r>
              <a:rPr lang="en-GB" sz="2800" dirty="0" smtClean="0"/>
              <a:t>Traders are classified in three groups, based on the annual volume of commercialized products (estimated marketing capacity):</a:t>
            </a:r>
            <a:endParaRPr lang="es-ES" sz="2800" dirty="0" smtClean="0"/>
          </a:p>
          <a:p>
            <a:pPr marL="715963" indent="-444500">
              <a:buFont typeface="Wingdings" panose="05000000000000000000" pitchFamily="2" charset="2"/>
              <a:buChar char="q"/>
            </a:pPr>
            <a:r>
              <a:rPr lang="en-GB" sz="2800" dirty="0" smtClean="0"/>
              <a:t>Less than 3.000 tm/campaign or per year.</a:t>
            </a:r>
            <a:endParaRPr lang="es-ES" sz="2800" dirty="0" smtClean="0"/>
          </a:p>
          <a:p>
            <a:pPr marL="715963" lvl="0" indent="-444500">
              <a:buFont typeface="Wingdings" panose="05000000000000000000" pitchFamily="2" charset="2"/>
              <a:buChar char="q"/>
            </a:pPr>
            <a:r>
              <a:rPr lang="en-GB" sz="2800" dirty="0" smtClean="0"/>
              <a:t>Between 3.000 and 25.000 tm/campaign or per year.</a:t>
            </a:r>
            <a:endParaRPr lang="es-ES" sz="2800" dirty="0" smtClean="0"/>
          </a:p>
          <a:p>
            <a:pPr marL="715963" indent="-444500" eaLnBrk="1" hangingPunct="1">
              <a:buFont typeface="Wingdings" panose="05000000000000000000" pitchFamily="2" charset="2"/>
              <a:buChar char="q"/>
            </a:pPr>
            <a:r>
              <a:rPr lang="en-GB" sz="2800" dirty="0" smtClean="0"/>
              <a:t>More than  25.000 tm/campaign or per year (higher level of risk). </a:t>
            </a:r>
            <a:endParaRPr lang="es-ES" sz="2800" dirty="0" smtClean="0"/>
          </a:p>
          <a:p>
            <a:pPr marL="361950" indent="-361950" eaLnBrk="1" hangingPunct="1">
              <a:buNone/>
            </a:pPr>
            <a:endParaRPr lang="en-GB" sz="2800" dirty="0" smtClean="0"/>
          </a:p>
          <a:p>
            <a:pPr marL="361950" indent="-361950" eaLnBrk="1" hangingPunct="1">
              <a:buNone/>
            </a:pPr>
            <a:r>
              <a:rPr lang="en-GB" sz="2800" dirty="0" smtClean="0"/>
              <a:t> </a:t>
            </a:r>
            <a:endParaRPr lang="es-ES" dirty="0" smtClean="0"/>
          </a:p>
        </p:txBody>
      </p:sp>
      <p:sp>
        <p:nvSpPr>
          <p:cNvPr id="6" name="1 Título"/>
          <p:cNvSpPr txBox="1">
            <a:spLocks/>
          </p:cNvSpPr>
          <p:nvPr/>
        </p:nvSpPr>
        <p:spPr>
          <a:xfrm>
            <a:off x="467544" y="1628800"/>
            <a:ext cx="8229600"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00"/>
                </a:solidFill>
              </a:rPr>
              <a:t>The risk analysis: </a:t>
            </a:r>
            <a:r>
              <a:rPr lang="en-GB" sz="3600" spc="-100" dirty="0">
                <a:solidFill>
                  <a:srgbClr val="0000FF"/>
                </a:solidFill>
              </a:rPr>
              <a:t>the size classification</a:t>
            </a:r>
            <a:endParaRPr lang="en-GB" sz="4000" spc="-100" dirty="0">
              <a:solidFill>
                <a:srgbClr val="0000FF"/>
              </a:solidFill>
            </a:endParaRPr>
          </a:p>
        </p:txBody>
      </p:sp>
      <p:sp>
        <p:nvSpPr>
          <p:cNvPr id="3" name="2 Título"/>
          <p:cNvSpPr>
            <a:spLocks noGrp="1"/>
          </p:cNvSpPr>
          <p:nvPr>
            <p:ph type="title"/>
          </p:nvPr>
        </p:nvSpPr>
        <p:spPr/>
        <p:txBody>
          <a:bodyPr/>
          <a:lstStyle/>
          <a:p>
            <a:endParaRPr lang="es-ES"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48260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9663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206043" y="463500"/>
            <a:ext cx="2400300" cy="733425"/>
          </a:xfrm>
          <a:prstGeom prst="rect">
            <a:avLst/>
          </a:prstGeom>
          <a:noFill/>
          <a:ln w="9525">
            <a:noFill/>
            <a:miter lim="800000"/>
            <a:headEnd/>
            <a:tailEnd/>
          </a:ln>
        </p:spPr>
      </p:pic>
      <p:sp>
        <p:nvSpPr>
          <p:cNvPr id="14341" name="2 Marcador de contenido"/>
          <p:cNvSpPr>
            <a:spLocks noGrp="1"/>
          </p:cNvSpPr>
          <p:nvPr>
            <p:ph idx="1"/>
          </p:nvPr>
        </p:nvSpPr>
        <p:spPr>
          <a:xfrm>
            <a:off x="335617" y="1916832"/>
            <a:ext cx="8568952" cy="4392488"/>
          </a:xfrm>
        </p:spPr>
        <p:txBody>
          <a:bodyPr/>
          <a:lstStyle/>
          <a:p>
            <a:pPr marL="361950" indent="-361950">
              <a:buNone/>
            </a:pPr>
            <a:r>
              <a:rPr lang="en-GB" sz="2800" dirty="0"/>
              <a:t>The existence and efficiency of a self checking </a:t>
            </a:r>
            <a:r>
              <a:rPr lang="en-GB" sz="2800" dirty="0" smtClean="0"/>
              <a:t>system determines four levels of risk:</a:t>
            </a:r>
          </a:p>
          <a:p>
            <a:pPr marL="361950" lvl="0" indent="-361950">
              <a:buFont typeface="Wingdings" pitchFamily="2" charset="2"/>
              <a:buChar char="q"/>
            </a:pPr>
            <a:r>
              <a:rPr lang="en-GB" sz="2600" dirty="0" smtClean="0">
                <a:solidFill>
                  <a:srgbClr val="0000FF"/>
                </a:solidFill>
              </a:rPr>
              <a:t>Type A</a:t>
            </a:r>
            <a:r>
              <a:rPr lang="en-GB" sz="2600" dirty="0" smtClean="0"/>
              <a:t>. </a:t>
            </a:r>
            <a:r>
              <a:rPr lang="en-GB" sz="2600" dirty="0"/>
              <a:t>M</a:t>
            </a:r>
            <a:r>
              <a:rPr lang="en-GB" sz="2600" dirty="0" smtClean="0"/>
              <a:t>inimum risk. (Approved traders)</a:t>
            </a:r>
            <a:endParaRPr lang="es-ES" sz="2600" dirty="0" smtClean="0"/>
          </a:p>
          <a:p>
            <a:pPr marL="361950" indent="-361950">
              <a:buFont typeface="Wingdings" pitchFamily="2" charset="2"/>
              <a:buChar char="q"/>
            </a:pPr>
            <a:r>
              <a:rPr lang="en-GB" sz="2600" dirty="0" smtClean="0">
                <a:solidFill>
                  <a:srgbClr val="0000FF"/>
                </a:solidFill>
              </a:rPr>
              <a:t>Type B</a:t>
            </a:r>
            <a:r>
              <a:rPr lang="en-GB" sz="2600" dirty="0" smtClean="0"/>
              <a:t>. Unapproved traders with </a:t>
            </a:r>
            <a:r>
              <a:rPr lang="en-GB" sz="2600" u="sng" dirty="0" smtClean="0"/>
              <a:t>quality control department</a:t>
            </a:r>
            <a:r>
              <a:rPr lang="en-GB" sz="2600" dirty="0" smtClean="0"/>
              <a:t> which permits documentary auditing. </a:t>
            </a:r>
            <a:endParaRPr lang="es-ES" sz="2600" dirty="0" smtClean="0"/>
          </a:p>
          <a:p>
            <a:pPr marL="361950" lvl="0" indent="-361950">
              <a:buFont typeface="Wingdings" pitchFamily="2" charset="2"/>
              <a:buChar char="q"/>
            </a:pPr>
            <a:r>
              <a:rPr lang="en-GB" sz="2600" dirty="0" smtClean="0">
                <a:solidFill>
                  <a:srgbClr val="0000FF"/>
                </a:solidFill>
              </a:rPr>
              <a:t>Type C</a:t>
            </a:r>
            <a:r>
              <a:rPr lang="en-GB" sz="2600" dirty="0" smtClean="0"/>
              <a:t>. Unapproved traders with an appointed </a:t>
            </a:r>
            <a:r>
              <a:rPr lang="en-GB" sz="2600" u="sng" dirty="0" smtClean="0"/>
              <a:t>head of quality control.</a:t>
            </a:r>
            <a:endParaRPr lang="es-ES" sz="2600" u="sng" dirty="0" smtClean="0"/>
          </a:p>
          <a:p>
            <a:pPr marL="361950" lvl="0" indent="-361950">
              <a:buFont typeface="Wingdings" pitchFamily="2" charset="2"/>
              <a:buChar char="q"/>
            </a:pPr>
            <a:r>
              <a:rPr lang="en-GB" sz="2600" dirty="0" smtClean="0">
                <a:solidFill>
                  <a:srgbClr val="0000FF"/>
                </a:solidFill>
              </a:rPr>
              <a:t>Type D</a:t>
            </a:r>
            <a:r>
              <a:rPr lang="en-GB" sz="2600" dirty="0" smtClean="0"/>
              <a:t>. </a:t>
            </a:r>
            <a:r>
              <a:rPr lang="en-GB" sz="2600" u="sng" dirty="0" smtClean="0"/>
              <a:t>Other</a:t>
            </a:r>
            <a:r>
              <a:rPr lang="en-GB" sz="2600" dirty="0" smtClean="0"/>
              <a:t> traders: unapproved  or non registered traders, or traders without an appointed head of quality control (high risk).</a:t>
            </a:r>
            <a:endParaRPr lang="es-ES" sz="2600" dirty="0" smtClean="0"/>
          </a:p>
          <a:p>
            <a:pPr>
              <a:buNone/>
            </a:pPr>
            <a:endParaRPr lang="es-ES" sz="2800" dirty="0" smtClean="0"/>
          </a:p>
          <a:p>
            <a:endParaRPr lang="es-ES" sz="2800" dirty="0" smtClean="0"/>
          </a:p>
          <a:p>
            <a:pPr marL="361950" indent="-361950" eaLnBrk="1" hangingPunct="1">
              <a:buNone/>
            </a:pPr>
            <a:endParaRPr lang="en-GB" sz="2800" dirty="0" smtClean="0"/>
          </a:p>
          <a:p>
            <a:pPr marL="0" indent="0" eaLnBrk="1" hangingPunct="1">
              <a:buNone/>
            </a:pPr>
            <a:r>
              <a:rPr lang="en-GB" sz="2800" dirty="0" smtClean="0"/>
              <a:t> </a:t>
            </a:r>
            <a:endParaRPr lang="es-ES" dirty="0" smtClean="0"/>
          </a:p>
        </p:txBody>
      </p:sp>
      <p:sp>
        <p:nvSpPr>
          <p:cNvPr id="6" name="1 Título"/>
          <p:cNvSpPr txBox="1">
            <a:spLocks/>
          </p:cNvSpPr>
          <p:nvPr/>
        </p:nvSpPr>
        <p:spPr>
          <a:xfrm>
            <a:off x="227543" y="1196925"/>
            <a:ext cx="8785100" cy="863749"/>
          </a:xfrm>
          <a:prstGeom prst="rect">
            <a:avLst/>
          </a:prstGeom>
        </p:spPr>
        <p:txBody>
          <a:bodyPr vert="horz" lIns="91440" tIns="45720" rIns="91440" bIns="45720" rtlCol="0" anchor="ctr">
            <a:normAutofit fontScale="82500" lnSpcReduction="10000"/>
          </a:bodyPr>
          <a:lstStyle/>
          <a:p>
            <a:pPr algn="ctr">
              <a:spcBef>
                <a:spcPct val="0"/>
              </a:spcBef>
              <a:defRPr/>
            </a:pPr>
            <a:r>
              <a:rPr lang="en-GB" sz="3600" spc="-100" dirty="0">
                <a:solidFill>
                  <a:srgbClr val="000000"/>
                </a:solidFill>
              </a:rPr>
              <a:t>The risk analysis: </a:t>
            </a:r>
            <a:r>
              <a:rPr lang="en-GB" sz="3600" spc="-100" dirty="0">
                <a:solidFill>
                  <a:srgbClr val="0000FF"/>
                </a:solidFill>
              </a:rPr>
              <a:t>self checking system classification</a:t>
            </a:r>
            <a:endParaRPr lang="en-GB" sz="4000" spc="-100" dirty="0">
              <a:solidFill>
                <a:srgbClr val="0000FF"/>
              </a:solidFill>
            </a:endParaRPr>
          </a:p>
        </p:txBody>
      </p:sp>
      <p:sp>
        <p:nvSpPr>
          <p:cNvPr id="3" name="2 Título"/>
          <p:cNvSpPr>
            <a:spLocks noGrp="1"/>
          </p:cNvSpPr>
          <p:nvPr>
            <p:ph type="title"/>
          </p:nvPr>
        </p:nvSpPr>
        <p:spPr/>
        <p:txBody>
          <a:bodyPr/>
          <a:lstStyle/>
          <a:p>
            <a:endParaRPr lang="es-E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46350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0527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83689" y="482600"/>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26368" y="2276525"/>
            <a:ext cx="8291264" cy="4365104"/>
          </a:xfrm>
        </p:spPr>
        <p:txBody>
          <a:bodyPr/>
          <a:lstStyle/>
          <a:p>
            <a:pPr marL="0" indent="0">
              <a:buNone/>
            </a:pPr>
            <a:r>
              <a:rPr lang="en-GB" sz="2800" dirty="0" smtClean="0"/>
              <a:t>Five levels of risk determining five frequencies of checks:</a:t>
            </a:r>
          </a:p>
          <a:p>
            <a:pPr marL="627063" indent="-627063">
              <a:buFont typeface="Wingdings" panose="05000000000000000000" pitchFamily="2" charset="2"/>
              <a:buChar char="q"/>
            </a:pPr>
            <a:r>
              <a:rPr lang="en-GB" sz="2800" dirty="0" smtClean="0"/>
              <a:t>Minimum,		1 visit per year.</a:t>
            </a:r>
          </a:p>
          <a:p>
            <a:pPr marL="627063" indent="-627063">
              <a:buFont typeface="Wingdings" panose="05000000000000000000" pitchFamily="2" charset="2"/>
              <a:buChar char="q"/>
            </a:pPr>
            <a:r>
              <a:rPr lang="en-GB" sz="2800" dirty="0" smtClean="0"/>
              <a:t>Greatly reduced,	1 visit every 6 months.</a:t>
            </a:r>
          </a:p>
          <a:p>
            <a:pPr marL="627063" indent="-627063">
              <a:buFont typeface="Wingdings" panose="05000000000000000000" pitchFamily="2" charset="2"/>
              <a:buChar char="q"/>
            </a:pPr>
            <a:r>
              <a:rPr lang="en-GB" sz="2800" dirty="0" smtClean="0"/>
              <a:t>Reduced,		1 visit every 3 months.</a:t>
            </a:r>
          </a:p>
          <a:p>
            <a:pPr marL="627063" indent="-627063">
              <a:buFont typeface="Wingdings" panose="05000000000000000000" pitchFamily="2" charset="2"/>
              <a:buChar char="q"/>
            </a:pPr>
            <a:r>
              <a:rPr lang="en-GB" sz="2800" dirty="0" smtClean="0"/>
              <a:t>Medium,		1 visit per month.</a:t>
            </a:r>
          </a:p>
          <a:p>
            <a:pPr marL="627063" indent="-627063">
              <a:buFont typeface="Wingdings" panose="05000000000000000000" pitchFamily="2" charset="2"/>
              <a:buChar char="q"/>
            </a:pPr>
            <a:r>
              <a:rPr lang="en-GB" sz="2800" dirty="0" smtClean="0"/>
              <a:t>High,			1 visit every 15 days.</a:t>
            </a:r>
          </a:p>
          <a:p>
            <a:pPr marL="361950" indent="-361950" eaLnBrk="1" hangingPunct="1">
              <a:buNone/>
            </a:pPr>
            <a:endParaRPr lang="en-GB" sz="2800" dirty="0" smtClean="0"/>
          </a:p>
          <a:p>
            <a:pPr marL="0" indent="0" eaLnBrk="1" hangingPunct="1">
              <a:buNone/>
            </a:pPr>
            <a:r>
              <a:rPr lang="en-GB" sz="2800" dirty="0" smtClean="0"/>
              <a:t> </a:t>
            </a:r>
            <a:endParaRPr lang="en-GB" dirty="0" smtClean="0"/>
          </a:p>
        </p:txBody>
      </p:sp>
      <p:sp>
        <p:nvSpPr>
          <p:cNvPr id="6" name="1 Título"/>
          <p:cNvSpPr txBox="1">
            <a:spLocks/>
          </p:cNvSpPr>
          <p:nvPr/>
        </p:nvSpPr>
        <p:spPr>
          <a:xfrm>
            <a:off x="0" y="1412776"/>
            <a:ext cx="9144000" cy="863749"/>
          </a:xfrm>
          <a:prstGeom prst="rect">
            <a:avLst/>
          </a:prstGeom>
        </p:spPr>
        <p:txBody>
          <a:bodyPr vert="horz" lIns="91440" tIns="45720" rIns="91440" bIns="45720" rtlCol="0" anchor="ctr">
            <a:normAutofit fontScale="97500"/>
          </a:bodyPr>
          <a:lstStyle/>
          <a:p>
            <a:pPr algn="ctr">
              <a:spcBef>
                <a:spcPct val="0"/>
              </a:spcBef>
              <a:defRPr/>
            </a:pPr>
            <a:r>
              <a:rPr lang="en-GB" sz="2800" spc="-100" dirty="0" smtClean="0">
                <a:solidFill>
                  <a:srgbClr val="0000FF"/>
                </a:solidFill>
              </a:rPr>
              <a:t>Conformity check programme according to risk level </a:t>
            </a:r>
            <a:endParaRPr lang="en-GB" sz="2800" spc="-100" dirty="0">
              <a:solidFill>
                <a:srgbClr val="0000FF"/>
              </a:solidFill>
            </a:endParaRPr>
          </a:p>
        </p:txBody>
      </p:sp>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417513"/>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7882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251520" y="427013"/>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67544" y="2101437"/>
            <a:ext cx="8291264" cy="4365104"/>
          </a:xfrm>
        </p:spPr>
        <p:txBody>
          <a:bodyPr/>
          <a:lstStyle/>
          <a:p>
            <a:pPr marL="274637" lvl="1" indent="0" eaLnBrk="1" hangingPunct="1">
              <a:buNone/>
            </a:pPr>
            <a:endParaRPr lang="en-GB" sz="2800" dirty="0"/>
          </a:p>
          <a:p>
            <a:pPr marL="723900" lvl="1" indent="-449263" eaLnBrk="1" hangingPunct="1">
              <a:spcBef>
                <a:spcPts val="0"/>
              </a:spcBef>
              <a:buFont typeface="Wingdings" panose="05000000000000000000" pitchFamily="2" charset="2"/>
              <a:buChar char="q"/>
            </a:pPr>
            <a:r>
              <a:rPr lang="en-GB" sz="2800" dirty="0" smtClean="0"/>
              <a:t>Internal factors: trader’s </a:t>
            </a:r>
            <a:r>
              <a:rPr lang="en-GB" sz="2800" dirty="0"/>
              <a:t>particular </a:t>
            </a:r>
            <a:r>
              <a:rPr lang="en-GB" sz="2800" dirty="0" smtClean="0"/>
              <a:t>record (situations </a:t>
            </a:r>
            <a:r>
              <a:rPr lang="en-GB" sz="2800" dirty="0"/>
              <a:t>that only affect </a:t>
            </a:r>
            <a:r>
              <a:rPr lang="en-GB" sz="2800" dirty="0" smtClean="0"/>
              <a:t>a single trader).</a:t>
            </a:r>
          </a:p>
          <a:p>
            <a:pPr marL="723900" lvl="1" indent="-449263" eaLnBrk="1" hangingPunct="1">
              <a:spcBef>
                <a:spcPts val="0"/>
              </a:spcBef>
              <a:buFont typeface="Wingdings" panose="05000000000000000000" pitchFamily="2" charset="2"/>
              <a:buChar char="q"/>
            </a:pPr>
            <a:endParaRPr lang="en-GB" sz="2800" dirty="0"/>
          </a:p>
          <a:p>
            <a:pPr marL="723900" lvl="1" indent="-449263" eaLnBrk="1" hangingPunct="1">
              <a:spcBef>
                <a:spcPts val="0"/>
              </a:spcBef>
              <a:buFont typeface="Wingdings" panose="05000000000000000000" pitchFamily="2" charset="2"/>
              <a:buChar char="q"/>
            </a:pPr>
            <a:r>
              <a:rPr lang="en-GB" sz="2800" dirty="0" smtClean="0"/>
              <a:t>External factors: specific </a:t>
            </a:r>
            <a:r>
              <a:rPr lang="en-GB" sz="2800" dirty="0"/>
              <a:t>situations which affect to one or more products and/or specific </a:t>
            </a:r>
            <a:r>
              <a:rPr lang="en-GB" sz="2800" dirty="0" smtClean="0"/>
              <a:t>markets.</a:t>
            </a:r>
            <a:endParaRPr lang="en-GB" sz="2800" dirty="0"/>
          </a:p>
          <a:p>
            <a:pPr marL="723900" lvl="1" indent="-449263" eaLnBrk="1" hangingPunct="1">
              <a:buFont typeface="Wingdings" panose="05000000000000000000" pitchFamily="2" charset="2"/>
              <a:buChar char="q"/>
            </a:pPr>
            <a:endParaRPr lang="en-GB" sz="2800" dirty="0" smtClean="0"/>
          </a:p>
        </p:txBody>
      </p:sp>
      <p:sp>
        <p:nvSpPr>
          <p:cNvPr id="6" name="1 Título"/>
          <p:cNvSpPr txBox="1">
            <a:spLocks/>
          </p:cNvSpPr>
          <p:nvPr/>
        </p:nvSpPr>
        <p:spPr>
          <a:xfrm>
            <a:off x="107504" y="1225525"/>
            <a:ext cx="9144000" cy="863749"/>
          </a:xfrm>
          <a:prstGeom prst="rect">
            <a:avLst/>
          </a:prstGeom>
        </p:spPr>
        <p:txBody>
          <a:bodyPr vert="horz" lIns="91440" tIns="45720" rIns="91440" bIns="45720" rtlCol="0" anchor="ctr">
            <a:normAutofit fontScale="90000"/>
          </a:bodyPr>
          <a:lstStyle/>
          <a:p>
            <a:pPr algn="ctr">
              <a:spcBef>
                <a:spcPct val="0"/>
              </a:spcBef>
              <a:defRPr/>
            </a:pPr>
            <a:r>
              <a:rPr lang="en-GB" sz="3600" spc="-100" dirty="0">
                <a:solidFill>
                  <a:srgbClr val="000000"/>
                </a:solidFill>
              </a:rPr>
              <a:t>The risk analysis: </a:t>
            </a:r>
            <a:r>
              <a:rPr lang="en-GB" sz="3600" spc="-100" dirty="0">
                <a:solidFill>
                  <a:srgbClr val="0000FF"/>
                </a:solidFill>
              </a:rPr>
              <a:t>changes in the initial frequency</a:t>
            </a:r>
            <a:endParaRPr lang="en-GB" sz="4000" spc="-100" dirty="0">
              <a:solidFill>
                <a:srgbClr val="0000FF"/>
              </a:solidFill>
            </a:endParaRPr>
          </a:p>
        </p:txBody>
      </p:sp>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4328" y="427013"/>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1432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463500"/>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31032" y="2060674"/>
            <a:ext cx="8712968" cy="4365104"/>
          </a:xfrm>
        </p:spPr>
        <p:txBody>
          <a:bodyPr/>
          <a:lstStyle/>
          <a:p>
            <a:pPr marL="11113" lvl="1" indent="0" eaLnBrk="1" hangingPunct="1">
              <a:buNone/>
            </a:pPr>
            <a:r>
              <a:rPr lang="en-GB" sz="2800" dirty="0" smtClean="0">
                <a:solidFill>
                  <a:srgbClr val="0509BB"/>
                </a:solidFill>
              </a:rPr>
              <a:t>External factors </a:t>
            </a:r>
            <a:r>
              <a:rPr lang="en-GB" sz="2800" dirty="0" smtClean="0"/>
              <a:t>that affect the produce:</a:t>
            </a:r>
          </a:p>
          <a:p>
            <a:pPr marL="371475" lvl="0" indent="-371475">
              <a:buFont typeface="Wingdings" panose="05000000000000000000" pitchFamily="2" charset="2"/>
              <a:buChar char="q"/>
              <a:tabLst>
                <a:tab pos="371475" algn="l"/>
              </a:tabLst>
            </a:pPr>
            <a:r>
              <a:rPr lang="en-GB" dirty="0"/>
              <a:t>Initial or closing periods of the campaign </a:t>
            </a:r>
            <a:endParaRPr lang="en-GB" dirty="0" smtClean="0"/>
          </a:p>
          <a:p>
            <a:pPr marL="371475" indent="-371475">
              <a:buFont typeface="Wingdings" panose="05000000000000000000" pitchFamily="2" charset="2"/>
              <a:buChar char="q"/>
              <a:tabLst>
                <a:tab pos="371475" algn="l"/>
              </a:tabLst>
            </a:pPr>
            <a:r>
              <a:rPr lang="en-GB" dirty="0"/>
              <a:t>Specific problems related </a:t>
            </a:r>
            <a:r>
              <a:rPr lang="en-GB" dirty="0" smtClean="0"/>
              <a:t> to </a:t>
            </a:r>
            <a:r>
              <a:rPr lang="en-GB" dirty="0"/>
              <a:t>a product or </a:t>
            </a:r>
            <a:r>
              <a:rPr lang="en-GB" dirty="0" smtClean="0"/>
              <a:t>to a </a:t>
            </a:r>
            <a:r>
              <a:rPr lang="en-GB" dirty="0"/>
              <a:t>specific origin </a:t>
            </a:r>
            <a:r>
              <a:rPr lang="en-GB" dirty="0" smtClean="0"/>
              <a:t>(pesticides</a:t>
            </a:r>
            <a:r>
              <a:rPr lang="en-GB" dirty="0"/>
              <a:t>, negative publicity </a:t>
            </a:r>
            <a:r>
              <a:rPr lang="en-GB" dirty="0" smtClean="0"/>
              <a:t>campaigns, etc.)  </a:t>
            </a:r>
          </a:p>
          <a:p>
            <a:pPr marL="371475" lvl="0" indent="-371475">
              <a:buFont typeface="Wingdings" panose="05000000000000000000" pitchFamily="2" charset="2"/>
              <a:buChar char="q"/>
              <a:tabLst>
                <a:tab pos="371475" algn="l"/>
              </a:tabLst>
            </a:pPr>
            <a:r>
              <a:rPr lang="en-GB" dirty="0"/>
              <a:t>Adverse climatic circumstances in origin (frosts, intense rains, heat waves, etc.)  </a:t>
            </a:r>
            <a:endParaRPr lang="es-ES" dirty="0"/>
          </a:p>
          <a:p>
            <a:pPr marL="371475" lvl="0" indent="-371475">
              <a:buFont typeface="Wingdings" panose="05000000000000000000" pitchFamily="2" charset="2"/>
              <a:buChar char="q"/>
            </a:pPr>
            <a:r>
              <a:rPr lang="en-GB" dirty="0" smtClean="0"/>
              <a:t>Pest </a:t>
            </a:r>
            <a:r>
              <a:rPr lang="en-GB" dirty="0"/>
              <a:t>and diseases which seriously affect the </a:t>
            </a:r>
            <a:r>
              <a:rPr lang="en-GB" dirty="0" smtClean="0"/>
              <a:t>quality</a:t>
            </a:r>
          </a:p>
          <a:p>
            <a:pPr marL="371475" lvl="0" indent="-371475">
              <a:buFont typeface="Wingdings" panose="05000000000000000000" pitchFamily="2" charset="2"/>
              <a:buChar char="q"/>
            </a:pPr>
            <a:r>
              <a:rPr lang="en-GB" dirty="0"/>
              <a:t>Serious problems </a:t>
            </a:r>
            <a:r>
              <a:rPr lang="en-GB" dirty="0" smtClean="0"/>
              <a:t>at </a:t>
            </a:r>
            <a:r>
              <a:rPr lang="en-GB" dirty="0"/>
              <a:t>the destination markets (oversupplying, decline in </a:t>
            </a:r>
            <a:r>
              <a:rPr lang="en-GB" dirty="0" smtClean="0"/>
              <a:t>consumption, </a:t>
            </a:r>
            <a:r>
              <a:rPr lang="en-GB" dirty="0"/>
              <a:t>etc</a:t>
            </a:r>
            <a:r>
              <a:rPr lang="en-GB" dirty="0" smtClean="0"/>
              <a:t>.)</a:t>
            </a:r>
          </a:p>
          <a:p>
            <a:pPr marL="371475" lvl="0" indent="-371475">
              <a:buFont typeface="Wingdings" panose="05000000000000000000" pitchFamily="2" charset="2"/>
              <a:buChar char="q"/>
            </a:pPr>
            <a:r>
              <a:rPr lang="en-GB" dirty="0"/>
              <a:t>P</a:t>
            </a:r>
            <a:r>
              <a:rPr lang="en-GB" dirty="0" smtClean="0"/>
              <a:t>roblems </a:t>
            </a:r>
            <a:r>
              <a:rPr lang="en-GB" dirty="0"/>
              <a:t>with </a:t>
            </a:r>
            <a:r>
              <a:rPr lang="en-GB" dirty="0" smtClean="0"/>
              <a:t>transport </a:t>
            </a:r>
            <a:r>
              <a:rPr lang="en-GB" dirty="0"/>
              <a:t>and/or distribution </a:t>
            </a:r>
            <a:r>
              <a:rPr lang="en-GB" dirty="0" smtClean="0"/>
              <a:t>(strikes…)</a:t>
            </a:r>
            <a:endParaRPr lang="es-ES" dirty="0"/>
          </a:p>
        </p:txBody>
      </p:sp>
      <p:sp>
        <p:nvSpPr>
          <p:cNvPr id="6" name="1 Título"/>
          <p:cNvSpPr txBox="1">
            <a:spLocks/>
          </p:cNvSpPr>
          <p:nvPr/>
        </p:nvSpPr>
        <p:spPr>
          <a:xfrm>
            <a:off x="0" y="1196925"/>
            <a:ext cx="9144000" cy="863749"/>
          </a:xfrm>
          <a:prstGeom prst="rect">
            <a:avLst/>
          </a:prstGeom>
        </p:spPr>
        <p:txBody>
          <a:bodyPr vert="horz" lIns="91440" tIns="45720" rIns="91440" bIns="45720" rtlCol="0" anchor="ctr">
            <a:normAutofit fontScale="90000"/>
          </a:bodyPr>
          <a:lstStyle/>
          <a:p>
            <a:pPr algn="ctr">
              <a:spcBef>
                <a:spcPct val="0"/>
              </a:spcBef>
              <a:defRPr/>
            </a:pPr>
            <a:r>
              <a:rPr lang="en-GB" sz="3600" spc="-100" dirty="0">
                <a:solidFill>
                  <a:srgbClr val="000000"/>
                </a:solidFill>
              </a:rPr>
              <a:t>The risk analysis: </a:t>
            </a:r>
            <a:r>
              <a:rPr lang="en-GB" sz="3600" spc="-100" dirty="0">
                <a:solidFill>
                  <a:srgbClr val="0000FF"/>
                </a:solidFill>
              </a:rPr>
              <a:t>changes in the initial frequency</a:t>
            </a:r>
            <a:endParaRPr lang="en-GB" sz="4000" spc="-100" dirty="0">
              <a:solidFill>
                <a:srgbClr val="0000FF"/>
              </a:solidFill>
            </a:endParaRPr>
          </a:p>
        </p:txBody>
      </p:sp>
      <p:pic>
        <p:nvPicPr>
          <p:cNvPr id="327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398413"/>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3304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81857" y="481550"/>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67544" y="2060848"/>
            <a:ext cx="8435280" cy="4104456"/>
          </a:xfrm>
        </p:spPr>
        <p:txBody>
          <a:bodyPr/>
          <a:lstStyle/>
          <a:p>
            <a:pPr marL="11113" lvl="1" indent="0" eaLnBrk="1" hangingPunct="1">
              <a:buNone/>
            </a:pPr>
            <a:r>
              <a:rPr lang="en-GB" sz="2800" dirty="0" smtClean="0">
                <a:solidFill>
                  <a:srgbClr val="0509BB"/>
                </a:solidFill>
              </a:rPr>
              <a:t>Internal factors </a:t>
            </a:r>
            <a:r>
              <a:rPr lang="en-GB" sz="2800" dirty="0" smtClean="0"/>
              <a:t>(trader’s particular record):</a:t>
            </a:r>
          </a:p>
          <a:p>
            <a:pPr marL="549275" lvl="1" indent="-549275" eaLnBrk="1" hangingPunct="1">
              <a:spcBef>
                <a:spcPts val="600"/>
              </a:spcBef>
              <a:spcAft>
                <a:spcPts val="600"/>
              </a:spcAft>
              <a:buFont typeface="Wingdings" panose="05000000000000000000" pitchFamily="2" charset="2"/>
              <a:buChar char="q"/>
            </a:pPr>
            <a:r>
              <a:rPr lang="en-GB" sz="2800" dirty="0" smtClean="0"/>
              <a:t>If there have been the following findings of NCN,</a:t>
            </a:r>
          </a:p>
          <a:p>
            <a:pPr marL="822325" lvl="2" indent="-549275" eaLnBrk="1" hangingPunct="1">
              <a:spcBef>
                <a:spcPts val="0"/>
              </a:spcBef>
              <a:buFont typeface="Wingdings" panose="05000000000000000000" pitchFamily="2" charset="2"/>
              <a:buChar char="§"/>
            </a:pPr>
            <a:r>
              <a:rPr lang="en-GB" sz="2600" dirty="0" smtClean="0"/>
              <a:t>2 or more NCN (&lt; than 3000 tm/campaign)</a:t>
            </a:r>
          </a:p>
          <a:p>
            <a:pPr marL="822325" lvl="2" indent="-549275" eaLnBrk="1" hangingPunct="1">
              <a:spcBef>
                <a:spcPts val="0"/>
              </a:spcBef>
              <a:buFont typeface="Wingdings" panose="05000000000000000000" pitchFamily="2" charset="2"/>
              <a:buChar char="§"/>
            </a:pPr>
            <a:r>
              <a:rPr lang="en-GB" sz="2600" dirty="0" smtClean="0"/>
              <a:t>4 or more NCN (3000 – 25000 tm/campaign)</a:t>
            </a:r>
          </a:p>
          <a:p>
            <a:pPr marL="822325" lvl="2" indent="-549275" eaLnBrk="1" hangingPunct="1">
              <a:spcBef>
                <a:spcPts val="0"/>
              </a:spcBef>
              <a:buFont typeface="Wingdings" panose="05000000000000000000" pitchFamily="2" charset="2"/>
              <a:buChar char="§"/>
            </a:pPr>
            <a:r>
              <a:rPr lang="en-GB" sz="2600" dirty="0" smtClean="0"/>
              <a:t>6 or more NCN (&gt; than 25000 tm/campaign)</a:t>
            </a:r>
          </a:p>
          <a:p>
            <a:pPr marL="274637" lvl="1" indent="0" eaLnBrk="1" hangingPunct="1">
              <a:spcBef>
                <a:spcPts val="0"/>
              </a:spcBef>
              <a:buNone/>
            </a:pPr>
            <a:endParaRPr lang="en-GB" sz="2800" dirty="0"/>
          </a:p>
          <a:p>
            <a:pPr marL="549275" lvl="1" indent="-549275" eaLnBrk="1" hangingPunct="1">
              <a:spcBef>
                <a:spcPts val="0"/>
              </a:spcBef>
              <a:buFont typeface="Wingdings" panose="05000000000000000000" pitchFamily="2" charset="2"/>
              <a:buChar char="q"/>
            </a:pPr>
            <a:r>
              <a:rPr lang="en-GB" sz="2800" dirty="0" smtClean="0"/>
              <a:t>the </a:t>
            </a:r>
            <a:r>
              <a:rPr lang="en-GB" sz="2800" dirty="0"/>
              <a:t>trader involved will </a:t>
            </a:r>
            <a:r>
              <a:rPr lang="en-GB" sz="2800" dirty="0" smtClean="0"/>
              <a:t>pass </a:t>
            </a:r>
            <a:r>
              <a:rPr lang="en-GB" sz="2800" dirty="0"/>
              <a:t>to the check frequency immediately </a:t>
            </a:r>
            <a:r>
              <a:rPr lang="en-GB" sz="2800" dirty="0" smtClean="0"/>
              <a:t>above.</a:t>
            </a:r>
          </a:p>
        </p:txBody>
      </p:sp>
      <p:sp>
        <p:nvSpPr>
          <p:cNvPr id="6" name="1 Título"/>
          <p:cNvSpPr txBox="1">
            <a:spLocks/>
          </p:cNvSpPr>
          <p:nvPr/>
        </p:nvSpPr>
        <p:spPr>
          <a:xfrm>
            <a:off x="0" y="1052736"/>
            <a:ext cx="9144000" cy="863749"/>
          </a:xfrm>
          <a:prstGeom prst="rect">
            <a:avLst/>
          </a:prstGeom>
        </p:spPr>
        <p:txBody>
          <a:bodyPr vert="horz" lIns="91440" tIns="45720" rIns="91440" bIns="45720" rtlCol="0" anchor="ctr">
            <a:normAutofit fontScale="90000"/>
          </a:bodyPr>
          <a:lstStyle/>
          <a:p>
            <a:pPr algn="ctr">
              <a:spcBef>
                <a:spcPct val="0"/>
              </a:spcBef>
              <a:defRPr/>
            </a:pPr>
            <a:r>
              <a:rPr lang="en-GB" sz="3600" spc="-100" dirty="0">
                <a:solidFill>
                  <a:srgbClr val="000000"/>
                </a:solidFill>
              </a:rPr>
              <a:t>The risk analysis: </a:t>
            </a:r>
            <a:r>
              <a:rPr lang="en-GB" sz="3600" spc="-100" dirty="0">
                <a:solidFill>
                  <a:srgbClr val="0000FF"/>
                </a:solidFill>
              </a:rPr>
              <a:t>changes in the initial frequency</a:t>
            </a:r>
            <a:endParaRPr lang="en-GB" sz="4000" spc="-100" dirty="0">
              <a:solidFill>
                <a:srgbClr val="0000FF"/>
              </a:solidFill>
            </a:endParaRPr>
          </a:p>
        </p:txBody>
      </p:sp>
      <p:pic>
        <p:nvPicPr>
          <p:cNvPr id="337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416463"/>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7037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323528" y="471628"/>
            <a:ext cx="2400300" cy="733425"/>
          </a:xfrm>
          <a:prstGeom prst="rect">
            <a:avLst/>
          </a:prstGeom>
          <a:noFill/>
          <a:ln w="9525">
            <a:noFill/>
            <a:miter lim="800000"/>
            <a:headEnd/>
            <a:tailEnd/>
          </a:ln>
        </p:spPr>
      </p:pic>
      <p:sp>
        <p:nvSpPr>
          <p:cNvPr id="14341" name="2 Marcador de contenido"/>
          <p:cNvSpPr>
            <a:spLocks noGrp="1"/>
          </p:cNvSpPr>
          <p:nvPr>
            <p:ph idx="1"/>
          </p:nvPr>
        </p:nvSpPr>
        <p:spPr>
          <a:xfrm>
            <a:off x="227358" y="2019715"/>
            <a:ext cx="8713092" cy="4365104"/>
          </a:xfrm>
        </p:spPr>
        <p:txBody>
          <a:bodyPr/>
          <a:lstStyle/>
          <a:p>
            <a:pPr marL="11113" lvl="1" indent="0" eaLnBrk="1" hangingPunct="1">
              <a:spcAft>
                <a:spcPts val="1200"/>
              </a:spcAft>
              <a:buNone/>
            </a:pPr>
            <a:r>
              <a:rPr lang="en-GB" sz="2800" dirty="0" smtClean="0"/>
              <a:t>The trader will return </a:t>
            </a:r>
            <a:r>
              <a:rPr lang="en-GB" sz="2800" dirty="0"/>
              <a:t>to the previous initial </a:t>
            </a:r>
            <a:r>
              <a:rPr lang="en-GB" sz="2800" dirty="0" smtClean="0"/>
              <a:t>frequency:</a:t>
            </a:r>
          </a:p>
          <a:p>
            <a:pPr marL="549275" lvl="1" indent="-549275" eaLnBrk="1" hangingPunct="1">
              <a:spcBef>
                <a:spcPts val="0"/>
              </a:spcBef>
              <a:spcAft>
                <a:spcPts val="1200"/>
              </a:spcAft>
              <a:buFont typeface="Wingdings" panose="05000000000000000000" pitchFamily="2" charset="2"/>
              <a:buChar char="q"/>
            </a:pPr>
            <a:r>
              <a:rPr lang="en-GB" sz="2800" dirty="0"/>
              <a:t>a</a:t>
            </a:r>
            <a:r>
              <a:rPr lang="en-GB" sz="2800" dirty="0" smtClean="0"/>
              <a:t>utomatically, when 3 </a:t>
            </a:r>
            <a:r>
              <a:rPr lang="en-GB" sz="2800" dirty="0"/>
              <a:t>or more conformity checks </a:t>
            </a:r>
            <a:r>
              <a:rPr lang="en-GB" sz="2800" dirty="0" smtClean="0"/>
              <a:t>without </a:t>
            </a:r>
            <a:r>
              <a:rPr lang="en-GB" sz="2800" dirty="0"/>
              <a:t>negative </a:t>
            </a:r>
            <a:r>
              <a:rPr lang="en-GB" sz="2800" dirty="0" smtClean="0"/>
              <a:t>results have occurred, or</a:t>
            </a:r>
          </a:p>
          <a:p>
            <a:pPr marL="549275" lvl="1" indent="-549275" eaLnBrk="1" hangingPunct="1">
              <a:spcBef>
                <a:spcPts val="0"/>
              </a:spcBef>
              <a:spcAft>
                <a:spcPts val="1200"/>
              </a:spcAft>
              <a:buFont typeface="Wingdings" panose="05000000000000000000" pitchFamily="2" charset="2"/>
              <a:buChar char="q"/>
            </a:pPr>
            <a:r>
              <a:rPr lang="en-GB" sz="2800" dirty="0" smtClean="0"/>
              <a:t>through </a:t>
            </a:r>
            <a:r>
              <a:rPr lang="en-GB" sz="2800" dirty="0"/>
              <a:t>a motivated decision by the competent </a:t>
            </a:r>
            <a:r>
              <a:rPr lang="en-GB" sz="2800" dirty="0" smtClean="0"/>
              <a:t>inspection body:</a:t>
            </a:r>
          </a:p>
          <a:p>
            <a:pPr marL="1084263" lvl="2" indent="-549275" defTabSz="1176338" eaLnBrk="1" hangingPunct="1">
              <a:spcBef>
                <a:spcPts val="0"/>
              </a:spcBef>
              <a:buFont typeface="Wingdings" panose="05000000000000000000" pitchFamily="2" charset="2"/>
              <a:buChar char="§"/>
            </a:pPr>
            <a:r>
              <a:rPr lang="en-GB" sz="2800" dirty="0" smtClean="0"/>
              <a:t>at </a:t>
            </a:r>
            <a:r>
              <a:rPr lang="en-GB" sz="2800" dirty="0"/>
              <a:t>an individual or collective </a:t>
            </a:r>
            <a:r>
              <a:rPr lang="en-GB" sz="2800" dirty="0" smtClean="0"/>
              <a:t>level, or </a:t>
            </a:r>
          </a:p>
          <a:p>
            <a:pPr marL="1084263" lvl="2" indent="-549275" defTabSz="1176338" eaLnBrk="1" hangingPunct="1">
              <a:spcBef>
                <a:spcPts val="0"/>
              </a:spcBef>
              <a:buFont typeface="Wingdings" panose="05000000000000000000" pitchFamily="2" charset="2"/>
              <a:buChar char="§"/>
            </a:pPr>
            <a:r>
              <a:rPr lang="en-GB" sz="2800" dirty="0" smtClean="0"/>
              <a:t>when </a:t>
            </a:r>
            <a:r>
              <a:rPr lang="en-GB" sz="2800" dirty="0"/>
              <a:t>the marketing campaign </a:t>
            </a:r>
            <a:r>
              <a:rPr lang="en-GB" sz="2800" dirty="0" smtClean="0"/>
              <a:t>has </a:t>
            </a:r>
            <a:r>
              <a:rPr lang="en-GB" sz="2800" dirty="0"/>
              <a:t>been concluded. </a:t>
            </a:r>
            <a:endParaRPr lang="en-GB" sz="2800" dirty="0" smtClean="0"/>
          </a:p>
        </p:txBody>
      </p:sp>
      <p:sp>
        <p:nvSpPr>
          <p:cNvPr id="6" name="1 Título"/>
          <p:cNvSpPr txBox="1">
            <a:spLocks/>
          </p:cNvSpPr>
          <p:nvPr/>
        </p:nvSpPr>
        <p:spPr>
          <a:xfrm>
            <a:off x="173668" y="1155966"/>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200" spc="-100" dirty="0">
                <a:solidFill>
                  <a:srgbClr val="000000"/>
                </a:solidFill>
              </a:rPr>
              <a:t>The risk analysis: </a:t>
            </a:r>
            <a:r>
              <a:rPr lang="en-GB" sz="3200" spc="-100" dirty="0">
                <a:solidFill>
                  <a:srgbClr val="0000FF"/>
                </a:solidFill>
              </a:rPr>
              <a:t>return to the initial frequency</a:t>
            </a:r>
          </a:p>
        </p:txBody>
      </p:sp>
      <p:pic>
        <p:nvPicPr>
          <p:cNvPr id="348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6" y="439084"/>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1979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89953" y="482600"/>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30908" y="2492896"/>
            <a:ext cx="8713092" cy="4032448"/>
          </a:xfrm>
        </p:spPr>
        <p:txBody>
          <a:bodyPr/>
          <a:lstStyle/>
          <a:p>
            <a:pPr marL="360363" lvl="1" indent="-349250" eaLnBrk="1" hangingPunct="1">
              <a:spcAft>
                <a:spcPts val="1200"/>
              </a:spcAft>
              <a:buFont typeface="Wingdings" pitchFamily="2" charset="2"/>
              <a:buChar char="q"/>
            </a:pPr>
            <a:r>
              <a:rPr lang="en-GB" sz="2400" dirty="0" smtClean="0"/>
              <a:t>The conformity certificate is compulsory for customs clearance, both for import and export from/to third countries.</a:t>
            </a:r>
          </a:p>
          <a:p>
            <a:pPr marL="360363" lvl="1" indent="-349250" eaLnBrk="1" hangingPunct="1">
              <a:spcAft>
                <a:spcPts val="1200"/>
              </a:spcAft>
              <a:buFont typeface="Wingdings" pitchFamily="2" charset="2"/>
              <a:buChar char="q"/>
            </a:pPr>
            <a:r>
              <a:rPr lang="en-GB" sz="2400" dirty="0" smtClean="0"/>
              <a:t>But it is not possible to check every consignment for conformity.</a:t>
            </a:r>
          </a:p>
          <a:p>
            <a:pPr marL="360363" lvl="1" indent="-349250" eaLnBrk="1" hangingPunct="1">
              <a:spcAft>
                <a:spcPts val="1200"/>
              </a:spcAft>
              <a:buFont typeface="Wingdings" pitchFamily="2" charset="2"/>
              <a:buChar char="q"/>
            </a:pPr>
            <a:r>
              <a:rPr lang="en-GB" sz="2400" dirty="0" smtClean="0"/>
              <a:t>As a general rule, the basic check frequency is:</a:t>
            </a:r>
          </a:p>
          <a:p>
            <a:pPr marL="360363" lvl="1" indent="-349250" eaLnBrk="1" hangingPunct="1">
              <a:spcAft>
                <a:spcPts val="1200"/>
              </a:spcAft>
              <a:buNone/>
            </a:pPr>
            <a:r>
              <a:rPr lang="en-GB" sz="2800" dirty="0" smtClean="0"/>
              <a:t> </a:t>
            </a:r>
          </a:p>
        </p:txBody>
      </p:sp>
      <p:sp>
        <p:nvSpPr>
          <p:cNvPr id="6" name="1 Título"/>
          <p:cNvSpPr txBox="1">
            <a:spLocks/>
          </p:cNvSpPr>
          <p:nvPr/>
        </p:nvSpPr>
        <p:spPr>
          <a:xfrm>
            <a:off x="173668" y="1585554"/>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export </a:t>
            </a:r>
            <a:r>
              <a:rPr lang="en-GB" sz="3600" u="sng" spc="-100" dirty="0" smtClean="0">
                <a:solidFill>
                  <a:srgbClr val="0000FF"/>
                </a:solidFill>
              </a:rPr>
              <a:t>- </a:t>
            </a:r>
            <a:r>
              <a:rPr lang="en-GB" sz="3600" u="sng" spc="-100" dirty="0">
                <a:solidFill>
                  <a:srgbClr val="0000FF"/>
                </a:solidFill>
              </a:rPr>
              <a:t>import </a:t>
            </a:r>
            <a:r>
              <a:rPr lang="en-GB" sz="3600" spc="-100" dirty="0">
                <a:solidFill>
                  <a:srgbClr val="0000FF"/>
                </a:solidFill>
              </a:rPr>
              <a:t>level</a:t>
            </a:r>
            <a:endParaRPr lang="en-GB" sz="4000" spc="-100" dirty="0">
              <a:solidFill>
                <a:srgbClr val="0000FF"/>
              </a:solidFill>
            </a:endParaRPr>
          </a:p>
        </p:txBody>
      </p:sp>
      <p:graphicFrame>
        <p:nvGraphicFramePr>
          <p:cNvPr id="7" name="6 Tabla"/>
          <p:cNvGraphicFramePr>
            <a:graphicFrameLocks noGrp="1"/>
          </p:cNvGraphicFramePr>
          <p:nvPr/>
        </p:nvGraphicFramePr>
        <p:xfrm>
          <a:off x="1115616" y="5013176"/>
          <a:ext cx="6888088" cy="1402080"/>
        </p:xfrm>
        <a:graphic>
          <a:graphicData uri="http://schemas.openxmlformats.org/drawingml/2006/table">
            <a:tbl>
              <a:tblPr firstRow="1" bandRow="1">
                <a:tableStyleId>{5C22544A-7EE6-4342-B048-85BDC9FD1C3A}</a:tableStyleId>
              </a:tblPr>
              <a:tblGrid>
                <a:gridCol w="2952328"/>
                <a:gridCol w="1944216"/>
                <a:gridCol w="1991544"/>
              </a:tblGrid>
              <a:tr h="370840">
                <a:tc>
                  <a:txBody>
                    <a:bodyPr/>
                    <a:lstStyle/>
                    <a:p>
                      <a:endParaRPr lang="en-GB" noProof="0" dirty="0"/>
                    </a:p>
                  </a:txBody>
                  <a:tcPr/>
                </a:tc>
                <a:tc>
                  <a:txBody>
                    <a:bodyPr/>
                    <a:lstStyle/>
                    <a:p>
                      <a:pPr algn="ctr"/>
                      <a:r>
                        <a:rPr lang="en-GB" sz="2000" noProof="0" dirty="0" smtClean="0"/>
                        <a:t>Import</a:t>
                      </a:r>
                      <a:endParaRPr lang="en-GB" sz="2000" noProof="0" dirty="0"/>
                    </a:p>
                  </a:txBody>
                  <a:tcPr/>
                </a:tc>
                <a:tc>
                  <a:txBody>
                    <a:bodyPr/>
                    <a:lstStyle/>
                    <a:p>
                      <a:pPr algn="ctr"/>
                      <a:r>
                        <a:rPr lang="en-GB" sz="2000" noProof="0" dirty="0" smtClean="0"/>
                        <a:t>Export</a:t>
                      </a:r>
                      <a:endParaRPr lang="en-GB" sz="2000" noProof="0" dirty="0"/>
                    </a:p>
                  </a:txBody>
                  <a:tcPr/>
                </a:tc>
              </a:tr>
              <a:tr h="370840">
                <a:tc>
                  <a:txBody>
                    <a:bodyPr/>
                    <a:lstStyle/>
                    <a:p>
                      <a:pPr algn="ctr"/>
                      <a:r>
                        <a:rPr lang="en-GB" sz="2000" b="1" noProof="0" dirty="0" smtClean="0"/>
                        <a:t>Minimum % </a:t>
                      </a:r>
                    </a:p>
                    <a:p>
                      <a:pPr algn="ctr"/>
                      <a:r>
                        <a:rPr lang="en-GB" sz="2000" b="1" noProof="0" dirty="0" smtClean="0"/>
                        <a:t>of conformity</a:t>
                      </a:r>
                      <a:r>
                        <a:rPr lang="en-GB" sz="2000" b="1" baseline="0" noProof="0" dirty="0" smtClean="0"/>
                        <a:t> checks (physical)</a:t>
                      </a:r>
                      <a:endParaRPr lang="en-GB" sz="2000" b="1" noProof="0" dirty="0"/>
                    </a:p>
                  </a:txBody>
                  <a:tcPr/>
                </a:tc>
                <a:tc>
                  <a:txBody>
                    <a:bodyPr/>
                    <a:lstStyle/>
                    <a:p>
                      <a:pPr algn="ctr"/>
                      <a:endParaRPr lang="es-ES" sz="2000" dirty="0" smtClean="0"/>
                    </a:p>
                    <a:p>
                      <a:pPr algn="ctr"/>
                      <a:r>
                        <a:rPr lang="es-ES" sz="2000" dirty="0" smtClean="0"/>
                        <a:t>80 %</a:t>
                      </a:r>
                      <a:endParaRPr lang="es-ES" sz="2000" dirty="0"/>
                    </a:p>
                  </a:txBody>
                  <a:tcPr/>
                </a:tc>
                <a:tc>
                  <a:txBody>
                    <a:bodyPr/>
                    <a:lstStyle/>
                    <a:p>
                      <a:pPr algn="ctr"/>
                      <a:endParaRPr lang="es-ES" sz="2000" dirty="0" smtClean="0"/>
                    </a:p>
                    <a:p>
                      <a:pPr algn="ctr"/>
                      <a:r>
                        <a:rPr lang="es-ES" sz="2000" dirty="0" smtClean="0"/>
                        <a:t>50 %</a:t>
                      </a:r>
                      <a:endParaRPr lang="es-ES" sz="2000" dirty="0"/>
                    </a:p>
                  </a:txBody>
                  <a:tcPr/>
                </a:tc>
              </a:tr>
            </a:tbl>
          </a:graphicData>
        </a:graphic>
      </p:graphicFrame>
      <p:pic>
        <p:nvPicPr>
          <p:cNvPr id="358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0312" y="450056"/>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0947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81424" y="452519"/>
            <a:ext cx="2400300" cy="733425"/>
          </a:xfrm>
          <a:prstGeom prst="rect">
            <a:avLst/>
          </a:prstGeom>
          <a:noFill/>
          <a:ln w="9525">
            <a:noFill/>
            <a:miter lim="800000"/>
            <a:headEnd/>
            <a:tailEnd/>
          </a:ln>
        </p:spPr>
      </p:pic>
      <p:sp>
        <p:nvSpPr>
          <p:cNvPr id="14341" name="2 Marcador de contenido"/>
          <p:cNvSpPr>
            <a:spLocks noGrp="1"/>
          </p:cNvSpPr>
          <p:nvPr>
            <p:ph idx="1"/>
          </p:nvPr>
        </p:nvSpPr>
        <p:spPr>
          <a:xfrm>
            <a:off x="252528" y="2348880"/>
            <a:ext cx="8713092" cy="4608512"/>
          </a:xfrm>
        </p:spPr>
        <p:txBody>
          <a:bodyPr/>
          <a:lstStyle/>
          <a:p>
            <a:pPr marL="360363" lvl="1" indent="-349250" eaLnBrk="1" hangingPunct="1">
              <a:spcAft>
                <a:spcPts val="1200"/>
              </a:spcAft>
              <a:buFont typeface="Wingdings" pitchFamily="2" charset="2"/>
              <a:buChar char="q"/>
            </a:pPr>
            <a:r>
              <a:rPr lang="en-GB" sz="2400" dirty="0" smtClean="0"/>
              <a:t>The initial minimum frequency of physical controls is based on </a:t>
            </a:r>
            <a:r>
              <a:rPr lang="en-GB" sz="2400" u="sng" dirty="0" smtClean="0"/>
              <a:t>the type of trader </a:t>
            </a:r>
            <a:r>
              <a:rPr lang="en-GB" sz="2400" dirty="0" smtClean="0"/>
              <a:t>according to its self checking quality system:</a:t>
            </a:r>
          </a:p>
        </p:txBody>
      </p:sp>
      <p:sp>
        <p:nvSpPr>
          <p:cNvPr id="6" name="1 Título"/>
          <p:cNvSpPr txBox="1">
            <a:spLocks/>
          </p:cNvSpPr>
          <p:nvPr/>
        </p:nvSpPr>
        <p:spPr>
          <a:xfrm>
            <a:off x="145148" y="1585553"/>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export</a:t>
            </a:r>
            <a:r>
              <a:rPr lang="en-GB" sz="3600" spc="-100" dirty="0">
                <a:solidFill>
                  <a:srgbClr val="0000FF"/>
                </a:solidFill>
              </a:rPr>
              <a:t> level</a:t>
            </a:r>
            <a:endParaRPr lang="en-GB" sz="4000" spc="-100" dirty="0">
              <a:solidFill>
                <a:srgbClr val="0000FF"/>
              </a:solidFill>
            </a:endParaRPr>
          </a:p>
        </p:txBody>
      </p:sp>
      <p:graphicFrame>
        <p:nvGraphicFramePr>
          <p:cNvPr id="8" name="7 Tabla"/>
          <p:cNvGraphicFramePr>
            <a:graphicFrameLocks noGrp="1"/>
          </p:cNvGraphicFramePr>
          <p:nvPr>
            <p:extLst>
              <p:ext uri="{D42A27DB-BD31-4B8C-83A1-F6EECF244321}">
                <p14:modId xmlns:p14="http://schemas.microsoft.com/office/powerpoint/2010/main" xmlns="" val="1751717374"/>
              </p:ext>
            </p:extLst>
          </p:nvPr>
        </p:nvGraphicFramePr>
        <p:xfrm>
          <a:off x="395534" y="3789040"/>
          <a:ext cx="8424937" cy="2931016"/>
        </p:xfrm>
        <a:graphic>
          <a:graphicData uri="http://schemas.openxmlformats.org/drawingml/2006/table">
            <a:tbl>
              <a:tblPr firstRow="1" bandRow="1">
                <a:tableStyleId>{5C22544A-7EE6-4342-B048-85BDC9FD1C3A}</a:tableStyleId>
              </a:tblPr>
              <a:tblGrid>
                <a:gridCol w="3003674"/>
                <a:gridCol w="2487580"/>
                <a:gridCol w="2933683"/>
              </a:tblGrid>
              <a:tr h="510482">
                <a:tc gridSpan="3">
                  <a:txBody>
                    <a:bodyPr/>
                    <a:lstStyle/>
                    <a:p>
                      <a:pPr algn="ctr"/>
                      <a:r>
                        <a:rPr lang="en-GB" sz="2000" noProof="0" dirty="0" smtClean="0"/>
                        <a:t>Minimum % of consignments for conformity</a:t>
                      </a:r>
                      <a:r>
                        <a:rPr lang="en-GB" sz="2000" baseline="0" noProof="0" dirty="0" smtClean="0"/>
                        <a:t> checks (physical)</a:t>
                      </a:r>
                      <a:endParaRPr lang="en-GB" sz="2000" noProof="0" dirty="0"/>
                    </a:p>
                  </a:txBody>
                  <a:tcPr/>
                </a:tc>
                <a:tc hMerge="1">
                  <a:txBody>
                    <a:bodyPr/>
                    <a:lstStyle/>
                    <a:p>
                      <a:endParaRPr lang="es-ES"/>
                    </a:p>
                  </a:txBody>
                  <a:tcPr/>
                </a:tc>
                <a:tc hMerge="1">
                  <a:txBody>
                    <a:bodyPr/>
                    <a:lstStyle/>
                    <a:p>
                      <a:endParaRPr lang="es-ES" dirty="0"/>
                    </a:p>
                  </a:txBody>
                  <a:tcPr/>
                </a:tc>
              </a:tr>
              <a:tr h="713654">
                <a:tc>
                  <a:txBody>
                    <a:bodyPr/>
                    <a:lstStyle/>
                    <a:p>
                      <a:pPr algn="l"/>
                      <a:r>
                        <a:rPr lang="en-GB" sz="2000" b="1" noProof="0" dirty="0" smtClean="0">
                          <a:solidFill>
                            <a:srgbClr val="0000FF"/>
                          </a:solidFill>
                        </a:rPr>
                        <a:t>Frequency of visits allocated to the trader</a:t>
                      </a:r>
                    </a:p>
                  </a:txBody>
                  <a:tcPr/>
                </a:tc>
                <a:tc>
                  <a:txBody>
                    <a:bodyPr/>
                    <a:lstStyle/>
                    <a:p>
                      <a:pPr algn="ctr"/>
                      <a:r>
                        <a:rPr lang="en-GB" sz="2000" b="1" noProof="0" dirty="0" smtClean="0"/>
                        <a:t>Type A </a:t>
                      </a:r>
                    </a:p>
                    <a:p>
                      <a:pPr algn="ctr"/>
                      <a:r>
                        <a:rPr lang="en-GB" sz="2000" b="1" noProof="0" dirty="0" smtClean="0"/>
                        <a:t>(Approved traders)</a:t>
                      </a:r>
                      <a:endParaRPr lang="en-GB" sz="2000" b="1" noProof="0" dirty="0"/>
                    </a:p>
                  </a:txBody>
                  <a:tcPr/>
                </a:tc>
                <a:tc>
                  <a:txBody>
                    <a:bodyPr/>
                    <a:lstStyle/>
                    <a:p>
                      <a:pPr algn="ctr"/>
                      <a:r>
                        <a:rPr lang="en-GB" sz="2000" b="1" noProof="0" dirty="0" smtClean="0"/>
                        <a:t>Types B, C, D</a:t>
                      </a:r>
                    </a:p>
                    <a:p>
                      <a:pPr algn="ctr"/>
                      <a:r>
                        <a:rPr lang="en-GB" sz="2000" b="1" noProof="0" dirty="0" smtClean="0"/>
                        <a:t>(Unapproved traders)</a:t>
                      </a:r>
                      <a:endParaRPr lang="en-GB" sz="2000" b="1" noProof="0" dirty="0"/>
                    </a:p>
                  </a:txBody>
                  <a:tcPr/>
                </a:tc>
              </a:tr>
              <a:tr h="510482">
                <a:tc>
                  <a:txBody>
                    <a:bodyPr/>
                    <a:lstStyle/>
                    <a:p>
                      <a:pPr marL="627063" indent="-627063">
                        <a:buFont typeface="Wingdings" panose="05000000000000000000" pitchFamily="2" charset="2"/>
                        <a:buNone/>
                      </a:pPr>
                      <a:r>
                        <a:rPr lang="en-GB" sz="2000" b="1" dirty="0" smtClean="0">
                          <a:solidFill>
                            <a:srgbClr val="0000FF"/>
                          </a:solidFill>
                        </a:rPr>
                        <a:t>Minimum	</a:t>
                      </a:r>
                    </a:p>
                    <a:p>
                      <a:pPr marL="627063" indent="-627063">
                        <a:buFont typeface="Wingdings" panose="05000000000000000000" pitchFamily="2" charset="2"/>
                        <a:buNone/>
                      </a:pPr>
                      <a:r>
                        <a:rPr lang="en-GB" sz="2000" b="1" dirty="0" smtClean="0">
                          <a:solidFill>
                            <a:srgbClr val="0000FF"/>
                          </a:solidFill>
                        </a:rPr>
                        <a:t>Greatly reduced	</a:t>
                      </a:r>
                    </a:p>
                    <a:p>
                      <a:pPr marL="627063" indent="-627063">
                        <a:buFont typeface="Wingdings" panose="05000000000000000000" pitchFamily="2" charset="2"/>
                        <a:buNone/>
                      </a:pPr>
                      <a:r>
                        <a:rPr lang="en-GB" sz="2000" b="1" dirty="0" smtClean="0">
                          <a:solidFill>
                            <a:srgbClr val="0000FF"/>
                          </a:solidFill>
                        </a:rPr>
                        <a:t>Reduced	</a:t>
                      </a:r>
                      <a:endParaRPr lang="en-GB" sz="2000" b="1" noProof="0" dirty="0">
                        <a:solidFill>
                          <a:srgbClr val="0000FF"/>
                        </a:solidFill>
                      </a:endParaRPr>
                    </a:p>
                  </a:txBody>
                  <a:tcPr/>
                </a:tc>
                <a:tc>
                  <a:txBody>
                    <a:bodyPr/>
                    <a:lstStyle/>
                    <a:p>
                      <a:pPr algn="ctr"/>
                      <a:endParaRPr lang="en-GB" sz="2000" noProof="0" dirty="0" smtClean="0"/>
                    </a:p>
                    <a:p>
                      <a:pPr algn="ctr"/>
                      <a:r>
                        <a:rPr lang="en-GB" sz="2000" noProof="0" dirty="0" smtClean="0"/>
                        <a:t>60%</a:t>
                      </a:r>
                      <a:endParaRPr lang="en-GB" sz="2000" noProof="0" dirty="0"/>
                    </a:p>
                  </a:txBody>
                  <a:tcPr/>
                </a:tc>
                <a:tc>
                  <a:txBody>
                    <a:bodyPr/>
                    <a:lstStyle/>
                    <a:p>
                      <a:pPr algn="ctr"/>
                      <a:endParaRPr lang="en-GB" sz="2000" noProof="0" dirty="0" smtClean="0"/>
                    </a:p>
                    <a:p>
                      <a:pPr algn="ctr"/>
                      <a:r>
                        <a:rPr lang="en-GB" sz="2000" noProof="0" dirty="0" smtClean="0"/>
                        <a:t>70%</a:t>
                      </a:r>
                      <a:endParaRPr lang="en-GB" sz="2000" noProof="0" dirty="0"/>
                    </a:p>
                  </a:txBody>
                  <a:tcPr/>
                </a:tc>
              </a:tr>
              <a:tr h="510482">
                <a:tc>
                  <a:txBody>
                    <a:bodyPr/>
                    <a:lstStyle/>
                    <a:p>
                      <a:r>
                        <a:rPr lang="en-GB" sz="2000" b="1" dirty="0" smtClean="0">
                          <a:solidFill>
                            <a:srgbClr val="0000FF"/>
                          </a:solidFill>
                        </a:rPr>
                        <a:t>Medium 	</a:t>
                      </a:r>
                    </a:p>
                    <a:p>
                      <a:r>
                        <a:rPr lang="en-GB" sz="2000" b="1" dirty="0" smtClean="0">
                          <a:solidFill>
                            <a:srgbClr val="0000FF"/>
                          </a:solidFill>
                        </a:rPr>
                        <a:t>High</a:t>
                      </a:r>
                      <a:endParaRPr lang="en-GB" sz="2000" b="1" noProof="0" dirty="0">
                        <a:solidFill>
                          <a:srgbClr val="0000FF"/>
                        </a:solidFill>
                      </a:endParaRPr>
                    </a:p>
                  </a:txBody>
                  <a:tcPr/>
                </a:tc>
                <a:tc>
                  <a:txBody>
                    <a:bodyPr/>
                    <a:lstStyle/>
                    <a:p>
                      <a:pPr algn="ctr"/>
                      <a:r>
                        <a:rPr lang="en-GB" sz="2000" noProof="0" dirty="0" smtClean="0"/>
                        <a:t>70%</a:t>
                      </a:r>
                      <a:endParaRPr lang="en-GB" sz="2000" noProof="0" dirty="0"/>
                    </a:p>
                  </a:txBody>
                  <a:tcPr anchor="ctr"/>
                </a:tc>
                <a:tc>
                  <a:txBody>
                    <a:bodyPr/>
                    <a:lstStyle/>
                    <a:p>
                      <a:pPr algn="ctr"/>
                      <a:r>
                        <a:rPr lang="en-GB" sz="2000" noProof="0" dirty="0" smtClean="0"/>
                        <a:t>100%</a:t>
                      </a:r>
                      <a:endParaRPr lang="en-GB" sz="2000" noProof="0" dirty="0"/>
                    </a:p>
                  </a:txBody>
                  <a:tcPr anchor="ctr"/>
                </a:tc>
              </a:tr>
            </a:tbl>
          </a:graphicData>
        </a:graphic>
      </p:graphicFrame>
      <p:pic>
        <p:nvPicPr>
          <p:cNvPr id="368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6" y="452519"/>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9204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251520" y="404664"/>
            <a:ext cx="2400300" cy="733425"/>
          </a:xfrm>
          <a:prstGeom prst="rect">
            <a:avLst/>
          </a:prstGeom>
          <a:noFill/>
          <a:ln w="9525">
            <a:noFill/>
            <a:miter lim="800000"/>
            <a:headEnd/>
            <a:tailEnd/>
          </a:ln>
        </p:spPr>
      </p:pic>
      <p:sp>
        <p:nvSpPr>
          <p:cNvPr id="14341" name="2 Marcador de contenido"/>
          <p:cNvSpPr>
            <a:spLocks noGrp="1"/>
          </p:cNvSpPr>
          <p:nvPr>
            <p:ph idx="1"/>
          </p:nvPr>
        </p:nvSpPr>
        <p:spPr>
          <a:xfrm>
            <a:off x="430908" y="2492896"/>
            <a:ext cx="8713092" cy="4032448"/>
          </a:xfrm>
        </p:spPr>
        <p:txBody>
          <a:bodyPr/>
          <a:lstStyle/>
          <a:p>
            <a:pPr marL="360363" lvl="1" indent="-349250" eaLnBrk="1" hangingPunct="1">
              <a:spcAft>
                <a:spcPts val="1200"/>
              </a:spcAft>
              <a:buFont typeface="Wingdings" pitchFamily="2" charset="2"/>
              <a:buChar char="q"/>
            </a:pPr>
            <a:r>
              <a:rPr lang="en-GB" sz="2600" dirty="0" smtClean="0"/>
              <a:t>The final frequency of physical controls is based on </a:t>
            </a:r>
            <a:r>
              <a:rPr lang="en-GB" sz="2600" u="sng" dirty="0" smtClean="0"/>
              <a:t>the type of product</a:t>
            </a:r>
            <a:r>
              <a:rPr lang="en-GB" sz="2600" dirty="0" smtClean="0"/>
              <a:t>:</a:t>
            </a:r>
          </a:p>
        </p:txBody>
      </p:sp>
      <p:sp>
        <p:nvSpPr>
          <p:cNvPr id="6" name="1 Título"/>
          <p:cNvSpPr txBox="1">
            <a:spLocks/>
          </p:cNvSpPr>
          <p:nvPr/>
        </p:nvSpPr>
        <p:spPr>
          <a:xfrm>
            <a:off x="173668" y="1585554"/>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export</a:t>
            </a:r>
            <a:r>
              <a:rPr lang="en-GB" sz="3600" spc="-100" dirty="0">
                <a:solidFill>
                  <a:srgbClr val="0000FF"/>
                </a:solidFill>
              </a:rPr>
              <a:t> level</a:t>
            </a:r>
            <a:endParaRPr lang="en-GB" sz="4000" spc="-100" dirty="0">
              <a:solidFill>
                <a:srgbClr val="0000FF"/>
              </a:solidFill>
            </a:endParaRPr>
          </a:p>
        </p:txBody>
      </p:sp>
      <p:graphicFrame>
        <p:nvGraphicFramePr>
          <p:cNvPr id="8" name="7 Tabla"/>
          <p:cNvGraphicFramePr>
            <a:graphicFrameLocks noGrp="1"/>
          </p:cNvGraphicFramePr>
          <p:nvPr>
            <p:extLst>
              <p:ext uri="{D42A27DB-BD31-4B8C-83A1-F6EECF244321}">
                <p14:modId xmlns:p14="http://schemas.microsoft.com/office/powerpoint/2010/main" xmlns="" val="4154555996"/>
              </p:ext>
            </p:extLst>
          </p:nvPr>
        </p:nvGraphicFramePr>
        <p:xfrm>
          <a:off x="539552" y="3429000"/>
          <a:ext cx="8424937" cy="3235816"/>
        </p:xfrm>
        <a:graphic>
          <a:graphicData uri="http://schemas.openxmlformats.org/drawingml/2006/table">
            <a:tbl>
              <a:tblPr firstRow="1" bandRow="1">
                <a:tableStyleId>{5C22544A-7EE6-4342-B048-85BDC9FD1C3A}</a:tableStyleId>
              </a:tblPr>
              <a:tblGrid>
                <a:gridCol w="2592289"/>
                <a:gridCol w="1872208"/>
                <a:gridCol w="1958473"/>
                <a:gridCol w="2001967"/>
              </a:tblGrid>
              <a:tr h="510482">
                <a:tc gridSpan="4">
                  <a:txBody>
                    <a:bodyPr/>
                    <a:lstStyle/>
                    <a:p>
                      <a:pPr algn="ctr"/>
                      <a:r>
                        <a:rPr lang="en-GB" sz="2000" noProof="0" dirty="0" smtClean="0"/>
                        <a:t>Minimum % of consignments for conformity</a:t>
                      </a:r>
                      <a:r>
                        <a:rPr lang="en-GB" sz="2000" baseline="0" noProof="0" dirty="0" smtClean="0"/>
                        <a:t> checks (physical)</a:t>
                      </a:r>
                      <a:endParaRPr lang="en-GB" sz="2000" noProof="0" dirty="0"/>
                    </a:p>
                  </a:txBody>
                  <a:tcPr/>
                </a:tc>
                <a:tc hMerge="1">
                  <a:txBody>
                    <a:bodyPr/>
                    <a:lstStyle/>
                    <a:p>
                      <a:endParaRPr lang="es-ES"/>
                    </a:p>
                  </a:txBody>
                  <a:tcPr/>
                </a:tc>
                <a:tc hMerge="1">
                  <a:txBody>
                    <a:bodyPr/>
                    <a:lstStyle/>
                    <a:p>
                      <a:endParaRPr lang="es-ES" dirty="0"/>
                    </a:p>
                  </a:txBody>
                  <a:tcPr/>
                </a:tc>
                <a:tc hMerge="1">
                  <a:txBody>
                    <a:bodyPr/>
                    <a:lstStyle/>
                    <a:p>
                      <a:pPr algn="ctr"/>
                      <a:endParaRPr lang="en-GB" sz="2000" noProof="0" dirty="0"/>
                    </a:p>
                  </a:txBody>
                  <a:tcPr/>
                </a:tc>
              </a:tr>
              <a:tr h="713654">
                <a:tc>
                  <a:txBody>
                    <a:bodyPr/>
                    <a:lstStyle/>
                    <a:p>
                      <a:pPr algn="l"/>
                      <a:endParaRPr lang="en-GB" sz="2000" b="1" noProof="0" dirty="0" smtClean="0">
                        <a:solidFill>
                          <a:srgbClr val="0000FF"/>
                        </a:solidFill>
                      </a:endParaRPr>
                    </a:p>
                  </a:txBody>
                  <a:tcPr/>
                </a:tc>
                <a:tc>
                  <a:txBody>
                    <a:bodyPr/>
                    <a:lstStyle/>
                    <a:p>
                      <a:pPr algn="ctr"/>
                      <a:r>
                        <a:rPr lang="en-GB" sz="2000" b="1" noProof="0" dirty="0" smtClean="0"/>
                        <a:t>High </a:t>
                      </a:r>
                    </a:p>
                    <a:p>
                      <a:pPr algn="ctr"/>
                      <a:r>
                        <a:rPr lang="en-GB" sz="2000" b="1" noProof="0" dirty="0" smtClean="0"/>
                        <a:t>perishable</a:t>
                      </a:r>
                      <a:endParaRPr lang="en-GB" sz="2000" b="1" noProof="0" dirty="0"/>
                    </a:p>
                  </a:txBody>
                  <a:tcPr anchor="ctr"/>
                </a:tc>
                <a:tc>
                  <a:txBody>
                    <a:bodyPr/>
                    <a:lstStyle/>
                    <a:p>
                      <a:pPr algn="ctr"/>
                      <a:r>
                        <a:rPr lang="en-GB" sz="2000" b="1" noProof="0" dirty="0" smtClean="0"/>
                        <a:t>Perishable</a:t>
                      </a:r>
                      <a:endParaRPr lang="en-GB" sz="2000" b="1" noProof="0" dirty="0"/>
                    </a:p>
                  </a:txBody>
                  <a:tcPr anchor="ctr"/>
                </a:tc>
                <a:tc>
                  <a:txBody>
                    <a:bodyPr/>
                    <a:lstStyle/>
                    <a:p>
                      <a:pPr algn="ctr"/>
                      <a:r>
                        <a:rPr lang="en-GB" sz="2000" b="1" noProof="0" dirty="0" smtClean="0"/>
                        <a:t>Less perishable</a:t>
                      </a:r>
                      <a:endParaRPr lang="en-GB" sz="2000" b="1" noProof="0" dirty="0"/>
                    </a:p>
                  </a:txBody>
                  <a:tcPr anchor="ctr"/>
                </a:tc>
              </a:tr>
              <a:tr h="510482">
                <a:tc>
                  <a:txBody>
                    <a:bodyPr/>
                    <a:lstStyle/>
                    <a:p>
                      <a:pPr marL="0" indent="0" algn="l">
                        <a:buFont typeface="Wingdings" panose="05000000000000000000" pitchFamily="2" charset="2"/>
                        <a:buNone/>
                      </a:pPr>
                      <a:r>
                        <a:rPr lang="en-GB" sz="2000" b="1" noProof="0" dirty="0" smtClean="0">
                          <a:solidFill>
                            <a:srgbClr val="0000FF"/>
                          </a:solidFill>
                        </a:rPr>
                        <a:t>Products with specific</a:t>
                      </a:r>
                      <a:r>
                        <a:rPr lang="en-GB" sz="2000" b="1" baseline="0" noProof="0" dirty="0" smtClean="0">
                          <a:solidFill>
                            <a:srgbClr val="0000FF"/>
                          </a:solidFill>
                        </a:rPr>
                        <a:t> </a:t>
                      </a:r>
                      <a:r>
                        <a:rPr lang="en-GB" sz="2000" b="1" noProof="0" dirty="0" smtClean="0">
                          <a:solidFill>
                            <a:srgbClr val="0000FF"/>
                          </a:solidFill>
                        </a:rPr>
                        <a:t>marketing standard</a:t>
                      </a:r>
                    </a:p>
                  </a:txBody>
                  <a:tcPr/>
                </a:tc>
                <a:tc>
                  <a:txBody>
                    <a:bodyPr/>
                    <a:lstStyle/>
                    <a:p>
                      <a:pPr algn="ctr"/>
                      <a:endParaRPr lang="en-GB" sz="2000" noProof="0" dirty="0" smtClean="0"/>
                    </a:p>
                    <a:p>
                      <a:pPr algn="ctr"/>
                      <a:r>
                        <a:rPr lang="en-GB" sz="2000" noProof="0" dirty="0" smtClean="0"/>
                        <a:t>90%</a:t>
                      </a:r>
                      <a:endParaRPr lang="en-GB" sz="2000" noProof="0" dirty="0"/>
                    </a:p>
                  </a:txBody>
                  <a:tcPr/>
                </a:tc>
                <a:tc>
                  <a:txBody>
                    <a:bodyPr/>
                    <a:lstStyle/>
                    <a:p>
                      <a:pPr algn="ctr"/>
                      <a:endParaRPr lang="en-GB" sz="2000" noProof="0" dirty="0" smtClean="0"/>
                    </a:p>
                    <a:p>
                      <a:pPr algn="ctr"/>
                      <a:r>
                        <a:rPr lang="en-GB" sz="2000" noProof="0" dirty="0" smtClean="0"/>
                        <a:t>70%</a:t>
                      </a:r>
                      <a:endParaRPr lang="en-GB" sz="2000" noProof="0" dirty="0"/>
                    </a:p>
                  </a:txBody>
                  <a:tcPr/>
                </a:tc>
                <a:tc>
                  <a:txBody>
                    <a:bodyPr/>
                    <a:lstStyle/>
                    <a:p>
                      <a:pPr algn="ctr"/>
                      <a:endParaRPr lang="en-GB" sz="2000" noProof="0" dirty="0" smtClean="0"/>
                    </a:p>
                    <a:p>
                      <a:pPr algn="ctr"/>
                      <a:r>
                        <a:rPr lang="en-GB" sz="2000" noProof="0" dirty="0" smtClean="0"/>
                        <a:t>60%</a:t>
                      </a:r>
                      <a:endParaRPr lang="en-GB" sz="2000" noProof="0" dirty="0"/>
                    </a:p>
                  </a:txBody>
                  <a:tcPr/>
                </a:tc>
              </a:tr>
              <a:tr h="510482">
                <a:tc>
                  <a:txBody>
                    <a:bodyPr/>
                    <a:lstStyle/>
                    <a:p>
                      <a:r>
                        <a:rPr lang="en-GB" sz="2000" b="1" noProof="0" dirty="0" smtClean="0">
                          <a:solidFill>
                            <a:srgbClr val="0000FF"/>
                          </a:solidFill>
                        </a:rPr>
                        <a:t>Products with general marketing standard</a:t>
                      </a:r>
                      <a:endParaRPr lang="en-GB" sz="2000" b="1" noProof="0" dirty="0">
                        <a:solidFill>
                          <a:srgbClr val="0000FF"/>
                        </a:solidFill>
                      </a:endParaRPr>
                    </a:p>
                  </a:txBody>
                  <a:tcPr/>
                </a:tc>
                <a:tc>
                  <a:txBody>
                    <a:bodyPr/>
                    <a:lstStyle/>
                    <a:p>
                      <a:pPr algn="ctr"/>
                      <a:endParaRPr lang="en-GB" sz="2000" noProof="0" dirty="0" smtClean="0"/>
                    </a:p>
                    <a:p>
                      <a:pPr algn="ctr"/>
                      <a:r>
                        <a:rPr lang="en-GB" sz="2000" noProof="0" dirty="0" smtClean="0"/>
                        <a:t>80%</a:t>
                      </a:r>
                      <a:endParaRPr lang="en-GB" sz="2000" noProof="0" dirty="0"/>
                    </a:p>
                  </a:txBody>
                  <a:tcPr/>
                </a:tc>
                <a:tc>
                  <a:txBody>
                    <a:bodyPr/>
                    <a:lstStyle/>
                    <a:p>
                      <a:pPr algn="ctr"/>
                      <a:endParaRPr lang="en-GB" sz="2000" noProof="0" dirty="0" smtClean="0"/>
                    </a:p>
                    <a:p>
                      <a:pPr algn="ctr"/>
                      <a:r>
                        <a:rPr lang="en-GB" sz="2000" noProof="0" dirty="0" smtClean="0"/>
                        <a:t>60%</a:t>
                      </a:r>
                      <a:endParaRPr lang="en-GB" sz="2000" noProof="0" dirty="0"/>
                    </a:p>
                  </a:txBody>
                  <a:tcPr/>
                </a:tc>
                <a:tc>
                  <a:txBody>
                    <a:bodyPr/>
                    <a:lstStyle/>
                    <a:p>
                      <a:pPr algn="ctr"/>
                      <a:endParaRPr lang="en-GB" sz="2000" noProof="0" dirty="0" smtClean="0"/>
                    </a:p>
                    <a:p>
                      <a:pPr algn="ctr"/>
                      <a:r>
                        <a:rPr lang="en-GB" sz="2000" noProof="0" dirty="0" smtClean="0"/>
                        <a:t>50%</a:t>
                      </a:r>
                      <a:endParaRPr lang="en-GB" sz="2000" noProof="0" dirty="0"/>
                    </a:p>
                  </a:txBody>
                  <a:tcPr/>
                </a:tc>
              </a:tr>
            </a:tbl>
          </a:graphicData>
        </a:graphic>
      </p:graphicFrame>
      <p:pic>
        <p:nvPicPr>
          <p:cNvPr id="378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264" y="436565"/>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2921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il_fi" descr="-1283666894"/>
          <p:cNvPicPr>
            <a:picLocks noChangeAspect="1" noChangeArrowheads="1"/>
          </p:cNvPicPr>
          <p:nvPr/>
        </p:nvPicPr>
        <p:blipFill>
          <a:blip r:embed="rId3" cstate="print"/>
          <a:srcRect/>
          <a:stretch>
            <a:fillRect/>
          </a:stretch>
        </p:blipFill>
        <p:spPr bwMode="auto">
          <a:xfrm>
            <a:off x="251520" y="404663"/>
            <a:ext cx="2400300" cy="733425"/>
          </a:xfrm>
          <a:prstGeom prst="rect">
            <a:avLst/>
          </a:prstGeom>
          <a:noFill/>
          <a:ln w="9525">
            <a:noFill/>
            <a:miter lim="800000"/>
            <a:headEnd/>
            <a:tailEnd/>
          </a:ln>
        </p:spPr>
      </p:pic>
      <p:sp>
        <p:nvSpPr>
          <p:cNvPr id="2" name="1 Título"/>
          <p:cNvSpPr>
            <a:spLocks noGrp="1"/>
          </p:cNvSpPr>
          <p:nvPr>
            <p:ph type="title"/>
          </p:nvPr>
        </p:nvSpPr>
        <p:spPr>
          <a:xfrm>
            <a:off x="451997" y="1196752"/>
            <a:ext cx="8229600" cy="719138"/>
          </a:xfrm>
        </p:spPr>
        <p:txBody>
          <a:bodyPr>
            <a:normAutofit fontScale="90000"/>
          </a:bodyPr>
          <a:lstStyle/>
          <a:p>
            <a:pPr lvl="0" algn="ctr" eaLnBrk="1" fontAlgn="auto" hangingPunct="1">
              <a:spcAft>
                <a:spcPts val="0"/>
              </a:spcAft>
              <a:defRPr/>
            </a:pPr>
            <a:r>
              <a:rPr lang="en-GB" sz="3600" dirty="0"/>
              <a:t>Spanish conformity control organization</a:t>
            </a:r>
            <a:br>
              <a:rPr lang="en-GB" sz="3600" dirty="0"/>
            </a:br>
            <a:endParaRPr lang="en-GB" sz="3600" dirty="0"/>
          </a:p>
        </p:txBody>
      </p:sp>
      <p:sp>
        <p:nvSpPr>
          <p:cNvPr id="13317" name="2 Marcador de contenido"/>
          <p:cNvSpPr>
            <a:spLocks noGrp="1"/>
          </p:cNvSpPr>
          <p:nvPr>
            <p:ph idx="1"/>
          </p:nvPr>
        </p:nvSpPr>
        <p:spPr>
          <a:xfrm>
            <a:off x="175724" y="1556792"/>
            <a:ext cx="8428724" cy="2304256"/>
          </a:xfrm>
        </p:spPr>
        <p:txBody>
          <a:bodyPr/>
          <a:lstStyle/>
          <a:p>
            <a:pPr marL="355600" indent="-355600" algn="just" eaLnBrk="1" hangingPunct="1">
              <a:buFont typeface="Wingdings" panose="05000000000000000000" pitchFamily="2" charset="2"/>
              <a:buChar char="q"/>
            </a:pPr>
            <a:r>
              <a:rPr lang="en-GB" sz="2600" dirty="0" smtClean="0">
                <a:solidFill>
                  <a:srgbClr val="0000FF"/>
                </a:solidFill>
              </a:rPr>
              <a:t>Coordination authority. </a:t>
            </a:r>
            <a:endParaRPr lang="en-GB" dirty="0"/>
          </a:p>
          <a:p>
            <a:pPr marL="0" indent="0" algn="just" eaLnBrk="1" hangingPunct="1">
              <a:buNone/>
            </a:pPr>
            <a:r>
              <a:rPr lang="en-GB" dirty="0" smtClean="0"/>
              <a:t>General Directorate of Trade and Investment is the single, </a:t>
            </a:r>
            <a:r>
              <a:rPr lang="en-US" dirty="0" smtClean="0"/>
              <a:t>competent </a:t>
            </a:r>
            <a:r>
              <a:rPr lang="en-US" dirty="0"/>
              <a:t>authority responsible for coordination </a:t>
            </a:r>
            <a:r>
              <a:rPr lang="en-US" dirty="0" smtClean="0"/>
              <a:t>in </a:t>
            </a:r>
            <a:r>
              <a:rPr lang="en-US" dirty="0"/>
              <a:t>the area of checks on conformity to marketing </a:t>
            </a:r>
            <a:r>
              <a:rPr lang="en-US" dirty="0" smtClean="0"/>
              <a:t>standards (R EU 543/2011)</a:t>
            </a:r>
            <a:r>
              <a:rPr lang="en-GB" dirty="0" smtClean="0"/>
              <a:t>.</a:t>
            </a:r>
          </a:p>
          <a:p>
            <a:pPr marL="0" indent="0" eaLnBrk="1" hangingPunct="1">
              <a:buNone/>
            </a:pPr>
            <a:r>
              <a:rPr lang="es-ES" sz="2800" dirty="0" smtClean="0"/>
              <a:t>	</a:t>
            </a:r>
          </a:p>
        </p:txBody>
      </p:sp>
      <p:sp>
        <p:nvSpPr>
          <p:cNvPr id="6" name="1 Título"/>
          <p:cNvSpPr txBox="1">
            <a:spLocks/>
          </p:cNvSpPr>
          <p:nvPr/>
        </p:nvSpPr>
        <p:spPr>
          <a:xfrm>
            <a:off x="467544" y="1700808"/>
            <a:ext cx="8229600" cy="647130"/>
          </a:xfrm>
          <a:prstGeom prst="rect">
            <a:avLst/>
          </a:prstGeom>
        </p:spPr>
        <p:txBody>
          <a:bodyPr vert="horz" lIns="91440" tIns="45720" rIns="91440" bIns="45720" rtlCol="0" anchor="ctr">
            <a:normAutofit/>
          </a:bodyPr>
          <a:lstStyle/>
          <a:p>
            <a:pPr algn="ctr" fontAlgn="auto">
              <a:spcAft>
                <a:spcPts val="0"/>
              </a:spcAft>
              <a:defRPr/>
            </a:pPr>
            <a:endParaRPr kumimoji="0" lang="en-GB" sz="3600" b="0" i="0" u="none" strike="noStrike" kern="1200" cap="none" spc="-100" normalizeH="0" baseline="0" noProof="0" dirty="0">
              <a:ln>
                <a:noFill/>
              </a:ln>
              <a:solidFill>
                <a:srgbClr val="0000FF"/>
              </a:solidFill>
              <a:effectLst/>
              <a:uLnTx/>
              <a:uFillTx/>
              <a:latin typeface="+mj-lt"/>
              <a:ea typeface="+mj-ea"/>
              <a:cs typeface="+mj-cs"/>
            </a:endParaRP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9712" y="3406056"/>
            <a:ext cx="6624736" cy="3307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96336" y="410058"/>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568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404664"/>
            <a:ext cx="2400300" cy="733425"/>
          </a:xfrm>
          <a:prstGeom prst="rect">
            <a:avLst/>
          </a:prstGeom>
          <a:noFill/>
          <a:ln w="9525">
            <a:noFill/>
            <a:miter lim="800000"/>
            <a:headEnd/>
            <a:tailEnd/>
          </a:ln>
        </p:spPr>
      </p:pic>
      <p:sp>
        <p:nvSpPr>
          <p:cNvPr id="14341" name="2 Marcador de contenido"/>
          <p:cNvSpPr>
            <a:spLocks noGrp="1"/>
          </p:cNvSpPr>
          <p:nvPr>
            <p:ph idx="1"/>
          </p:nvPr>
        </p:nvSpPr>
        <p:spPr>
          <a:xfrm>
            <a:off x="179388" y="2492896"/>
            <a:ext cx="8814752" cy="4248472"/>
          </a:xfrm>
        </p:spPr>
        <p:txBody>
          <a:bodyPr/>
          <a:lstStyle/>
          <a:p>
            <a:pPr marL="360363" lvl="1" indent="-349250" eaLnBrk="1" hangingPunct="1">
              <a:spcAft>
                <a:spcPts val="1200"/>
              </a:spcAft>
              <a:buFont typeface="Wingdings" pitchFamily="2" charset="2"/>
              <a:buChar char="q"/>
            </a:pPr>
            <a:r>
              <a:rPr lang="en-GB" sz="2600" dirty="0" smtClean="0"/>
              <a:t>The criteria to asses the risk include the </a:t>
            </a:r>
            <a:r>
              <a:rPr lang="en-GB" sz="2600" u="sng" dirty="0" smtClean="0"/>
              <a:t>country of origin</a:t>
            </a:r>
            <a:r>
              <a:rPr lang="en-GB" sz="2600" dirty="0" smtClean="0"/>
              <a:t> and the </a:t>
            </a:r>
            <a:r>
              <a:rPr lang="en-GB" sz="2600" u="sng" dirty="0" smtClean="0"/>
              <a:t>type of product.</a:t>
            </a:r>
          </a:p>
          <a:p>
            <a:pPr marL="360363" lvl="1" indent="-349250" eaLnBrk="1" hangingPunct="1">
              <a:spcAft>
                <a:spcPts val="1200"/>
              </a:spcAft>
              <a:buFont typeface="Wingdings" pitchFamily="2" charset="2"/>
              <a:buChar char="q"/>
            </a:pPr>
            <a:r>
              <a:rPr lang="en-GB" sz="2400" dirty="0" smtClean="0"/>
              <a:t>Regarding the country of origin, the existence of a conformity certificate issued by a </a:t>
            </a:r>
            <a:r>
              <a:rPr lang="en-GB" sz="2400" dirty="0" smtClean="0">
                <a:solidFill>
                  <a:srgbClr val="0000FF"/>
                </a:solidFill>
              </a:rPr>
              <a:t>third country where the conformity checks have been approved by the Commission </a:t>
            </a:r>
            <a:r>
              <a:rPr lang="en-GB" sz="2400" dirty="0" smtClean="0"/>
              <a:t>(art. 15), is a factor that reduces the risk of non conformity.</a:t>
            </a:r>
          </a:p>
          <a:p>
            <a:pPr marL="360363" lvl="1" indent="-349250" eaLnBrk="1" hangingPunct="1">
              <a:spcAft>
                <a:spcPts val="1200"/>
              </a:spcAft>
              <a:buNone/>
            </a:pPr>
            <a:r>
              <a:rPr lang="en-GB" sz="2800" dirty="0" smtClean="0"/>
              <a:t> </a:t>
            </a:r>
          </a:p>
        </p:txBody>
      </p:sp>
      <p:sp>
        <p:nvSpPr>
          <p:cNvPr id="6" name="1 Título"/>
          <p:cNvSpPr txBox="1">
            <a:spLocks/>
          </p:cNvSpPr>
          <p:nvPr/>
        </p:nvSpPr>
        <p:spPr>
          <a:xfrm>
            <a:off x="173668" y="1585554"/>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import</a:t>
            </a:r>
            <a:r>
              <a:rPr lang="en-GB" sz="3600" spc="-100" dirty="0">
                <a:solidFill>
                  <a:srgbClr val="0000FF"/>
                </a:solidFill>
              </a:rPr>
              <a:t> level</a:t>
            </a:r>
            <a:endParaRPr lang="en-GB" sz="4000" spc="-100" dirty="0">
              <a:solidFill>
                <a:srgbClr val="0000FF"/>
              </a:solidFill>
            </a:endParaRPr>
          </a:p>
        </p:txBody>
      </p:sp>
      <p:graphicFrame>
        <p:nvGraphicFramePr>
          <p:cNvPr id="7" name="6 Tabla"/>
          <p:cNvGraphicFramePr>
            <a:graphicFrameLocks noGrp="1"/>
          </p:cNvGraphicFramePr>
          <p:nvPr>
            <p:extLst>
              <p:ext uri="{D42A27DB-BD31-4B8C-83A1-F6EECF244321}">
                <p14:modId xmlns:p14="http://schemas.microsoft.com/office/powerpoint/2010/main" xmlns="" val="3226862561"/>
              </p:ext>
            </p:extLst>
          </p:nvPr>
        </p:nvGraphicFramePr>
        <p:xfrm>
          <a:off x="611559" y="5229200"/>
          <a:ext cx="8064897" cy="1402080"/>
        </p:xfrm>
        <a:graphic>
          <a:graphicData uri="http://schemas.openxmlformats.org/drawingml/2006/table">
            <a:tbl>
              <a:tblPr firstRow="1" bandRow="1">
                <a:tableStyleId>{5C22544A-7EE6-4342-B048-85BDC9FD1C3A}</a:tableStyleId>
              </a:tblPr>
              <a:tblGrid>
                <a:gridCol w="3686810"/>
                <a:gridCol w="2649895"/>
                <a:gridCol w="1728192"/>
              </a:tblGrid>
              <a:tr h="370840">
                <a:tc>
                  <a:txBody>
                    <a:bodyPr/>
                    <a:lstStyle/>
                    <a:p>
                      <a:endParaRPr lang="en-GB" noProof="0" dirty="0"/>
                    </a:p>
                  </a:txBody>
                  <a:tcPr/>
                </a:tc>
                <a:tc>
                  <a:txBody>
                    <a:bodyPr/>
                    <a:lstStyle/>
                    <a:p>
                      <a:pPr algn="ctr"/>
                      <a:r>
                        <a:rPr lang="en-GB" sz="2000" noProof="0" dirty="0" smtClean="0"/>
                        <a:t>Approved country </a:t>
                      </a:r>
                    </a:p>
                    <a:p>
                      <a:pPr algn="ctr"/>
                      <a:r>
                        <a:rPr lang="en-GB" sz="2000" noProof="0" dirty="0" smtClean="0"/>
                        <a:t>+ certificate</a:t>
                      </a:r>
                      <a:endParaRPr lang="en-GB" sz="2000" noProof="0" dirty="0"/>
                    </a:p>
                  </a:txBody>
                  <a:tcPr anchor="ctr"/>
                </a:tc>
                <a:tc>
                  <a:txBody>
                    <a:bodyPr/>
                    <a:lstStyle/>
                    <a:p>
                      <a:pPr algn="ctr"/>
                      <a:r>
                        <a:rPr lang="en-GB" sz="2000" noProof="0" dirty="0" smtClean="0"/>
                        <a:t>Other</a:t>
                      </a:r>
                      <a:endParaRPr lang="en-GB" sz="2000" noProof="0" dirty="0"/>
                    </a:p>
                  </a:txBody>
                  <a:tcPr anchor="ctr"/>
                </a:tc>
              </a:tr>
              <a:tr h="370840">
                <a:tc>
                  <a:txBody>
                    <a:bodyPr/>
                    <a:lstStyle/>
                    <a:p>
                      <a:pPr algn="ctr"/>
                      <a:r>
                        <a:rPr lang="en-GB" sz="2000" b="1" noProof="0" dirty="0" smtClean="0"/>
                        <a:t>Minimum % of conformity</a:t>
                      </a:r>
                      <a:r>
                        <a:rPr lang="en-GB" sz="2000" b="1" baseline="0" noProof="0" dirty="0" smtClean="0"/>
                        <a:t> checks (physical)</a:t>
                      </a:r>
                      <a:endParaRPr lang="en-GB" sz="2000" b="1" noProof="0" dirty="0"/>
                    </a:p>
                  </a:txBody>
                  <a:tcPr/>
                </a:tc>
                <a:tc>
                  <a:txBody>
                    <a:bodyPr/>
                    <a:lstStyle/>
                    <a:p>
                      <a:pPr algn="ctr"/>
                      <a:r>
                        <a:rPr lang="es-ES" sz="2000" dirty="0" smtClean="0"/>
                        <a:t>80 %</a:t>
                      </a:r>
                      <a:endParaRPr lang="es-ES" sz="2000" dirty="0"/>
                    </a:p>
                  </a:txBody>
                  <a:tcPr anchor="ctr"/>
                </a:tc>
                <a:tc>
                  <a:txBody>
                    <a:bodyPr/>
                    <a:lstStyle/>
                    <a:p>
                      <a:pPr algn="ctr"/>
                      <a:r>
                        <a:rPr lang="es-ES" sz="2000" dirty="0" smtClean="0"/>
                        <a:t>100 %</a:t>
                      </a:r>
                      <a:endParaRPr lang="es-ES" sz="2000" dirty="0"/>
                    </a:p>
                  </a:txBody>
                  <a:tcPr anchor="ctr"/>
                </a:tc>
              </a:tr>
            </a:tbl>
          </a:graphicData>
        </a:graphic>
      </p:graphicFrame>
      <p:pic>
        <p:nvPicPr>
          <p:cNvPr id="389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4958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89414" y="452519"/>
            <a:ext cx="2400300" cy="733425"/>
          </a:xfrm>
          <a:prstGeom prst="rect">
            <a:avLst/>
          </a:prstGeom>
          <a:noFill/>
          <a:ln w="9525">
            <a:noFill/>
            <a:miter lim="800000"/>
            <a:headEnd/>
            <a:tailEnd/>
          </a:ln>
        </p:spPr>
      </p:pic>
      <p:sp>
        <p:nvSpPr>
          <p:cNvPr id="14341" name="2 Marcador de contenido"/>
          <p:cNvSpPr>
            <a:spLocks noGrp="1"/>
          </p:cNvSpPr>
          <p:nvPr>
            <p:ph idx="1"/>
          </p:nvPr>
        </p:nvSpPr>
        <p:spPr>
          <a:xfrm>
            <a:off x="251520" y="2492896"/>
            <a:ext cx="8713092" cy="4176464"/>
          </a:xfrm>
        </p:spPr>
        <p:txBody>
          <a:bodyPr/>
          <a:lstStyle/>
          <a:p>
            <a:pPr marL="360363" lvl="1" indent="-349250" eaLnBrk="1" hangingPunct="1">
              <a:spcAft>
                <a:spcPts val="1200"/>
              </a:spcAft>
              <a:buFont typeface="Wingdings" pitchFamily="2" charset="2"/>
              <a:buChar char="q"/>
            </a:pPr>
            <a:r>
              <a:rPr lang="en-GB" sz="2600" dirty="0" smtClean="0"/>
              <a:t>The final frequency of physical controls is based on the </a:t>
            </a:r>
            <a:r>
              <a:rPr lang="en-GB" sz="2600" u="sng" dirty="0" smtClean="0"/>
              <a:t>type of product</a:t>
            </a:r>
            <a:r>
              <a:rPr lang="en-GB" sz="2600" dirty="0" smtClean="0"/>
              <a:t>:</a:t>
            </a:r>
          </a:p>
        </p:txBody>
      </p:sp>
      <p:sp>
        <p:nvSpPr>
          <p:cNvPr id="6" name="1 Título"/>
          <p:cNvSpPr txBox="1">
            <a:spLocks/>
          </p:cNvSpPr>
          <p:nvPr/>
        </p:nvSpPr>
        <p:spPr>
          <a:xfrm>
            <a:off x="173668" y="1585554"/>
            <a:ext cx="8820472" cy="863749"/>
          </a:xfrm>
          <a:prstGeom prst="rect">
            <a:avLst/>
          </a:prstGeom>
        </p:spPr>
        <p:txBody>
          <a:bodyPr vert="horz" lIns="91440" tIns="45720" rIns="91440" bIns="45720" rtlCol="0" anchor="ctr">
            <a:normAutofit fontScale="97500"/>
          </a:bodyPr>
          <a:lstStyle/>
          <a:p>
            <a:pPr algn="ctr">
              <a:spcBef>
                <a:spcPct val="0"/>
              </a:spcBef>
              <a:defRPr/>
            </a:pPr>
            <a:r>
              <a:rPr lang="en-GB" sz="3600" spc="-100" dirty="0">
                <a:solidFill>
                  <a:srgbClr val="0000FF"/>
                </a:solidFill>
              </a:rPr>
              <a:t>Conformity controls at </a:t>
            </a:r>
            <a:r>
              <a:rPr lang="en-GB" sz="3600" u="sng" spc="-100" dirty="0">
                <a:solidFill>
                  <a:srgbClr val="0000FF"/>
                </a:solidFill>
              </a:rPr>
              <a:t>import</a:t>
            </a:r>
            <a:r>
              <a:rPr lang="en-GB" sz="3600" spc="-100" dirty="0">
                <a:solidFill>
                  <a:srgbClr val="0000FF"/>
                </a:solidFill>
              </a:rPr>
              <a:t> level</a:t>
            </a:r>
            <a:endParaRPr lang="en-GB" sz="4000" spc="-100" dirty="0">
              <a:solidFill>
                <a:srgbClr val="0000FF"/>
              </a:solidFill>
            </a:endParaRPr>
          </a:p>
        </p:txBody>
      </p:sp>
      <p:graphicFrame>
        <p:nvGraphicFramePr>
          <p:cNvPr id="8" name="7 Tabla"/>
          <p:cNvGraphicFramePr>
            <a:graphicFrameLocks noGrp="1"/>
          </p:cNvGraphicFramePr>
          <p:nvPr>
            <p:extLst>
              <p:ext uri="{D42A27DB-BD31-4B8C-83A1-F6EECF244321}">
                <p14:modId xmlns:p14="http://schemas.microsoft.com/office/powerpoint/2010/main" xmlns="" val="112344046"/>
              </p:ext>
            </p:extLst>
          </p:nvPr>
        </p:nvGraphicFramePr>
        <p:xfrm>
          <a:off x="539552" y="3429000"/>
          <a:ext cx="8424937" cy="3235816"/>
        </p:xfrm>
        <a:graphic>
          <a:graphicData uri="http://schemas.openxmlformats.org/drawingml/2006/table">
            <a:tbl>
              <a:tblPr firstRow="1" bandRow="1">
                <a:tableStyleId>{5C22544A-7EE6-4342-B048-85BDC9FD1C3A}</a:tableStyleId>
              </a:tblPr>
              <a:tblGrid>
                <a:gridCol w="2592289"/>
                <a:gridCol w="1872208"/>
                <a:gridCol w="1958473"/>
                <a:gridCol w="2001967"/>
              </a:tblGrid>
              <a:tr h="510482">
                <a:tc gridSpan="4">
                  <a:txBody>
                    <a:bodyPr/>
                    <a:lstStyle/>
                    <a:p>
                      <a:pPr algn="ctr"/>
                      <a:r>
                        <a:rPr lang="en-GB" sz="2000" noProof="0" dirty="0" smtClean="0"/>
                        <a:t>Minimum % of consignments for conformity</a:t>
                      </a:r>
                      <a:r>
                        <a:rPr lang="en-GB" sz="2000" baseline="0" noProof="0" dirty="0" smtClean="0"/>
                        <a:t> checks (physical)</a:t>
                      </a:r>
                      <a:endParaRPr lang="en-GB" sz="2000" noProof="0" dirty="0"/>
                    </a:p>
                  </a:txBody>
                  <a:tcPr/>
                </a:tc>
                <a:tc hMerge="1">
                  <a:txBody>
                    <a:bodyPr/>
                    <a:lstStyle/>
                    <a:p>
                      <a:endParaRPr lang="es-ES"/>
                    </a:p>
                  </a:txBody>
                  <a:tcPr/>
                </a:tc>
                <a:tc hMerge="1">
                  <a:txBody>
                    <a:bodyPr/>
                    <a:lstStyle/>
                    <a:p>
                      <a:endParaRPr lang="es-ES" dirty="0"/>
                    </a:p>
                  </a:txBody>
                  <a:tcPr/>
                </a:tc>
                <a:tc hMerge="1">
                  <a:txBody>
                    <a:bodyPr/>
                    <a:lstStyle/>
                    <a:p>
                      <a:pPr algn="ctr"/>
                      <a:endParaRPr lang="en-GB" sz="2000" noProof="0" dirty="0"/>
                    </a:p>
                  </a:txBody>
                  <a:tcPr/>
                </a:tc>
              </a:tr>
              <a:tr h="713654">
                <a:tc>
                  <a:txBody>
                    <a:bodyPr/>
                    <a:lstStyle/>
                    <a:p>
                      <a:pPr algn="l"/>
                      <a:endParaRPr lang="en-GB" sz="2000" b="1" noProof="0" dirty="0" smtClean="0">
                        <a:solidFill>
                          <a:srgbClr val="0000FF"/>
                        </a:solidFill>
                      </a:endParaRPr>
                    </a:p>
                  </a:txBody>
                  <a:tcPr/>
                </a:tc>
                <a:tc>
                  <a:txBody>
                    <a:bodyPr/>
                    <a:lstStyle/>
                    <a:p>
                      <a:pPr algn="ctr"/>
                      <a:r>
                        <a:rPr lang="en-GB" sz="2000" b="1" noProof="0" dirty="0" smtClean="0"/>
                        <a:t>High </a:t>
                      </a:r>
                    </a:p>
                    <a:p>
                      <a:pPr algn="ctr"/>
                      <a:r>
                        <a:rPr lang="en-GB" sz="2000" b="1" noProof="0" dirty="0" smtClean="0"/>
                        <a:t>perishable</a:t>
                      </a:r>
                      <a:endParaRPr lang="en-GB" sz="2000" b="1" noProof="0" dirty="0"/>
                    </a:p>
                  </a:txBody>
                  <a:tcPr anchor="ctr"/>
                </a:tc>
                <a:tc>
                  <a:txBody>
                    <a:bodyPr/>
                    <a:lstStyle/>
                    <a:p>
                      <a:pPr algn="ctr"/>
                      <a:r>
                        <a:rPr lang="en-GB" sz="2000" b="1" noProof="0" dirty="0" smtClean="0"/>
                        <a:t>Perishable</a:t>
                      </a:r>
                      <a:endParaRPr lang="en-GB" sz="2000" b="1" noProof="0" dirty="0"/>
                    </a:p>
                  </a:txBody>
                  <a:tcPr anchor="ctr"/>
                </a:tc>
                <a:tc>
                  <a:txBody>
                    <a:bodyPr/>
                    <a:lstStyle/>
                    <a:p>
                      <a:pPr algn="ctr"/>
                      <a:r>
                        <a:rPr lang="en-GB" sz="2000" b="1" noProof="0" dirty="0" smtClean="0"/>
                        <a:t>Less perishable</a:t>
                      </a:r>
                      <a:endParaRPr lang="en-GB" sz="2000" b="1" noProof="0" dirty="0"/>
                    </a:p>
                  </a:txBody>
                  <a:tcPr anchor="ctr"/>
                </a:tc>
              </a:tr>
              <a:tr h="510482">
                <a:tc>
                  <a:txBody>
                    <a:bodyPr/>
                    <a:lstStyle/>
                    <a:p>
                      <a:pPr marL="0" indent="0" algn="l">
                        <a:buFont typeface="Wingdings" panose="05000000000000000000" pitchFamily="2" charset="2"/>
                        <a:buNone/>
                      </a:pPr>
                      <a:r>
                        <a:rPr lang="en-GB" sz="2000" b="1" noProof="0" dirty="0" smtClean="0">
                          <a:solidFill>
                            <a:srgbClr val="0000FF"/>
                          </a:solidFill>
                        </a:rPr>
                        <a:t>Products with specific</a:t>
                      </a:r>
                      <a:r>
                        <a:rPr lang="en-GB" sz="2000" b="1" baseline="0" noProof="0" dirty="0" smtClean="0">
                          <a:solidFill>
                            <a:srgbClr val="0000FF"/>
                          </a:solidFill>
                        </a:rPr>
                        <a:t> </a:t>
                      </a:r>
                      <a:r>
                        <a:rPr lang="en-GB" sz="2000" b="1" noProof="0" dirty="0" smtClean="0">
                          <a:solidFill>
                            <a:srgbClr val="0000FF"/>
                          </a:solidFill>
                        </a:rPr>
                        <a:t>marketing standard</a:t>
                      </a:r>
                    </a:p>
                  </a:txBody>
                  <a:tcPr/>
                </a:tc>
                <a:tc>
                  <a:txBody>
                    <a:bodyPr/>
                    <a:lstStyle/>
                    <a:p>
                      <a:pPr algn="ctr"/>
                      <a:endParaRPr lang="en-GB" sz="2000" noProof="0" dirty="0" smtClean="0"/>
                    </a:p>
                    <a:p>
                      <a:pPr algn="ctr"/>
                      <a:r>
                        <a:rPr lang="en-GB" sz="2000" noProof="0" dirty="0" smtClean="0"/>
                        <a:t>95%</a:t>
                      </a:r>
                      <a:endParaRPr lang="en-GB" sz="2000" noProof="0" dirty="0"/>
                    </a:p>
                  </a:txBody>
                  <a:tcPr/>
                </a:tc>
                <a:tc>
                  <a:txBody>
                    <a:bodyPr/>
                    <a:lstStyle/>
                    <a:p>
                      <a:pPr algn="ctr"/>
                      <a:endParaRPr lang="en-GB" sz="2000" noProof="0" dirty="0" smtClean="0"/>
                    </a:p>
                    <a:p>
                      <a:pPr algn="ctr"/>
                      <a:r>
                        <a:rPr lang="en-GB" sz="2000" noProof="0" dirty="0" smtClean="0"/>
                        <a:t>85%</a:t>
                      </a:r>
                      <a:endParaRPr lang="en-GB" sz="2000" noProof="0" dirty="0"/>
                    </a:p>
                  </a:txBody>
                  <a:tcPr/>
                </a:tc>
                <a:tc>
                  <a:txBody>
                    <a:bodyPr/>
                    <a:lstStyle/>
                    <a:p>
                      <a:pPr algn="ctr"/>
                      <a:endParaRPr lang="en-GB" sz="2000" noProof="0" dirty="0" smtClean="0"/>
                    </a:p>
                    <a:p>
                      <a:pPr algn="ctr"/>
                      <a:r>
                        <a:rPr lang="en-GB" sz="2000" noProof="0" dirty="0" smtClean="0"/>
                        <a:t>75%</a:t>
                      </a:r>
                      <a:endParaRPr lang="en-GB" sz="2000" noProof="0" dirty="0"/>
                    </a:p>
                  </a:txBody>
                  <a:tcPr/>
                </a:tc>
              </a:tr>
              <a:tr h="510482">
                <a:tc>
                  <a:txBody>
                    <a:bodyPr/>
                    <a:lstStyle/>
                    <a:p>
                      <a:r>
                        <a:rPr lang="en-GB" sz="2000" b="1" noProof="0" dirty="0" smtClean="0">
                          <a:solidFill>
                            <a:srgbClr val="0000FF"/>
                          </a:solidFill>
                        </a:rPr>
                        <a:t>Products with general marketing standard</a:t>
                      </a:r>
                      <a:endParaRPr lang="en-GB" sz="2000" b="1" noProof="0" dirty="0">
                        <a:solidFill>
                          <a:srgbClr val="0000FF"/>
                        </a:solidFill>
                      </a:endParaRPr>
                    </a:p>
                  </a:txBody>
                  <a:tcPr/>
                </a:tc>
                <a:tc>
                  <a:txBody>
                    <a:bodyPr/>
                    <a:lstStyle/>
                    <a:p>
                      <a:pPr algn="ctr"/>
                      <a:endParaRPr lang="en-GB" sz="2000" noProof="0" dirty="0" smtClean="0"/>
                    </a:p>
                    <a:p>
                      <a:pPr algn="ctr"/>
                      <a:r>
                        <a:rPr lang="en-GB" sz="2000" noProof="0" dirty="0" smtClean="0"/>
                        <a:t>85%</a:t>
                      </a:r>
                      <a:endParaRPr lang="en-GB" sz="2000" noProof="0" dirty="0"/>
                    </a:p>
                  </a:txBody>
                  <a:tcPr/>
                </a:tc>
                <a:tc>
                  <a:txBody>
                    <a:bodyPr/>
                    <a:lstStyle/>
                    <a:p>
                      <a:pPr algn="ctr"/>
                      <a:endParaRPr lang="en-GB" sz="2000" noProof="0" dirty="0" smtClean="0"/>
                    </a:p>
                    <a:p>
                      <a:pPr algn="ctr"/>
                      <a:r>
                        <a:rPr lang="en-GB" sz="2000" noProof="0" dirty="0" smtClean="0"/>
                        <a:t>75%</a:t>
                      </a:r>
                      <a:endParaRPr lang="en-GB" sz="2000" noProof="0" dirty="0"/>
                    </a:p>
                  </a:txBody>
                  <a:tcPr/>
                </a:tc>
                <a:tc>
                  <a:txBody>
                    <a:bodyPr/>
                    <a:lstStyle/>
                    <a:p>
                      <a:pPr algn="ctr"/>
                      <a:endParaRPr lang="en-GB" sz="2000" noProof="0" dirty="0" smtClean="0"/>
                    </a:p>
                    <a:p>
                      <a:pPr algn="ctr"/>
                      <a:r>
                        <a:rPr lang="en-GB" sz="2000" noProof="0" dirty="0" smtClean="0"/>
                        <a:t>55%</a:t>
                      </a:r>
                      <a:endParaRPr lang="en-GB" sz="2000" noProof="0" dirty="0"/>
                    </a:p>
                  </a:txBody>
                  <a:tcPr/>
                </a:tc>
              </a:tr>
            </a:tbl>
          </a:graphicData>
        </a:graphic>
      </p:graphicFrame>
      <p:pic>
        <p:nvPicPr>
          <p:cNvPr id="399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452519"/>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1998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482600"/>
            <a:ext cx="2400300" cy="733425"/>
          </a:xfrm>
          <a:prstGeom prst="rect">
            <a:avLst/>
          </a:prstGeom>
          <a:noFill/>
          <a:ln w="9525">
            <a:noFill/>
            <a:miter lim="800000"/>
            <a:headEnd/>
            <a:tailEnd/>
          </a:ln>
        </p:spPr>
      </p:pic>
      <p:sp>
        <p:nvSpPr>
          <p:cNvPr id="8" name="7 Título"/>
          <p:cNvSpPr>
            <a:spLocks noGrp="1"/>
          </p:cNvSpPr>
          <p:nvPr>
            <p:ph type="title"/>
          </p:nvPr>
        </p:nvSpPr>
        <p:spPr>
          <a:xfrm>
            <a:off x="611560" y="1628800"/>
            <a:ext cx="7772400" cy="2200275"/>
          </a:xfrm>
        </p:spPr>
        <p:txBody>
          <a:bodyPr>
            <a:normAutofit/>
          </a:bodyPr>
          <a:lstStyle/>
          <a:p>
            <a:pPr algn="ctr"/>
            <a:r>
              <a:rPr lang="en-GB" sz="3200" dirty="0" smtClean="0"/>
              <a:t>RISK ANALYSIS</a:t>
            </a:r>
            <a:br>
              <a:rPr lang="en-GB" sz="3200" dirty="0" smtClean="0"/>
            </a:br>
            <a:r>
              <a:rPr lang="en-GB" sz="3200" dirty="0" smtClean="0"/>
              <a:t>Software support tools</a:t>
            </a:r>
            <a:r>
              <a:rPr lang="en-GB" sz="4000" dirty="0" smtClean="0"/>
              <a:t/>
            </a:r>
            <a:br>
              <a:rPr lang="en-GB" sz="4000" dirty="0" smtClean="0"/>
            </a:br>
            <a:endParaRPr lang="es-ES" sz="2800" dirty="0"/>
          </a:p>
        </p:txBody>
      </p:sp>
      <p:pic>
        <p:nvPicPr>
          <p:cNvPr id="10" name="9 Imagen" descr="Advanced Support Tools"/>
          <p:cNvPicPr/>
          <p:nvPr/>
        </p:nvPicPr>
        <p:blipFill>
          <a:blip r:embed="rId4" cstate="print"/>
          <a:srcRect/>
          <a:stretch>
            <a:fillRect/>
          </a:stretch>
        </p:blipFill>
        <p:spPr bwMode="auto">
          <a:xfrm>
            <a:off x="5508104" y="4221088"/>
            <a:ext cx="1717675" cy="1717675"/>
          </a:xfrm>
          <a:prstGeom prst="rect">
            <a:avLst/>
          </a:prstGeom>
          <a:noFill/>
          <a:ln w="9525">
            <a:noFill/>
            <a:miter lim="800000"/>
            <a:headEnd/>
            <a:tailEnd/>
          </a:ln>
        </p:spPr>
      </p:pic>
      <p:pic>
        <p:nvPicPr>
          <p:cNvPr id="4096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6256" y="48260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4649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452519"/>
            <a:ext cx="2400300" cy="733425"/>
          </a:xfrm>
          <a:prstGeom prst="rect">
            <a:avLst/>
          </a:prstGeom>
          <a:noFill/>
          <a:ln w="9525">
            <a:noFill/>
            <a:miter lim="800000"/>
            <a:headEnd/>
            <a:tailEnd/>
          </a:ln>
        </p:spPr>
      </p:pic>
      <p:sp>
        <p:nvSpPr>
          <p:cNvPr id="2" name="1 Título"/>
          <p:cNvSpPr>
            <a:spLocks noGrp="1"/>
          </p:cNvSpPr>
          <p:nvPr>
            <p:ph type="title"/>
          </p:nvPr>
        </p:nvSpPr>
        <p:spPr>
          <a:xfrm>
            <a:off x="323528" y="836712"/>
            <a:ext cx="8568952" cy="575718"/>
          </a:xfrm>
        </p:spPr>
        <p:txBody>
          <a:bodyPr>
            <a:noAutofit/>
          </a:bodyPr>
          <a:lstStyle/>
          <a:p>
            <a:pPr algn="ctr" eaLnBrk="1" fontAlgn="auto" hangingPunct="1">
              <a:spcAft>
                <a:spcPts val="0"/>
              </a:spcAft>
              <a:defRPr/>
            </a:pPr>
            <a:r>
              <a:rPr lang="en-GB" sz="3600" dirty="0" smtClean="0"/>
              <a:t>Software support tools</a:t>
            </a:r>
            <a:endParaRPr lang="en-GB" sz="3600" dirty="0"/>
          </a:p>
        </p:txBody>
      </p:sp>
      <p:sp>
        <p:nvSpPr>
          <p:cNvPr id="6" name="1 Título"/>
          <p:cNvSpPr txBox="1">
            <a:spLocks/>
          </p:cNvSpPr>
          <p:nvPr/>
        </p:nvSpPr>
        <p:spPr>
          <a:xfrm>
            <a:off x="0" y="1340768"/>
            <a:ext cx="8820472" cy="576064"/>
          </a:xfrm>
          <a:prstGeom prst="rect">
            <a:avLst/>
          </a:prstGeom>
        </p:spPr>
        <p:txBody>
          <a:bodyPr vert="horz" lIns="91440" tIns="45720" rIns="91440" bIns="45720" rtlCol="0" anchor="ctr">
            <a:normAutofit fontScale="90000" lnSpcReduction="10000"/>
          </a:bodyPr>
          <a:lstStyle/>
          <a:p>
            <a:pPr algn="ctr">
              <a:spcBef>
                <a:spcPct val="0"/>
              </a:spcBef>
              <a:defRPr/>
            </a:pPr>
            <a:r>
              <a:rPr lang="en-GB" sz="3600" spc="-100" dirty="0">
                <a:solidFill>
                  <a:srgbClr val="0000FF"/>
                </a:solidFill>
              </a:rPr>
              <a:t>GARFYH: the Risk Analysis application</a:t>
            </a:r>
            <a:endParaRPr lang="en-GB" sz="4000" spc="-100" dirty="0">
              <a:solidFill>
                <a:srgbClr val="0000FF"/>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3479" y="1935523"/>
            <a:ext cx="5938688" cy="4750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98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06009" y="452519"/>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4019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454905"/>
            <a:ext cx="2400300" cy="733425"/>
          </a:xfrm>
          <a:prstGeom prst="rect">
            <a:avLst/>
          </a:prstGeom>
          <a:noFill/>
          <a:ln w="9525">
            <a:noFill/>
            <a:miter lim="800000"/>
            <a:headEnd/>
            <a:tailEnd/>
          </a:ln>
        </p:spPr>
      </p:pic>
      <p:sp>
        <p:nvSpPr>
          <p:cNvPr id="2" name="1 Título"/>
          <p:cNvSpPr>
            <a:spLocks noGrp="1"/>
          </p:cNvSpPr>
          <p:nvPr>
            <p:ph type="title"/>
          </p:nvPr>
        </p:nvSpPr>
        <p:spPr>
          <a:xfrm>
            <a:off x="287524" y="930811"/>
            <a:ext cx="8568952" cy="719734"/>
          </a:xfrm>
        </p:spPr>
        <p:txBody>
          <a:bodyPr>
            <a:noAutofit/>
          </a:bodyPr>
          <a:lstStyle/>
          <a:p>
            <a:pPr algn="ctr" eaLnBrk="1" fontAlgn="auto" hangingPunct="1">
              <a:spcAft>
                <a:spcPts val="0"/>
              </a:spcAft>
              <a:defRPr/>
            </a:pPr>
            <a:endParaRPr lang="en-GB" sz="3600" dirty="0"/>
          </a:p>
        </p:txBody>
      </p:sp>
      <p:sp>
        <p:nvSpPr>
          <p:cNvPr id="14341" name="2 Marcador de contenido"/>
          <p:cNvSpPr>
            <a:spLocks noGrp="1"/>
          </p:cNvSpPr>
          <p:nvPr>
            <p:ph idx="1"/>
          </p:nvPr>
        </p:nvSpPr>
        <p:spPr>
          <a:xfrm>
            <a:off x="457200" y="2492896"/>
            <a:ext cx="8291264" cy="4365104"/>
          </a:xfrm>
        </p:spPr>
        <p:txBody>
          <a:bodyPr/>
          <a:lstStyle/>
          <a:p>
            <a:pPr marL="361950" indent="-361950" eaLnBrk="1" hangingPunct="1">
              <a:buNone/>
            </a:pPr>
            <a:endParaRPr lang="en-GB" sz="2800" dirty="0" smtClean="0"/>
          </a:p>
          <a:p>
            <a:pPr marL="0" indent="0" eaLnBrk="1" hangingPunct="1">
              <a:buNone/>
            </a:pPr>
            <a:r>
              <a:rPr lang="en-GB" sz="2800" dirty="0" smtClean="0"/>
              <a:t> </a:t>
            </a:r>
            <a:endParaRPr lang="en-GB" dirty="0" smtClean="0"/>
          </a:p>
        </p:txBody>
      </p:sp>
      <p:sp>
        <p:nvSpPr>
          <p:cNvPr id="6" name="1 Título"/>
          <p:cNvSpPr txBox="1">
            <a:spLocks/>
          </p:cNvSpPr>
          <p:nvPr/>
        </p:nvSpPr>
        <p:spPr>
          <a:xfrm>
            <a:off x="0" y="1628801"/>
            <a:ext cx="9144000" cy="648072"/>
          </a:xfrm>
          <a:prstGeom prst="rect">
            <a:avLst/>
          </a:prstGeom>
        </p:spPr>
        <p:txBody>
          <a:bodyPr vert="horz" lIns="91440" tIns="45720" rIns="91440" bIns="45720" rtlCol="0" anchor="ctr">
            <a:normAutofit fontScale="90000"/>
          </a:bodyPr>
          <a:lstStyle/>
          <a:p>
            <a:pPr algn="ctr">
              <a:spcBef>
                <a:spcPct val="0"/>
              </a:spcBef>
              <a:defRPr/>
            </a:pPr>
            <a:r>
              <a:rPr lang="en-GB" sz="3600" spc="-100" dirty="0">
                <a:solidFill>
                  <a:srgbClr val="0000FF"/>
                </a:solidFill>
              </a:rPr>
              <a:t>The risk analysis: risk level and frequency of checks</a:t>
            </a:r>
            <a:endParaRPr lang="en-GB" sz="4000" spc="-100" dirty="0">
              <a:solidFill>
                <a:srgbClr val="0000FF"/>
              </a:solidFill>
            </a:endParaRPr>
          </a:p>
        </p:txBody>
      </p:sp>
      <p:pic>
        <p:nvPicPr>
          <p:cNvPr id="7" name="6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1680" y="2204864"/>
            <a:ext cx="5904656" cy="4536504"/>
          </a:xfrm>
          <a:prstGeom prst="rect">
            <a:avLst/>
          </a:prstGeom>
          <a:noFill/>
        </p:spPr>
      </p:pic>
      <p:pic>
        <p:nvPicPr>
          <p:cNvPr id="430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7380" y="454905"/>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9030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p:pic>
      <p:sp>
        <p:nvSpPr>
          <p:cNvPr id="77828" name="Rectangle 4"/>
          <p:cNvSpPr>
            <a:spLocks noGrp="1" noChangeArrowheads="1"/>
          </p:cNvSpPr>
          <p:nvPr>
            <p:ph type="title"/>
          </p:nvPr>
        </p:nvSpPr>
        <p:spPr/>
        <p:txBody>
          <a:bodyPr/>
          <a:lstStyle/>
          <a:p>
            <a:endParaRPr lang="es-E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32656"/>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299319"/>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01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251520" y="464071"/>
            <a:ext cx="2400300" cy="733425"/>
          </a:xfrm>
          <a:prstGeom prst="rect">
            <a:avLst/>
          </a:prstGeom>
          <a:noFill/>
          <a:ln w="9525">
            <a:noFill/>
            <a:miter lim="800000"/>
            <a:headEnd/>
            <a:tailEnd/>
          </a:ln>
        </p:spPr>
      </p:pic>
      <p:sp>
        <p:nvSpPr>
          <p:cNvPr id="8" name="7 Título"/>
          <p:cNvSpPr>
            <a:spLocks noGrp="1"/>
          </p:cNvSpPr>
          <p:nvPr>
            <p:ph type="title"/>
          </p:nvPr>
        </p:nvSpPr>
        <p:spPr>
          <a:xfrm>
            <a:off x="395536" y="1916832"/>
            <a:ext cx="8568952" cy="2200275"/>
          </a:xfrm>
        </p:spPr>
        <p:txBody>
          <a:bodyPr>
            <a:normAutofit/>
          </a:bodyPr>
          <a:lstStyle/>
          <a:p>
            <a:pPr algn="ctr"/>
            <a:r>
              <a:rPr lang="en-GB" sz="3600" dirty="0" smtClean="0"/>
              <a:t>CONFORMITY checks</a:t>
            </a:r>
            <a:endParaRPr lang="es-ES" sz="3600" dirty="0"/>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0272" y="464071"/>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8016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p:txBody>
          <a:bodyPr/>
          <a:lstStyle/>
          <a:p>
            <a:pPr algn="ctr">
              <a:buFontTx/>
              <a:buNone/>
            </a:pPr>
            <a:r>
              <a:rPr lang="es-ES" sz="2400" b="1" dirty="0" err="1"/>
              <a:t>Checks</a:t>
            </a:r>
            <a:r>
              <a:rPr lang="es-ES" sz="2400" b="1" dirty="0"/>
              <a:t> </a:t>
            </a:r>
            <a:r>
              <a:rPr lang="es-ES" sz="2400" b="1" dirty="0" err="1"/>
              <a:t>on</a:t>
            </a:r>
            <a:r>
              <a:rPr lang="es-ES" sz="2400" b="1" dirty="0"/>
              <a:t> </a:t>
            </a:r>
            <a:r>
              <a:rPr lang="es-ES" sz="2400" b="1" dirty="0" err="1"/>
              <a:t>conformity</a:t>
            </a:r>
            <a:endParaRPr lang="es-ES" sz="2400" b="1" dirty="0"/>
          </a:p>
          <a:p>
            <a:r>
              <a:rPr lang="es-ES" sz="2400" dirty="0" err="1"/>
              <a:t>Checks</a:t>
            </a:r>
            <a:r>
              <a:rPr lang="es-ES" sz="2400" dirty="0"/>
              <a:t> </a:t>
            </a:r>
            <a:r>
              <a:rPr lang="es-ES" sz="2400" dirty="0" err="1"/>
              <a:t>on</a:t>
            </a:r>
            <a:r>
              <a:rPr lang="es-ES" sz="2400" dirty="0"/>
              <a:t> </a:t>
            </a:r>
            <a:r>
              <a:rPr lang="es-ES" sz="2400" dirty="0" err="1"/>
              <a:t>conformity</a:t>
            </a:r>
            <a:r>
              <a:rPr lang="es-ES" sz="2400" dirty="0"/>
              <a:t> </a:t>
            </a:r>
            <a:r>
              <a:rPr lang="es-ES" sz="2400" dirty="0" err="1"/>
              <a:t>to</a:t>
            </a:r>
            <a:r>
              <a:rPr lang="es-ES" sz="2400" dirty="0"/>
              <a:t> marketing </a:t>
            </a:r>
            <a:r>
              <a:rPr lang="es-ES" sz="2400" dirty="0" err="1"/>
              <a:t>standards</a:t>
            </a:r>
            <a:r>
              <a:rPr lang="es-ES" sz="2400" dirty="0"/>
              <a:t> </a:t>
            </a:r>
            <a:r>
              <a:rPr lang="es-ES" sz="2400" dirty="0" err="1"/>
              <a:t>will</a:t>
            </a:r>
            <a:r>
              <a:rPr lang="es-ES" sz="2400" dirty="0"/>
              <a:t> be </a:t>
            </a:r>
            <a:r>
              <a:rPr lang="es-ES" sz="2400" dirty="0" err="1"/>
              <a:t>carried</a:t>
            </a:r>
            <a:r>
              <a:rPr lang="es-ES" sz="2400" dirty="0"/>
              <a:t> </a:t>
            </a:r>
            <a:r>
              <a:rPr lang="es-ES" sz="2400" dirty="0" err="1"/>
              <a:t>out</a:t>
            </a:r>
            <a:r>
              <a:rPr lang="es-ES" sz="2400" dirty="0"/>
              <a:t> at </a:t>
            </a:r>
            <a:r>
              <a:rPr lang="es-ES" sz="2400" dirty="0" err="1"/>
              <a:t>all</a:t>
            </a:r>
            <a:r>
              <a:rPr lang="es-ES" sz="2400" dirty="0"/>
              <a:t> marketing </a:t>
            </a:r>
            <a:r>
              <a:rPr lang="es-ES" sz="2400" dirty="0" err="1"/>
              <a:t>stages</a:t>
            </a:r>
            <a:r>
              <a:rPr lang="es-ES" sz="2400" dirty="0"/>
              <a:t>, in </a:t>
            </a:r>
            <a:r>
              <a:rPr lang="es-ES" sz="2400" dirty="0" err="1"/>
              <a:t>order</a:t>
            </a:r>
            <a:r>
              <a:rPr lang="es-ES" sz="2400" dirty="0"/>
              <a:t> </a:t>
            </a:r>
            <a:r>
              <a:rPr lang="es-ES" sz="2400" dirty="0" err="1"/>
              <a:t>to</a:t>
            </a:r>
            <a:r>
              <a:rPr lang="es-ES" sz="2400" dirty="0"/>
              <a:t> </a:t>
            </a:r>
            <a:r>
              <a:rPr lang="es-ES" sz="2400" dirty="0" err="1"/>
              <a:t>verify</a:t>
            </a:r>
            <a:r>
              <a:rPr lang="es-ES" sz="2400" dirty="0"/>
              <a:t> </a:t>
            </a:r>
            <a:r>
              <a:rPr lang="es-ES" sz="2400" dirty="0" err="1"/>
              <a:t>that</a:t>
            </a:r>
            <a:r>
              <a:rPr lang="es-ES" sz="2400" dirty="0"/>
              <a:t> </a:t>
            </a:r>
            <a:r>
              <a:rPr lang="es-ES" sz="2400" dirty="0" err="1"/>
              <a:t>products</a:t>
            </a:r>
            <a:r>
              <a:rPr lang="es-ES" sz="2400" dirty="0"/>
              <a:t> are </a:t>
            </a:r>
            <a:r>
              <a:rPr lang="es-ES" sz="2400" dirty="0" err="1"/>
              <a:t>conformed</a:t>
            </a:r>
            <a:r>
              <a:rPr lang="es-ES" sz="2400" dirty="0"/>
              <a:t> </a:t>
            </a:r>
            <a:r>
              <a:rPr lang="es-ES" sz="2400" dirty="0" err="1"/>
              <a:t>to</a:t>
            </a:r>
            <a:r>
              <a:rPr lang="es-ES" sz="2400" dirty="0"/>
              <a:t> MS. </a:t>
            </a:r>
            <a:endParaRPr lang="es-ES" sz="2400" dirty="0" smtClean="0"/>
          </a:p>
          <a:p>
            <a:pPr marL="0" indent="0">
              <a:buNone/>
            </a:pPr>
            <a:endParaRPr lang="es-ES" sz="2400" dirty="0"/>
          </a:p>
          <a:p>
            <a:r>
              <a:rPr lang="es-ES" sz="2400" dirty="0" err="1"/>
              <a:t>The</a:t>
            </a:r>
            <a:r>
              <a:rPr lang="es-ES" sz="2400" dirty="0"/>
              <a:t> </a:t>
            </a:r>
            <a:r>
              <a:rPr lang="es-ES" sz="2400" dirty="0" err="1"/>
              <a:t>conformity</a:t>
            </a:r>
            <a:r>
              <a:rPr lang="es-ES" sz="2400" dirty="0"/>
              <a:t> </a:t>
            </a:r>
            <a:r>
              <a:rPr lang="es-ES" sz="2400" dirty="0" err="1"/>
              <a:t>checks</a:t>
            </a:r>
            <a:r>
              <a:rPr lang="es-ES" sz="2400" dirty="0"/>
              <a:t> are </a:t>
            </a:r>
            <a:r>
              <a:rPr lang="es-ES" sz="2400" dirty="0" err="1"/>
              <a:t>carried</a:t>
            </a:r>
            <a:r>
              <a:rPr lang="es-ES" sz="2400" dirty="0"/>
              <a:t> </a:t>
            </a:r>
            <a:r>
              <a:rPr lang="es-ES" sz="2400" dirty="0" err="1"/>
              <a:t>out</a:t>
            </a:r>
            <a:r>
              <a:rPr lang="es-ES" sz="2400" dirty="0"/>
              <a:t> </a:t>
            </a:r>
            <a:r>
              <a:rPr lang="es-ES" sz="2400" dirty="0" err="1"/>
              <a:t>selectively</a:t>
            </a:r>
            <a:r>
              <a:rPr lang="es-ES" sz="2400" dirty="0"/>
              <a:t>, </a:t>
            </a:r>
            <a:r>
              <a:rPr lang="es-ES" sz="2400" u="sng" dirty="0" err="1"/>
              <a:t>based</a:t>
            </a:r>
            <a:r>
              <a:rPr lang="es-ES" sz="2400" u="sng" dirty="0"/>
              <a:t> </a:t>
            </a:r>
            <a:r>
              <a:rPr lang="es-ES" sz="2400" u="sng" dirty="0" err="1"/>
              <a:t>on</a:t>
            </a:r>
            <a:r>
              <a:rPr lang="es-ES" sz="2400" u="sng" dirty="0"/>
              <a:t> a </a:t>
            </a:r>
            <a:r>
              <a:rPr lang="es-ES" sz="2400" u="sng" dirty="0" err="1"/>
              <a:t>risk</a:t>
            </a:r>
            <a:r>
              <a:rPr lang="es-ES" sz="2400" u="sng" dirty="0"/>
              <a:t> </a:t>
            </a:r>
            <a:r>
              <a:rPr lang="es-ES" sz="2400" u="sng" dirty="0" err="1"/>
              <a:t>analysis</a:t>
            </a:r>
            <a:r>
              <a:rPr lang="es-ES" sz="2400" dirty="0"/>
              <a:t>, and </a:t>
            </a:r>
            <a:r>
              <a:rPr lang="es-ES" sz="2400" dirty="0" err="1"/>
              <a:t>with</a:t>
            </a:r>
            <a:r>
              <a:rPr lang="es-ES" sz="2400" dirty="0"/>
              <a:t> </a:t>
            </a:r>
            <a:r>
              <a:rPr lang="es-ES" sz="2400" dirty="0" err="1"/>
              <a:t>appropriate</a:t>
            </a:r>
            <a:r>
              <a:rPr lang="es-ES" sz="2400" dirty="0"/>
              <a:t> </a:t>
            </a:r>
            <a:r>
              <a:rPr lang="es-ES" sz="2400" dirty="0" err="1"/>
              <a:t>frequency</a:t>
            </a:r>
            <a:r>
              <a:rPr lang="es-ES" sz="2400" dirty="0"/>
              <a:t>, so as </a:t>
            </a:r>
            <a:r>
              <a:rPr lang="es-ES" sz="2400" dirty="0" err="1"/>
              <a:t>to</a:t>
            </a:r>
            <a:r>
              <a:rPr lang="es-ES" sz="2400" dirty="0"/>
              <a:t> </a:t>
            </a:r>
            <a:r>
              <a:rPr lang="es-ES" sz="2400" dirty="0" err="1"/>
              <a:t>ensure</a:t>
            </a:r>
            <a:r>
              <a:rPr lang="es-ES" sz="2400" dirty="0"/>
              <a:t> </a:t>
            </a:r>
            <a:r>
              <a:rPr lang="es-ES" sz="2400" dirty="0" err="1"/>
              <a:t>compliance</a:t>
            </a:r>
            <a:r>
              <a:rPr lang="es-ES" sz="2400" dirty="0"/>
              <a:t> </a:t>
            </a:r>
            <a:r>
              <a:rPr lang="es-ES" sz="2400" dirty="0" err="1"/>
              <a:t>with</a:t>
            </a:r>
            <a:r>
              <a:rPr lang="es-ES" sz="2400" dirty="0"/>
              <a:t> </a:t>
            </a:r>
            <a:r>
              <a:rPr lang="es-ES" sz="2400" dirty="0" err="1"/>
              <a:t>the</a:t>
            </a:r>
            <a:r>
              <a:rPr lang="es-ES" sz="2400" dirty="0"/>
              <a:t> marketing </a:t>
            </a:r>
            <a:r>
              <a:rPr lang="es-ES" sz="2400" dirty="0" err="1"/>
              <a:t>standards</a:t>
            </a:r>
            <a:r>
              <a:rPr lang="es-ES" sz="2400" dirty="0"/>
              <a:t>.</a:t>
            </a:r>
          </a:p>
          <a:p>
            <a:endParaRPr lang="es-ES" sz="2400" dirty="0"/>
          </a:p>
        </p:txBody>
      </p:sp>
      <p:pic>
        <p:nvPicPr>
          <p:cNvPr id="6451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25" y="5300663"/>
            <a:ext cx="1285875" cy="133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il_fi" descr="-1283666894"/>
          <p:cNvPicPr>
            <a:picLocks noChangeAspect="1" noChangeArrowheads="1"/>
          </p:cNvPicPr>
          <p:nvPr/>
        </p:nvPicPr>
        <p:blipFill>
          <a:blip r:embed="rId3" cstate="print"/>
          <a:srcRect/>
          <a:stretch>
            <a:fillRect/>
          </a:stretch>
        </p:blipFill>
        <p:spPr bwMode="auto">
          <a:xfrm>
            <a:off x="251520" y="404664"/>
            <a:ext cx="2400300" cy="733425"/>
          </a:xfrm>
          <a:prstGeom prst="rect">
            <a:avLst/>
          </a:prstGeom>
          <a:noFill/>
          <a:ln w="9525">
            <a:noFill/>
            <a:miter lim="800000"/>
            <a:headEnd/>
            <a:tailEnd/>
          </a:ln>
        </p:spPr>
      </p:pic>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99615" y="404664"/>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3190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1196752"/>
            <a:ext cx="8229600" cy="5280248"/>
          </a:xfrm>
        </p:spPr>
        <p:txBody>
          <a:bodyPr/>
          <a:lstStyle/>
          <a:p>
            <a:pPr algn="ctr">
              <a:buFontTx/>
              <a:buNone/>
            </a:pPr>
            <a:r>
              <a:rPr lang="en-US" sz="2000" b="1" dirty="0">
                <a:solidFill>
                  <a:srgbClr val="000000"/>
                </a:solidFill>
              </a:rPr>
              <a:t>Conformity Check </a:t>
            </a:r>
            <a:r>
              <a:rPr lang="en-US" sz="2000" b="1" dirty="0" err="1">
                <a:solidFill>
                  <a:srgbClr val="000000"/>
                </a:solidFill>
              </a:rPr>
              <a:t>Programme</a:t>
            </a:r>
            <a:r>
              <a:rPr lang="en-US" sz="2000" b="1" dirty="0">
                <a:solidFill>
                  <a:srgbClr val="000000"/>
                </a:solidFill>
              </a:rPr>
              <a:t> </a:t>
            </a:r>
            <a:endParaRPr lang="en-US" sz="2000" b="1" dirty="0" smtClean="0">
              <a:solidFill>
                <a:srgbClr val="000000"/>
              </a:solidFill>
            </a:endParaRPr>
          </a:p>
          <a:p>
            <a:pPr algn="ctr">
              <a:buFontTx/>
              <a:buNone/>
            </a:pPr>
            <a:r>
              <a:rPr lang="en-US" sz="2000" b="1" dirty="0" smtClean="0">
                <a:solidFill>
                  <a:srgbClr val="000000"/>
                </a:solidFill>
              </a:rPr>
              <a:t>according </a:t>
            </a:r>
            <a:r>
              <a:rPr lang="en-US" sz="2000" b="1" dirty="0">
                <a:solidFill>
                  <a:srgbClr val="000000"/>
                </a:solidFill>
              </a:rPr>
              <a:t>to </a:t>
            </a:r>
            <a:r>
              <a:rPr lang="en-US" sz="2000" b="1" dirty="0" smtClean="0">
                <a:solidFill>
                  <a:srgbClr val="000000"/>
                </a:solidFill>
              </a:rPr>
              <a:t>Risk </a:t>
            </a:r>
            <a:r>
              <a:rPr lang="en-US" sz="2000" b="1" dirty="0" err="1" smtClean="0">
                <a:solidFill>
                  <a:srgbClr val="000000"/>
                </a:solidFill>
              </a:rPr>
              <a:t>Analisys</a:t>
            </a:r>
            <a:r>
              <a:rPr lang="en-US" sz="2000" b="1" dirty="0" smtClean="0">
                <a:solidFill>
                  <a:srgbClr val="000000"/>
                </a:solidFill>
              </a:rPr>
              <a:t> System</a:t>
            </a:r>
          </a:p>
          <a:p>
            <a:pPr algn="ctr">
              <a:buFontTx/>
              <a:buNone/>
            </a:pPr>
            <a:r>
              <a:rPr lang="en-US" sz="2800" b="1" dirty="0" smtClean="0">
                <a:solidFill>
                  <a:srgbClr val="000000"/>
                </a:solidFill>
              </a:rPr>
              <a:t>Responsibility</a:t>
            </a:r>
          </a:p>
          <a:p>
            <a:pPr algn="ctr">
              <a:buFontTx/>
              <a:buNone/>
            </a:pPr>
            <a:endParaRPr lang="en-US" sz="2800" b="1" dirty="0" smtClean="0">
              <a:solidFill>
                <a:srgbClr val="000000"/>
              </a:solidFill>
            </a:endParaRPr>
          </a:p>
          <a:p>
            <a:pPr>
              <a:buFontTx/>
              <a:buNone/>
            </a:pPr>
            <a:r>
              <a:rPr lang="en-GB" altLang="zh-CN" sz="2000" b="1" dirty="0" smtClean="0">
                <a:ea typeface="SimSun" pitchFamily="2" charset="-122"/>
              </a:rPr>
              <a:t>EU and Internal Market </a:t>
            </a:r>
            <a:r>
              <a:rPr lang="en-GB" altLang="zh-CN" sz="2000" b="1" dirty="0">
                <a:ea typeface="SimSun" pitchFamily="2" charset="-122"/>
              </a:rPr>
              <a:t>Inspection</a:t>
            </a:r>
          </a:p>
          <a:p>
            <a:pPr>
              <a:buFontTx/>
              <a:buNone/>
            </a:pPr>
            <a:r>
              <a:rPr lang="en-GB" altLang="zh-CN" sz="2000" dirty="0">
                <a:ea typeface="SimSun" pitchFamily="2" charset="-122"/>
              </a:rPr>
              <a:t>	</a:t>
            </a:r>
            <a:r>
              <a:rPr lang="en-GB" altLang="zh-CN" sz="2000" dirty="0" smtClean="0">
                <a:ea typeface="SimSun" pitchFamily="2" charset="-122"/>
              </a:rPr>
              <a:t>.</a:t>
            </a:r>
            <a:endParaRPr lang="en-GB" altLang="zh-CN" sz="2000" dirty="0">
              <a:ea typeface="SimSun" pitchFamily="2" charset="-122"/>
            </a:endParaRPr>
          </a:p>
          <a:p>
            <a:pPr>
              <a:buFontTx/>
              <a:buNone/>
            </a:pPr>
            <a:r>
              <a:rPr lang="en-GB" altLang="zh-CN" sz="2000" dirty="0">
                <a:ea typeface="SimSun" pitchFamily="2" charset="-122"/>
              </a:rPr>
              <a:t>	-  Responsibility: shared by </a:t>
            </a:r>
            <a:r>
              <a:rPr lang="en-GB" altLang="zh-CN" sz="2000" u="sng" dirty="0" err="1">
                <a:ea typeface="SimSun" pitchFamily="2" charset="-122"/>
              </a:rPr>
              <a:t>Soivre</a:t>
            </a:r>
            <a:r>
              <a:rPr lang="en-GB" altLang="zh-CN" sz="2000" u="sng" dirty="0">
                <a:ea typeface="SimSun" pitchFamily="2" charset="-122"/>
              </a:rPr>
              <a:t> and R</a:t>
            </a:r>
            <a:r>
              <a:rPr lang="en-GB" altLang="zh-CN" sz="2000" u="sng" dirty="0" smtClean="0">
                <a:ea typeface="SimSun" pitchFamily="2" charset="-122"/>
              </a:rPr>
              <a:t>egional Inspection Bodies</a:t>
            </a:r>
            <a:r>
              <a:rPr lang="en-GB" altLang="zh-CN" sz="2000" dirty="0">
                <a:ea typeface="SimSun" pitchFamily="2" charset="-122"/>
              </a:rPr>
              <a:t>.</a:t>
            </a:r>
          </a:p>
          <a:p>
            <a:pPr>
              <a:buFontTx/>
              <a:buNone/>
            </a:pPr>
            <a:r>
              <a:rPr lang="en-GB" altLang="zh-CN" sz="2000" dirty="0">
                <a:ea typeface="SimSun" pitchFamily="2" charset="-122"/>
              </a:rPr>
              <a:t>	-  Place: </a:t>
            </a:r>
            <a:r>
              <a:rPr lang="en-GB" altLang="zh-CN" sz="2000" dirty="0" smtClean="0">
                <a:ea typeface="SimSun" pitchFamily="2" charset="-122"/>
              </a:rPr>
              <a:t>Pack stations (Companies)</a:t>
            </a:r>
            <a:endParaRPr lang="en-GB" altLang="zh-CN" sz="2000" dirty="0">
              <a:ea typeface="SimSun" pitchFamily="2" charset="-122"/>
            </a:endParaRPr>
          </a:p>
          <a:p>
            <a:pPr>
              <a:buFontTx/>
              <a:buNone/>
            </a:pPr>
            <a:endParaRPr lang="en-GB" altLang="zh-CN" sz="2000" dirty="0">
              <a:ea typeface="SimSun" pitchFamily="2" charset="-122"/>
            </a:endParaRPr>
          </a:p>
          <a:p>
            <a:pPr>
              <a:buFontTx/>
              <a:buNone/>
            </a:pPr>
            <a:r>
              <a:rPr lang="en-GB" altLang="zh-CN" sz="2000" b="1" dirty="0">
                <a:ea typeface="SimSun" pitchFamily="2" charset="-122"/>
              </a:rPr>
              <a:t>	Third countries inspection (export – import)</a:t>
            </a:r>
          </a:p>
          <a:p>
            <a:pPr>
              <a:buFontTx/>
              <a:buNone/>
            </a:pPr>
            <a:r>
              <a:rPr lang="en-GB" altLang="zh-CN" sz="2000" b="1" dirty="0">
                <a:ea typeface="SimSun" pitchFamily="2" charset="-122"/>
              </a:rPr>
              <a:t>	</a:t>
            </a:r>
            <a:r>
              <a:rPr lang="en-GB" altLang="zh-CN" sz="2000" dirty="0" smtClean="0">
                <a:ea typeface="SimSun" pitchFamily="2" charset="-122"/>
              </a:rPr>
              <a:t>- </a:t>
            </a:r>
            <a:r>
              <a:rPr lang="en-GB" altLang="zh-CN" sz="2000" dirty="0">
                <a:ea typeface="SimSun" pitchFamily="2" charset="-122"/>
              </a:rPr>
              <a:t>Responsibility: </a:t>
            </a:r>
            <a:r>
              <a:rPr lang="en-GB" altLang="zh-CN" sz="2000" u="sng" dirty="0" err="1">
                <a:ea typeface="SimSun" pitchFamily="2" charset="-122"/>
              </a:rPr>
              <a:t>Soivre</a:t>
            </a:r>
            <a:r>
              <a:rPr lang="en-GB" altLang="zh-CN" sz="2000" dirty="0">
                <a:ea typeface="SimSun" pitchFamily="2" charset="-122"/>
              </a:rPr>
              <a:t>.</a:t>
            </a:r>
          </a:p>
          <a:p>
            <a:pPr>
              <a:buFontTx/>
              <a:buNone/>
            </a:pPr>
            <a:r>
              <a:rPr lang="en-GB" altLang="zh-CN" sz="2000" dirty="0">
                <a:ea typeface="SimSun" pitchFamily="2" charset="-122"/>
              </a:rPr>
              <a:t>	- Places: </a:t>
            </a:r>
            <a:r>
              <a:rPr lang="en-GB" altLang="zh-CN" sz="2000" dirty="0" smtClean="0">
                <a:ea typeface="SimSun" pitchFamily="2" charset="-122"/>
              </a:rPr>
              <a:t>Pack Stations and Border </a:t>
            </a:r>
            <a:r>
              <a:rPr lang="en-GB" altLang="zh-CN" sz="2000" dirty="0">
                <a:ea typeface="SimSun" pitchFamily="2" charset="-122"/>
              </a:rPr>
              <a:t>Inspection Points.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675" y="332656"/>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332656"/>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0644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es-ES" dirty="0"/>
          </a:p>
        </p:txBody>
      </p:sp>
      <p:sp>
        <p:nvSpPr>
          <p:cNvPr id="84995" name="Rectangle 3"/>
          <p:cNvSpPr>
            <a:spLocks noGrp="1" noChangeArrowheads="1"/>
          </p:cNvSpPr>
          <p:nvPr>
            <p:ph type="body" idx="1"/>
          </p:nvPr>
        </p:nvSpPr>
        <p:spPr/>
        <p:txBody>
          <a:bodyPr/>
          <a:lstStyle/>
          <a:p>
            <a:pPr>
              <a:lnSpc>
                <a:spcPct val="90000"/>
              </a:lnSpc>
            </a:pPr>
            <a:endParaRPr lang="nl-NL" sz="2000" dirty="0"/>
          </a:p>
          <a:p>
            <a:pPr>
              <a:lnSpc>
                <a:spcPct val="90000"/>
              </a:lnSpc>
              <a:buFontTx/>
              <a:buNone/>
            </a:pPr>
            <a:r>
              <a:rPr lang="nl-NL" sz="2000" b="1" dirty="0"/>
              <a:t>	Marketing standards</a:t>
            </a:r>
          </a:p>
          <a:p>
            <a:pPr>
              <a:lnSpc>
                <a:spcPct val="90000"/>
              </a:lnSpc>
              <a:buFontTx/>
              <a:buNone/>
            </a:pPr>
            <a:endParaRPr lang="nl-NL" sz="2000" b="1" dirty="0"/>
          </a:p>
          <a:p>
            <a:pPr lvl="1">
              <a:lnSpc>
                <a:spcPct val="90000"/>
              </a:lnSpc>
              <a:buFontTx/>
              <a:buNone/>
            </a:pPr>
            <a:r>
              <a:rPr lang="nl-NL" sz="2000" dirty="0"/>
              <a:t>EU Standard R(EC) 543/2011</a:t>
            </a:r>
          </a:p>
          <a:p>
            <a:pPr lvl="1">
              <a:lnSpc>
                <a:spcPct val="90000"/>
              </a:lnSpc>
              <a:buFontTx/>
              <a:buNone/>
            </a:pPr>
            <a:endParaRPr lang="nl-NL" sz="2000" dirty="0"/>
          </a:p>
          <a:p>
            <a:pPr lvl="1">
              <a:lnSpc>
                <a:spcPct val="90000"/>
              </a:lnSpc>
              <a:buFontTx/>
              <a:buNone/>
            </a:pPr>
            <a:r>
              <a:rPr lang="nl-NL" sz="2000" dirty="0"/>
              <a:t>	- Specific Marketing Standard</a:t>
            </a:r>
          </a:p>
          <a:p>
            <a:pPr lvl="1">
              <a:lnSpc>
                <a:spcPct val="90000"/>
              </a:lnSpc>
              <a:buFontTx/>
              <a:buNone/>
            </a:pPr>
            <a:r>
              <a:rPr lang="nl-NL" sz="2000" dirty="0"/>
              <a:t>	(</a:t>
            </a:r>
            <a:r>
              <a:rPr lang="nl-NL" sz="1800" dirty="0"/>
              <a:t>10 products: apples, citrus, kiwi, lettuces-endivias, peaches-nectarines, pears, strawberries, sweet peppers, table grapes, tomatoes</a:t>
            </a:r>
            <a:r>
              <a:rPr lang="nl-NL" sz="2000" dirty="0"/>
              <a:t>) </a:t>
            </a:r>
          </a:p>
          <a:p>
            <a:pPr lvl="1">
              <a:lnSpc>
                <a:spcPct val="90000"/>
              </a:lnSpc>
              <a:buFontTx/>
              <a:buNone/>
            </a:pPr>
            <a:endParaRPr lang="nl-NL" sz="2000" dirty="0"/>
          </a:p>
          <a:p>
            <a:pPr lvl="1">
              <a:lnSpc>
                <a:spcPct val="90000"/>
              </a:lnSpc>
              <a:buFontTx/>
              <a:buNone/>
            </a:pPr>
            <a:r>
              <a:rPr lang="nl-NL" sz="2000" dirty="0"/>
              <a:t>	- General Marketing Standard</a:t>
            </a:r>
          </a:p>
          <a:p>
            <a:pPr lvl="1">
              <a:lnSpc>
                <a:spcPct val="90000"/>
              </a:lnSpc>
            </a:pPr>
            <a:endParaRPr lang="nl-NL" sz="1800" dirty="0"/>
          </a:p>
          <a:p>
            <a:pPr lvl="1">
              <a:lnSpc>
                <a:spcPct val="90000"/>
              </a:lnSpc>
              <a:buFontTx/>
              <a:buNone/>
            </a:pPr>
            <a:r>
              <a:rPr lang="nl-NL" sz="2000" dirty="0"/>
              <a:t>UNECE</a:t>
            </a:r>
          </a:p>
          <a:p>
            <a:pPr lvl="1">
              <a:lnSpc>
                <a:spcPct val="90000"/>
              </a:lnSpc>
              <a:buFontTx/>
              <a:buNone/>
            </a:pPr>
            <a:r>
              <a:rPr lang="nl-NL" sz="2000" dirty="0"/>
              <a:t>    56 FV Standards (not compulsory)</a:t>
            </a:r>
            <a:endParaRPr lang="es-ES" sz="2000" dirty="0"/>
          </a:p>
        </p:txBody>
      </p:sp>
      <p:pic>
        <p:nvPicPr>
          <p:cNvPr id="84999" name="Picture 7" descr="dialindica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5963" y="4365625"/>
            <a:ext cx="2160587" cy="172878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l_fi" descr="-1283666894"/>
          <p:cNvPicPr>
            <a:picLocks noChangeAspect="1" noChangeArrowheads="1"/>
          </p:cNvPicPr>
          <p:nvPr/>
        </p:nvPicPr>
        <p:blipFill>
          <a:blip r:embed="rId3" cstate="print"/>
          <a:srcRect/>
          <a:stretch>
            <a:fillRect/>
          </a:stretch>
        </p:blipFill>
        <p:spPr bwMode="auto">
          <a:xfrm>
            <a:off x="179388" y="482600"/>
            <a:ext cx="2400300" cy="733425"/>
          </a:xfrm>
          <a:prstGeom prst="rect">
            <a:avLst/>
          </a:prstGeom>
          <a:noFill/>
          <a:ln w="9525">
            <a:noFill/>
            <a:miter lim="800000"/>
            <a:headEnd/>
            <a:tailEnd/>
          </a:ln>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49318" y="484706"/>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387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il_fi" descr="-1283666894"/>
          <p:cNvPicPr>
            <a:picLocks noChangeAspect="1" noChangeArrowheads="1"/>
          </p:cNvPicPr>
          <p:nvPr/>
        </p:nvPicPr>
        <p:blipFill>
          <a:blip r:embed="rId3" cstate="print"/>
          <a:srcRect/>
          <a:stretch>
            <a:fillRect/>
          </a:stretch>
        </p:blipFill>
        <p:spPr bwMode="auto">
          <a:xfrm>
            <a:off x="179388" y="476672"/>
            <a:ext cx="2400300" cy="733425"/>
          </a:xfrm>
          <a:prstGeom prst="rect">
            <a:avLst/>
          </a:prstGeom>
          <a:noFill/>
          <a:ln w="9525">
            <a:noFill/>
            <a:miter lim="800000"/>
            <a:headEnd/>
            <a:tailEnd/>
          </a:ln>
        </p:spPr>
      </p:pic>
      <p:sp>
        <p:nvSpPr>
          <p:cNvPr id="13317" name="2 Marcador de contenido"/>
          <p:cNvSpPr>
            <a:spLocks noGrp="1"/>
          </p:cNvSpPr>
          <p:nvPr>
            <p:ph idx="1"/>
          </p:nvPr>
        </p:nvSpPr>
        <p:spPr>
          <a:xfrm>
            <a:off x="323528" y="1700808"/>
            <a:ext cx="8568952" cy="4941168"/>
          </a:xfrm>
        </p:spPr>
        <p:txBody>
          <a:bodyPr/>
          <a:lstStyle/>
          <a:p>
            <a:pPr marL="0" indent="0" eaLnBrk="1" hangingPunct="1">
              <a:buNone/>
            </a:pPr>
            <a:endParaRPr lang="en-GB" sz="2600" dirty="0" smtClean="0"/>
          </a:p>
          <a:p>
            <a:pPr marL="0" indent="0" eaLnBrk="1" hangingPunct="1">
              <a:buNone/>
            </a:pPr>
            <a:r>
              <a:rPr lang="en-GB" sz="2600" dirty="0" smtClean="0"/>
              <a:t>Quality conformity controls are carried out by</a:t>
            </a:r>
          </a:p>
          <a:p>
            <a:pPr marL="355600" indent="-355600" eaLnBrk="1" hangingPunct="1">
              <a:buFont typeface="Wingdings" panose="05000000000000000000" pitchFamily="2" charset="2"/>
              <a:buChar char="q"/>
            </a:pPr>
            <a:r>
              <a:rPr lang="en-GB" sz="2600" dirty="0" smtClean="0"/>
              <a:t>Central Government	</a:t>
            </a:r>
          </a:p>
          <a:p>
            <a:pPr marL="1092200" lvl="1" indent="-457200" eaLnBrk="1" hangingPunct="1">
              <a:buFont typeface="Wingdings" panose="05000000000000000000" pitchFamily="2" charset="2"/>
              <a:buChar char="§"/>
            </a:pPr>
            <a:r>
              <a:rPr lang="en-GB" sz="2600" dirty="0" smtClean="0">
                <a:solidFill>
                  <a:srgbClr val="0000FF"/>
                </a:solidFill>
              </a:rPr>
              <a:t>SOIVRE Central Inspection body.</a:t>
            </a:r>
          </a:p>
          <a:p>
            <a:pPr marL="355600" indent="-355600" eaLnBrk="1" hangingPunct="1">
              <a:buFont typeface="Wingdings" panose="05000000000000000000" pitchFamily="2" charset="2"/>
              <a:buChar char="q"/>
            </a:pPr>
            <a:r>
              <a:rPr lang="en-GB" sz="2600" dirty="0" smtClean="0"/>
              <a:t>17 Regional Governments and 2 </a:t>
            </a:r>
            <a:r>
              <a:rPr lang="en-GB" sz="2600" dirty="0" err="1" smtClean="0"/>
              <a:t>Autonomus</a:t>
            </a:r>
            <a:r>
              <a:rPr lang="en-GB" sz="2600" dirty="0" smtClean="0"/>
              <a:t> cities</a:t>
            </a:r>
          </a:p>
          <a:p>
            <a:pPr marL="996950" lvl="1" indent="-457200" eaLnBrk="1" hangingPunct="1">
              <a:buFont typeface="Wingdings" panose="05000000000000000000" pitchFamily="2" charset="2"/>
              <a:buChar char="§"/>
            </a:pPr>
            <a:r>
              <a:rPr lang="en-GB" sz="2600" dirty="0" smtClean="0">
                <a:solidFill>
                  <a:srgbClr val="0000FF"/>
                </a:solidFill>
              </a:rPr>
              <a:t>Regional Ministries of Agriculture.</a:t>
            </a:r>
          </a:p>
          <a:p>
            <a:pPr marL="996950" lvl="1" indent="-457200" eaLnBrk="1" hangingPunct="1">
              <a:buFont typeface="Wingdings" panose="05000000000000000000" pitchFamily="2" charset="2"/>
              <a:buChar char="§"/>
            </a:pPr>
            <a:r>
              <a:rPr lang="en-GB" sz="2600" dirty="0" smtClean="0">
                <a:solidFill>
                  <a:srgbClr val="0000FF"/>
                </a:solidFill>
              </a:rPr>
              <a:t>Regional Ministries of Health and Consumption.</a:t>
            </a:r>
          </a:p>
          <a:p>
            <a:pPr marL="0" indent="0" eaLnBrk="1" hangingPunct="1">
              <a:buNone/>
            </a:pPr>
            <a:r>
              <a:rPr lang="es-ES" sz="2600" dirty="0" smtClean="0"/>
              <a:t>	</a:t>
            </a:r>
          </a:p>
        </p:txBody>
      </p:sp>
      <p:sp>
        <p:nvSpPr>
          <p:cNvPr id="6" name="1 Título"/>
          <p:cNvSpPr txBox="1">
            <a:spLocks/>
          </p:cNvSpPr>
          <p:nvPr/>
        </p:nvSpPr>
        <p:spPr>
          <a:xfrm>
            <a:off x="467544" y="1325750"/>
            <a:ext cx="8229600" cy="6480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100" normalizeH="0" noProof="0" dirty="0" smtClean="0">
                <a:ln>
                  <a:noFill/>
                </a:ln>
                <a:solidFill>
                  <a:schemeClr val="tx2"/>
                </a:solidFill>
                <a:effectLst/>
                <a:uLnTx/>
                <a:uFillTx/>
                <a:latin typeface="+mj-lt"/>
                <a:ea typeface="+mj-ea"/>
                <a:cs typeface="+mj-cs"/>
              </a:rPr>
              <a:t> </a:t>
            </a:r>
            <a:r>
              <a:rPr kumimoji="0" lang="en-GB" sz="3200" b="0" i="0" u="none" strike="noStrike" kern="1200" cap="none" spc="-100" normalizeH="0" noProof="0" dirty="0" smtClean="0">
                <a:ln>
                  <a:noFill/>
                </a:ln>
                <a:solidFill>
                  <a:schemeClr val="tx2"/>
                </a:solidFill>
                <a:effectLst/>
                <a:uLnTx/>
                <a:uFillTx/>
                <a:latin typeface="+mj-lt"/>
                <a:ea typeface="+mj-ea"/>
                <a:cs typeface="+mj-cs"/>
              </a:rPr>
              <a:t>Spanish conformity control organization</a:t>
            </a:r>
            <a:endParaRPr kumimoji="0" lang="en-GB" sz="3200" b="0" i="0" u="none" strike="noStrike" kern="1200" cap="none" spc="-100" normalizeH="0" baseline="0" noProof="0" dirty="0">
              <a:ln>
                <a:noFill/>
              </a:ln>
              <a:solidFill>
                <a:schemeClr val="tx2"/>
              </a:solidFill>
              <a:effectLst/>
              <a:uLnTx/>
              <a:uFillTx/>
              <a:latin typeface="+mj-lt"/>
              <a:ea typeface="+mj-ea"/>
              <a:cs typeface="+mj-cs"/>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82681" y="489464"/>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1394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457200" y="1340768"/>
            <a:ext cx="8229600" cy="5136232"/>
          </a:xfrm>
        </p:spPr>
        <p:txBody>
          <a:bodyPr/>
          <a:lstStyle/>
          <a:p>
            <a:pPr marL="609600" indent="-609600" algn="ctr">
              <a:lnSpc>
                <a:spcPct val="90000"/>
              </a:lnSpc>
              <a:buFontTx/>
              <a:buNone/>
            </a:pPr>
            <a:r>
              <a:rPr lang="en-US" sz="2800" b="1" dirty="0"/>
              <a:t>What checking</a:t>
            </a:r>
            <a:r>
              <a:rPr lang="en-US" sz="2800" b="1" dirty="0" smtClean="0"/>
              <a:t>? FFV</a:t>
            </a:r>
            <a:endParaRPr lang="en-US" sz="2800" b="1" dirty="0"/>
          </a:p>
          <a:p>
            <a:pPr marL="609600" indent="-609600" algn="ctr">
              <a:lnSpc>
                <a:spcPct val="90000"/>
              </a:lnSpc>
              <a:buFontTx/>
              <a:buNone/>
            </a:pPr>
            <a:endParaRPr lang="en-US" b="1" dirty="0"/>
          </a:p>
          <a:p>
            <a:pPr marL="609600" indent="-609600">
              <a:lnSpc>
                <a:spcPct val="90000"/>
              </a:lnSpc>
              <a:buFontTx/>
              <a:buNone/>
            </a:pPr>
            <a:r>
              <a:rPr lang="en-US" dirty="0"/>
              <a:t>	- </a:t>
            </a:r>
            <a:r>
              <a:rPr lang="en-US" dirty="0" smtClean="0"/>
              <a:t>EU </a:t>
            </a:r>
            <a:r>
              <a:rPr lang="en-US" dirty="0"/>
              <a:t>marketing </a:t>
            </a:r>
            <a:r>
              <a:rPr lang="en-US" dirty="0" smtClean="0"/>
              <a:t>standards compliance</a:t>
            </a:r>
          </a:p>
          <a:p>
            <a:pPr marL="609600" indent="-609600">
              <a:lnSpc>
                <a:spcPct val="90000"/>
              </a:lnSpc>
              <a:buFontTx/>
              <a:buNone/>
            </a:pPr>
            <a:endParaRPr lang="en-US" dirty="0"/>
          </a:p>
          <a:p>
            <a:pPr marL="609600" indent="-609600">
              <a:lnSpc>
                <a:spcPct val="90000"/>
              </a:lnSpc>
              <a:buFontTx/>
              <a:buNone/>
            </a:pPr>
            <a:r>
              <a:rPr lang="nl-NL" dirty="0"/>
              <a:t>	</a:t>
            </a:r>
            <a:r>
              <a:rPr lang="nl-NL" dirty="0" smtClean="0"/>
              <a:t>	- </a:t>
            </a:r>
            <a:r>
              <a:rPr lang="nl-NL" dirty="0"/>
              <a:t>Documents </a:t>
            </a:r>
            <a:endParaRPr lang="nl-NL" dirty="0" smtClean="0"/>
          </a:p>
          <a:p>
            <a:pPr marL="609600" indent="-609600">
              <a:lnSpc>
                <a:spcPct val="90000"/>
              </a:lnSpc>
              <a:buFontTx/>
              <a:buNone/>
            </a:pPr>
            <a:r>
              <a:rPr lang="nl-NL" dirty="0"/>
              <a:t>	</a:t>
            </a:r>
            <a:r>
              <a:rPr lang="nl-NL" dirty="0" smtClean="0"/>
              <a:t>	(</a:t>
            </a:r>
            <a:r>
              <a:rPr lang="nl-NL" dirty="0"/>
              <a:t>Identity/marking: origin, classification, amount, </a:t>
            </a:r>
            <a:r>
              <a:rPr lang="nl-NL" dirty="0" smtClean="0"/>
              <a:t>	dispatcher)</a:t>
            </a:r>
          </a:p>
          <a:p>
            <a:pPr marL="609600" indent="-609600">
              <a:lnSpc>
                <a:spcPct val="90000"/>
              </a:lnSpc>
              <a:buFontTx/>
              <a:buNone/>
            </a:pPr>
            <a:endParaRPr lang="en-US" dirty="0"/>
          </a:p>
          <a:p>
            <a:pPr marL="609600" indent="-609600">
              <a:lnSpc>
                <a:spcPct val="90000"/>
              </a:lnSpc>
              <a:buFontTx/>
              <a:buNone/>
            </a:pPr>
            <a:r>
              <a:rPr lang="en-US" dirty="0"/>
              <a:t>	</a:t>
            </a:r>
            <a:r>
              <a:rPr lang="en-US" dirty="0" smtClean="0"/>
              <a:t>	-  Products (FFV Marketing Standard).</a:t>
            </a:r>
            <a:endParaRPr lang="en-US" dirty="0"/>
          </a:p>
        </p:txBody>
      </p:sp>
      <p:pic>
        <p:nvPicPr>
          <p:cNvPr id="64518" name="Picture 6" descr="chec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5085184"/>
            <a:ext cx="1462087" cy="155575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19"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10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7566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457200" y="1340768"/>
            <a:ext cx="8229600" cy="5136232"/>
          </a:xfrm>
        </p:spPr>
        <p:txBody>
          <a:bodyPr/>
          <a:lstStyle/>
          <a:p>
            <a:pPr marL="609600" indent="-609600" algn="ctr">
              <a:lnSpc>
                <a:spcPct val="90000"/>
              </a:lnSpc>
              <a:buFontTx/>
              <a:buNone/>
            </a:pPr>
            <a:r>
              <a:rPr lang="en-US" sz="2800" b="1" dirty="0" smtClean="0"/>
              <a:t>Whom?</a:t>
            </a:r>
            <a:endParaRPr lang="en-US" sz="2800" b="1" dirty="0"/>
          </a:p>
          <a:p>
            <a:pPr marL="609600" indent="-609600" algn="ctr">
              <a:lnSpc>
                <a:spcPct val="90000"/>
              </a:lnSpc>
              <a:buFontTx/>
              <a:buNone/>
            </a:pPr>
            <a:endParaRPr lang="en-US" b="1" dirty="0"/>
          </a:p>
          <a:p>
            <a:pPr marL="609600" indent="-609600">
              <a:lnSpc>
                <a:spcPct val="90000"/>
              </a:lnSpc>
              <a:buFontTx/>
              <a:buNone/>
            </a:pPr>
            <a:r>
              <a:rPr lang="en-US" dirty="0"/>
              <a:t>	</a:t>
            </a:r>
            <a:r>
              <a:rPr lang="en-US" sz="2800" dirty="0" smtClean="0"/>
              <a:t>Traders’ Database</a:t>
            </a:r>
            <a:endParaRPr lang="en-US" sz="2800" dirty="0"/>
          </a:p>
          <a:p>
            <a:pPr marL="609600" indent="-609600">
              <a:lnSpc>
                <a:spcPct val="90000"/>
              </a:lnSpc>
              <a:buFontTx/>
              <a:buNone/>
            </a:pPr>
            <a:r>
              <a:rPr lang="nl-NL" dirty="0"/>
              <a:t>	</a:t>
            </a:r>
            <a:r>
              <a:rPr lang="nl-NL" dirty="0" smtClean="0"/>
              <a:t>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19"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2286000" y="2828836"/>
            <a:ext cx="4572000" cy="2246769"/>
          </a:xfrm>
          <a:prstGeom prst="rect">
            <a:avLst/>
          </a:prstGeom>
        </p:spPr>
        <p:txBody>
          <a:bodyPr>
            <a:spAutoFit/>
          </a:bodyPr>
          <a:lstStyle/>
          <a:p>
            <a:pPr marL="625475" indent="-442913">
              <a:buFont typeface="Wingdings" panose="05000000000000000000" pitchFamily="2" charset="2"/>
              <a:buChar char="q"/>
            </a:pPr>
            <a:r>
              <a:rPr lang="en-GB" sz="2800" dirty="0"/>
              <a:t>Packers.</a:t>
            </a:r>
          </a:p>
          <a:p>
            <a:pPr marL="625475" indent="-442913">
              <a:buFont typeface="Wingdings" panose="05000000000000000000" pitchFamily="2" charset="2"/>
              <a:buChar char="q"/>
            </a:pPr>
            <a:r>
              <a:rPr lang="en-GB" sz="2800" dirty="0"/>
              <a:t>Wholesalers at origin.</a:t>
            </a:r>
          </a:p>
          <a:p>
            <a:pPr marL="625475" indent="-442913">
              <a:buFont typeface="Wingdings" panose="05000000000000000000" pitchFamily="2" charset="2"/>
              <a:buChar char="q"/>
            </a:pPr>
            <a:r>
              <a:rPr lang="en-GB" sz="2800" dirty="0"/>
              <a:t>Wholesalers at destination.</a:t>
            </a:r>
          </a:p>
          <a:p>
            <a:pPr marL="625475" indent="-442913">
              <a:spcAft>
                <a:spcPts val="600"/>
              </a:spcAft>
              <a:buFont typeface="Wingdings" panose="05000000000000000000" pitchFamily="2" charset="2"/>
              <a:buChar char="q"/>
            </a:pPr>
            <a:r>
              <a:rPr lang="en-GB" sz="2800" dirty="0"/>
              <a:t>Importers.</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4365104"/>
            <a:ext cx="3019610" cy="2265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6806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s-ES"/>
          </a:p>
        </p:txBody>
      </p:sp>
      <p:sp>
        <p:nvSpPr>
          <p:cNvPr id="86019" name="Rectangle 3"/>
          <p:cNvSpPr>
            <a:spLocks noGrp="1" noChangeArrowheads="1"/>
          </p:cNvSpPr>
          <p:nvPr>
            <p:ph type="body" idx="1"/>
          </p:nvPr>
        </p:nvSpPr>
        <p:spPr>
          <a:xfrm>
            <a:off x="755650" y="1600200"/>
            <a:ext cx="7632700" cy="4525963"/>
          </a:xfrm>
        </p:spPr>
        <p:txBody>
          <a:bodyPr/>
          <a:lstStyle/>
          <a:p>
            <a:pPr>
              <a:lnSpc>
                <a:spcPct val="80000"/>
              </a:lnSpc>
              <a:buFontTx/>
              <a:buNone/>
            </a:pPr>
            <a:endParaRPr lang="nl-NL" sz="1800" dirty="0" smtClean="0"/>
          </a:p>
          <a:p>
            <a:pPr>
              <a:lnSpc>
                <a:spcPct val="80000"/>
              </a:lnSpc>
              <a:buFontTx/>
              <a:buNone/>
            </a:pPr>
            <a:endParaRPr lang="nl-NL" sz="1800" dirty="0"/>
          </a:p>
          <a:p>
            <a:pPr>
              <a:lnSpc>
                <a:spcPct val="80000"/>
              </a:lnSpc>
              <a:buFontTx/>
              <a:buNone/>
            </a:pPr>
            <a:endParaRPr lang="nl-NL" sz="1800" dirty="0"/>
          </a:p>
          <a:p>
            <a:pPr>
              <a:lnSpc>
                <a:spcPct val="80000"/>
              </a:lnSpc>
              <a:buFontTx/>
              <a:buNone/>
            </a:pPr>
            <a:r>
              <a:rPr lang="nl-NL" sz="3200" u="sng" dirty="0" smtClean="0">
                <a:solidFill>
                  <a:srgbClr val="0509BB"/>
                </a:solidFill>
              </a:rPr>
              <a:t>Conformity Check Programme </a:t>
            </a:r>
            <a:endParaRPr lang="nl-NL" sz="3200" u="sng" dirty="0">
              <a:solidFill>
                <a:srgbClr val="0509BB"/>
              </a:solidFill>
            </a:endParaRPr>
          </a:p>
          <a:p>
            <a:pPr>
              <a:lnSpc>
                <a:spcPct val="80000"/>
              </a:lnSpc>
              <a:buFontTx/>
              <a:buNone/>
            </a:pPr>
            <a:endParaRPr lang="en-GB" sz="1800" dirty="0" smtClean="0"/>
          </a:p>
          <a:p>
            <a:pPr>
              <a:lnSpc>
                <a:spcPct val="80000"/>
              </a:lnSpc>
              <a:buFontTx/>
              <a:buNone/>
            </a:pPr>
            <a:endParaRPr lang="en-GB" sz="1800" dirty="0"/>
          </a:p>
          <a:p>
            <a:pPr>
              <a:lnSpc>
                <a:spcPct val="80000"/>
              </a:lnSpc>
            </a:pPr>
            <a:r>
              <a:rPr lang="nl-NL" dirty="0" smtClean="0"/>
              <a:t>Different </a:t>
            </a:r>
            <a:r>
              <a:rPr lang="nl-NL" dirty="0"/>
              <a:t>visit frequencies </a:t>
            </a:r>
          </a:p>
          <a:p>
            <a:pPr>
              <a:lnSpc>
                <a:spcPct val="80000"/>
              </a:lnSpc>
            </a:pPr>
            <a:r>
              <a:rPr lang="en-GB" dirty="0" smtClean="0"/>
              <a:t>Priority </a:t>
            </a:r>
            <a:r>
              <a:rPr lang="en-GB" dirty="0"/>
              <a:t>to high risk traders </a:t>
            </a:r>
          </a:p>
          <a:p>
            <a:pPr>
              <a:lnSpc>
                <a:spcPct val="80000"/>
              </a:lnSpc>
            </a:pPr>
            <a:r>
              <a:rPr lang="en-GB"/>
              <a:t>Inspection </a:t>
            </a:r>
            <a:r>
              <a:rPr lang="en-GB" smtClean="0"/>
              <a:t>records </a:t>
            </a:r>
            <a:r>
              <a:rPr lang="en-GB" dirty="0" smtClean="0"/>
              <a:t>are entered into traders database </a:t>
            </a:r>
            <a:r>
              <a:rPr lang="en-GB" dirty="0"/>
              <a:t>system</a:t>
            </a:r>
          </a:p>
          <a:p>
            <a:pPr>
              <a:lnSpc>
                <a:spcPct val="80000"/>
              </a:lnSpc>
            </a:pPr>
            <a:r>
              <a:rPr lang="en-GB" dirty="0"/>
              <a:t>Problems found on visits to traders are taken into account in </a:t>
            </a:r>
            <a:r>
              <a:rPr lang="en-GB" dirty="0" smtClean="0"/>
              <a:t>traders classification.</a:t>
            </a:r>
            <a:endParaRPr lang="en-GB" dirty="0"/>
          </a:p>
          <a:p>
            <a:pPr>
              <a:lnSpc>
                <a:spcPct val="80000"/>
              </a:lnSpc>
            </a:pPr>
            <a:r>
              <a:rPr lang="en-GB" dirty="0"/>
              <a:t>Surveillance based on </a:t>
            </a:r>
            <a:r>
              <a:rPr lang="en-GB" dirty="0" smtClean="0"/>
              <a:t>signal, disappointing </a:t>
            </a:r>
            <a:r>
              <a:rPr lang="en-GB" dirty="0"/>
              <a:t>results.</a:t>
            </a:r>
          </a:p>
          <a:p>
            <a:pPr>
              <a:lnSpc>
                <a:spcPct val="80000"/>
              </a:lnSpc>
              <a:buFontTx/>
              <a:buNone/>
            </a:pPr>
            <a:endParaRPr lang="en-GB" sz="1800" dirty="0"/>
          </a:p>
        </p:txBody>
      </p:sp>
      <p:pic>
        <p:nvPicPr>
          <p:cNvPr id="5" name="il_fi" descr="-1283666894"/>
          <p:cNvPicPr>
            <a:picLocks noChangeAspect="1" noChangeArrowheads="1"/>
          </p:cNvPicPr>
          <p:nvPr/>
        </p:nvPicPr>
        <p:blipFill>
          <a:blip r:embed="rId2" cstate="print"/>
          <a:srcRect/>
          <a:stretch>
            <a:fillRect/>
          </a:stretch>
        </p:blipFill>
        <p:spPr bwMode="auto">
          <a:xfrm>
            <a:off x="251520" y="497096"/>
            <a:ext cx="2400300" cy="733425"/>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1860" y="497097"/>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224" y="1783013"/>
            <a:ext cx="1872208" cy="2262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CuadroTexto"/>
          <p:cNvSpPr txBox="1"/>
          <p:nvPr/>
        </p:nvSpPr>
        <p:spPr>
          <a:xfrm>
            <a:off x="2987824" y="1700808"/>
            <a:ext cx="2520280" cy="584775"/>
          </a:xfrm>
          <a:prstGeom prst="rect">
            <a:avLst/>
          </a:prstGeom>
          <a:noFill/>
        </p:spPr>
        <p:txBody>
          <a:bodyPr wrap="square" rtlCol="0">
            <a:spAutoFit/>
          </a:bodyPr>
          <a:lstStyle/>
          <a:p>
            <a:r>
              <a:rPr lang="es-ES" sz="3200" dirty="0" err="1" smtClean="0">
                <a:solidFill>
                  <a:prstClr val="black"/>
                </a:solidFill>
              </a:rPr>
              <a:t>Frequency</a:t>
            </a:r>
            <a:endParaRPr lang="es-ES" sz="3200" dirty="0">
              <a:solidFill>
                <a:prstClr val="black"/>
              </a:solidFill>
            </a:endParaRPr>
          </a:p>
        </p:txBody>
      </p:sp>
    </p:spTree>
    <p:extLst>
      <p:ext uri="{BB962C8B-B14F-4D97-AF65-F5344CB8AC3E}">
        <p14:creationId xmlns:p14="http://schemas.microsoft.com/office/powerpoint/2010/main" xmlns="" val="1729753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4924425"/>
          </a:xfrm>
          <a:ln>
            <a:noFill/>
          </a:ln>
        </p:spPr>
        <p:txBody>
          <a:bodyPr/>
          <a:lstStyle/>
          <a:p>
            <a:pPr algn="ctr">
              <a:lnSpc>
                <a:spcPct val="80000"/>
              </a:lnSpc>
              <a:buFontTx/>
              <a:buNone/>
            </a:pPr>
            <a:r>
              <a:rPr lang="nl-NL" sz="3200" dirty="0" smtClean="0"/>
              <a:t>Where?</a:t>
            </a:r>
          </a:p>
          <a:p>
            <a:pPr>
              <a:lnSpc>
                <a:spcPct val="80000"/>
              </a:lnSpc>
              <a:buFontTx/>
              <a:buNone/>
            </a:pPr>
            <a:r>
              <a:rPr lang="nl-NL" sz="2800" dirty="0" smtClean="0"/>
              <a:t>Pack Stations</a:t>
            </a:r>
            <a:endParaRPr lang="nl-NL" sz="2800" dirty="0"/>
          </a:p>
          <a:p>
            <a:pPr>
              <a:lnSpc>
                <a:spcPct val="80000"/>
              </a:lnSpc>
              <a:buFontTx/>
              <a:buNone/>
            </a:pPr>
            <a:r>
              <a:rPr lang="nl-NL" sz="1800" dirty="0" smtClean="0"/>
              <a:t> </a:t>
            </a:r>
          </a:p>
          <a:p>
            <a:pPr>
              <a:lnSpc>
                <a:spcPct val="80000"/>
              </a:lnSpc>
              <a:buFontTx/>
              <a:buNone/>
            </a:pPr>
            <a:r>
              <a:rPr lang="nl-NL" sz="1800" dirty="0"/>
              <a:t>	</a:t>
            </a:r>
            <a:r>
              <a:rPr lang="en-GB" sz="1000" dirty="0"/>
              <a:t>		</a:t>
            </a:r>
          </a:p>
          <a:p>
            <a:pPr>
              <a:lnSpc>
                <a:spcPct val="80000"/>
              </a:lnSpc>
              <a:buFontTx/>
              <a:buNone/>
            </a:pPr>
            <a:r>
              <a:rPr lang="en-GB" sz="1000" dirty="0"/>
              <a:t>		</a:t>
            </a:r>
          </a:p>
          <a:p>
            <a:pPr>
              <a:lnSpc>
                <a:spcPct val="80000"/>
              </a:lnSpc>
              <a:buFontTx/>
              <a:buNone/>
            </a:pPr>
            <a:r>
              <a:rPr lang="en-GB" sz="1000" dirty="0"/>
              <a:t>		</a:t>
            </a:r>
          </a:p>
        </p:txBody>
      </p:sp>
      <p:sp>
        <p:nvSpPr>
          <p:cNvPr id="27657" name="AutoShape 9" descr="Z"/>
          <p:cNvSpPr>
            <a:spLocks noChangeAspect="1" noChangeArrowheads="1"/>
          </p:cNvSpPr>
          <p:nvPr/>
        </p:nvSpPr>
        <p:spPr bwMode="auto">
          <a:xfrm>
            <a:off x="63500" y="-20638"/>
            <a:ext cx="1552575" cy="1581151"/>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s-ES">
              <a:solidFill>
                <a:prstClr val="black"/>
              </a:solidFill>
            </a:endParaRPr>
          </a:p>
        </p:txBody>
      </p:sp>
      <p:sp>
        <p:nvSpPr>
          <p:cNvPr id="27659" name="AutoShape 11" descr="Z"/>
          <p:cNvSpPr>
            <a:spLocks noChangeAspect="1" noChangeArrowheads="1"/>
          </p:cNvSpPr>
          <p:nvPr/>
        </p:nvSpPr>
        <p:spPr bwMode="auto">
          <a:xfrm>
            <a:off x="63500" y="-20638"/>
            <a:ext cx="1552575" cy="1581151"/>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s-ES">
              <a:solidFill>
                <a:prstClr val="black"/>
              </a:solidFill>
            </a:endParaRPr>
          </a:p>
        </p:txBody>
      </p:sp>
      <p:sp>
        <p:nvSpPr>
          <p:cNvPr id="27661" name="AutoShape 13" descr="Z"/>
          <p:cNvSpPr>
            <a:spLocks noChangeAspect="1" noChangeArrowheads="1"/>
          </p:cNvSpPr>
          <p:nvPr/>
        </p:nvSpPr>
        <p:spPr bwMode="auto">
          <a:xfrm>
            <a:off x="3795713" y="2638425"/>
            <a:ext cx="1552575" cy="15811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s-ES">
              <a:solidFill>
                <a:prstClr val="black"/>
              </a:solidFill>
            </a:endParaRPr>
          </a:p>
        </p:txBody>
      </p:sp>
      <p:sp>
        <p:nvSpPr>
          <p:cNvPr id="27663" name="AutoShape 15" descr="Z"/>
          <p:cNvSpPr>
            <a:spLocks noChangeAspect="1" noChangeArrowheads="1"/>
          </p:cNvSpPr>
          <p:nvPr/>
        </p:nvSpPr>
        <p:spPr bwMode="auto">
          <a:xfrm>
            <a:off x="63500" y="-20638"/>
            <a:ext cx="2286000" cy="1828801"/>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s-ES">
              <a:solidFill>
                <a:prstClr val="black"/>
              </a:solidFill>
            </a:endParaRPr>
          </a:p>
        </p:txBody>
      </p:sp>
      <p:sp>
        <p:nvSpPr>
          <p:cNvPr id="27665" name="Rectangle 17"/>
          <p:cNvSpPr>
            <a:spLocks noGrp="1" noChangeArrowheads="1"/>
          </p:cNvSpPr>
          <p:nvPr>
            <p:ph type="title"/>
          </p:nvPr>
        </p:nvSpPr>
        <p:spPr/>
        <p:txBody>
          <a:bodyPr/>
          <a:lstStyle/>
          <a:p>
            <a:endParaRPr lang="es-E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7" y="527843"/>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87824" y="2140764"/>
            <a:ext cx="5543496" cy="4157622"/>
          </a:xfrm>
          <a:prstGeom prst="rect">
            <a:avLst/>
          </a:prstGeom>
        </p:spPr>
      </p:pic>
      <p:pic>
        <p:nvPicPr>
          <p:cNvPr id="5017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0312" y="527843"/>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1998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1196752"/>
            <a:ext cx="3672408" cy="5308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971600" y="2852936"/>
            <a:ext cx="2520280" cy="1200329"/>
          </a:xfrm>
          <a:prstGeom prst="rect">
            <a:avLst/>
          </a:prstGeom>
          <a:noFill/>
        </p:spPr>
        <p:txBody>
          <a:bodyPr wrap="square" rtlCol="0">
            <a:spAutoFit/>
          </a:bodyPr>
          <a:lstStyle/>
          <a:p>
            <a:pPr algn="ctr"/>
            <a:r>
              <a:rPr lang="es-ES" sz="2400" dirty="0" smtClean="0">
                <a:solidFill>
                  <a:prstClr val="black"/>
                </a:solidFill>
              </a:rPr>
              <a:t>Pack </a:t>
            </a:r>
            <a:r>
              <a:rPr lang="es-ES" sz="2400" dirty="0" err="1" smtClean="0">
                <a:solidFill>
                  <a:prstClr val="black"/>
                </a:solidFill>
              </a:rPr>
              <a:t>Station</a:t>
            </a:r>
            <a:endParaRPr lang="es-ES" sz="2400" dirty="0" smtClean="0">
              <a:solidFill>
                <a:prstClr val="black"/>
              </a:solidFill>
            </a:endParaRPr>
          </a:p>
          <a:p>
            <a:pPr algn="ctr"/>
            <a:r>
              <a:rPr lang="es-ES" sz="2400" dirty="0" err="1" smtClean="0">
                <a:solidFill>
                  <a:prstClr val="black"/>
                </a:solidFill>
              </a:rPr>
              <a:t>Inspection</a:t>
            </a:r>
            <a:endParaRPr lang="es-ES" sz="2400" dirty="0" smtClean="0">
              <a:solidFill>
                <a:prstClr val="black"/>
              </a:solidFill>
            </a:endParaRPr>
          </a:p>
          <a:p>
            <a:pPr algn="ctr"/>
            <a:r>
              <a:rPr lang="es-ES" sz="2400" dirty="0" err="1" smtClean="0">
                <a:solidFill>
                  <a:prstClr val="black"/>
                </a:solidFill>
              </a:rPr>
              <a:t>Act</a:t>
            </a:r>
            <a:endParaRPr lang="es-ES" sz="2400" dirty="0">
              <a:solidFill>
                <a:prstClr val="black"/>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24451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2016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476672"/>
            <a:ext cx="4396966" cy="620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395536" y="2780928"/>
            <a:ext cx="1656184" cy="369332"/>
          </a:xfrm>
          <a:prstGeom prst="rect">
            <a:avLst/>
          </a:prstGeom>
          <a:noFill/>
        </p:spPr>
        <p:txBody>
          <a:bodyPr wrap="square" rtlCol="0">
            <a:spAutoFit/>
          </a:bodyPr>
          <a:lstStyle/>
          <a:p>
            <a:r>
              <a:rPr lang="es-ES" dirty="0" err="1" smtClean="0">
                <a:solidFill>
                  <a:prstClr val="black"/>
                </a:solidFill>
              </a:rPr>
              <a:t>Labelling</a:t>
            </a:r>
            <a:endParaRPr lang="es-ES" dirty="0">
              <a:solidFill>
                <a:prstClr val="black"/>
              </a:solidFill>
            </a:endParaRPr>
          </a:p>
        </p:txBody>
      </p:sp>
      <p:sp>
        <p:nvSpPr>
          <p:cNvPr id="5" name="4 CuadroTexto"/>
          <p:cNvSpPr txBox="1"/>
          <p:nvPr/>
        </p:nvSpPr>
        <p:spPr>
          <a:xfrm>
            <a:off x="467544" y="3501008"/>
            <a:ext cx="1584176" cy="369332"/>
          </a:xfrm>
          <a:prstGeom prst="rect">
            <a:avLst/>
          </a:prstGeom>
          <a:noFill/>
        </p:spPr>
        <p:txBody>
          <a:bodyPr wrap="square" rtlCol="0">
            <a:spAutoFit/>
          </a:bodyPr>
          <a:lstStyle/>
          <a:p>
            <a:r>
              <a:rPr lang="es-ES" dirty="0" err="1" smtClean="0">
                <a:solidFill>
                  <a:prstClr val="black"/>
                </a:solidFill>
              </a:rPr>
              <a:t>Presentation</a:t>
            </a:r>
            <a:endParaRPr lang="es-ES" dirty="0">
              <a:solidFill>
                <a:prstClr val="black"/>
              </a:solidFill>
            </a:endParaRPr>
          </a:p>
        </p:txBody>
      </p:sp>
      <p:sp>
        <p:nvSpPr>
          <p:cNvPr id="6" name="5 CuadroTexto"/>
          <p:cNvSpPr txBox="1"/>
          <p:nvPr/>
        </p:nvSpPr>
        <p:spPr>
          <a:xfrm>
            <a:off x="539552" y="4221088"/>
            <a:ext cx="1656184" cy="369332"/>
          </a:xfrm>
          <a:prstGeom prst="rect">
            <a:avLst/>
          </a:prstGeom>
          <a:noFill/>
        </p:spPr>
        <p:txBody>
          <a:bodyPr wrap="square" rtlCol="0">
            <a:spAutoFit/>
          </a:bodyPr>
          <a:lstStyle/>
          <a:p>
            <a:r>
              <a:rPr lang="es-ES" dirty="0" err="1" smtClean="0">
                <a:solidFill>
                  <a:prstClr val="black"/>
                </a:solidFill>
              </a:rPr>
              <a:t>Quality</a:t>
            </a:r>
            <a:endParaRPr lang="es-ES" dirty="0">
              <a:solidFill>
                <a:prstClr val="black"/>
              </a:solidFill>
            </a:endParaRPr>
          </a:p>
        </p:txBody>
      </p:sp>
      <p:sp>
        <p:nvSpPr>
          <p:cNvPr id="7" name="6 CuadroTexto"/>
          <p:cNvSpPr txBox="1"/>
          <p:nvPr/>
        </p:nvSpPr>
        <p:spPr>
          <a:xfrm>
            <a:off x="611560" y="5157192"/>
            <a:ext cx="1656184" cy="369332"/>
          </a:xfrm>
          <a:prstGeom prst="rect">
            <a:avLst/>
          </a:prstGeom>
          <a:noFill/>
        </p:spPr>
        <p:txBody>
          <a:bodyPr wrap="square" rtlCol="0">
            <a:spAutoFit/>
          </a:bodyPr>
          <a:lstStyle/>
          <a:p>
            <a:r>
              <a:rPr lang="es-ES" dirty="0" err="1" smtClean="0">
                <a:solidFill>
                  <a:prstClr val="black"/>
                </a:solidFill>
              </a:rPr>
              <a:t>Category</a:t>
            </a:r>
            <a:endParaRPr lang="es-ES" dirty="0">
              <a:solidFill>
                <a:prstClr val="black"/>
              </a:solidFill>
            </a:endParaRPr>
          </a:p>
        </p:txBody>
      </p:sp>
      <p:sp>
        <p:nvSpPr>
          <p:cNvPr id="8" name="7 CuadroTexto"/>
          <p:cNvSpPr txBox="1"/>
          <p:nvPr/>
        </p:nvSpPr>
        <p:spPr>
          <a:xfrm>
            <a:off x="683568" y="5877272"/>
            <a:ext cx="1440160" cy="369332"/>
          </a:xfrm>
          <a:prstGeom prst="rect">
            <a:avLst/>
          </a:prstGeom>
          <a:noFill/>
        </p:spPr>
        <p:txBody>
          <a:bodyPr wrap="square" rtlCol="0">
            <a:spAutoFit/>
          </a:bodyPr>
          <a:lstStyle/>
          <a:p>
            <a:r>
              <a:rPr lang="es-ES" dirty="0" err="1" smtClean="0">
                <a:solidFill>
                  <a:prstClr val="black"/>
                </a:solidFill>
              </a:rPr>
              <a:t>Size</a:t>
            </a:r>
            <a:endParaRPr lang="es-ES" dirty="0">
              <a:solidFill>
                <a:prstClr val="black"/>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4328" y="260648"/>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3837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67544" y="2281573"/>
            <a:ext cx="8229600" cy="4349080"/>
          </a:xfrm>
        </p:spPr>
        <p:txBody>
          <a:bodyPr/>
          <a:lstStyle/>
          <a:p>
            <a:pPr algn="ctr">
              <a:buFontTx/>
              <a:buNone/>
            </a:pPr>
            <a:r>
              <a:rPr lang="es-ES" sz="2800" b="1" dirty="0" err="1"/>
              <a:t>Approved</a:t>
            </a:r>
            <a:r>
              <a:rPr lang="es-ES" sz="2800" b="1" dirty="0"/>
              <a:t> </a:t>
            </a:r>
            <a:r>
              <a:rPr lang="es-ES" sz="2800" b="1" dirty="0" err="1"/>
              <a:t>traders</a:t>
            </a:r>
            <a:endParaRPr lang="es-ES" sz="2800" b="1" dirty="0"/>
          </a:p>
          <a:p>
            <a:pPr>
              <a:buFontTx/>
              <a:buNone/>
            </a:pPr>
            <a:r>
              <a:rPr lang="es-ES" sz="2400" dirty="0"/>
              <a:t>	</a:t>
            </a:r>
            <a:r>
              <a:rPr lang="es-ES" sz="2400" dirty="0" err="1"/>
              <a:t>Member</a:t>
            </a:r>
            <a:r>
              <a:rPr lang="es-ES" sz="2400" dirty="0"/>
              <a:t> </a:t>
            </a:r>
            <a:r>
              <a:rPr lang="es-ES" sz="2400" dirty="0" err="1"/>
              <a:t>States</a:t>
            </a:r>
            <a:r>
              <a:rPr lang="es-ES" sz="2400" dirty="0"/>
              <a:t> </a:t>
            </a:r>
            <a:r>
              <a:rPr lang="es-ES" sz="2400" dirty="0" err="1"/>
              <a:t>may</a:t>
            </a:r>
            <a:r>
              <a:rPr lang="es-ES" sz="2400" dirty="0"/>
              <a:t> </a:t>
            </a:r>
            <a:r>
              <a:rPr lang="es-ES" sz="2400" dirty="0" err="1"/>
              <a:t>authorise</a:t>
            </a:r>
            <a:r>
              <a:rPr lang="es-ES" sz="2400" dirty="0"/>
              <a:t> </a:t>
            </a:r>
            <a:r>
              <a:rPr lang="es-ES" sz="2400" dirty="0" err="1"/>
              <a:t>traders</a:t>
            </a:r>
            <a:r>
              <a:rPr lang="es-ES" sz="2400" dirty="0"/>
              <a:t> </a:t>
            </a:r>
            <a:r>
              <a:rPr lang="es-ES" sz="2400" dirty="0" err="1"/>
              <a:t>classified</a:t>
            </a:r>
            <a:r>
              <a:rPr lang="es-ES" sz="2400" dirty="0"/>
              <a:t> in </a:t>
            </a:r>
            <a:r>
              <a:rPr lang="es-ES" sz="2400" dirty="0" err="1"/>
              <a:t>the</a:t>
            </a:r>
            <a:r>
              <a:rPr lang="es-ES" sz="2400" dirty="0"/>
              <a:t> </a:t>
            </a:r>
            <a:r>
              <a:rPr lang="es-ES" sz="2400" dirty="0" err="1"/>
              <a:t>lowest</a:t>
            </a:r>
            <a:r>
              <a:rPr lang="es-ES" sz="2400" dirty="0"/>
              <a:t> </a:t>
            </a:r>
            <a:r>
              <a:rPr lang="es-ES" sz="2400" dirty="0" err="1"/>
              <a:t>risk</a:t>
            </a:r>
            <a:r>
              <a:rPr lang="es-ES" sz="2400" dirty="0"/>
              <a:t> </a:t>
            </a:r>
            <a:r>
              <a:rPr lang="es-ES" sz="2400" dirty="0" err="1"/>
              <a:t>category</a:t>
            </a:r>
            <a:r>
              <a:rPr lang="es-ES" sz="2400" dirty="0"/>
              <a:t> and </a:t>
            </a:r>
            <a:r>
              <a:rPr lang="es-ES" sz="2400" dirty="0" err="1"/>
              <a:t>providing</a:t>
            </a:r>
            <a:r>
              <a:rPr lang="es-ES" sz="2400" dirty="0"/>
              <a:t> </a:t>
            </a:r>
            <a:r>
              <a:rPr lang="es-ES" sz="2400" dirty="0" err="1"/>
              <a:t>special</a:t>
            </a:r>
            <a:r>
              <a:rPr lang="es-ES" sz="2400" dirty="0"/>
              <a:t> </a:t>
            </a:r>
            <a:r>
              <a:rPr lang="es-ES" sz="2400" dirty="0" err="1"/>
              <a:t>guarantees</a:t>
            </a:r>
            <a:r>
              <a:rPr lang="es-ES" sz="2400" dirty="0"/>
              <a:t> </a:t>
            </a:r>
            <a:r>
              <a:rPr lang="es-ES" sz="2400" dirty="0" err="1"/>
              <a:t>on</a:t>
            </a:r>
            <a:r>
              <a:rPr lang="es-ES" sz="2400" dirty="0"/>
              <a:t> </a:t>
            </a:r>
            <a:r>
              <a:rPr lang="es-ES" sz="2400" dirty="0" err="1"/>
              <a:t>conformity</a:t>
            </a:r>
            <a:r>
              <a:rPr lang="es-ES" sz="2400" dirty="0"/>
              <a:t> </a:t>
            </a:r>
            <a:r>
              <a:rPr lang="es-ES" sz="2400" dirty="0" err="1"/>
              <a:t>to</a:t>
            </a:r>
            <a:r>
              <a:rPr lang="es-ES" sz="2400" dirty="0"/>
              <a:t> marketing </a:t>
            </a:r>
            <a:r>
              <a:rPr lang="es-ES" sz="2400" dirty="0" err="1"/>
              <a:t>standards</a:t>
            </a:r>
            <a:r>
              <a:rPr lang="es-ES" sz="2400" dirty="0"/>
              <a:t> </a:t>
            </a:r>
            <a:r>
              <a:rPr lang="es-ES" sz="2400" dirty="0" err="1"/>
              <a:t>to</a:t>
            </a:r>
            <a:r>
              <a:rPr lang="es-ES" sz="2400" dirty="0"/>
              <a:t> use a logo in </a:t>
            </a:r>
            <a:r>
              <a:rPr lang="es-ES" sz="2400" dirty="0" err="1"/>
              <a:t>the</a:t>
            </a:r>
            <a:r>
              <a:rPr lang="es-ES" sz="2400" dirty="0"/>
              <a:t> </a:t>
            </a:r>
            <a:r>
              <a:rPr lang="es-ES" sz="2400" dirty="0" err="1"/>
              <a:t>labelling</a:t>
            </a:r>
            <a:r>
              <a:rPr lang="es-ES" sz="2400" dirty="0"/>
              <a:t> of </a:t>
            </a:r>
            <a:r>
              <a:rPr lang="es-ES" sz="2400" dirty="0" err="1"/>
              <a:t>each</a:t>
            </a:r>
            <a:r>
              <a:rPr lang="es-ES" sz="2400" dirty="0"/>
              <a:t> </a:t>
            </a:r>
            <a:r>
              <a:rPr lang="es-ES" sz="2400" dirty="0" err="1"/>
              <a:t>package</a:t>
            </a:r>
            <a:r>
              <a:rPr lang="es-ES" sz="2400" dirty="0"/>
              <a:t> at </a:t>
            </a:r>
            <a:r>
              <a:rPr lang="es-ES" sz="2400" dirty="0" err="1"/>
              <a:t>the</a:t>
            </a:r>
            <a:r>
              <a:rPr lang="es-ES" sz="2400" dirty="0"/>
              <a:t> </a:t>
            </a:r>
            <a:r>
              <a:rPr lang="es-ES" sz="2400" dirty="0" err="1"/>
              <a:t>stage</a:t>
            </a:r>
            <a:r>
              <a:rPr lang="es-ES" sz="2400" dirty="0"/>
              <a:t> of </a:t>
            </a:r>
            <a:r>
              <a:rPr lang="es-ES" sz="2400" dirty="0" err="1"/>
              <a:t>dispatch</a:t>
            </a:r>
            <a:r>
              <a:rPr lang="es-ES" sz="2400" dirty="0"/>
              <a:t> and/</a:t>
            </a:r>
            <a:r>
              <a:rPr lang="es-ES" sz="2400" dirty="0" err="1"/>
              <a:t>or</a:t>
            </a:r>
            <a:r>
              <a:rPr lang="es-ES" sz="2400" dirty="0"/>
              <a:t> </a:t>
            </a:r>
            <a:r>
              <a:rPr lang="es-ES" sz="2400" dirty="0" err="1"/>
              <a:t>to</a:t>
            </a:r>
            <a:r>
              <a:rPr lang="es-ES" sz="2400" dirty="0"/>
              <a:t> </a:t>
            </a:r>
            <a:r>
              <a:rPr lang="es-ES" sz="2400" dirty="0" err="1"/>
              <a:t>sign</a:t>
            </a:r>
            <a:r>
              <a:rPr lang="es-ES" sz="2400" dirty="0"/>
              <a:t> </a:t>
            </a:r>
            <a:r>
              <a:rPr lang="es-ES" sz="2400" dirty="0" err="1"/>
              <a:t>the</a:t>
            </a:r>
            <a:r>
              <a:rPr lang="es-ES" sz="2400" dirty="0"/>
              <a:t> </a:t>
            </a:r>
            <a:r>
              <a:rPr lang="es-ES" sz="2400" dirty="0" err="1"/>
              <a:t>conformity</a:t>
            </a:r>
            <a:r>
              <a:rPr lang="es-ES" sz="2400" dirty="0"/>
              <a:t> </a:t>
            </a:r>
            <a:r>
              <a:rPr lang="es-ES" sz="2400" dirty="0" err="1"/>
              <a:t>certificate</a:t>
            </a:r>
            <a:r>
              <a:rPr lang="es-ES" sz="2400" dirty="0"/>
              <a:t>.</a:t>
            </a:r>
          </a:p>
          <a:p>
            <a:pPr>
              <a:buFontTx/>
              <a:buNone/>
            </a:pPr>
            <a:endParaRPr lang="es-ES" sz="2400" dirty="0"/>
          </a:p>
          <a:p>
            <a:pPr>
              <a:buFontTx/>
              <a:buNone/>
            </a:pPr>
            <a:endParaRPr lang="es-ES" sz="2400" dirty="0"/>
          </a:p>
        </p:txBody>
      </p:sp>
      <p:pic>
        <p:nvPicPr>
          <p:cNvPr id="6349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6156" y="5018881"/>
            <a:ext cx="5329237" cy="1125537"/>
          </a:xfrm>
          <a:prstGeom prst="rect">
            <a:avLst/>
          </a:prstGeom>
          <a:noFill/>
          <a:ln>
            <a:noFill/>
          </a:ln>
          <a:effectLst/>
          <a:extLst>
            <a:ext uri="{909E8E84-426E-40DD-AFC4-6F175D3DCCD1}">
              <a14:hiddenFill xmlns:a14="http://schemas.microsoft.com/office/drawing/2010/main" xmlns="">
                <a:solidFill>
                  <a:srgbClr val="3366FF"/>
                </a:solidFill>
              </a14:hiddenFill>
            </a:ex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1 CuadroTexto"/>
          <p:cNvSpPr txBox="1"/>
          <p:nvPr/>
        </p:nvSpPr>
        <p:spPr>
          <a:xfrm>
            <a:off x="971600" y="1412776"/>
            <a:ext cx="7344816" cy="584775"/>
          </a:xfrm>
          <a:prstGeom prst="rect">
            <a:avLst/>
          </a:prstGeom>
          <a:noFill/>
        </p:spPr>
        <p:txBody>
          <a:bodyPr wrap="square" rtlCol="0">
            <a:spAutoFit/>
          </a:bodyPr>
          <a:lstStyle/>
          <a:p>
            <a:pPr algn="ctr"/>
            <a:r>
              <a:rPr lang="es-ES" sz="3200" dirty="0" smtClean="0">
                <a:solidFill>
                  <a:prstClr val="black"/>
                </a:solidFill>
              </a:rPr>
              <a:t>Pack </a:t>
            </a:r>
            <a:r>
              <a:rPr lang="es-ES" sz="3200" dirty="0" err="1" smtClean="0">
                <a:solidFill>
                  <a:prstClr val="black"/>
                </a:solidFill>
              </a:rPr>
              <a:t>Station</a:t>
            </a:r>
            <a:endParaRPr lang="es-ES" sz="3200" dirty="0">
              <a:solidFill>
                <a:prstClr val="black"/>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0312" y="260648"/>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9908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p:txBody>
          <a:bodyPr/>
          <a:lstStyle/>
          <a:p>
            <a:pPr algn="ctr">
              <a:lnSpc>
                <a:spcPct val="80000"/>
              </a:lnSpc>
              <a:buFontTx/>
              <a:buNone/>
            </a:pPr>
            <a:r>
              <a:rPr lang="es-ES" sz="2800" b="1" dirty="0"/>
              <a:t> </a:t>
            </a:r>
            <a:r>
              <a:rPr lang="es-ES" sz="2400" b="1" dirty="0" err="1"/>
              <a:t>Third</a:t>
            </a:r>
            <a:r>
              <a:rPr lang="es-ES" sz="2400" b="1" dirty="0"/>
              <a:t> </a:t>
            </a:r>
            <a:r>
              <a:rPr lang="es-ES" sz="2400" b="1" dirty="0" err="1"/>
              <a:t>countries</a:t>
            </a:r>
            <a:r>
              <a:rPr lang="es-ES" sz="2400" b="1" dirty="0"/>
              <a:t> </a:t>
            </a:r>
            <a:r>
              <a:rPr lang="es-ES" sz="2400" b="1" dirty="0" err="1"/>
              <a:t>conformity</a:t>
            </a:r>
            <a:r>
              <a:rPr lang="es-ES" sz="2400" b="1" dirty="0"/>
              <a:t> </a:t>
            </a:r>
            <a:r>
              <a:rPr lang="es-ES" sz="2400" b="1" dirty="0" err="1"/>
              <a:t>checks</a:t>
            </a:r>
            <a:endParaRPr lang="es-ES" sz="2400" b="1" dirty="0"/>
          </a:p>
          <a:p>
            <a:pPr>
              <a:lnSpc>
                <a:spcPct val="80000"/>
              </a:lnSpc>
              <a:buFontTx/>
              <a:buNone/>
            </a:pPr>
            <a:r>
              <a:rPr lang="es-ES" sz="1800" b="1" dirty="0"/>
              <a:t>	</a:t>
            </a:r>
          </a:p>
          <a:p>
            <a:pPr>
              <a:lnSpc>
                <a:spcPct val="80000"/>
              </a:lnSpc>
              <a:buFontTx/>
              <a:buNone/>
            </a:pPr>
            <a:r>
              <a:rPr lang="es-ES" sz="2200" b="1" dirty="0"/>
              <a:t>	-  </a:t>
            </a:r>
            <a:r>
              <a:rPr lang="es-ES" sz="2200" dirty="0" err="1"/>
              <a:t>The</a:t>
            </a:r>
            <a:r>
              <a:rPr lang="es-ES" sz="2200" dirty="0"/>
              <a:t> </a:t>
            </a:r>
            <a:r>
              <a:rPr lang="es-ES" sz="2200" dirty="0" err="1"/>
              <a:t>Commission</a:t>
            </a:r>
            <a:r>
              <a:rPr lang="es-ES" sz="2200" dirty="0"/>
              <a:t> </a:t>
            </a:r>
            <a:r>
              <a:rPr lang="es-ES" sz="2200" dirty="0" err="1"/>
              <a:t>may</a:t>
            </a:r>
            <a:r>
              <a:rPr lang="es-ES" sz="2200" dirty="0"/>
              <a:t> </a:t>
            </a:r>
            <a:r>
              <a:rPr lang="es-ES" sz="2200" dirty="0" err="1"/>
              <a:t>approve</a:t>
            </a:r>
            <a:r>
              <a:rPr lang="es-ES" sz="2200" dirty="0"/>
              <a:t> </a:t>
            </a:r>
            <a:r>
              <a:rPr lang="es-ES" sz="2200" dirty="0" err="1"/>
              <a:t>checks</a:t>
            </a:r>
            <a:r>
              <a:rPr lang="es-ES" sz="2200" dirty="0"/>
              <a:t> </a:t>
            </a:r>
            <a:r>
              <a:rPr lang="es-ES" sz="2200" dirty="0" err="1"/>
              <a:t>on</a:t>
            </a:r>
            <a:r>
              <a:rPr lang="es-ES" sz="2200" dirty="0"/>
              <a:t> </a:t>
            </a:r>
            <a:r>
              <a:rPr lang="es-ES" sz="2200" dirty="0" err="1"/>
              <a:t>conformity</a:t>
            </a:r>
            <a:r>
              <a:rPr lang="es-ES" sz="2200" dirty="0"/>
              <a:t> </a:t>
            </a:r>
            <a:r>
              <a:rPr lang="es-ES" sz="2200" dirty="0" err="1"/>
              <a:t>to</a:t>
            </a:r>
            <a:r>
              <a:rPr lang="es-ES" sz="2200" dirty="0"/>
              <a:t> </a:t>
            </a:r>
            <a:r>
              <a:rPr lang="es-ES" sz="2200" dirty="0" err="1"/>
              <a:t>specific</a:t>
            </a:r>
            <a:r>
              <a:rPr lang="es-ES" sz="2200" dirty="0"/>
              <a:t> marketing </a:t>
            </a:r>
            <a:r>
              <a:rPr lang="es-ES" sz="2200" dirty="0" err="1"/>
              <a:t>standards</a:t>
            </a:r>
            <a:r>
              <a:rPr lang="es-ES" sz="2200" dirty="0"/>
              <a:t> </a:t>
            </a:r>
            <a:r>
              <a:rPr lang="es-ES" sz="2200" dirty="0" err="1"/>
              <a:t>carried</a:t>
            </a:r>
            <a:r>
              <a:rPr lang="es-ES" sz="2200" dirty="0"/>
              <a:t> </a:t>
            </a:r>
            <a:r>
              <a:rPr lang="es-ES" sz="2200" dirty="0" err="1"/>
              <a:t>out</a:t>
            </a:r>
            <a:r>
              <a:rPr lang="es-ES" sz="2200" dirty="0"/>
              <a:t> </a:t>
            </a:r>
            <a:r>
              <a:rPr lang="es-ES" sz="2200" dirty="0" err="1"/>
              <a:t>by</a:t>
            </a:r>
            <a:r>
              <a:rPr lang="es-ES" sz="2200" dirty="0"/>
              <a:t> </a:t>
            </a:r>
            <a:r>
              <a:rPr lang="es-ES" sz="2200" dirty="0" err="1"/>
              <a:t>that</a:t>
            </a:r>
            <a:r>
              <a:rPr lang="es-ES" sz="2200" dirty="0"/>
              <a:t> </a:t>
            </a:r>
            <a:r>
              <a:rPr lang="es-ES" sz="2200" dirty="0" err="1"/>
              <a:t>third</a:t>
            </a:r>
            <a:r>
              <a:rPr lang="es-ES" sz="2200" dirty="0"/>
              <a:t> country prior </a:t>
            </a:r>
            <a:r>
              <a:rPr lang="es-ES" sz="2200" dirty="0" err="1"/>
              <a:t>to</a:t>
            </a:r>
            <a:r>
              <a:rPr lang="es-ES" sz="2200" dirty="0"/>
              <a:t> </a:t>
            </a:r>
            <a:r>
              <a:rPr lang="es-ES" sz="2200" dirty="0" err="1"/>
              <a:t>import</a:t>
            </a:r>
            <a:r>
              <a:rPr lang="es-ES" sz="2200" dirty="0"/>
              <a:t> </a:t>
            </a:r>
            <a:r>
              <a:rPr lang="es-ES" sz="2200" dirty="0" err="1"/>
              <a:t>into</a:t>
            </a:r>
            <a:r>
              <a:rPr lang="es-ES" sz="2200" dirty="0"/>
              <a:t> </a:t>
            </a:r>
            <a:r>
              <a:rPr lang="es-ES" sz="2200" dirty="0" err="1"/>
              <a:t>Union</a:t>
            </a:r>
            <a:r>
              <a:rPr lang="es-ES" sz="2200" dirty="0"/>
              <a:t>. </a:t>
            </a:r>
          </a:p>
          <a:p>
            <a:pPr>
              <a:lnSpc>
                <a:spcPct val="80000"/>
              </a:lnSpc>
              <a:buFontTx/>
              <a:buNone/>
            </a:pPr>
            <a:endParaRPr lang="es-ES" sz="2200" dirty="0"/>
          </a:p>
          <a:p>
            <a:pPr>
              <a:lnSpc>
                <a:spcPct val="80000"/>
              </a:lnSpc>
              <a:buFontTx/>
              <a:buNone/>
            </a:pPr>
            <a:r>
              <a:rPr lang="es-ES" sz="2200" dirty="0"/>
              <a:t>	-  </a:t>
            </a:r>
            <a:r>
              <a:rPr lang="es-ES" sz="2200" dirty="0" err="1"/>
              <a:t>The</a:t>
            </a:r>
            <a:r>
              <a:rPr lang="es-ES" sz="2200" dirty="0"/>
              <a:t> </a:t>
            </a:r>
            <a:r>
              <a:rPr lang="es-ES" sz="2200" dirty="0" err="1"/>
              <a:t>approval</a:t>
            </a:r>
            <a:r>
              <a:rPr lang="es-ES" sz="2200" dirty="0"/>
              <a:t> </a:t>
            </a:r>
            <a:r>
              <a:rPr lang="es-ES" sz="2200" dirty="0" err="1"/>
              <a:t>may</a:t>
            </a:r>
            <a:r>
              <a:rPr lang="es-ES" sz="2200" dirty="0"/>
              <a:t> </a:t>
            </a:r>
            <a:r>
              <a:rPr lang="es-ES" sz="2200" dirty="0" err="1"/>
              <a:t>only</a:t>
            </a:r>
            <a:r>
              <a:rPr lang="es-ES" sz="2200" dirty="0"/>
              <a:t> </a:t>
            </a:r>
            <a:r>
              <a:rPr lang="es-ES" sz="2200" dirty="0" err="1"/>
              <a:t>apply</a:t>
            </a:r>
            <a:r>
              <a:rPr lang="es-ES" sz="2200" dirty="0"/>
              <a:t> </a:t>
            </a:r>
            <a:r>
              <a:rPr lang="es-ES" sz="2200" dirty="0" err="1"/>
              <a:t>to</a:t>
            </a:r>
            <a:r>
              <a:rPr lang="es-ES" sz="2200" dirty="0"/>
              <a:t> </a:t>
            </a:r>
            <a:r>
              <a:rPr lang="es-ES" sz="2200" dirty="0" err="1"/>
              <a:t>products</a:t>
            </a:r>
            <a:r>
              <a:rPr lang="es-ES" sz="2200" dirty="0"/>
              <a:t> </a:t>
            </a:r>
            <a:r>
              <a:rPr lang="es-ES" sz="2200" dirty="0" err="1"/>
              <a:t>originating</a:t>
            </a:r>
            <a:r>
              <a:rPr lang="es-ES" sz="2200" dirty="0"/>
              <a:t> in </a:t>
            </a:r>
            <a:r>
              <a:rPr lang="es-ES" sz="2200" dirty="0" err="1"/>
              <a:t>the</a:t>
            </a:r>
            <a:r>
              <a:rPr lang="es-ES" sz="2200" dirty="0"/>
              <a:t> </a:t>
            </a:r>
            <a:r>
              <a:rPr lang="es-ES" sz="2200" dirty="0" err="1"/>
              <a:t>third</a:t>
            </a:r>
            <a:r>
              <a:rPr lang="es-ES" sz="2200" dirty="0"/>
              <a:t> country </a:t>
            </a:r>
            <a:r>
              <a:rPr lang="es-ES" sz="2200" dirty="0" err="1"/>
              <a:t>concerned</a:t>
            </a:r>
            <a:r>
              <a:rPr lang="es-ES" sz="2200" dirty="0"/>
              <a:t> and </a:t>
            </a:r>
            <a:r>
              <a:rPr lang="es-ES" sz="2200" dirty="0" err="1"/>
              <a:t>may</a:t>
            </a:r>
            <a:r>
              <a:rPr lang="es-ES" sz="2200" dirty="0"/>
              <a:t> be </a:t>
            </a:r>
            <a:r>
              <a:rPr lang="es-ES" sz="2200" dirty="0" err="1"/>
              <a:t>limited</a:t>
            </a:r>
            <a:r>
              <a:rPr lang="es-ES" sz="2200" dirty="0"/>
              <a:t> </a:t>
            </a:r>
            <a:r>
              <a:rPr lang="es-ES" sz="2200" dirty="0" err="1"/>
              <a:t>to</a:t>
            </a:r>
            <a:r>
              <a:rPr lang="es-ES" sz="2200" dirty="0"/>
              <a:t> </a:t>
            </a:r>
            <a:r>
              <a:rPr lang="es-ES" sz="2200" dirty="0" err="1"/>
              <a:t>certain</a:t>
            </a:r>
            <a:r>
              <a:rPr lang="es-ES" sz="2200" dirty="0"/>
              <a:t> </a:t>
            </a:r>
            <a:r>
              <a:rPr lang="es-ES" sz="2200" dirty="0" err="1"/>
              <a:t>products</a:t>
            </a:r>
            <a:r>
              <a:rPr lang="es-ES" sz="2200" dirty="0"/>
              <a:t>.</a:t>
            </a:r>
          </a:p>
          <a:p>
            <a:pPr>
              <a:lnSpc>
                <a:spcPct val="80000"/>
              </a:lnSpc>
              <a:buFontTx/>
              <a:buNone/>
            </a:pPr>
            <a:endParaRPr lang="es-ES" sz="2200" dirty="0"/>
          </a:p>
          <a:p>
            <a:pPr>
              <a:lnSpc>
                <a:spcPct val="80000"/>
              </a:lnSpc>
              <a:buFontTx/>
              <a:buNone/>
            </a:pPr>
            <a:r>
              <a:rPr lang="es-ES" sz="2200" dirty="0"/>
              <a:t>	-  </a:t>
            </a:r>
            <a:r>
              <a:rPr lang="es-ES" sz="2200" dirty="0" err="1"/>
              <a:t>The</a:t>
            </a:r>
            <a:r>
              <a:rPr lang="es-ES" sz="2200" dirty="0"/>
              <a:t> </a:t>
            </a:r>
            <a:r>
              <a:rPr lang="es-ES" sz="2200" dirty="0" err="1"/>
              <a:t>third</a:t>
            </a:r>
            <a:r>
              <a:rPr lang="es-ES" sz="2200" dirty="0"/>
              <a:t> </a:t>
            </a:r>
            <a:r>
              <a:rPr lang="es-ES" sz="2200" dirty="0" err="1"/>
              <a:t>countries</a:t>
            </a:r>
            <a:r>
              <a:rPr lang="es-ES" sz="2200" dirty="0"/>
              <a:t> </a:t>
            </a:r>
            <a:r>
              <a:rPr lang="es-ES" sz="2200" dirty="0" err="1"/>
              <a:t>approved</a:t>
            </a:r>
            <a:r>
              <a:rPr lang="es-ES" sz="2200" dirty="0"/>
              <a:t>, and </a:t>
            </a:r>
            <a:r>
              <a:rPr lang="es-ES" sz="2200" dirty="0" err="1"/>
              <a:t>the</a:t>
            </a:r>
            <a:r>
              <a:rPr lang="es-ES" sz="2200" dirty="0"/>
              <a:t> </a:t>
            </a:r>
            <a:r>
              <a:rPr lang="es-ES" sz="2200" dirty="0" err="1"/>
              <a:t>products</a:t>
            </a:r>
            <a:r>
              <a:rPr lang="es-ES" sz="2200" dirty="0"/>
              <a:t> </a:t>
            </a:r>
            <a:r>
              <a:rPr lang="es-ES" sz="2200" dirty="0" err="1"/>
              <a:t>concerned</a:t>
            </a:r>
            <a:r>
              <a:rPr lang="es-ES" sz="2200" dirty="0"/>
              <a:t>, </a:t>
            </a:r>
            <a:r>
              <a:rPr lang="es-ES" sz="2200" dirty="0" err="1"/>
              <a:t>shall</a:t>
            </a:r>
            <a:r>
              <a:rPr lang="es-ES" sz="2200" dirty="0"/>
              <a:t> be set </a:t>
            </a:r>
            <a:r>
              <a:rPr lang="es-ES" sz="2200" dirty="0" err="1"/>
              <a:t>out</a:t>
            </a:r>
            <a:r>
              <a:rPr lang="es-ES" sz="2200" dirty="0"/>
              <a:t> in </a:t>
            </a:r>
            <a:r>
              <a:rPr lang="es-ES" sz="2200" dirty="0" err="1"/>
              <a:t>Official</a:t>
            </a:r>
            <a:r>
              <a:rPr lang="es-ES" sz="2200" dirty="0"/>
              <a:t> </a:t>
            </a:r>
            <a:r>
              <a:rPr lang="es-ES" sz="2200" dirty="0" err="1"/>
              <a:t>Publications</a:t>
            </a:r>
            <a:r>
              <a:rPr lang="es-ES" sz="2200" dirty="0"/>
              <a:t> of </a:t>
            </a:r>
            <a:r>
              <a:rPr lang="es-ES" sz="2200" dirty="0" err="1"/>
              <a:t>Comission</a:t>
            </a:r>
            <a:r>
              <a:rPr lang="es-ES" sz="2200" dirty="0"/>
              <a:t>.</a:t>
            </a:r>
          </a:p>
          <a:p>
            <a:pPr>
              <a:lnSpc>
                <a:spcPct val="80000"/>
              </a:lnSpc>
              <a:buFontTx/>
              <a:buNone/>
            </a:pPr>
            <a:endParaRPr lang="es-ES" sz="2200" dirty="0"/>
          </a:p>
          <a:p>
            <a:pPr>
              <a:lnSpc>
                <a:spcPct val="80000"/>
              </a:lnSpc>
              <a:buFontTx/>
              <a:buNone/>
            </a:pPr>
            <a:r>
              <a:rPr lang="es-ES" sz="2200" dirty="0"/>
              <a:t>	-  </a:t>
            </a:r>
            <a:r>
              <a:rPr lang="es-ES" sz="2200" dirty="0" err="1"/>
              <a:t>The</a:t>
            </a:r>
            <a:r>
              <a:rPr lang="es-ES" sz="2200" dirty="0"/>
              <a:t>  </a:t>
            </a:r>
            <a:r>
              <a:rPr lang="es-ES" sz="2200" dirty="0" err="1"/>
              <a:t>approval</a:t>
            </a:r>
            <a:r>
              <a:rPr lang="es-ES" sz="2200" dirty="0"/>
              <a:t> </a:t>
            </a:r>
            <a:r>
              <a:rPr lang="es-ES" sz="2200" dirty="0" err="1"/>
              <a:t>will</a:t>
            </a:r>
            <a:r>
              <a:rPr lang="es-ES" sz="2200" dirty="0"/>
              <a:t> be </a:t>
            </a:r>
            <a:r>
              <a:rPr lang="es-ES" sz="2200" dirty="0" err="1"/>
              <a:t>considered</a:t>
            </a:r>
            <a:r>
              <a:rPr lang="es-ES" sz="2200" dirty="0"/>
              <a:t> as a </a:t>
            </a:r>
            <a:r>
              <a:rPr lang="es-ES" sz="2200" dirty="0" err="1"/>
              <a:t>criteria</a:t>
            </a:r>
            <a:r>
              <a:rPr lang="es-ES" sz="2200" dirty="0"/>
              <a:t> of </a:t>
            </a:r>
            <a:r>
              <a:rPr lang="es-ES" sz="2200" dirty="0" err="1"/>
              <a:t>low</a:t>
            </a:r>
            <a:r>
              <a:rPr lang="es-ES" sz="2200" dirty="0"/>
              <a:t> </a:t>
            </a:r>
            <a:r>
              <a:rPr lang="es-ES" sz="2200" dirty="0" err="1"/>
              <a:t>risk</a:t>
            </a:r>
            <a:r>
              <a:rPr lang="es-ES" sz="2200" dirty="0"/>
              <a:t>.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193974"/>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82156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4" descr="certificat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771800" y="1268760"/>
            <a:ext cx="3688043" cy="5373216"/>
          </a:xfrm>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264" y="227311"/>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9687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4924425"/>
          </a:xfrm>
          <a:ln>
            <a:noFill/>
          </a:ln>
        </p:spPr>
        <p:txBody>
          <a:bodyPr/>
          <a:lstStyle/>
          <a:p>
            <a:pPr algn="ctr">
              <a:lnSpc>
                <a:spcPct val="80000"/>
              </a:lnSpc>
              <a:buFontTx/>
              <a:buNone/>
            </a:pPr>
            <a:r>
              <a:rPr lang="nl-NL" sz="3200" dirty="0" smtClean="0"/>
              <a:t>Where?</a:t>
            </a:r>
          </a:p>
          <a:p>
            <a:pPr>
              <a:lnSpc>
                <a:spcPct val="80000"/>
              </a:lnSpc>
              <a:buFontTx/>
              <a:buNone/>
            </a:pPr>
            <a:endParaRPr lang="nl-NL" sz="1800" dirty="0"/>
          </a:p>
          <a:p>
            <a:pPr>
              <a:lnSpc>
                <a:spcPct val="80000"/>
              </a:lnSpc>
              <a:buFontTx/>
              <a:buNone/>
            </a:pPr>
            <a:endParaRPr lang="nl-NL" sz="1800" b="1" dirty="0"/>
          </a:p>
          <a:p>
            <a:pPr>
              <a:lnSpc>
                <a:spcPct val="80000"/>
              </a:lnSpc>
              <a:buFontTx/>
              <a:buChar char="-"/>
            </a:pPr>
            <a:r>
              <a:rPr lang="nl-NL" b="1" dirty="0" smtClean="0"/>
              <a:t>Border </a:t>
            </a:r>
            <a:r>
              <a:rPr lang="nl-NL" b="1" dirty="0"/>
              <a:t>Inspection Points</a:t>
            </a:r>
            <a:r>
              <a:rPr lang="nl-NL" dirty="0"/>
              <a:t>  </a:t>
            </a:r>
            <a:endParaRPr lang="nl-NL" dirty="0" smtClean="0"/>
          </a:p>
          <a:p>
            <a:pPr marL="0" indent="0">
              <a:lnSpc>
                <a:spcPct val="80000"/>
              </a:lnSpc>
              <a:buNone/>
            </a:pPr>
            <a:r>
              <a:rPr lang="nl-NL" sz="1800" dirty="0"/>
              <a:t> </a:t>
            </a:r>
            <a:r>
              <a:rPr lang="nl-NL" sz="1800" dirty="0" smtClean="0"/>
              <a:t>  (Ports</a:t>
            </a:r>
            <a:r>
              <a:rPr lang="nl-NL" sz="1800" dirty="0"/>
              <a:t>, Airports</a:t>
            </a:r>
            <a:r>
              <a:rPr lang="nl-NL" sz="1800" dirty="0" smtClean="0"/>
              <a:t>)</a:t>
            </a:r>
            <a:endParaRPr lang="nl-NL" sz="1800" dirty="0"/>
          </a:p>
          <a:p>
            <a:pPr>
              <a:lnSpc>
                <a:spcPct val="80000"/>
              </a:lnSpc>
              <a:buFontTx/>
              <a:buNone/>
            </a:pPr>
            <a:r>
              <a:rPr lang="en-GB" sz="1800" dirty="0"/>
              <a:t>	</a:t>
            </a:r>
            <a:endParaRPr lang="en-GB" sz="1800" dirty="0" smtClean="0"/>
          </a:p>
          <a:p>
            <a:pPr>
              <a:lnSpc>
                <a:spcPct val="80000"/>
              </a:lnSpc>
              <a:buFontTx/>
              <a:buNone/>
            </a:pPr>
            <a:endParaRPr lang="en-GB" sz="1800" b="1" dirty="0"/>
          </a:p>
          <a:p>
            <a:pPr>
              <a:lnSpc>
                <a:spcPct val="80000"/>
              </a:lnSpc>
              <a:buFontTx/>
              <a:buNone/>
            </a:pPr>
            <a:r>
              <a:rPr lang="en-GB" sz="1800" b="1" dirty="0" smtClean="0"/>
              <a:t>	BIPs </a:t>
            </a:r>
            <a:r>
              <a:rPr lang="en-GB" sz="1800" b="1" dirty="0"/>
              <a:t>Official Services in charge</a:t>
            </a:r>
          </a:p>
          <a:p>
            <a:pPr>
              <a:lnSpc>
                <a:spcPct val="80000"/>
              </a:lnSpc>
              <a:buFontTx/>
              <a:buNone/>
            </a:pPr>
            <a:r>
              <a:rPr lang="en-GB" sz="1800" dirty="0"/>
              <a:t>		- </a:t>
            </a:r>
            <a:r>
              <a:rPr lang="en-GB" sz="1800" dirty="0" smtClean="0"/>
              <a:t>Custom Service</a:t>
            </a:r>
            <a:endParaRPr lang="en-GB" sz="1800" dirty="0"/>
          </a:p>
          <a:p>
            <a:pPr>
              <a:lnSpc>
                <a:spcPct val="80000"/>
              </a:lnSpc>
              <a:buFontTx/>
              <a:buNone/>
            </a:pPr>
            <a:r>
              <a:rPr lang="en-GB" sz="1800" dirty="0"/>
              <a:t>		- Human Health Official Service</a:t>
            </a:r>
          </a:p>
          <a:p>
            <a:pPr>
              <a:lnSpc>
                <a:spcPct val="80000"/>
              </a:lnSpc>
              <a:buFontTx/>
              <a:buNone/>
            </a:pPr>
            <a:r>
              <a:rPr lang="en-GB" sz="1800" dirty="0"/>
              <a:t>		- Plant Health Service </a:t>
            </a:r>
          </a:p>
          <a:p>
            <a:pPr>
              <a:lnSpc>
                <a:spcPct val="80000"/>
              </a:lnSpc>
              <a:buFontTx/>
              <a:buNone/>
            </a:pPr>
            <a:r>
              <a:rPr lang="en-GB" sz="1800" dirty="0"/>
              <a:t>		- Livestock Health Service</a:t>
            </a:r>
          </a:p>
          <a:p>
            <a:pPr>
              <a:lnSpc>
                <a:spcPct val="80000"/>
              </a:lnSpc>
              <a:buFontTx/>
              <a:buNone/>
            </a:pPr>
            <a:r>
              <a:rPr lang="en-GB" sz="1800" dirty="0"/>
              <a:t>		- </a:t>
            </a:r>
            <a:r>
              <a:rPr lang="en-GB" sz="1800" dirty="0" err="1"/>
              <a:t>Soivre</a:t>
            </a:r>
            <a:endParaRPr lang="nl-NL" sz="1800" dirty="0"/>
          </a:p>
          <a:p>
            <a:pPr>
              <a:lnSpc>
                <a:spcPct val="80000"/>
              </a:lnSpc>
              <a:buFontTx/>
              <a:buNone/>
            </a:pPr>
            <a:r>
              <a:rPr lang="nl-NL" sz="1800" dirty="0" smtClean="0"/>
              <a:t> </a:t>
            </a:r>
          </a:p>
          <a:p>
            <a:pPr>
              <a:lnSpc>
                <a:spcPct val="80000"/>
              </a:lnSpc>
              <a:buFontTx/>
              <a:buNone/>
            </a:pPr>
            <a:r>
              <a:rPr lang="nl-NL" sz="1800" dirty="0"/>
              <a:t>	</a:t>
            </a:r>
            <a:r>
              <a:rPr lang="en-GB" sz="1000" dirty="0"/>
              <a:t>		</a:t>
            </a:r>
          </a:p>
          <a:p>
            <a:pPr>
              <a:lnSpc>
                <a:spcPct val="80000"/>
              </a:lnSpc>
              <a:buFontTx/>
              <a:buNone/>
            </a:pPr>
            <a:r>
              <a:rPr lang="en-GB" sz="1000" dirty="0"/>
              <a:t>		</a:t>
            </a:r>
          </a:p>
          <a:p>
            <a:pPr>
              <a:lnSpc>
                <a:spcPct val="80000"/>
              </a:lnSpc>
              <a:buFontTx/>
              <a:buNone/>
            </a:pPr>
            <a:r>
              <a:rPr lang="en-GB" sz="1000" dirty="0"/>
              <a:t>		</a:t>
            </a:r>
          </a:p>
        </p:txBody>
      </p:sp>
      <p:sp>
        <p:nvSpPr>
          <p:cNvPr id="27657" name="AutoShape 9" descr="Z"/>
          <p:cNvSpPr>
            <a:spLocks noChangeAspect="1" noChangeArrowheads="1"/>
          </p:cNvSpPr>
          <p:nvPr/>
        </p:nvSpPr>
        <p:spPr bwMode="auto">
          <a:xfrm>
            <a:off x="63500" y="-20638"/>
            <a:ext cx="1552575" cy="1581151"/>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s-ES">
              <a:solidFill>
                <a:prstClr val="black"/>
              </a:solidFill>
            </a:endParaRPr>
          </a:p>
        </p:txBody>
      </p:sp>
      <p:sp>
        <p:nvSpPr>
          <p:cNvPr id="27659" name="AutoShape 11" descr="Z"/>
          <p:cNvSpPr>
            <a:spLocks noChangeAspect="1" noChangeArrowheads="1"/>
          </p:cNvSpPr>
          <p:nvPr/>
        </p:nvSpPr>
        <p:spPr bwMode="auto">
          <a:xfrm>
            <a:off x="63500" y="-20638"/>
            <a:ext cx="1552575" cy="1581151"/>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s-ES">
              <a:solidFill>
                <a:prstClr val="black"/>
              </a:solidFill>
            </a:endParaRPr>
          </a:p>
        </p:txBody>
      </p:sp>
      <p:sp>
        <p:nvSpPr>
          <p:cNvPr id="27661" name="AutoShape 13" descr="Z"/>
          <p:cNvSpPr>
            <a:spLocks noChangeAspect="1" noChangeArrowheads="1"/>
          </p:cNvSpPr>
          <p:nvPr/>
        </p:nvSpPr>
        <p:spPr bwMode="auto">
          <a:xfrm>
            <a:off x="3795713" y="2638425"/>
            <a:ext cx="1552575" cy="15811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s-ES">
              <a:solidFill>
                <a:prstClr val="black"/>
              </a:solidFill>
            </a:endParaRPr>
          </a:p>
        </p:txBody>
      </p:sp>
      <p:sp>
        <p:nvSpPr>
          <p:cNvPr id="27663" name="AutoShape 15" descr="Z"/>
          <p:cNvSpPr>
            <a:spLocks noChangeAspect="1" noChangeArrowheads="1"/>
          </p:cNvSpPr>
          <p:nvPr/>
        </p:nvSpPr>
        <p:spPr bwMode="auto">
          <a:xfrm>
            <a:off x="63500" y="-20638"/>
            <a:ext cx="2286000" cy="1828801"/>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s-ES">
              <a:solidFill>
                <a:prstClr val="black"/>
              </a:solidFill>
            </a:endParaRPr>
          </a:p>
        </p:txBody>
      </p:sp>
      <p:pic>
        <p:nvPicPr>
          <p:cNvPr id="27664" name="Picture 16" descr="p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2091586"/>
            <a:ext cx="4112892" cy="4505766"/>
          </a:xfrm>
          <a:prstGeom prst="rect">
            <a:avLst/>
          </a:prstGeom>
          <a:noFill/>
          <a:extLst>
            <a:ext uri="{909E8E84-426E-40DD-AFC4-6F175D3DCCD1}">
              <a14:hiddenFill xmlns:a14="http://schemas.microsoft.com/office/drawing/2010/main" xmlns="">
                <a:solidFill>
                  <a:srgbClr val="FFFFFF"/>
                </a:solidFill>
              </a14:hiddenFill>
            </a:ext>
          </a:extLst>
        </p:spPr>
      </p:pic>
      <p:sp>
        <p:nvSpPr>
          <p:cNvPr id="27665" name="Rectangle 17"/>
          <p:cNvSpPr>
            <a:spLocks noGrp="1" noChangeArrowheads="1"/>
          </p:cNvSpPr>
          <p:nvPr>
            <p:ph type="title"/>
          </p:nvPr>
        </p:nvSpPr>
        <p:spPr/>
        <p:txBody>
          <a:bodyPr/>
          <a:lstStyle/>
          <a:p>
            <a:endParaRPr lang="es-E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0401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813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77092" y="494506"/>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80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il_fi" descr="-1283666894"/>
          <p:cNvPicPr>
            <a:picLocks noChangeAspect="1" noChangeArrowheads="1"/>
          </p:cNvPicPr>
          <p:nvPr/>
        </p:nvPicPr>
        <p:blipFill>
          <a:blip r:embed="rId3" cstate="print"/>
          <a:srcRect/>
          <a:stretch>
            <a:fillRect/>
          </a:stretch>
        </p:blipFill>
        <p:spPr bwMode="auto">
          <a:xfrm>
            <a:off x="188549" y="476672"/>
            <a:ext cx="2400300" cy="733425"/>
          </a:xfrm>
          <a:prstGeom prst="rect">
            <a:avLst/>
          </a:prstGeom>
          <a:noFill/>
          <a:ln w="9525">
            <a:noFill/>
            <a:miter lim="800000"/>
            <a:headEnd/>
            <a:tailEnd/>
          </a:ln>
        </p:spPr>
      </p:pic>
      <p:sp>
        <p:nvSpPr>
          <p:cNvPr id="2" name="1 Título"/>
          <p:cNvSpPr>
            <a:spLocks noGrp="1"/>
          </p:cNvSpPr>
          <p:nvPr>
            <p:ph type="title"/>
          </p:nvPr>
        </p:nvSpPr>
        <p:spPr>
          <a:xfrm>
            <a:off x="457200" y="981075"/>
            <a:ext cx="8229600" cy="719138"/>
          </a:xfrm>
        </p:spPr>
        <p:txBody>
          <a:bodyPr>
            <a:normAutofit fontScale="90000"/>
          </a:bodyPr>
          <a:lstStyle/>
          <a:p>
            <a:pPr lvl="0" algn="ctr" eaLnBrk="1" fontAlgn="auto" hangingPunct="1">
              <a:spcAft>
                <a:spcPts val="0"/>
              </a:spcAft>
              <a:defRPr/>
            </a:pPr>
            <a:r>
              <a:rPr lang="en-GB" dirty="0" smtClean="0"/>
              <a:t> </a:t>
            </a:r>
            <a:br>
              <a:rPr lang="en-GB" dirty="0" smtClean="0"/>
            </a:br>
            <a:r>
              <a:rPr lang="en-GB" sz="3600" dirty="0" smtClean="0">
                <a:solidFill>
                  <a:srgbClr val="0000FF"/>
                </a:solidFill>
              </a:rPr>
              <a:t>Regional Inspection bodies</a:t>
            </a:r>
            <a:r>
              <a:rPr lang="en-GB" sz="3600" dirty="0" smtClean="0"/>
              <a:t/>
            </a:r>
            <a:br>
              <a:rPr lang="en-GB" sz="3600" dirty="0" smtClean="0"/>
            </a:br>
            <a:endParaRPr lang="en-GB" sz="3600" dirty="0"/>
          </a:p>
        </p:txBody>
      </p:sp>
      <p:sp>
        <p:nvSpPr>
          <p:cNvPr id="13317" name="2 Marcador de contenido"/>
          <p:cNvSpPr>
            <a:spLocks noGrp="1"/>
          </p:cNvSpPr>
          <p:nvPr>
            <p:ph idx="1"/>
          </p:nvPr>
        </p:nvSpPr>
        <p:spPr>
          <a:xfrm>
            <a:off x="323528" y="2420888"/>
            <a:ext cx="8496944" cy="4056112"/>
          </a:xfrm>
        </p:spPr>
        <p:txBody>
          <a:bodyPr/>
          <a:lstStyle/>
          <a:p>
            <a:pPr marL="355600" indent="-355600" eaLnBrk="1" hangingPunct="1">
              <a:buFont typeface="Wingdings" panose="05000000000000000000" pitchFamily="2" charset="2"/>
              <a:buChar char="q"/>
            </a:pPr>
            <a:r>
              <a:rPr lang="en-GB" sz="2800" dirty="0" smtClean="0"/>
              <a:t>The inspection bodies of the Autonomous Communities carry out </a:t>
            </a:r>
            <a:r>
              <a:rPr lang="en-GB" sz="2800" dirty="0" smtClean="0">
                <a:solidFill>
                  <a:srgbClr val="0000FF"/>
                </a:solidFill>
              </a:rPr>
              <a:t>conformity controls at: </a:t>
            </a:r>
          </a:p>
          <a:p>
            <a:pPr marL="715963" lvl="1" indent="-441325" eaLnBrk="1" hangingPunct="1">
              <a:buFont typeface="Wingdings" panose="05000000000000000000" pitchFamily="2" charset="2"/>
              <a:buChar char="§"/>
            </a:pPr>
            <a:r>
              <a:rPr lang="en-GB" sz="2800" dirty="0"/>
              <a:t>e</a:t>
            </a:r>
            <a:r>
              <a:rPr lang="en-GB" sz="2800" dirty="0" smtClean="0"/>
              <a:t>xpedition and distribution level: producers and packers and wholesalers (Regular controls by the Regional Ministries of Agriculture). </a:t>
            </a:r>
          </a:p>
          <a:p>
            <a:pPr marL="715963" lvl="1" indent="-441325" eaLnBrk="1" hangingPunct="1">
              <a:buFont typeface="Wingdings" panose="05000000000000000000" pitchFamily="2" charset="2"/>
              <a:buChar char="§"/>
            </a:pPr>
            <a:r>
              <a:rPr lang="en-GB" sz="2800" dirty="0"/>
              <a:t>r</a:t>
            </a:r>
            <a:r>
              <a:rPr lang="en-GB" sz="2800" dirty="0" smtClean="0"/>
              <a:t>etailer level (occasional controls by the Regional Ministries of Health and Consumption and the Municipalities).</a:t>
            </a:r>
            <a:r>
              <a:rPr lang="es-ES" dirty="0" smtClean="0"/>
              <a:t>	</a:t>
            </a:r>
          </a:p>
        </p:txBody>
      </p:sp>
      <p:sp>
        <p:nvSpPr>
          <p:cNvPr id="6" name="1 Título"/>
          <p:cNvSpPr txBox="1">
            <a:spLocks/>
          </p:cNvSpPr>
          <p:nvPr/>
        </p:nvSpPr>
        <p:spPr>
          <a:xfrm>
            <a:off x="467544" y="1628800"/>
            <a:ext cx="8229600" cy="719138"/>
          </a:xfrm>
          <a:prstGeom prst="rect">
            <a:avLst/>
          </a:prstGeom>
        </p:spPr>
        <p:txBody>
          <a:bodyPr vert="horz" lIns="91440" tIns="45720" rIns="91440" bIns="45720" rtlCol="0" anchor="ctr">
            <a:normAutofit fontScale="77500" lnSpcReduction="20000"/>
          </a:bodyPr>
          <a:lstStyle/>
          <a:p>
            <a:pPr algn="ctr">
              <a:defRPr/>
            </a:pPr>
            <a:r>
              <a:rPr lang="en-GB" sz="3600" dirty="0" smtClean="0">
                <a:solidFill>
                  <a:prstClr val="black"/>
                </a:solidFill>
              </a:rPr>
              <a:t>FFV distribution of tasks: </a:t>
            </a:r>
            <a:r>
              <a:rPr lang="en-GB" sz="3600" spc="-100" dirty="0" smtClean="0">
                <a:solidFill>
                  <a:srgbClr val="0000FF"/>
                </a:solidFill>
              </a:rPr>
              <a:t>Autonomous Communities</a:t>
            </a:r>
            <a:endParaRPr lang="en-GB" sz="3600" spc="-100" dirty="0">
              <a:solidFill>
                <a:srgbClr val="0000FF"/>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48590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2552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p:txBody>
          <a:bodyPr/>
          <a:lstStyle/>
          <a:p>
            <a:pPr algn="ctr">
              <a:buFontTx/>
              <a:buNone/>
            </a:pPr>
            <a:r>
              <a:rPr lang="es-ES" b="1" dirty="0" err="1"/>
              <a:t>Certificate</a:t>
            </a:r>
            <a:r>
              <a:rPr lang="es-ES" b="1" dirty="0"/>
              <a:t> of </a:t>
            </a:r>
            <a:r>
              <a:rPr lang="es-ES" b="1" dirty="0" err="1"/>
              <a:t>conformity</a:t>
            </a:r>
            <a:endParaRPr lang="es-ES" dirty="0"/>
          </a:p>
          <a:p>
            <a:r>
              <a:rPr lang="es-ES" sz="2000" dirty="0" err="1"/>
              <a:t>The</a:t>
            </a:r>
            <a:r>
              <a:rPr lang="es-ES" sz="2000" dirty="0"/>
              <a:t> </a:t>
            </a:r>
            <a:r>
              <a:rPr lang="es-ES" sz="2000" dirty="0" err="1"/>
              <a:t>Certificate</a:t>
            </a:r>
            <a:r>
              <a:rPr lang="es-ES" sz="2000" dirty="0"/>
              <a:t> of </a:t>
            </a:r>
            <a:r>
              <a:rPr lang="es-ES" sz="2000" dirty="0" err="1"/>
              <a:t>conformity</a:t>
            </a:r>
            <a:r>
              <a:rPr lang="es-ES" sz="2000" dirty="0"/>
              <a:t> </a:t>
            </a:r>
            <a:r>
              <a:rPr lang="es-ES" sz="2000" dirty="0" err="1"/>
              <a:t>is</a:t>
            </a:r>
            <a:r>
              <a:rPr lang="es-ES" sz="2000" dirty="0"/>
              <a:t> </a:t>
            </a:r>
            <a:r>
              <a:rPr lang="es-ES" sz="2000" dirty="0" err="1"/>
              <a:t>the</a:t>
            </a:r>
            <a:r>
              <a:rPr lang="es-ES" sz="2000" dirty="0"/>
              <a:t> </a:t>
            </a:r>
            <a:r>
              <a:rPr lang="es-ES" sz="2000" dirty="0" err="1"/>
              <a:t>compulsory</a:t>
            </a:r>
            <a:r>
              <a:rPr lang="es-ES" sz="2000" dirty="0"/>
              <a:t> </a:t>
            </a:r>
            <a:r>
              <a:rPr lang="es-ES" sz="2000" dirty="0" err="1"/>
              <a:t>document</a:t>
            </a:r>
            <a:r>
              <a:rPr lang="es-ES" sz="2000" dirty="0"/>
              <a:t> in </a:t>
            </a:r>
            <a:r>
              <a:rPr lang="es-ES" sz="2000" dirty="0" err="1">
                <a:solidFill>
                  <a:srgbClr val="0000FF"/>
                </a:solidFill>
              </a:rPr>
              <a:t>foreign</a:t>
            </a:r>
            <a:r>
              <a:rPr lang="es-ES" sz="2000" dirty="0">
                <a:solidFill>
                  <a:srgbClr val="0000FF"/>
                </a:solidFill>
              </a:rPr>
              <a:t> </a:t>
            </a:r>
            <a:r>
              <a:rPr lang="es-ES" sz="2000" dirty="0" err="1">
                <a:solidFill>
                  <a:srgbClr val="0000FF"/>
                </a:solidFill>
              </a:rPr>
              <a:t>trade</a:t>
            </a:r>
            <a:r>
              <a:rPr lang="es-ES" sz="2000" dirty="0">
                <a:solidFill>
                  <a:srgbClr val="0000FF"/>
                </a:solidFill>
              </a:rPr>
              <a:t> </a:t>
            </a:r>
            <a:r>
              <a:rPr lang="es-ES" sz="2000" dirty="0"/>
              <a:t>of </a:t>
            </a:r>
            <a:r>
              <a:rPr lang="es-ES" sz="2000" dirty="0" smtClean="0"/>
              <a:t>FFV </a:t>
            </a:r>
            <a:r>
              <a:rPr lang="es-ES" sz="2000" dirty="0" err="1" smtClean="0"/>
              <a:t>according</a:t>
            </a:r>
            <a:r>
              <a:rPr lang="es-ES" sz="2000" dirty="0" smtClean="0"/>
              <a:t> </a:t>
            </a:r>
            <a:r>
              <a:rPr lang="es-ES" sz="2000" dirty="0" err="1" smtClean="0"/>
              <a:t>to</a:t>
            </a:r>
            <a:r>
              <a:rPr lang="es-ES" sz="2000" dirty="0" smtClean="0"/>
              <a:t> R(EU) 543/2011</a:t>
            </a:r>
            <a:endParaRPr lang="es-ES" sz="2000" dirty="0"/>
          </a:p>
          <a:p>
            <a:r>
              <a:rPr lang="es-ES" sz="2000" dirty="0" err="1"/>
              <a:t>Certificates</a:t>
            </a:r>
            <a:r>
              <a:rPr lang="es-ES" sz="2000" dirty="0"/>
              <a:t> of </a:t>
            </a:r>
            <a:r>
              <a:rPr lang="es-ES" sz="2000" dirty="0" err="1"/>
              <a:t>conformity</a:t>
            </a:r>
            <a:r>
              <a:rPr lang="es-ES" sz="2000" dirty="0"/>
              <a:t> can </a:t>
            </a:r>
            <a:r>
              <a:rPr lang="es-ES" sz="2000" dirty="0" err="1"/>
              <a:t>only</a:t>
            </a:r>
            <a:r>
              <a:rPr lang="es-ES" sz="2000" dirty="0"/>
              <a:t> be </a:t>
            </a:r>
            <a:r>
              <a:rPr lang="es-ES" sz="2000" dirty="0" err="1"/>
              <a:t>issued</a:t>
            </a:r>
            <a:r>
              <a:rPr lang="es-ES" sz="2000" dirty="0"/>
              <a:t> </a:t>
            </a:r>
            <a:r>
              <a:rPr lang="es-ES" sz="2000" dirty="0" err="1"/>
              <a:t>by</a:t>
            </a:r>
            <a:r>
              <a:rPr lang="es-ES" sz="2000" dirty="0"/>
              <a:t> a </a:t>
            </a:r>
            <a:r>
              <a:rPr lang="es-ES" sz="2000" dirty="0" err="1"/>
              <a:t>competent</a:t>
            </a:r>
            <a:r>
              <a:rPr lang="es-ES" sz="2000" dirty="0"/>
              <a:t> </a:t>
            </a:r>
            <a:r>
              <a:rPr lang="es-ES" sz="2000" dirty="0" err="1"/>
              <a:t>authority</a:t>
            </a:r>
            <a:r>
              <a:rPr lang="es-ES" sz="2000" dirty="0"/>
              <a:t> </a:t>
            </a:r>
            <a:r>
              <a:rPr lang="es-ES" sz="2000" dirty="0" err="1"/>
              <a:t>to</a:t>
            </a:r>
            <a:r>
              <a:rPr lang="es-ES" sz="2000" dirty="0"/>
              <a:t> </a:t>
            </a:r>
            <a:r>
              <a:rPr lang="es-ES" sz="2000" dirty="0" err="1"/>
              <a:t>confirm</a:t>
            </a:r>
            <a:r>
              <a:rPr lang="es-ES" sz="2000" dirty="0"/>
              <a:t> </a:t>
            </a:r>
            <a:r>
              <a:rPr lang="es-ES" sz="2000" dirty="0" err="1"/>
              <a:t>that</a:t>
            </a:r>
            <a:r>
              <a:rPr lang="es-ES" sz="2000" dirty="0"/>
              <a:t> </a:t>
            </a:r>
            <a:r>
              <a:rPr lang="es-ES" sz="2000" dirty="0" err="1"/>
              <a:t>the</a:t>
            </a:r>
            <a:r>
              <a:rPr lang="es-ES" sz="2000" dirty="0"/>
              <a:t> </a:t>
            </a:r>
            <a:r>
              <a:rPr lang="es-ES" sz="2000" dirty="0" err="1"/>
              <a:t>products</a:t>
            </a:r>
            <a:r>
              <a:rPr lang="es-ES" sz="2000" dirty="0"/>
              <a:t> </a:t>
            </a:r>
            <a:r>
              <a:rPr lang="es-ES" sz="2000" dirty="0" err="1"/>
              <a:t>concerned</a:t>
            </a:r>
            <a:r>
              <a:rPr lang="es-ES" sz="2000" dirty="0"/>
              <a:t> </a:t>
            </a:r>
            <a:r>
              <a:rPr lang="es-ES" sz="2000" dirty="0" err="1"/>
              <a:t>conform</a:t>
            </a:r>
            <a:r>
              <a:rPr lang="es-ES" sz="2000" dirty="0"/>
              <a:t> </a:t>
            </a:r>
            <a:r>
              <a:rPr lang="es-ES" sz="2000" dirty="0" err="1"/>
              <a:t>to</a:t>
            </a:r>
            <a:r>
              <a:rPr lang="es-ES" sz="2000" dirty="0"/>
              <a:t> </a:t>
            </a:r>
            <a:r>
              <a:rPr lang="es-ES" sz="2000" dirty="0" err="1"/>
              <a:t>the</a:t>
            </a:r>
            <a:r>
              <a:rPr lang="es-ES" sz="2000" dirty="0"/>
              <a:t> </a:t>
            </a:r>
            <a:r>
              <a:rPr lang="es-ES" sz="2000" dirty="0" err="1" smtClean="0"/>
              <a:t>relevant</a:t>
            </a:r>
            <a:r>
              <a:rPr lang="es-ES" sz="2000" dirty="0" smtClean="0"/>
              <a:t> </a:t>
            </a:r>
            <a:r>
              <a:rPr lang="es-ES" sz="2000" dirty="0"/>
              <a:t>marketing </a:t>
            </a:r>
            <a:r>
              <a:rPr lang="es-ES" sz="2000" dirty="0" err="1"/>
              <a:t>standard</a:t>
            </a:r>
            <a:r>
              <a:rPr lang="es-ES" sz="2000" dirty="0"/>
              <a:t>. </a:t>
            </a:r>
          </a:p>
          <a:p>
            <a:r>
              <a:rPr lang="es-ES" sz="2000" dirty="0" err="1"/>
              <a:t>The</a:t>
            </a:r>
            <a:r>
              <a:rPr lang="es-ES" sz="2000" dirty="0"/>
              <a:t> </a:t>
            </a:r>
            <a:r>
              <a:rPr lang="es-ES" sz="2000" dirty="0" err="1"/>
              <a:t>certificates</a:t>
            </a:r>
            <a:r>
              <a:rPr lang="es-ES" sz="2000" dirty="0"/>
              <a:t> </a:t>
            </a:r>
            <a:r>
              <a:rPr lang="es-ES" sz="2000" dirty="0" err="1"/>
              <a:t>may</a:t>
            </a:r>
            <a:r>
              <a:rPr lang="es-ES" sz="2000" dirty="0"/>
              <a:t> be </a:t>
            </a:r>
            <a:r>
              <a:rPr lang="es-ES" sz="2000" dirty="0" err="1"/>
              <a:t>issued</a:t>
            </a:r>
            <a:r>
              <a:rPr lang="es-ES" sz="2000" dirty="0"/>
              <a:t> </a:t>
            </a:r>
            <a:r>
              <a:rPr lang="es-ES" sz="2000" dirty="0" err="1"/>
              <a:t>either</a:t>
            </a:r>
            <a:r>
              <a:rPr lang="es-ES" sz="2000" dirty="0"/>
              <a:t> in </a:t>
            </a:r>
            <a:r>
              <a:rPr lang="es-ES" sz="2000" dirty="0" err="1"/>
              <a:t>paper</a:t>
            </a:r>
            <a:r>
              <a:rPr lang="es-ES" sz="2000" dirty="0"/>
              <a:t> </a:t>
            </a:r>
            <a:r>
              <a:rPr lang="es-ES" sz="2000" dirty="0" err="1"/>
              <a:t>format</a:t>
            </a:r>
            <a:r>
              <a:rPr lang="es-ES" sz="2000" dirty="0"/>
              <a:t> </a:t>
            </a:r>
            <a:r>
              <a:rPr lang="es-ES" sz="2000" dirty="0" err="1"/>
              <a:t>with</a:t>
            </a:r>
            <a:r>
              <a:rPr lang="es-ES" sz="2000" dirty="0"/>
              <a:t> original </a:t>
            </a:r>
            <a:r>
              <a:rPr lang="es-ES" sz="2000" dirty="0" err="1"/>
              <a:t>signature</a:t>
            </a:r>
            <a:r>
              <a:rPr lang="es-ES" sz="2000" dirty="0"/>
              <a:t> </a:t>
            </a:r>
            <a:r>
              <a:rPr lang="es-ES" sz="2000" dirty="0" err="1"/>
              <a:t>or</a:t>
            </a:r>
            <a:r>
              <a:rPr lang="es-ES" sz="2000" dirty="0"/>
              <a:t> in </a:t>
            </a:r>
            <a:r>
              <a:rPr lang="es-ES" sz="2000" dirty="0" err="1"/>
              <a:t>verified</a:t>
            </a:r>
            <a:r>
              <a:rPr lang="es-ES" sz="2000" dirty="0"/>
              <a:t> </a:t>
            </a:r>
            <a:r>
              <a:rPr lang="es-ES" sz="2000" dirty="0" err="1"/>
              <a:t>electronic</a:t>
            </a:r>
            <a:r>
              <a:rPr lang="es-ES" sz="2000" dirty="0"/>
              <a:t> </a:t>
            </a:r>
            <a:r>
              <a:rPr lang="es-ES" sz="2000" dirty="0" err="1"/>
              <a:t>format</a:t>
            </a:r>
            <a:r>
              <a:rPr lang="es-ES" sz="2000" dirty="0"/>
              <a:t> </a:t>
            </a:r>
            <a:r>
              <a:rPr lang="es-ES" sz="2000" dirty="0" err="1"/>
              <a:t>with</a:t>
            </a:r>
            <a:r>
              <a:rPr lang="es-ES" sz="2000" dirty="0"/>
              <a:t> </a:t>
            </a:r>
            <a:r>
              <a:rPr lang="es-ES" sz="2000" dirty="0" err="1"/>
              <a:t>electronic</a:t>
            </a:r>
            <a:r>
              <a:rPr lang="es-ES" sz="2000" dirty="0"/>
              <a:t> </a:t>
            </a:r>
            <a:r>
              <a:rPr lang="es-ES" sz="2000" dirty="0" err="1"/>
              <a:t>signature</a:t>
            </a:r>
            <a:r>
              <a:rPr lang="es-ES" sz="2000" dirty="0"/>
              <a:t>.</a:t>
            </a:r>
          </a:p>
        </p:txBody>
      </p:sp>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40633" y="4365104"/>
            <a:ext cx="3096344" cy="2322258"/>
          </a:xfrm>
          <a:prstGeom prst="rect">
            <a:avLst/>
          </a:prstGeom>
        </p:spPr>
      </p:pic>
      <p:sp>
        <p:nvSpPr>
          <p:cNvPr id="3" name="2 CuadroTexto"/>
          <p:cNvSpPr txBox="1"/>
          <p:nvPr/>
        </p:nvSpPr>
        <p:spPr>
          <a:xfrm>
            <a:off x="3707904" y="1052736"/>
            <a:ext cx="1584176" cy="523220"/>
          </a:xfrm>
          <a:prstGeom prst="rect">
            <a:avLst/>
          </a:prstGeom>
          <a:noFill/>
        </p:spPr>
        <p:txBody>
          <a:bodyPr wrap="square" rtlCol="0">
            <a:spAutoFit/>
          </a:bodyPr>
          <a:lstStyle/>
          <a:p>
            <a:pPr algn="ctr"/>
            <a:r>
              <a:rPr lang="es-ES" sz="2800" b="1" dirty="0" err="1" smtClean="0">
                <a:solidFill>
                  <a:prstClr val="black"/>
                </a:solidFill>
              </a:rPr>
              <a:t>Why</a:t>
            </a:r>
            <a:r>
              <a:rPr lang="es-ES" sz="2800" b="1" dirty="0" smtClean="0">
                <a:solidFill>
                  <a:prstClr val="black"/>
                </a:solidFill>
              </a:rPr>
              <a:t>?</a:t>
            </a:r>
            <a:endParaRPr lang="es-ES" sz="2800" b="1" dirty="0">
              <a:solidFill>
                <a:prstClr val="black"/>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0272" y="192879"/>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3666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dirty="0" err="1" smtClean="0">
                <a:solidFill>
                  <a:schemeClr val="tx1"/>
                </a:solidFill>
              </a:rPr>
              <a:t>Inspection</a:t>
            </a:r>
            <a:r>
              <a:rPr lang="es-ES" sz="3600" dirty="0" smtClean="0">
                <a:solidFill>
                  <a:schemeClr val="tx1"/>
                </a:solidFill>
              </a:rPr>
              <a:t> </a:t>
            </a:r>
            <a:r>
              <a:rPr lang="es-ES" sz="3600" dirty="0" err="1" smtClean="0">
                <a:solidFill>
                  <a:schemeClr val="tx1"/>
                </a:solidFill>
              </a:rPr>
              <a:t>Process</a:t>
            </a:r>
            <a:endParaRPr lang="es-ES" sz="3600" dirty="0">
              <a:solidFill>
                <a:schemeClr val="tx1"/>
              </a:solidFill>
            </a:endParaRPr>
          </a:p>
        </p:txBody>
      </p:sp>
      <p:sp>
        <p:nvSpPr>
          <p:cNvPr id="3" name="2 Marcador de contenido"/>
          <p:cNvSpPr>
            <a:spLocks noGrp="1"/>
          </p:cNvSpPr>
          <p:nvPr>
            <p:ph idx="1"/>
          </p:nvPr>
        </p:nvSpPr>
        <p:spPr/>
        <p:txBody>
          <a:bodyPr/>
          <a:lstStyle/>
          <a:p>
            <a:pPr marL="0" indent="0">
              <a:buNone/>
            </a:pPr>
            <a:endParaRPr lang="es-ES" dirty="0"/>
          </a:p>
        </p:txBody>
      </p:sp>
      <p:sp>
        <p:nvSpPr>
          <p:cNvPr id="4" name="3 Rectángulo"/>
          <p:cNvSpPr/>
          <p:nvPr/>
        </p:nvSpPr>
        <p:spPr>
          <a:xfrm>
            <a:off x="3707904" y="3068960"/>
            <a:ext cx="194421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5" name="4 Elipse"/>
          <p:cNvSpPr/>
          <p:nvPr/>
        </p:nvSpPr>
        <p:spPr>
          <a:xfrm>
            <a:off x="1547664" y="3068960"/>
            <a:ext cx="1512168" cy="86409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6" name="5 Elipse"/>
          <p:cNvSpPr/>
          <p:nvPr/>
        </p:nvSpPr>
        <p:spPr>
          <a:xfrm>
            <a:off x="3707904" y="1844824"/>
            <a:ext cx="1800200" cy="1080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 name="6 Elipse"/>
          <p:cNvSpPr/>
          <p:nvPr/>
        </p:nvSpPr>
        <p:spPr>
          <a:xfrm>
            <a:off x="6228184" y="3068960"/>
            <a:ext cx="187220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7 CuadroTexto"/>
          <p:cNvSpPr txBox="1"/>
          <p:nvPr/>
        </p:nvSpPr>
        <p:spPr>
          <a:xfrm>
            <a:off x="1763688" y="3356992"/>
            <a:ext cx="1080120" cy="369332"/>
          </a:xfrm>
          <a:prstGeom prst="rect">
            <a:avLst/>
          </a:prstGeom>
          <a:noFill/>
        </p:spPr>
        <p:txBody>
          <a:bodyPr wrap="square" rtlCol="0">
            <a:spAutoFit/>
          </a:bodyPr>
          <a:lstStyle/>
          <a:p>
            <a:r>
              <a:rPr lang="es-ES" dirty="0" smtClean="0">
                <a:solidFill>
                  <a:prstClr val="black"/>
                </a:solidFill>
              </a:rPr>
              <a:t>SOIVRE</a:t>
            </a:r>
            <a:endParaRPr lang="es-ES" dirty="0">
              <a:solidFill>
                <a:prstClr val="black"/>
              </a:solidFill>
            </a:endParaRPr>
          </a:p>
        </p:txBody>
      </p:sp>
      <p:sp>
        <p:nvSpPr>
          <p:cNvPr id="9" name="8 CuadroTexto"/>
          <p:cNvSpPr txBox="1"/>
          <p:nvPr/>
        </p:nvSpPr>
        <p:spPr>
          <a:xfrm>
            <a:off x="3923928" y="2061718"/>
            <a:ext cx="1404156" cy="646331"/>
          </a:xfrm>
          <a:prstGeom prst="rect">
            <a:avLst/>
          </a:prstGeom>
          <a:solidFill>
            <a:srgbClr val="FFFF00"/>
          </a:solidFill>
        </p:spPr>
        <p:txBody>
          <a:bodyPr wrap="square" rtlCol="0">
            <a:spAutoFit/>
          </a:bodyPr>
          <a:lstStyle/>
          <a:p>
            <a:pPr algn="ctr"/>
            <a:r>
              <a:rPr lang="es-ES" dirty="0" smtClean="0">
                <a:solidFill>
                  <a:prstClr val="black"/>
                </a:solidFill>
              </a:rPr>
              <a:t>Human </a:t>
            </a:r>
            <a:r>
              <a:rPr lang="es-ES" dirty="0" err="1" smtClean="0">
                <a:solidFill>
                  <a:prstClr val="black"/>
                </a:solidFill>
              </a:rPr>
              <a:t>Health</a:t>
            </a:r>
            <a:endParaRPr lang="es-ES" dirty="0">
              <a:solidFill>
                <a:prstClr val="black"/>
              </a:solidFill>
            </a:endParaRPr>
          </a:p>
        </p:txBody>
      </p:sp>
      <p:sp>
        <p:nvSpPr>
          <p:cNvPr id="10" name="9 CuadroTexto"/>
          <p:cNvSpPr txBox="1"/>
          <p:nvPr/>
        </p:nvSpPr>
        <p:spPr>
          <a:xfrm>
            <a:off x="6429322" y="3316342"/>
            <a:ext cx="1656184" cy="369332"/>
          </a:xfrm>
          <a:prstGeom prst="rect">
            <a:avLst/>
          </a:prstGeom>
          <a:noFill/>
        </p:spPr>
        <p:txBody>
          <a:bodyPr wrap="square" rtlCol="0">
            <a:spAutoFit/>
          </a:bodyPr>
          <a:lstStyle/>
          <a:p>
            <a:r>
              <a:rPr lang="es-ES" dirty="0" err="1" smtClean="0">
                <a:solidFill>
                  <a:prstClr val="black"/>
                </a:solidFill>
              </a:rPr>
              <a:t>Plant</a:t>
            </a:r>
            <a:r>
              <a:rPr lang="es-ES" dirty="0" smtClean="0">
                <a:solidFill>
                  <a:prstClr val="black"/>
                </a:solidFill>
              </a:rPr>
              <a:t> </a:t>
            </a:r>
            <a:r>
              <a:rPr lang="es-ES" dirty="0" err="1" smtClean="0">
                <a:solidFill>
                  <a:prstClr val="black"/>
                </a:solidFill>
              </a:rPr>
              <a:t>Health</a:t>
            </a:r>
            <a:endParaRPr lang="es-ES" dirty="0">
              <a:solidFill>
                <a:prstClr val="black"/>
              </a:solidFill>
            </a:endParaRPr>
          </a:p>
        </p:txBody>
      </p:sp>
      <p:sp>
        <p:nvSpPr>
          <p:cNvPr id="11" name="10 CuadroTexto"/>
          <p:cNvSpPr txBox="1"/>
          <p:nvPr/>
        </p:nvSpPr>
        <p:spPr>
          <a:xfrm>
            <a:off x="3941930" y="3177842"/>
            <a:ext cx="1404156" cy="646331"/>
          </a:xfrm>
          <a:prstGeom prst="rect">
            <a:avLst/>
          </a:prstGeom>
          <a:noFill/>
        </p:spPr>
        <p:txBody>
          <a:bodyPr wrap="square" rtlCol="0">
            <a:spAutoFit/>
          </a:bodyPr>
          <a:lstStyle/>
          <a:p>
            <a:pPr algn="ctr"/>
            <a:r>
              <a:rPr lang="es-ES" dirty="0" smtClean="0">
                <a:solidFill>
                  <a:prstClr val="black"/>
                </a:solidFill>
              </a:rPr>
              <a:t>Lot</a:t>
            </a:r>
          </a:p>
          <a:p>
            <a:pPr algn="ctr"/>
            <a:r>
              <a:rPr lang="es-ES" dirty="0" err="1" smtClean="0">
                <a:solidFill>
                  <a:prstClr val="black"/>
                </a:solidFill>
              </a:rPr>
              <a:t>Inspection</a:t>
            </a:r>
            <a:endParaRPr lang="es-ES" dirty="0">
              <a:solidFill>
                <a:prstClr val="black"/>
              </a:solidFill>
            </a:endParaRPr>
          </a:p>
        </p:txBody>
      </p:sp>
      <p:sp>
        <p:nvSpPr>
          <p:cNvPr id="12" name="11 Rectángulo redondeado"/>
          <p:cNvSpPr/>
          <p:nvPr/>
        </p:nvSpPr>
        <p:spPr>
          <a:xfrm>
            <a:off x="3491880" y="4725144"/>
            <a:ext cx="2448272" cy="12241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3" name="12 CuadroTexto"/>
          <p:cNvSpPr txBox="1"/>
          <p:nvPr/>
        </p:nvSpPr>
        <p:spPr>
          <a:xfrm>
            <a:off x="3491880" y="5085184"/>
            <a:ext cx="2418909" cy="646331"/>
          </a:xfrm>
          <a:prstGeom prst="rect">
            <a:avLst/>
          </a:prstGeom>
          <a:noFill/>
        </p:spPr>
        <p:txBody>
          <a:bodyPr wrap="square" rtlCol="0">
            <a:spAutoFit/>
          </a:bodyPr>
          <a:lstStyle/>
          <a:p>
            <a:pPr algn="ctr"/>
            <a:r>
              <a:rPr lang="es-ES" dirty="0" smtClean="0">
                <a:solidFill>
                  <a:prstClr val="black"/>
                </a:solidFill>
              </a:rPr>
              <a:t>CUSTOM INSPECTION</a:t>
            </a:r>
            <a:endParaRPr lang="es-ES" dirty="0">
              <a:solidFill>
                <a:prstClr val="black"/>
              </a:solidFill>
            </a:endParaRPr>
          </a:p>
        </p:txBody>
      </p:sp>
      <p:cxnSp>
        <p:nvCxnSpPr>
          <p:cNvPr id="15" name="14 Conector recto de flecha"/>
          <p:cNvCxnSpPr/>
          <p:nvPr/>
        </p:nvCxnSpPr>
        <p:spPr>
          <a:xfrm>
            <a:off x="3995936" y="3933056"/>
            <a:ext cx="0" cy="792088"/>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4644008" y="3933056"/>
            <a:ext cx="0" cy="79208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328084" y="3933056"/>
            <a:ext cx="0" cy="7920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3606533" y="4144434"/>
            <a:ext cx="2304256" cy="369332"/>
          </a:xfrm>
          <a:prstGeom prst="rect">
            <a:avLst/>
          </a:prstGeom>
          <a:noFill/>
        </p:spPr>
        <p:txBody>
          <a:bodyPr wrap="square" rtlCol="0">
            <a:spAutoFit/>
          </a:bodyPr>
          <a:lstStyle/>
          <a:p>
            <a:r>
              <a:rPr lang="es-ES" dirty="0" smtClean="0">
                <a:solidFill>
                  <a:prstClr val="white">
                    <a:lumMod val="50000"/>
                  </a:prstClr>
                </a:solidFill>
              </a:rPr>
              <a:t>DISPATCH CODES</a:t>
            </a:r>
            <a:endParaRPr lang="es-ES" dirty="0">
              <a:solidFill>
                <a:prstClr val="white">
                  <a:lumMod val="50000"/>
                </a:prstClr>
              </a:solidFill>
            </a:endParaRPr>
          </a:p>
        </p:txBody>
      </p:sp>
      <p:cxnSp>
        <p:nvCxnSpPr>
          <p:cNvPr id="22" name="21 Conector recto"/>
          <p:cNvCxnSpPr/>
          <p:nvPr/>
        </p:nvCxnSpPr>
        <p:spPr>
          <a:xfrm>
            <a:off x="4644008" y="2924944"/>
            <a:ext cx="0" cy="144016"/>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a:endCxn id="4" idx="1"/>
          </p:cNvCxnSpPr>
          <p:nvPr/>
        </p:nvCxnSpPr>
        <p:spPr>
          <a:xfrm>
            <a:off x="3059832" y="3501007"/>
            <a:ext cx="648072" cy="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4" idx="3"/>
          </p:cNvCxnSpPr>
          <p:nvPr/>
        </p:nvCxnSpPr>
        <p:spPr>
          <a:xfrm flipV="1">
            <a:off x="5652120" y="3501007"/>
            <a:ext cx="576064" cy="1"/>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260648"/>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538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6" name="1 Título"/>
          <p:cNvSpPr txBox="1">
            <a:spLocks/>
          </p:cNvSpPr>
          <p:nvPr/>
        </p:nvSpPr>
        <p:spPr>
          <a:xfrm>
            <a:off x="-54260" y="1124744"/>
            <a:ext cx="8820472" cy="576064"/>
          </a:xfrm>
          <a:prstGeom prst="rect">
            <a:avLst/>
          </a:prstGeom>
        </p:spPr>
        <p:txBody>
          <a:bodyPr vert="horz" lIns="91440" tIns="45720" rIns="91440" bIns="45720" rtlCol="0" anchor="ctr">
            <a:normAutofit fontScale="90000" lnSpcReduction="10000"/>
          </a:bodyPr>
          <a:lstStyle/>
          <a:p>
            <a:pPr algn="ctr">
              <a:spcBef>
                <a:spcPct val="0"/>
              </a:spcBef>
              <a:defRPr/>
            </a:pPr>
            <a:r>
              <a:rPr lang="en-GB" sz="3600" spc="-100" dirty="0">
                <a:solidFill>
                  <a:srgbClr val="0000FF"/>
                </a:solidFill>
              </a:rPr>
              <a:t>Integrated Inspection System ESTACICE </a:t>
            </a:r>
            <a:endParaRPr lang="en-GB" sz="4000" spc="-100" dirty="0">
              <a:solidFill>
                <a:srgbClr val="0000FF"/>
              </a:solidFill>
            </a:endParaRPr>
          </a:p>
        </p:txBody>
      </p:sp>
      <p:pic>
        <p:nvPicPr>
          <p:cNvPr id="18" name="17 Imagen"/>
          <p:cNvPicPr/>
          <p:nvPr/>
        </p:nvPicPr>
        <p:blipFill>
          <a:blip r:embed="rId4" cstate="print"/>
          <a:srcRect l="3754" t="13356" r="4456" b="12671"/>
          <a:stretch>
            <a:fillRect/>
          </a:stretch>
        </p:blipFill>
        <p:spPr bwMode="auto">
          <a:xfrm>
            <a:off x="1115616" y="1988840"/>
            <a:ext cx="6480720" cy="4592636"/>
          </a:xfrm>
          <a:prstGeom prst="rect">
            <a:avLst/>
          </a:prstGeom>
          <a:noFill/>
          <a:ln w="9525">
            <a:noFill/>
            <a:miter lim="800000"/>
            <a:headEnd/>
            <a:tailEnd/>
          </a:ln>
        </p:spPr>
      </p:pic>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55744" y="83344"/>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9738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contenido"/>
          <p:cNvSpPr>
            <a:spLocks noGrp="1"/>
          </p:cNvSpPr>
          <p:nvPr>
            <p:ph sz="half" idx="2"/>
          </p:nvPr>
        </p:nvSpPr>
        <p:spPr/>
        <p:txBody>
          <a:bodyPr/>
          <a:lstStyle/>
          <a:p>
            <a:endParaRPr lang="es-ES"/>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9" y="1804317"/>
            <a:ext cx="9090969" cy="3856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260648"/>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51051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435225"/>
            <a:ext cx="8229600" cy="2854325"/>
          </a:xfrm>
          <a:noFill/>
          <a:ln/>
        </p:spPr>
      </p:pic>
      <p:sp>
        <p:nvSpPr>
          <p:cNvPr id="25611" name="Rectangle 11"/>
          <p:cNvSpPr>
            <a:spLocks noChangeArrowheads="1"/>
          </p:cNvSpPr>
          <p:nvPr/>
        </p:nvSpPr>
        <p:spPr bwMode="auto">
          <a:xfrm>
            <a:off x="684213" y="1412875"/>
            <a:ext cx="7786687"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GB" sz="2800" b="1" dirty="0">
                <a:solidFill>
                  <a:srgbClr val="4E5B6F"/>
                </a:solidFill>
              </a:rPr>
              <a:t>SOIVRE Custom Clearance System</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6" y="260648"/>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96946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endParaRPr lang="es-ES" dirty="0"/>
          </a:p>
        </p:txBody>
      </p:sp>
      <p:sp>
        <p:nvSpPr>
          <p:cNvPr id="89091" name="Rectangle 3"/>
          <p:cNvSpPr>
            <a:spLocks noGrp="1" noChangeArrowheads="1"/>
          </p:cNvSpPr>
          <p:nvPr>
            <p:ph type="body" idx="1"/>
          </p:nvPr>
        </p:nvSpPr>
        <p:spPr/>
        <p:txBody>
          <a:bodyPr/>
          <a:lstStyle/>
          <a:p>
            <a:pPr>
              <a:buFontTx/>
              <a:buNone/>
            </a:pPr>
            <a:r>
              <a:rPr lang="nl-NL" sz="2400" b="1"/>
              <a:t>Re-inspection</a:t>
            </a:r>
            <a:endParaRPr lang="en-US" sz="2400" b="1"/>
          </a:p>
          <a:p>
            <a:r>
              <a:rPr lang="en-US" sz="2400"/>
              <a:t>Company differs in opinion with SOIVRE inspector report.</a:t>
            </a:r>
          </a:p>
          <a:p>
            <a:r>
              <a:rPr lang="en-US" sz="2400"/>
              <a:t>Head inspector must be informed.</a:t>
            </a:r>
          </a:p>
          <a:p>
            <a:r>
              <a:rPr lang="en-US" sz="2400"/>
              <a:t>Performing of new inspection based upon the marked samples of the first inspection and a new sample to obtain a higher accuracy.</a:t>
            </a:r>
            <a:endParaRPr lang="es-ES" sz="2400"/>
          </a:p>
        </p:txBody>
      </p:sp>
      <p:pic>
        <p:nvPicPr>
          <p:cNvPr id="89093" name="Picture 5" descr="20071207231732-lup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3800" y="4221163"/>
            <a:ext cx="1590675" cy="23495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332656"/>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26598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88004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p:txBody>
          <a:bodyPr/>
          <a:lstStyle/>
          <a:p>
            <a:pPr algn="ctr">
              <a:buFontTx/>
              <a:buNone/>
            </a:pPr>
            <a:r>
              <a:rPr lang="es-ES" sz="2800" b="1" dirty="0" err="1"/>
              <a:t>Acceptance</a:t>
            </a:r>
            <a:r>
              <a:rPr lang="es-ES" sz="2800" b="1" dirty="0"/>
              <a:t> of </a:t>
            </a:r>
            <a:r>
              <a:rPr lang="es-ES" sz="2800" b="1" dirty="0" err="1"/>
              <a:t>declarations</a:t>
            </a:r>
            <a:r>
              <a:rPr lang="es-ES" sz="2800" b="1" dirty="0"/>
              <a:t> </a:t>
            </a:r>
            <a:r>
              <a:rPr lang="es-ES" sz="2800" b="1" dirty="0" err="1"/>
              <a:t>by</a:t>
            </a:r>
            <a:r>
              <a:rPr lang="es-ES" sz="2800" b="1" dirty="0"/>
              <a:t> </a:t>
            </a:r>
            <a:r>
              <a:rPr lang="es-ES" sz="2800" b="1" dirty="0" err="1"/>
              <a:t>customs</a:t>
            </a:r>
            <a:endParaRPr lang="es-ES" sz="2800" dirty="0"/>
          </a:p>
          <a:p>
            <a:r>
              <a:rPr lang="es-ES" sz="2400" dirty="0" err="1"/>
              <a:t>Customs</a:t>
            </a:r>
            <a:r>
              <a:rPr lang="es-ES" sz="2400" dirty="0"/>
              <a:t> </a:t>
            </a:r>
            <a:r>
              <a:rPr lang="es-ES" sz="2400" dirty="0" err="1"/>
              <a:t>may</a:t>
            </a:r>
            <a:r>
              <a:rPr lang="es-ES" sz="2400" dirty="0"/>
              <a:t> </a:t>
            </a:r>
            <a:r>
              <a:rPr lang="es-ES" sz="2400" dirty="0" err="1"/>
              <a:t>only</a:t>
            </a:r>
            <a:r>
              <a:rPr lang="es-ES" sz="2400" dirty="0"/>
              <a:t> </a:t>
            </a:r>
            <a:r>
              <a:rPr lang="es-ES" sz="2400" dirty="0" err="1"/>
              <a:t>accept</a:t>
            </a:r>
            <a:r>
              <a:rPr lang="es-ES" sz="2400" dirty="0"/>
              <a:t> </a:t>
            </a:r>
            <a:r>
              <a:rPr lang="es-ES" sz="2400" dirty="0" err="1"/>
              <a:t>export</a:t>
            </a:r>
            <a:r>
              <a:rPr lang="es-ES" sz="2400" dirty="0"/>
              <a:t> </a:t>
            </a:r>
            <a:r>
              <a:rPr lang="es-ES" sz="2400" dirty="0" err="1"/>
              <a:t>declarations</a:t>
            </a:r>
            <a:r>
              <a:rPr lang="es-ES" sz="2400" dirty="0"/>
              <a:t> and/</a:t>
            </a:r>
            <a:r>
              <a:rPr lang="es-ES" sz="2400" dirty="0" err="1"/>
              <a:t>or</a:t>
            </a:r>
            <a:r>
              <a:rPr lang="es-ES" sz="2400" dirty="0"/>
              <a:t> </a:t>
            </a:r>
            <a:r>
              <a:rPr lang="es-ES" sz="2400" dirty="0" err="1"/>
              <a:t>declarations</a:t>
            </a:r>
            <a:r>
              <a:rPr lang="es-ES" sz="2400" dirty="0"/>
              <a:t> </a:t>
            </a:r>
            <a:r>
              <a:rPr lang="es-ES" sz="2400" dirty="0" err="1"/>
              <a:t>for</a:t>
            </a:r>
            <a:r>
              <a:rPr lang="es-ES" sz="2400" dirty="0"/>
              <a:t> </a:t>
            </a:r>
            <a:r>
              <a:rPr lang="es-ES" sz="2400" dirty="0" err="1"/>
              <a:t>release</a:t>
            </a:r>
            <a:r>
              <a:rPr lang="es-ES" sz="2400" dirty="0"/>
              <a:t> </a:t>
            </a:r>
            <a:r>
              <a:rPr lang="es-ES" sz="2400" dirty="0" err="1"/>
              <a:t>for</a:t>
            </a:r>
            <a:r>
              <a:rPr lang="es-ES" sz="2400" dirty="0"/>
              <a:t> free </a:t>
            </a:r>
            <a:r>
              <a:rPr lang="es-ES" sz="2400" dirty="0" err="1"/>
              <a:t>circulations</a:t>
            </a:r>
            <a:r>
              <a:rPr lang="es-ES" sz="2400" dirty="0"/>
              <a:t> </a:t>
            </a:r>
            <a:r>
              <a:rPr lang="es-ES" sz="2400" dirty="0" err="1"/>
              <a:t>for</a:t>
            </a:r>
            <a:r>
              <a:rPr lang="es-ES" sz="2400" dirty="0"/>
              <a:t> </a:t>
            </a:r>
            <a:r>
              <a:rPr lang="es-ES" sz="2400" dirty="0" err="1"/>
              <a:t>the</a:t>
            </a:r>
            <a:r>
              <a:rPr lang="es-ES" sz="2400" dirty="0"/>
              <a:t> </a:t>
            </a:r>
            <a:r>
              <a:rPr lang="es-ES" sz="2400" dirty="0" err="1"/>
              <a:t>products</a:t>
            </a:r>
            <a:r>
              <a:rPr lang="es-ES" sz="2400" dirty="0"/>
              <a:t> </a:t>
            </a:r>
            <a:r>
              <a:rPr lang="es-ES" sz="2400" dirty="0" err="1"/>
              <a:t>subject</a:t>
            </a:r>
            <a:r>
              <a:rPr lang="es-ES" sz="2400" dirty="0"/>
              <a:t> </a:t>
            </a:r>
            <a:r>
              <a:rPr lang="es-ES" sz="2400" dirty="0" err="1"/>
              <a:t>to</a:t>
            </a:r>
            <a:r>
              <a:rPr lang="es-ES" sz="2400" dirty="0"/>
              <a:t> </a:t>
            </a:r>
            <a:r>
              <a:rPr lang="es-ES" sz="2400" dirty="0" err="1"/>
              <a:t>specific</a:t>
            </a:r>
            <a:r>
              <a:rPr lang="es-ES" sz="2400" dirty="0"/>
              <a:t> marketing </a:t>
            </a:r>
            <a:r>
              <a:rPr lang="es-ES" sz="2400" dirty="0" err="1"/>
              <a:t>standards</a:t>
            </a:r>
            <a:r>
              <a:rPr lang="es-ES" sz="2400" dirty="0"/>
              <a:t>.</a:t>
            </a:r>
          </a:p>
          <a:p>
            <a:r>
              <a:rPr lang="es-ES" sz="2400" dirty="0" err="1"/>
              <a:t>The</a:t>
            </a:r>
            <a:r>
              <a:rPr lang="es-ES" sz="2400" dirty="0"/>
              <a:t> </a:t>
            </a:r>
            <a:r>
              <a:rPr lang="es-ES" sz="2400" dirty="0" err="1"/>
              <a:t>competent</a:t>
            </a:r>
            <a:r>
              <a:rPr lang="es-ES" sz="2400" dirty="0"/>
              <a:t> </a:t>
            </a:r>
            <a:r>
              <a:rPr lang="es-ES" sz="2400" dirty="0" err="1"/>
              <a:t>inspection</a:t>
            </a:r>
            <a:r>
              <a:rPr lang="es-ES" sz="2400" dirty="0"/>
              <a:t> </a:t>
            </a:r>
            <a:r>
              <a:rPr lang="es-ES" sz="2400" dirty="0" err="1"/>
              <a:t>body</a:t>
            </a:r>
            <a:r>
              <a:rPr lang="es-ES" sz="2400" dirty="0"/>
              <a:t> has </a:t>
            </a:r>
            <a:r>
              <a:rPr lang="es-ES" sz="2400" dirty="0" err="1"/>
              <a:t>informed</a:t>
            </a:r>
            <a:r>
              <a:rPr lang="es-ES" sz="2400" dirty="0"/>
              <a:t> </a:t>
            </a:r>
            <a:r>
              <a:rPr lang="es-ES" sz="2400" dirty="0" err="1"/>
              <a:t>the</a:t>
            </a:r>
            <a:r>
              <a:rPr lang="es-ES" sz="2400" dirty="0"/>
              <a:t> </a:t>
            </a:r>
            <a:r>
              <a:rPr lang="es-ES" sz="2400" dirty="0" err="1"/>
              <a:t>customs</a:t>
            </a:r>
            <a:r>
              <a:rPr lang="es-ES" sz="2400" dirty="0"/>
              <a:t> </a:t>
            </a:r>
            <a:r>
              <a:rPr lang="es-ES" sz="2400" dirty="0" err="1"/>
              <a:t>authority</a:t>
            </a:r>
            <a:r>
              <a:rPr lang="es-ES" sz="2400" dirty="0"/>
              <a:t> </a:t>
            </a:r>
            <a:r>
              <a:rPr lang="es-ES" sz="2400" dirty="0" err="1"/>
              <a:t>that</a:t>
            </a:r>
            <a:r>
              <a:rPr lang="es-ES" sz="2400" dirty="0"/>
              <a:t> </a:t>
            </a:r>
            <a:r>
              <a:rPr lang="es-ES" sz="2400" dirty="0" err="1"/>
              <a:t>the</a:t>
            </a:r>
            <a:r>
              <a:rPr lang="es-ES" sz="2400" dirty="0"/>
              <a:t> </a:t>
            </a:r>
            <a:r>
              <a:rPr lang="es-ES" sz="2400" dirty="0" err="1"/>
              <a:t>lots</a:t>
            </a:r>
            <a:r>
              <a:rPr lang="es-ES" sz="2400" dirty="0"/>
              <a:t> </a:t>
            </a:r>
            <a:r>
              <a:rPr lang="es-ES" sz="2400" dirty="0" err="1"/>
              <a:t>concerned</a:t>
            </a:r>
            <a:r>
              <a:rPr lang="es-ES" sz="2400" dirty="0"/>
              <a:t> </a:t>
            </a:r>
            <a:r>
              <a:rPr lang="es-ES" sz="2400" dirty="0" err="1"/>
              <a:t>have</a:t>
            </a:r>
            <a:r>
              <a:rPr lang="es-ES" sz="2400" dirty="0"/>
              <a:t> </a:t>
            </a:r>
            <a:r>
              <a:rPr lang="es-ES" sz="2400" dirty="0" err="1"/>
              <a:t>been</a:t>
            </a:r>
            <a:r>
              <a:rPr lang="es-ES" sz="2400" dirty="0"/>
              <a:t> </a:t>
            </a:r>
            <a:r>
              <a:rPr lang="es-ES" sz="2400" dirty="0" err="1"/>
              <a:t>issued</a:t>
            </a:r>
            <a:r>
              <a:rPr lang="es-ES" sz="2400" dirty="0"/>
              <a:t> a </a:t>
            </a:r>
            <a:r>
              <a:rPr lang="es-ES" sz="2400" dirty="0" err="1"/>
              <a:t>conformity</a:t>
            </a:r>
            <a:r>
              <a:rPr lang="es-ES" sz="2400" dirty="0"/>
              <a:t> </a:t>
            </a:r>
            <a:r>
              <a:rPr lang="es-ES" sz="2400" dirty="0" err="1"/>
              <a:t>certificate</a:t>
            </a:r>
            <a:r>
              <a:rPr lang="es-ES" sz="2400" dirty="0"/>
              <a:t> </a:t>
            </a:r>
            <a:r>
              <a:rPr lang="es-ES" sz="2400" dirty="0" err="1"/>
              <a:t>or</a:t>
            </a:r>
            <a:r>
              <a:rPr lang="es-ES" sz="2400" dirty="0"/>
              <a:t> </a:t>
            </a:r>
            <a:r>
              <a:rPr lang="es-ES" sz="2400" dirty="0" err="1"/>
              <a:t>they</a:t>
            </a:r>
            <a:r>
              <a:rPr lang="es-ES" sz="2400" dirty="0"/>
              <a:t> do </a:t>
            </a:r>
            <a:r>
              <a:rPr lang="es-ES" sz="2400" dirty="0" err="1"/>
              <a:t>not</a:t>
            </a:r>
            <a:r>
              <a:rPr lang="es-ES" sz="2400" dirty="0"/>
              <a:t> </a:t>
            </a:r>
            <a:r>
              <a:rPr lang="es-ES" sz="2400" dirty="0" err="1"/>
              <a:t>need</a:t>
            </a:r>
            <a:r>
              <a:rPr lang="es-ES" sz="2400" dirty="0"/>
              <a:t> </a:t>
            </a:r>
            <a:r>
              <a:rPr lang="es-ES" sz="2400" dirty="0" err="1"/>
              <a:t>to</a:t>
            </a:r>
            <a:r>
              <a:rPr lang="es-ES" sz="2400" dirty="0"/>
              <a:t> be </a:t>
            </a:r>
            <a:r>
              <a:rPr lang="es-ES" sz="2400" dirty="0" err="1"/>
              <a:t>checked</a:t>
            </a:r>
            <a:r>
              <a:rPr lang="es-ES" sz="2400" dirty="0"/>
              <a:t> in </a:t>
            </a:r>
            <a:r>
              <a:rPr lang="es-ES" sz="2400" dirty="0" err="1"/>
              <a:t>the</a:t>
            </a:r>
            <a:r>
              <a:rPr lang="es-ES" sz="2400" dirty="0"/>
              <a:t> light of </a:t>
            </a:r>
            <a:r>
              <a:rPr lang="es-ES" sz="2400" dirty="0" err="1"/>
              <a:t>risk</a:t>
            </a:r>
            <a:r>
              <a:rPr lang="es-ES" sz="2400" dirty="0"/>
              <a:t> </a:t>
            </a:r>
            <a:r>
              <a:rPr lang="es-ES" sz="2400" dirty="0" err="1"/>
              <a:t>assesment</a:t>
            </a:r>
            <a:r>
              <a:rPr lang="es-ES" sz="2400" dirty="0"/>
              <a:t>.</a:t>
            </a:r>
          </a:p>
        </p:txBody>
      </p:sp>
      <p:pic>
        <p:nvPicPr>
          <p:cNvPr id="6758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575" y="4724400"/>
            <a:ext cx="1944688" cy="193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260648"/>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79943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61883" y="460076"/>
            <a:ext cx="2400300" cy="733425"/>
          </a:xfrm>
          <a:prstGeom prst="rect">
            <a:avLst/>
          </a:prstGeom>
          <a:noFill/>
          <a:ln w="9525">
            <a:noFill/>
            <a:miter lim="800000"/>
            <a:headEnd/>
            <a:tailEnd/>
          </a:ln>
        </p:spPr>
      </p:pic>
      <p:sp>
        <p:nvSpPr>
          <p:cNvPr id="8" name="7 Título"/>
          <p:cNvSpPr>
            <a:spLocks noGrp="1"/>
          </p:cNvSpPr>
          <p:nvPr>
            <p:ph type="title"/>
          </p:nvPr>
        </p:nvSpPr>
        <p:spPr>
          <a:xfrm>
            <a:off x="395536" y="3068960"/>
            <a:ext cx="8568952" cy="1048147"/>
          </a:xfrm>
        </p:spPr>
        <p:txBody>
          <a:bodyPr>
            <a:normAutofit fontScale="90000"/>
          </a:bodyPr>
          <a:lstStyle/>
          <a:p>
            <a:pPr algn="ctr"/>
            <a:r>
              <a:rPr lang="en-GB" sz="3600" dirty="0" smtClean="0"/>
              <a:t/>
            </a:r>
            <a:br>
              <a:rPr lang="en-GB" sz="3600" dirty="0" smtClean="0"/>
            </a:br>
            <a:r>
              <a:rPr lang="en-GB" sz="4000" dirty="0" smtClean="0"/>
              <a:t>sampling</a:t>
            </a:r>
            <a:endParaRPr lang="es-ES" sz="4000" dirty="0"/>
          </a:p>
        </p:txBody>
      </p:sp>
      <p:pic>
        <p:nvPicPr>
          <p:cNvPr id="522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4288" y="460076"/>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CuadroTexto"/>
          <p:cNvSpPr txBox="1"/>
          <p:nvPr/>
        </p:nvSpPr>
        <p:spPr>
          <a:xfrm>
            <a:off x="3867034" y="2348880"/>
            <a:ext cx="1728192" cy="584775"/>
          </a:xfrm>
          <a:prstGeom prst="rect">
            <a:avLst/>
          </a:prstGeom>
          <a:noFill/>
        </p:spPr>
        <p:txBody>
          <a:bodyPr wrap="square" rtlCol="0">
            <a:spAutoFit/>
          </a:bodyPr>
          <a:lstStyle/>
          <a:p>
            <a:r>
              <a:rPr lang="es-ES" sz="3200" dirty="0" err="1" smtClean="0"/>
              <a:t>How</a:t>
            </a:r>
            <a:r>
              <a:rPr lang="es-ES" sz="3200" dirty="0" smtClean="0"/>
              <a:t>?</a:t>
            </a:r>
            <a:endParaRPr lang="es-ES" sz="3200" dirty="0"/>
          </a:p>
        </p:txBody>
      </p:sp>
    </p:spTree>
    <p:extLst>
      <p:ext uri="{BB962C8B-B14F-4D97-AF65-F5344CB8AC3E}">
        <p14:creationId xmlns:p14="http://schemas.microsoft.com/office/powerpoint/2010/main" xmlns="" val="2138377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endParaRPr lang="es-ES"/>
          </a:p>
        </p:txBody>
      </p:sp>
      <p:pic>
        <p:nvPicPr>
          <p:cNvPr id="9216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l="14812"/>
          <a:stretch>
            <a:fillRect/>
          </a:stretch>
        </p:blipFill>
        <p:spPr>
          <a:xfrm>
            <a:off x="1509713" y="2433638"/>
            <a:ext cx="6124575" cy="2857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165" name="Text Box 5"/>
          <p:cNvSpPr txBox="1">
            <a:spLocks noChangeArrowheads="1"/>
          </p:cNvSpPr>
          <p:nvPr/>
        </p:nvSpPr>
        <p:spPr bwMode="auto">
          <a:xfrm>
            <a:off x="1547813" y="1773238"/>
            <a:ext cx="5832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sz="2400"/>
              <a:t>Sampling procedure</a:t>
            </a:r>
            <a:endParaRPr lang="es-ES" sz="240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2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0272"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87037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endParaRPr lang="es-ES"/>
          </a:p>
        </p:txBody>
      </p:sp>
      <p:sp>
        <p:nvSpPr>
          <p:cNvPr id="93188" name="Rectangle 4"/>
          <p:cNvSpPr>
            <a:spLocks noGrp="1" noChangeArrowheads="1"/>
          </p:cNvSpPr>
          <p:nvPr>
            <p:ph type="body" idx="1"/>
          </p:nvPr>
        </p:nvSpPr>
        <p:spPr>
          <a:xfrm>
            <a:off x="457200" y="1600200"/>
            <a:ext cx="8362950" cy="2044700"/>
          </a:xfrm>
          <a:noFill/>
          <a:ln/>
        </p:spPr>
        <p:txBody>
          <a:bodyPr/>
          <a:lstStyle/>
          <a:p>
            <a:pPr marL="609600" indent="-609600">
              <a:spcBef>
                <a:spcPct val="50000"/>
              </a:spcBef>
              <a:buFontTx/>
              <a:buNone/>
            </a:pPr>
            <a:r>
              <a:rPr lang="es-ES" dirty="0"/>
              <a:t>	</a:t>
            </a:r>
            <a:r>
              <a:rPr lang="es-ES" sz="2000" dirty="0"/>
              <a:t>UNE 66020-1:2001</a:t>
            </a:r>
            <a:r>
              <a:rPr lang="es-ES" dirty="0"/>
              <a:t> </a:t>
            </a:r>
            <a:r>
              <a:rPr lang="es-ES" sz="1800" dirty="0"/>
              <a:t>SAMPLING PROCEDURES FOR INSPECTION BY ATTRIBUTES. PART 1: SAMPLING SCHEMES INDEXED BY ACCEPTANCE QUALITY LIMIT (AQL) FOR LOT-BY-LOT INSPECTION.</a:t>
            </a:r>
          </a:p>
          <a:p>
            <a:pPr marL="609600" indent="-609600">
              <a:spcBef>
                <a:spcPct val="50000"/>
              </a:spcBef>
              <a:buFontTx/>
              <a:buNone/>
            </a:pPr>
            <a:r>
              <a:rPr lang="es-ES_tradnl" sz="1800" dirty="0"/>
              <a:t>	</a:t>
            </a:r>
            <a:r>
              <a:rPr lang="es-ES_tradnl" sz="1800" dirty="0" err="1"/>
              <a:t>Acceptable</a:t>
            </a:r>
            <a:r>
              <a:rPr lang="es-ES_tradnl" sz="1800" dirty="0"/>
              <a:t> </a:t>
            </a:r>
            <a:r>
              <a:rPr lang="es-ES_tradnl" sz="1800" dirty="0" err="1"/>
              <a:t>Quality</a:t>
            </a:r>
            <a:r>
              <a:rPr lang="es-ES_tradnl" sz="1800" dirty="0"/>
              <a:t> </a:t>
            </a:r>
            <a:r>
              <a:rPr lang="es-ES_tradnl" sz="1800" dirty="0" err="1"/>
              <a:t>Level</a:t>
            </a:r>
            <a:r>
              <a:rPr lang="es-ES_tradnl" sz="1800" dirty="0"/>
              <a:t> (AQL) </a:t>
            </a:r>
            <a:r>
              <a:rPr lang="es-ES_tradnl" sz="1800" dirty="0" err="1"/>
              <a:t>is</a:t>
            </a:r>
            <a:r>
              <a:rPr lang="es-ES_tradnl" sz="1800" dirty="0"/>
              <a:t> </a:t>
            </a:r>
            <a:r>
              <a:rPr lang="es-ES_tradnl" sz="1800" dirty="0" err="1"/>
              <a:t>limit</a:t>
            </a:r>
            <a:r>
              <a:rPr lang="es-ES_tradnl" sz="1800" dirty="0"/>
              <a:t> of a </a:t>
            </a:r>
            <a:r>
              <a:rPr lang="es-ES_tradnl" sz="1800" dirty="0" err="1"/>
              <a:t>satisfactory</a:t>
            </a:r>
            <a:r>
              <a:rPr lang="es-ES_tradnl" sz="1800" dirty="0"/>
              <a:t> </a:t>
            </a:r>
            <a:r>
              <a:rPr lang="es-ES_tradnl" sz="1800" dirty="0" err="1"/>
              <a:t>process</a:t>
            </a:r>
            <a:r>
              <a:rPr lang="es-ES_tradnl" sz="1800" dirty="0"/>
              <a:t> </a:t>
            </a:r>
            <a:r>
              <a:rPr lang="es-ES_tradnl" sz="1800" dirty="0" err="1"/>
              <a:t>average</a:t>
            </a:r>
            <a:r>
              <a:rPr lang="es-ES_tradnl" sz="1800" dirty="0"/>
              <a:t> at particular </a:t>
            </a:r>
            <a:r>
              <a:rPr lang="es-ES_tradnl" sz="1800" dirty="0" err="1"/>
              <a:t>quality</a:t>
            </a:r>
            <a:r>
              <a:rPr lang="es-ES_tradnl" sz="1800" dirty="0"/>
              <a:t> </a:t>
            </a:r>
            <a:r>
              <a:rPr lang="es-ES_tradnl" sz="1800" dirty="0" err="1"/>
              <a:t>level</a:t>
            </a:r>
            <a:r>
              <a:rPr lang="es-ES_tradnl" sz="1800" dirty="0"/>
              <a:t> </a:t>
            </a:r>
            <a:r>
              <a:rPr lang="es-ES_tradnl" sz="1800" dirty="0" err="1"/>
              <a:t>when</a:t>
            </a:r>
            <a:r>
              <a:rPr lang="es-ES_tradnl" sz="1800" dirty="0"/>
              <a:t> a </a:t>
            </a:r>
            <a:r>
              <a:rPr lang="es-ES_tradnl" sz="1800" dirty="0" err="1"/>
              <a:t>continuing</a:t>
            </a:r>
            <a:r>
              <a:rPr lang="es-ES_tradnl" sz="1800" dirty="0"/>
              <a:t> series of </a:t>
            </a:r>
            <a:r>
              <a:rPr lang="es-ES_tradnl" sz="1800" dirty="0" err="1"/>
              <a:t>lot</a:t>
            </a:r>
            <a:r>
              <a:rPr lang="es-ES_tradnl" sz="1800" dirty="0"/>
              <a:t> </a:t>
            </a:r>
            <a:r>
              <a:rPr lang="es-ES_tradnl" sz="1800" dirty="0" err="1"/>
              <a:t>is</a:t>
            </a:r>
            <a:r>
              <a:rPr lang="es-ES_tradnl" sz="1800" dirty="0"/>
              <a:t> </a:t>
            </a:r>
            <a:r>
              <a:rPr lang="es-ES_tradnl" sz="1800" dirty="0" err="1"/>
              <a:t>considered</a:t>
            </a:r>
            <a:endParaRPr lang="es-ES" sz="1800" dirty="0"/>
          </a:p>
          <a:p>
            <a:pPr marL="609600" indent="-609600">
              <a:spcBef>
                <a:spcPct val="50000"/>
              </a:spcBef>
              <a:buFontTx/>
              <a:buNone/>
            </a:pPr>
            <a:r>
              <a:rPr lang="es-ES" sz="1800" dirty="0"/>
              <a:t>	</a:t>
            </a:r>
            <a:r>
              <a:rPr lang="es-ES" dirty="0"/>
              <a:t>  </a:t>
            </a:r>
          </a:p>
          <a:p>
            <a:pPr marL="609600" indent="-609600">
              <a:spcBef>
                <a:spcPct val="50000"/>
              </a:spcBef>
              <a:buFontTx/>
              <a:buNone/>
            </a:pPr>
            <a:endParaRPr lang="es-ES" sz="2400" dirty="0"/>
          </a:p>
        </p:txBody>
      </p:sp>
      <p:sp>
        <p:nvSpPr>
          <p:cNvPr id="93189" name="Rectangle 5"/>
          <p:cNvSpPr>
            <a:spLocks noChangeArrowheads="1"/>
          </p:cNvSpPr>
          <p:nvPr/>
        </p:nvSpPr>
        <p:spPr bwMode="auto">
          <a:xfrm>
            <a:off x="539750" y="4292600"/>
            <a:ext cx="399573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800100" lvl="1" indent="-342900"/>
            <a:r>
              <a:rPr lang="es-ES" sz="2000" b="1" i="1" u="sng">
                <a:cs typeface="Arial" charset="0"/>
              </a:rPr>
              <a:t>Packaging -  Labelling</a:t>
            </a:r>
          </a:p>
          <a:p>
            <a:pPr marL="800100" lvl="1" indent="-342900"/>
            <a:r>
              <a:rPr lang="es-ES_tradnl" sz="2000" b="1" i="1" u="sng">
                <a:cs typeface="Arial" charset="0"/>
              </a:rPr>
              <a:t>Quality – Sizing </a:t>
            </a:r>
          </a:p>
          <a:p>
            <a:pPr marL="800100" lvl="1" indent="-342900"/>
            <a:r>
              <a:rPr lang="es-ES_tradnl" sz="2000" b="1" i="1" u="sng">
                <a:cs typeface="Arial" charset="0"/>
              </a:rPr>
              <a:t>Requierements</a:t>
            </a:r>
            <a:endParaRPr lang="es-ES" sz="2000" b="1" i="1" u="sng">
              <a:cs typeface="Arial" charset="0"/>
            </a:endParaRPr>
          </a:p>
        </p:txBody>
      </p:sp>
      <p:sp>
        <p:nvSpPr>
          <p:cNvPr id="93190" name="AutoShape 6"/>
          <p:cNvSpPr>
            <a:spLocks noChangeArrowheads="1"/>
          </p:cNvSpPr>
          <p:nvPr/>
        </p:nvSpPr>
        <p:spPr bwMode="auto">
          <a:xfrm>
            <a:off x="4716463" y="3860800"/>
            <a:ext cx="863600" cy="576263"/>
          </a:xfrm>
          <a:prstGeom prst="rightArrow">
            <a:avLst>
              <a:gd name="adj1" fmla="val 50000"/>
              <a:gd name="adj2" fmla="val 374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93191" name="AutoShape 7"/>
          <p:cNvSpPr>
            <a:spLocks noChangeArrowheads="1"/>
          </p:cNvSpPr>
          <p:nvPr/>
        </p:nvSpPr>
        <p:spPr bwMode="auto">
          <a:xfrm>
            <a:off x="4716463" y="5157788"/>
            <a:ext cx="863600" cy="576262"/>
          </a:xfrm>
          <a:prstGeom prst="rightArrow">
            <a:avLst>
              <a:gd name="adj1" fmla="val 50000"/>
              <a:gd name="adj2" fmla="val 374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93192" name="Text Box 8"/>
          <p:cNvSpPr txBox="1">
            <a:spLocks noChangeArrowheads="1"/>
          </p:cNvSpPr>
          <p:nvPr/>
        </p:nvSpPr>
        <p:spPr bwMode="auto">
          <a:xfrm>
            <a:off x="5508625" y="3933825"/>
            <a:ext cx="34559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1">
              <a:spcBef>
                <a:spcPct val="50000"/>
              </a:spcBef>
            </a:pPr>
            <a:r>
              <a:rPr lang="es-ES">
                <a:solidFill>
                  <a:srgbClr val="FF3300"/>
                </a:solidFill>
                <a:cs typeface="Arial" charset="0"/>
              </a:rPr>
              <a:t>Acceptance quality limit (AQL) 10 %</a:t>
            </a:r>
          </a:p>
        </p:txBody>
      </p:sp>
      <p:sp>
        <p:nvSpPr>
          <p:cNvPr id="93193" name="Text Box 9"/>
          <p:cNvSpPr txBox="1">
            <a:spLocks noChangeArrowheads="1"/>
          </p:cNvSpPr>
          <p:nvPr/>
        </p:nvSpPr>
        <p:spPr bwMode="auto">
          <a:xfrm>
            <a:off x="5364163" y="5300663"/>
            <a:ext cx="34559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1">
              <a:spcBef>
                <a:spcPct val="50000"/>
              </a:spcBef>
            </a:pPr>
            <a:r>
              <a:rPr lang="es-ES">
                <a:solidFill>
                  <a:srgbClr val="FF3300"/>
                </a:solidFill>
              </a:rPr>
              <a:t>Acceptance quality limit (AQL) </a:t>
            </a:r>
            <a:r>
              <a:rPr lang="es-ES">
                <a:solidFill>
                  <a:srgbClr val="FF3300"/>
                </a:solidFill>
                <a:cs typeface="Arial" charset="0"/>
              </a:rPr>
              <a:t>6.5 %</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9238"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0719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7544" y="698575"/>
            <a:ext cx="8229600" cy="990600"/>
          </a:xfrm>
        </p:spPr>
        <p:txBody>
          <a:bodyPr>
            <a:normAutofit fontScale="90000"/>
          </a:bodyPr>
          <a:lstStyle/>
          <a:p>
            <a:pPr algn="ctr"/>
            <a:r>
              <a:rPr lang="es-ES" sz="3200" dirty="0" smtClean="0"/>
              <a:t/>
            </a:r>
            <a:br>
              <a:rPr lang="es-ES" sz="3200" dirty="0" smtClean="0"/>
            </a:br>
            <a:r>
              <a:rPr lang="es-ES" sz="3100" dirty="0" smtClean="0">
                <a:solidFill>
                  <a:srgbClr val="0509BB"/>
                </a:solidFill>
              </a:rPr>
              <a:t>SOIVRE</a:t>
            </a:r>
            <a:br>
              <a:rPr lang="es-ES" sz="3100" dirty="0" smtClean="0">
                <a:solidFill>
                  <a:srgbClr val="0509BB"/>
                </a:solidFill>
              </a:rPr>
            </a:br>
            <a:r>
              <a:rPr lang="es-ES" sz="3100" dirty="0" smtClean="0">
                <a:solidFill>
                  <a:srgbClr val="0509BB"/>
                </a:solidFill>
              </a:rPr>
              <a:t>Central </a:t>
            </a:r>
            <a:r>
              <a:rPr lang="es-ES" sz="3100" dirty="0" err="1">
                <a:solidFill>
                  <a:srgbClr val="0509BB"/>
                </a:solidFill>
              </a:rPr>
              <a:t>Inspection</a:t>
            </a:r>
            <a:r>
              <a:rPr lang="es-ES" sz="3100" dirty="0">
                <a:solidFill>
                  <a:srgbClr val="0509BB"/>
                </a:solidFill>
              </a:rPr>
              <a:t> </a:t>
            </a:r>
            <a:r>
              <a:rPr lang="es-ES" sz="3100" dirty="0" err="1">
                <a:solidFill>
                  <a:srgbClr val="0509BB"/>
                </a:solidFill>
              </a:rPr>
              <a:t>Body</a:t>
            </a:r>
            <a:endParaRPr lang="es-ES" sz="3100" dirty="0">
              <a:solidFill>
                <a:srgbClr val="0509BB"/>
              </a:solidFill>
            </a:endParaRPr>
          </a:p>
        </p:txBody>
      </p:sp>
      <p:sp>
        <p:nvSpPr>
          <p:cNvPr id="65539" name="Rectangle 3"/>
          <p:cNvSpPr>
            <a:spLocks noGrp="1" noChangeArrowheads="1"/>
          </p:cNvSpPr>
          <p:nvPr>
            <p:ph type="body" idx="1"/>
          </p:nvPr>
        </p:nvSpPr>
        <p:spPr>
          <a:xfrm>
            <a:off x="467544" y="1554975"/>
            <a:ext cx="8229600" cy="4876800"/>
          </a:xfrm>
        </p:spPr>
        <p:txBody>
          <a:bodyPr/>
          <a:lstStyle/>
          <a:p>
            <a:pPr>
              <a:buFontTx/>
              <a:buNone/>
            </a:pPr>
            <a:r>
              <a:rPr lang="en-GB" sz="2000" dirty="0"/>
              <a:t>	</a:t>
            </a:r>
            <a:endParaRPr lang="en-GB" sz="2000" dirty="0" smtClean="0"/>
          </a:p>
          <a:p>
            <a:pPr>
              <a:buFontTx/>
              <a:buNone/>
            </a:pPr>
            <a:endParaRPr lang="en-GB" sz="2000" dirty="0"/>
          </a:p>
          <a:p>
            <a:pPr>
              <a:buFontTx/>
              <a:buNone/>
            </a:pPr>
            <a:r>
              <a:rPr lang="en-GB" sz="2000" dirty="0" smtClean="0"/>
              <a:t>Responsible </a:t>
            </a:r>
            <a:r>
              <a:rPr lang="en-GB" sz="2000" dirty="0"/>
              <a:t>for:</a:t>
            </a:r>
          </a:p>
          <a:p>
            <a:pPr lvl="1">
              <a:buFontTx/>
              <a:buNone/>
            </a:pPr>
            <a:r>
              <a:rPr lang="en-GB" sz="2000" dirty="0"/>
              <a:t>-  Inspection and conformity of Commercial Quality Food. </a:t>
            </a:r>
          </a:p>
          <a:p>
            <a:pPr lvl="1">
              <a:buFontTx/>
              <a:buNone/>
            </a:pPr>
            <a:r>
              <a:rPr lang="en-GB" sz="2000" dirty="0"/>
              <a:t>    (Agricultural, fish, olive oil, canned food</a:t>
            </a:r>
            <a:r>
              <a:rPr lang="en-GB" sz="2000" dirty="0" smtClean="0"/>
              <a:t>, Organic products, Hemps seeds…)</a:t>
            </a:r>
            <a:endParaRPr lang="en-GB" sz="2000" dirty="0"/>
          </a:p>
          <a:p>
            <a:pPr lvl="1">
              <a:buFontTx/>
              <a:buChar char="-"/>
            </a:pPr>
            <a:r>
              <a:rPr lang="en-GB" sz="2000" dirty="0"/>
              <a:t>Import: Industrial Security Control </a:t>
            </a:r>
          </a:p>
          <a:p>
            <a:pPr lvl="1">
              <a:buFontTx/>
              <a:buNone/>
            </a:pPr>
            <a:r>
              <a:rPr lang="en-GB" sz="2000" dirty="0"/>
              <a:t>   (Toys, protective equipment, electrical equipment, clothes, shoes)</a:t>
            </a:r>
          </a:p>
          <a:p>
            <a:pPr lvl="1">
              <a:buFontTx/>
              <a:buChar char="-"/>
            </a:pPr>
            <a:r>
              <a:rPr lang="en-GB" sz="2000" dirty="0"/>
              <a:t>CITES </a:t>
            </a:r>
            <a:r>
              <a:rPr lang="en-GB" dirty="0" smtClean="0"/>
              <a:t>(Management Authority)</a:t>
            </a:r>
            <a:r>
              <a:rPr lang="en-GB" sz="2000" dirty="0" smtClean="0"/>
              <a:t>.</a:t>
            </a:r>
            <a:endParaRPr lang="en-GB" sz="2000" dirty="0"/>
          </a:p>
          <a:p>
            <a:pPr lvl="1">
              <a:buFontTx/>
              <a:buChar char="-"/>
            </a:pPr>
            <a:r>
              <a:rPr lang="en-GB" sz="2000" dirty="0"/>
              <a:t>Technical Assistance to traders.</a:t>
            </a:r>
          </a:p>
          <a:p>
            <a:pPr lvl="1">
              <a:buFontTx/>
              <a:buNone/>
            </a:pPr>
            <a:endParaRPr lang="en-GB" dirty="0"/>
          </a:p>
          <a:p>
            <a:pPr lvl="1">
              <a:buFontTx/>
              <a:buChar char="-"/>
            </a:pPr>
            <a:endParaRPr lang="en-GB" dirty="0"/>
          </a:p>
          <a:p>
            <a:pPr>
              <a:buFontTx/>
              <a:buNone/>
            </a:pPr>
            <a:endParaRPr lang="es-ES" sz="2800" dirty="0"/>
          </a:p>
        </p:txBody>
      </p:sp>
      <p:pic>
        <p:nvPicPr>
          <p:cNvPr id="65540" name="Picture 4" descr="guacamayo-150x15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0113" y="5373688"/>
            <a:ext cx="1009650"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65542" name="Picture 6" descr="toy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413" y="5300663"/>
            <a:ext cx="1296987" cy="1296987"/>
          </a:xfrm>
          <a:prstGeom prst="rect">
            <a:avLst/>
          </a:prstGeom>
          <a:noFill/>
          <a:extLst>
            <a:ext uri="{909E8E84-426E-40DD-AFC4-6F175D3DCCD1}">
              <a14:hiddenFill xmlns:a14="http://schemas.microsoft.com/office/drawing/2010/main" xmlns="">
                <a:solidFill>
                  <a:srgbClr val="FFFFFF"/>
                </a:solidFill>
              </a14:hiddenFill>
            </a:ext>
          </a:extLst>
        </p:spPr>
      </p:pic>
      <p:pic>
        <p:nvPicPr>
          <p:cNvPr id="65543" name="Picture 7" descr="multiple-300x1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3663" y="5589588"/>
            <a:ext cx="2076450" cy="795337"/>
          </a:xfrm>
          <a:prstGeom prst="rect">
            <a:avLst/>
          </a:prstGeom>
          <a:noFill/>
          <a:extLst>
            <a:ext uri="{909E8E84-426E-40DD-AFC4-6F175D3DCCD1}">
              <a14:hiddenFill xmlns:a14="http://schemas.microsoft.com/office/drawing/2010/main" xmlns="">
                <a:solidFill>
                  <a:srgbClr val="FFFFFF"/>
                </a:solidFill>
              </a14:hiddenFill>
            </a:ext>
          </a:extLst>
        </p:spPr>
      </p:pic>
      <p:pic>
        <p:nvPicPr>
          <p:cNvPr id="65544" name="Picture 8" descr="Frutas-dienu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6100" y="5300663"/>
            <a:ext cx="1512888" cy="11350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7"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81888" y="54868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04515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97" name="Rectangle 89"/>
          <p:cNvSpPr>
            <a:spLocks noGrp="1" noChangeArrowheads="1"/>
          </p:cNvSpPr>
          <p:nvPr>
            <p:ph type="title"/>
          </p:nvPr>
        </p:nvSpPr>
        <p:spPr/>
        <p:txBody>
          <a:bodyPr/>
          <a:lstStyle/>
          <a:p>
            <a:endParaRPr lang="es-ES"/>
          </a:p>
        </p:txBody>
      </p:sp>
      <p:sp>
        <p:nvSpPr>
          <p:cNvPr id="94213" name="Rectangle 5"/>
          <p:cNvSpPr>
            <a:spLocks noChangeArrowheads="1"/>
          </p:cNvSpPr>
          <p:nvPr/>
        </p:nvSpPr>
        <p:spPr bwMode="auto">
          <a:xfrm>
            <a:off x="827088" y="1700213"/>
            <a:ext cx="7489825"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indent="-342900" algn="ctr"/>
            <a:r>
              <a:rPr lang="es-ES_tradnl" sz="1600" b="1" u="sng" dirty="0">
                <a:cs typeface="Arial" charset="0"/>
              </a:rPr>
              <a:t>SAMPLING PROCEDURE</a:t>
            </a:r>
          </a:p>
          <a:p>
            <a:pPr marL="342900" indent="-342900" algn="ctr"/>
            <a:endParaRPr lang="es-ES" sz="1600" b="1" u="sng" dirty="0">
              <a:cs typeface="Arial" charset="0"/>
            </a:endParaRPr>
          </a:p>
          <a:p>
            <a:pPr marL="342900" indent="-342900"/>
            <a:r>
              <a:rPr lang="es-ES" sz="1600" b="1" dirty="0">
                <a:cs typeface="Arial" charset="0"/>
              </a:rPr>
              <a:t>Lot: 25.000 </a:t>
            </a:r>
            <a:r>
              <a:rPr lang="es-ES" sz="1600" b="1" dirty="0" err="1">
                <a:cs typeface="Arial" charset="0"/>
              </a:rPr>
              <a:t>units</a:t>
            </a:r>
            <a:r>
              <a:rPr lang="es-ES" sz="1600" b="1" dirty="0">
                <a:cs typeface="Arial" charset="0"/>
              </a:rPr>
              <a:t> -----  1st </a:t>
            </a:r>
            <a:r>
              <a:rPr lang="es-ES" sz="1600" b="1" dirty="0" err="1">
                <a:cs typeface="Arial" charset="0"/>
              </a:rPr>
              <a:t>sample</a:t>
            </a:r>
            <a:r>
              <a:rPr lang="es-ES" sz="1600" b="1" dirty="0">
                <a:cs typeface="Arial" charset="0"/>
              </a:rPr>
              <a:t>: 5 </a:t>
            </a:r>
            <a:r>
              <a:rPr lang="es-ES" sz="1600" b="1" dirty="0" err="1">
                <a:cs typeface="Arial" charset="0"/>
              </a:rPr>
              <a:t>units</a:t>
            </a:r>
            <a:endParaRPr lang="es-ES" sz="1600" b="1" dirty="0">
              <a:cs typeface="Arial" charset="0"/>
            </a:endParaRPr>
          </a:p>
          <a:p>
            <a:pPr marL="342900" indent="-342900"/>
            <a:r>
              <a:rPr lang="es-ES" sz="1600" b="1" dirty="0">
                <a:cs typeface="Arial" charset="0"/>
              </a:rPr>
              <a:t>			     2nd </a:t>
            </a:r>
            <a:r>
              <a:rPr lang="es-ES" sz="1600" b="1" dirty="0" err="1">
                <a:cs typeface="Arial" charset="0"/>
              </a:rPr>
              <a:t>sample</a:t>
            </a:r>
            <a:r>
              <a:rPr lang="es-ES" sz="1600" b="1" dirty="0">
                <a:cs typeface="Arial" charset="0"/>
              </a:rPr>
              <a:t>: </a:t>
            </a:r>
            <a:r>
              <a:rPr lang="es-ES" sz="1600" b="1" dirty="0" err="1">
                <a:cs typeface="Arial" charset="0"/>
              </a:rPr>
              <a:t>When</a:t>
            </a:r>
            <a:r>
              <a:rPr lang="es-ES" sz="1600" b="1" dirty="0">
                <a:cs typeface="Arial" charset="0"/>
              </a:rPr>
              <a:t> 1 </a:t>
            </a:r>
            <a:r>
              <a:rPr lang="es-ES" sz="1600" b="1" dirty="0" err="1">
                <a:cs typeface="Arial" charset="0"/>
              </a:rPr>
              <a:t>faulty</a:t>
            </a:r>
            <a:r>
              <a:rPr lang="es-ES" sz="1600" b="1" dirty="0">
                <a:cs typeface="Arial" charset="0"/>
              </a:rPr>
              <a:t> </a:t>
            </a:r>
            <a:r>
              <a:rPr lang="es-ES" sz="1600" b="1" dirty="0" err="1">
                <a:cs typeface="Arial" charset="0"/>
              </a:rPr>
              <a:t>unit</a:t>
            </a:r>
            <a:r>
              <a:rPr lang="es-ES" sz="1600" b="1" dirty="0">
                <a:cs typeface="Arial" charset="0"/>
              </a:rPr>
              <a:t> </a:t>
            </a:r>
            <a:r>
              <a:rPr lang="es-ES" sz="1600" b="1" dirty="0" err="1">
                <a:cs typeface="Arial" charset="0"/>
              </a:rPr>
              <a:t>is</a:t>
            </a:r>
            <a:r>
              <a:rPr lang="es-ES" sz="1600" b="1" dirty="0">
                <a:cs typeface="Arial" charset="0"/>
              </a:rPr>
              <a:t> </a:t>
            </a:r>
            <a:r>
              <a:rPr lang="es-ES" sz="1600" b="1" dirty="0" err="1">
                <a:cs typeface="Arial" charset="0"/>
              </a:rPr>
              <a:t>detected</a:t>
            </a:r>
            <a:r>
              <a:rPr lang="es-ES" sz="1600" b="1" dirty="0">
                <a:cs typeface="Arial" charset="0"/>
              </a:rPr>
              <a:t> in 1st 			     </a:t>
            </a:r>
            <a:r>
              <a:rPr lang="es-ES" sz="1600" b="1" dirty="0" err="1">
                <a:cs typeface="Arial" charset="0"/>
              </a:rPr>
              <a:t>sample</a:t>
            </a:r>
            <a:r>
              <a:rPr lang="es-ES" sz="1600" b="1" dirty="0">
                <a:cs typeface="Arial" charset="0"/>
              </a:rPr>
              <a:t>, a 2nd </a:t>
            </a:r>
            <a:r>
              <a:rPr lang="es-ES" sz="1600" b="1" dirty="0" err="1">
                <a:cs typeface="Arial" charset="0"/>
              </a:rPr>
              <a:t>sample</a:t>
            </a:r>
            <a:r>
              <a:rPr lang="es-ES" sz="1600" b="1" dirty="0">
                <a:cs typeface="Arial" charset="0"/>
              </a:rPr>
              <a:t> of 5 </a:t>
            </a:r>
            <a:r>
              <a:rPr lang="es-ES" sz="1600" b="1" dirty="0" err="1">
                <a:cs typeface="Arial" charset="0"/>
              </a:rPr>
              <a:t>units</a:t>
            </a:r>
            <a:r>
              <a:rPr lang="es-ES" sz="1600" b="1" dirty="0">
                <a:cs typeface="Arial" charset="0"/>
              </a:rPr>
              <a:t> </a:t>
            </a:r>
            <a:r>
              <a:rPr lang="es-ES" sz="1600" b="1" dirty="0" err="1">
                <a:cs typeface="Arial" charset="0"/>
              </a:rPr>
              <a:t>is</a:t>
            </a:r>
            <a:r>
              <a:rPr lang="es-ES" sz="1600" b="1" dirty="0">
                <a:cs typeface="Arial" charset="0"/>
              </a:rPr>
              <a:t> </a:t>
            </a:r>
            <a:r>
              <a:rPr lang="es-ES" sz="1600" b="1" dirty="0" err="1">
                <a:cs typeface="Arial" charset="0"/>
              </a:rPr>
              <a:t>taken</a:t>
            </a:r>
            <a:r>
              <a:rPr lang="es-ES" sz="1600" b="1" dirty="0">
                <a:cs typeface="Arial" charset="0"/>
              </a:rPr>
              <a:t>.</a:t>
            </a:r>
          </a:p>
          <a:p>
            <a:pPr marL="342900" indent="-342900"/>
            <a:r>
              <a:rPr lang="es-ES" sz="1600" b="1" dirty="0" err="1">
                <a:cs typeface="Arial" charset="0"/>
              </a:rPr>
              <a:t>Rejection</a:t>
            </a:r>
            <a:r>
              <a:rPr lang="es-ES" sz="1600" b="1" dirty="0">
                <a:cs typeface="Arial" charset="0"/>
              </a:rPr>
              <a:t>: </a:t>
            </a:r>
            <a:r>
              <a:rPr lang="es-ES" sz="1600" b="1" dirty="0" err="1">
                <a:cs typeface="Arial" charset="0"/>
              </a:rPr>
              <a:t>Faulty</a:t>
            </a:r>
            <a:r>
              <a:rPr lang="es-ES" sz="1600" b="1" dirty="0">
                <a:cs typeface="Arial" charset="0"/>
              </a:rPr>
              <a:t> </a:t>
            </a:r>
            <a:r>
              <a:rPr lang="es-ES" sz="1600" b="1" dirty="0" err="1">
                <a:cs typeface="Arial" charset="0"/>
              </a:rPr>
              <a:t>units</a:t>
            </a:r>
            <a:r>
              <a:rPr lang="es-ES" sz="1600" b="1" dirty="0">
                <a:cs typeface="Arial" charset="0"/>
              </a:rPr>
              <a:t> ≥ 2 </a:t>
            </a:r>
            <a:r>
              <a:rPr lang="es-ES" sz="1600" b="1" dirty="0" err="1">
                <a:cs typeface="Arial" charset="0"/>
              </a:rPr>
              <a:t>units</a:t>
            </a:r>
            <a:r>
              <a:rPr lang="es-ES" sz="1600" b="1" dirty="0">
                <a:cs typeface="Arial" charset="0"/>
              </a:rPr>
              <a:t>  </a:t>
            </a:r>
            <a:r>
              <a:rPr lang="es-ES" sz="1600" b="1" dirty="0" err="1">
                <a:cs typeface="Arial" charset="0"/>
              </a:rPr>
              <a:t>out</a:t>
            </a:r>
            <a:r>
              <a:rPr lang="es-ES" sz="1600" b="1" dirty="0">
                <a:cs typeface="Arial" charset="0"/>
              </a:rPr>
              <a:t>  (</a:t>
            </a:r>
            <a:r>
              <a:rPr lang="es-ES" sz="1600" b="1" dirty="0" err="1">
                <a:cs typeface="Arial" charset="0"/>
              </a:rPr>
              <a:t>units</a:t>
            </a:r>
            <a:r>
              <a:rPr lang="es-ES" sz="1600" b="1" dirty="0">
                <a:cs typeface="Arial" charset="0"/>
              </a:rPr>
              <a:t> total </a:t>
            </a:r>
            <a:r>
              <a:rPr lang="es-ES" sz="1600" b="1" dirty="0" err="1">
                <a:cs typeface="Arial" charset="0"/>
              </a:rPr>
              <a:t>sample</a:t>
            </a:r>
            <a:r>
              <a:rPr lang="es-ES" sz="1600" b="1" dirty="0">
                <a:cs typeface="Arial" charset="0"/>
              </a:rPr>
              <a:t>).</a:t>
            </a:r>
          </a:p>
          <a:p>
            <a:pPr marL="800100" lvl="1" indent="-342900">
              <a:spcBef>
                <a:spcPct val="50000"/>
              </a:spcBef>
            </a:pPr>
            <a:r>
              <a:rPr lang="es-ES" dirty="0">
                <a:cs typeface="Arial" charset="0"/>
              </a:rPr>
              <a:t>  </a:t>
            </a:r>
          </a:p>
        </p:txBody>
      </p:sp>
      <p:graphicFrame>
        <p:nvGraphicFramePr>
          <p:cNvPr id="94301" name="Group 93"/>
          <p:cNvGraphicFramePr>
            <a:graphicFrameLocks noGrp="1"/>
          </p:cNvGraphicFramePr>
          <p:nvPr>
            <p:ph sz="half" idx="2"/>
          </p:nvPr>
        </p:nvGraphicFramePr>
        <p:xfrm>
          <a:off x="1187450" y="3429000"/>
          <a:ext cx="6840538" cy="3202565"/>
        </p:xfrm>
        <a:graphic>
          <a:graphicData uri="http://schemas.openxmlformats.org/drawingml/2006/table">
            <a:tbl>
              <a:tblPr/>
              <a:tblGrid>
                <a:gridCol w="1304925"/>
                <a:gridCol w="725488"/>
                <a:gridCol w="1616075"/>
                <a:gridCol w="1458912"/>
                <a:gridCol w="444500"/>
                <a:gridCol w="441325"/>
                <a:gridCol w="425450"/>
                <a:gridCol w="423863"/>
              </a:tblGrid>
              <a:tr h="4095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Times New Roman" pitchFamily="18" charset="0"/>
                          <a:cs typeface="Times New Roman" pitchFamily="18" charset="0"/>
                        </a:rPr>
                        <a:t>Tamaño del Lote</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Times New Roman" pitchFamily="18" charset="0"/>
                          <a:cs typeface="Times New Roman" pitchFamily="18" charset="0"/>
                        </a:rPr>
                        <a:t>Muestra</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Times New Roman" pitchFamily="18" charset="0"/>
                          <a:cs typeface="Times New Roman" pitchFamily="18" charset="0"/>
                        </a:rPr>
                        <a:t>Tamaño de la muestra</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Times New Roman" pitchFamily="18" charset="0"/>
                          <a:cs typeface="Times New Roman" pitchFamily="18" charset="0"/>
                        </a:rPr>
                        <a:t>Tamaño acumulado</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FF3300"/>
                          </a:solidFill>
                          <a:effectLst/>
                          <a:latin typeface="Times New Roman" pitchFamily="18" charset="0"/>
                          <a:cs typeface="Times New Roman" pitchFamily="18" charset="0"/>
                        </a:rPr>
                        <a:t>NCA 6,5%</a:t>
                      </a:r>
                      <a:endParaRPr kumimoji="0" lang="es-ES" sz="1800" b="0" i="0" u="none" strike="noStrike" cap="none" normalizeH="0" baseline="0" smtClean="0">
                        <a:ln>
                          <a:noFill/>
                        </a:ln>
                        <a:solidFill>
                          <a:srgbClr val="FF3300"/>
                        </a:solidFill>
                        <a:effectLst/>
                        <a:latin typeface="Arial" charset="0"/>
                      </a:endParaRPr>
                    </a:p>
                  </a:txBody>
                  <a:tcPr marL="90000" marR="90000" marT="46800" marB="468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Times New Roman" pitchFamily="18" charset="0"/>
                          <a:cs typeface="Times New Roman" pitchFamily="18" charset="0"/>
                        </a:rPr>
                        <a:t>NCA 10%</a:t>
                      </a:r>
                      <a:endParaRPr kumimoji="0" lang="es-ES" sz="1800" b="0" i="0" u="none" strike="noStrike" cap="none" normalizeH="0" baseline="0" smtClean="0">
                        <a:ln>
                          <a:noFill/>
                        </a:ln>
                        <a:solidFill>
                          <a:schemeClr val="tx1"/>
                        </a:solidFill>
                        <a:effectLst/>
                        <a:latin typeface="Arial" charset="0"/>
                      </a:endParaRPr>
                    </a:p>
                  </a:txBody>
                  <a:tcPr marL="90000" marR="90000" marT="46800" marB="468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44450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FF3300"/>
                          </a:solidFill>
                          <a:effectLst/>
                          <a:latin typeface="Times New Roman" pitchFamily="18" charset="0"/>
                          <a:cs typeface="Times New Roman" pitchFamily="18" charset="0"/>
                        </a:rPr>
                        <a:t>Ac</a:t>
                      </a:r>
                      <a:endParaRPr kumimoji="0" lang="es-ES" sz="1800" b="0" i="0" u="none" strike="noStrike" cap="none" normalizeH="0" baseline="0" smtClean="0">
                        <a:ln>
                          <a:noFill/>
                        </a:ln>
                        <a:solidFill>
                          <a:srgbClr val="FF3300"/>
                        </a:solidFill>
                        <a:effectLst/>
                        <a:latin typeface="Arial" charset="0"/>
                      </a:endParaRPr>
                    </a:p>
                  </a:txBody>
                  <a:tcPr marL="90000" marR="90000" marT="46800" marB="468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FF3300"/>
                          </a:solidFill>
                          <a:effectLst/>
                          <a:latin typeface="Times New Roman" pitchFamily="18" charset="0"/>
                          <a:cs typeface="Times New Roman" pitchFamily="18" charset="0"/>
                        </a:rPr>
                        <a:t>Rc</a:t>
                      </a:r>
                      <a:endParaRPr kumimoji="0" lang="es-ES" sz="1800" b="0" i="0" u="none" strike="noStrike" cap="none" normalizeH="0" baseline="0" smtClean="0">
                        <a:ln>
                          <a:noFill/>
                        </a:ln>
                        <a:solidFill>
                          <a:srgbClr val="FF3300"/>
                        </a:solidFill>
                        <a:effectLst/>
                        <a:latin typeface="Arial" charset="0"/>
                      </a:endParaRPr>
                    </a:p>
                  </a:txBody>
                  <a:tcPr marL="90000" marR="90000" marT="46800" marB="468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Times New Roman" pitchFamily="18" charset="0"/>
                          <a:cs typeface="Times New Roman" pitchFamily="18" charset="0"/>
                        </a:rPr>
                        <a:t>Ac</a:t>
                      </a:r>
                      <a:endParaRPr kumimoji="0" lang="en-GB" sz="1800" b="0" i="0" u="none" strike="noStrike" cap="none" normalizeH="0" baseline="0" smtClean="0">
                        <a:ln>
                          <a:noFill/>
                        </a:ln>
                        <a:solidFill>
                          <a:schemeClr val="tx1"/>
                        </a:solidFill>
                        <a:effectLst/>
                        <a:latin typeface="Arial" charset="0"/>
                      </a:endParaRPr>
                    </a:p>
                  </a:txBody>
                  <a:tcPr marL="90000" marR="90000" marT="46800" marB="468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chemeClr val="tx1"/>
                          </a:solidFill>
                          <a:effectLst/>
                          <a:latin typeface="Times New Roman" pitchFamily="18" charset="0"/>
                          <a:cs typeface="Times New Roman" pitchFamily="18" charset="0"/>
                        </a:rPr>
                        <a:t>Rc</a:t>
                      </a:r>
                      <a:endParaRPr kumimoji="0" lang="en-GB" sz="1800" b="0" i="0" u="none" strike="noStrike" cap="none" normalizeH="0" baseline="0" smtClean="0">
                        <a:ln>
                          <a:noFill/>
                        </a:ln>
                        <a:solidFill>
                          <a:schemeClr val="tx1"/>
                        </a:solidFill>
                        <a:effectLst/>
                        <a:latin typeface="Arial" charset="0"/>
                      </a:endParaRPr>
                    </a:p>
                  </a:txBody>
                  <a:tcPr marL="90000" marR="90000" marT="46800" marB="468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r h="781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cs typeface="Times New Roman" pitchFamily="18" charset="0"/>
                        </a:rPr>
                        <a:t>2 a 150</a:t>
                      </a:r>
                      <a:endParaRPr kumimoji="0" lang="en-GB"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Primera</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hMerge="1">
                  <a:txBody>
                    <a:bodyPr/>
                    <a:lstStyle/>
                    <a:p>
                      <a:endParaRPr lang="es-ES"/>
                    </a:p>
                  </a:txBody>
                  <a:tcPr/>
                </a:tc>
              </a:tr>
              <a:tr h="177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151 a 500</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Primera</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7800">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Segunda</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FF3300"/>
                          </a:solidFill>
                          <a:effectLst/>
                          <a:latin typeface="Times New Roman" pitchFamily="18" charset="0"/>
                          <a:cs typeface="Times New Roman" pitchFamily="18" charset="0"/>
                        </a:rPr>
                        <a:t>501 a 35.000</a:t>
                      </a:r>
                      <a:endParaRPr kumimoji="0" lang="es-ES" sz="1800" b="0" i="0" u="none" strike="noStrike" cap="none" normalizeH="0" baseline="0" smtClean="0">
                        <a:ln>
                          <a:noFill/>
                        </a:ln>
                        <a:solidFill>
                          <a:srgbClr val="FF3300"/>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Primera</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FF3300"/>
                          </a:solidFill>
                          <a:effectLst/>
                          <a:latin typeface="Times New Roman" pitchFamily="18" charset="0"/>
                          <a:cs typeface="Times New Roman" pitchFamily="18" charset="0"/>
                        </a:rPr>
                        <a:t>5</a:t>
                      </a:r>
                      <a:endParaRPr kumimoji="0" lang="es-ES" sz="1800" b="0" i="0" u="none" strike="noStrike" cap="none" normalizeH="0" baseline="0" smtClean="0">
                        <a:ln>
                          <a:noFill/>
                        </a:ln>
                        <a:solidFill>
                          <a:srgbClr val="FF3300"/>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FF3300"/>
                          </a:solidFill>
                          <a:effectLst/>
                          <a:latin typeface="Times New Roman" pitchFamily="18" charset="0"/>
                          <a:cs typeface="Times New Roman" pitchFamily="18" charset="0"/>
                        </a:rPr>
                        <a:t>5</a:t>
                      </a:r>
                      <a:endParaRPr kumimoji="0" lang="es-ES" sz="1800" b="0" i="0" u="none" strike="noStrike" cap="none" normalizeH="0" baseline="0" smtClean="0">
                        <a:ln>
                          <a:noFill/>
                        </a:ln>
                        <a:solidFill>
                          <a:srgbClr val="FF3300"/>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FF3300"/>
                          </a:solidFill>
                          <a:effectLst/>
                          <a:latin typeface="Times New Roman" pitchFamily="18" charset="0"/>
                          <a:cs typeface="Times New Roman" pitchFamily="18" charset="0"/>
                        </a:rPr>
                        <a:t>0</a:t>
                      </a:r>
                      <a:endParaRPr kumimoji="0" lang="es-ES" sz="1800" b="0" i="0" u="none" strike="noStrike" cap="none" normalizeH="0" baseline="0" smtClean="0">
                        <a:ln>
                          <a:noFill/>
                        </a:ln>
                        <a:solidFill>
                          <a:srgbClr val="FF3300"/>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FF3300"/>
                          </a:solidFill>
                          <a:effectLst/>
                          <a:latin typeface="Times New Roman" pitchFamily="18" charset="0"/>
                          <a:cs typeface="Times New Roman" pitchFamily="18" charset="0"/>
                        </a:rPr>
                        <a:t>2</a:t>
                      </a:r>
                      <a:endParaRPr kumimoji="0" lang="es-ES" sz="1800" b="0" i="0" u="none" strike="noStrike" cap="none" normalizeH="0" baseline="0" smtClean="0">
                        <a:ln>
                          <a:noFill/>
                        </a:ln>
                        <a:solidFill>
                          <a:srgbClr val="FF3300"/>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7800">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Segunda</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FF3300"/>
                          </a:solidFill>
                          <a:effectLst/>
                          <a:latin typeface="Times New Roman" pitchFamily="18" charset="0"/>
                          <a:cs typeface="Times New Roman" pitchFamily="18" charset="0"/>
                        </a:rPr>
                        <a:t>5</a:t>
                      </a:r>
                      <a:endParaRPr kumimoji="0" lang="es-ES" sz="1800" b="0" i="0" u="none" strike="noStrike" cap="none" normalizeH="0" baseline="0" smtClean="0">
                        <a:ln>
                          <a:noFill/>
                        </a:ln>
                        <a:solidFill>
                          <a:srgbClr val="FF3300"/>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FF3300"/>
                          </a:solidFill>
                          <a:effectLst/>
                          <a:latin typeface="Times New Roman" pitchFamily="18" charset="0"/>
                          <a:cs typeface="Times New Roman" pitchFamily="18" charset="0"/>
                        </a:rPr>
                        <a:t>10</a:t>
                      </a:r>
                      <a:endParaRPr kumimoji="0" lang="es-ES" sz="1800" b="0" i="0" u="none" strike="noStrike" cap="none" normalizeH="0" baseline="0" smtClean="0">
                        <a:ln>
                          <a:noFill/>
                        </a:ln>
                        <a:solidFill>
                          <a:srgbClr val="FF3300"/>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FF3300"/>
                          </a:solidFill>
                          <a:effectLst/>
                          <a:latin typeface="Times New Roman" pitchFamily="18" charset="0"/>
                          <a:cs typeface="Times New Roman" pitchFamily="18" charset="0"/>
                        </a:rPr>
                        <a:t>1</a:t>
                      </a:r>
                      <a:endParaRPr kumimoji="0" lang="es-ES" sz="1800" b="0" i="0" u="none" strike="noStrike" cap="none" normalizeH="0" baseline="0" smtClean="0">
                        <a:ln>
                          <a:noFill/>
                        </a:ln>
                        <a:solidFill>
                          <a:srgbClr val="FF3300"/>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FF3300"/>
                          </a:solidFill>
                          <a:effectLst/>
                          <a:latin typeface="Times New Roman" pitchFamily="18" charset="0"/>
                          <a:cs typeface="Times New Roman" pitchFamily="18" charset="0"/>
                        </a:rPr>
                        <a:t>2</a:t>
                      </a:r>
                      <a:endParaRPr kumimoji="0" lang="es-ES" sz="1800" b="0" i="0" u="none" strike="noStrike" cap="none" normalizeH="0" baseline="0" smtClean="0">
                        <a:ln>
                          <a:noFill/>
                        </a:ln>
                        <a:solidFill>
                          <a:srgbClr val="FF3300"/>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35.001 en adelante</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Primera</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7800">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Segunda</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s-ES" sz="1800" b="0" i="0" u="none" strike="noStrike" cap="none" normalizeH="0" baseline="0" smtClean="0">
                        <a:ln>
                          <a:noFill/>
                        </a:ln>
                        <a:solidFill>
                          <a:schemeClr val="tx1"/>
                        </a:solidFill>
                        <a:effectLst/>
                        <a:latin typeface="Arial" charset="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76672"/>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00956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482600"/>
            <a:ext cx="2400300" cy="733425"/>
          </a:xfrm>
          <a:prstGeom prst="rect">
            <a:avLst/>
          </a:prstGeom>
          <a:noFill/>
          <a:ln w="9525">
            <a:noFill/>
            <a:miter lim="800000"/>
            <a:headEnd/>
            <a:tailEnd/>
          </a:ln>
        </p:spPr>
      </p:pic>
      <p:sp>
        <p:nvSpPr>
          <p:cNvPr id="8" name="7 Título"/>
          <p:cNvSpPr>
            <a:spLocks noGrp="1"/>
          </p:cNvSpPr>
          <p:nvPr>
            <p:ph type="title"/>
          </p:nvPr>
        </p:nvSpPr>
        <p:spPr>
          <a:xfrm>
            <a:off x="683568" y="2060848"/>
            <a:ext cx="7772400" cy="2200275"/>
          </a:xfrm>
        </p:spPr>
        <p:txBody>
          <a:bodyPr>
            <a:normAutofit/>
          </a:bodyPr>
          <a:lstStyle/>
          <a:p>
            <a:pPr algn="ctr"/>
            <a:r>
              <a:rPr lang="en-GB" sz="2800" dirty="0" smtClean="0"/>
              <a:t>Inspection system</a:t>
            </a:r>
            <a:br>
              <a:rPr lang="en-GB" sz="2800" dirty="0" smtClean="0"/>
            </a:br>
            <a:r>
              <a:rPr lang="en-GB" sz="2800" dirty="0" smtClean="0"/>
              <a:t>Software support tools</a:t>
            </a:r>
            <a:endParaRPr lang="es-ES" sz="2800" dirty="0"/>
          </a:p>
        </p:txBody>
      </p:sp>
      <p:pic>
        <p:nvPicPr>
          <p:cNvPr id="10" name="9 Imagen" descr="Advanced Support Tools"/>
          <p:cNvPicPr/>
          <p:nvPr/>
        </p:nvPicPr>
        <p:blipFill>
          <a:blip r:embed="rId4" cstate="print"/>
          <a:srcRect/>
          <a:stretch>
            <a:fillRect/>
          </a:stretch>
        </p:blipFill>
        <p:spPr bwMode="auto">
          <a:xfrm>
            <a:off x="5508104" y="4221088"/>
            <a:ext cx="1717675" cy="1717675"/>
          </a:xfrm>
          <a:prstGeom prst="rect">
            <a:avLst/>
          </a:prstGeom>
          <a:noFill/>
          <a:ln w="9525">
            <a:noFill/>
            <a:miter lim="800000"/>
            <a:headEnd/>
            <a:tailEnd/>
          </a:ln>
        </p:spPr>
      </p:pic>
      <p:pic>
        <p:nvPicPr>
          <p:cNvPr id="563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92280" y="48260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26378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542256"/>
            <a:ext cx="2400300" cy="733425"/>
          </a:xfrm>
          <a:prstGeom prst="rect">
            <a:avLst/>
          </a:prstGeom>
          <a:noFill/>
          <a:ln w="9525">
            <a:noFill/>
            <a:miter lim="800000"/>
            <a:headEnd/>
            <a:tailEnd/>
          </a:ln>
        </p:spPr>
      </p:pic>
      <p:sp>
        <p:nvSpPr>
          <p:cNvPr id="2" name="1 Título"/>
          <p:cNvSpPr>
            <a:spLocks noGrp="1"/>
          </p:cNvSpPr>
          <p:nvPr>
            <p:ph type="title"/>
          </p:nvPr>
        </p:nvSpPr>
        <p:spPr>
          <a:xfrm>
            <a:off x="323528" y="836712"/>
            <a:ext cx="8568952" cy="575718"/>
          </a:xfrm>
        </p:spPr>
        <p:txBody>
          <a:bodyPr>
            <a:noAutofit/>
          </a:bodyPr>
          <a:lstStyle/>
          <a:p>
            <a:pPr algn="ctr" eaLnBrk="1" fontAlgn="auto" hangingPunct="1">
              <a:spcAft>
                <a:spcPts val="0"/>
              </a:spcAft>
              <a:defRPr/>
            </a:pPr>
            <a:r>
              <a:rPr lang="en-GB" sz="2800" dirty="0" smtClean="0"/>
              <a:t>Inspection software support tools</a:t>
            </a:r>
            <a:endParaRPr lang="en-GB" sz="2800" dirty="0"/>
          </a:p>
        </p:txBody>
      </p:sp>
      <p:sp>
        <p:nvSpPr>
          <p:cNvPr id="6" name="1 Título"/>
          <p:cNvSpPr txBox="1">
            <a:spLocks/>
          </p:cNvSpPr>
          <p:nvPr/>
        </p:nvSpPr>
        <p:spPr>
          <a:xfrm>
            <a:off x="0" y="1340768"/>
            <a:ext cx="8820472" cy="576064"/>
          </a:xfrm>
          <a:prstGeom prst="rect">
            <a:avLst/>
          </a:prstGeom>
        </p:spPr>
        <p:txBody>
          <a:bodyPr vert="horz" lIns="91440" tIns="45720" rIns="91440" bIns="45720" rtlCol="0" anchor="ctr">
            <a:normAutofit fontScale="90000" lnSpcReduction="10000"/>
          </a:bodyPr>
          <a:lstStyle/>
          <a:p>
            <a:pPr algn="ctr">
              <a:spcBef>
                <a:spcPct val="0"/>
              </a:spcBef>
              <a:defRPr/>
            </a:pPr>
            <a:r>
              <a:rPr lang="en-GB" sz="3600" spc="-100" dirty="0">
                <a:solidFill>
                  <a:srgbClr val="0000FF"/>
                </a:solidFill>
              </a:rPr>
              <a:t>The Inspectors’ Desk</a:t>
            </a:r>
            <a:endParaRPr lang="en-GB" sz="4000" spc="-100" dirty="0">
              <a:solidFill>
                <a:srgbClr val="0000FF"/>
              </a:solidFill>
            </a:endParaRPr>
          </a:p>
        </p:txBody>
      </p:sp>
      <p:pic>
        <p:nvPicPr>
          <p:cNvPr id="7" name="6 Marcador de contenido"/>
          <p:cNvPicPr>
            <a:picLocks noGrp="1"/>
          </p:cNvPicPr>
          <p:nvPr>
            <p:ph idx="1"/>
          </p:nvPr>
        </p:nvPicPr>
        <p:blipFill>
          <a:blip r:embed="rId4" cstate="print"/>
          <a:stretch>
            <a:fillRect/>
          </a:stretch>
        </p:blipFill>
        <p:spPr>
          <a:xfrm>
            <a:off x="1547664" y="1916832"/>
            <a:ext cx="6048672" cy="4752528"/>
          </a:xfrm>
          <a:prstGeom prst="rect">
            <a:avLst/>
          </a:prstGeom>
        </p:spPr>
      </p:pic>
      <p:pic>
        <p:nvPicPr>
          <p:cNvPr id="573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06009" y="542256"/>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42357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53461" y="332656"/>
            <a:ext cx="2400300" cy="733425"/>
          </a:xfrm>
          <a:prstGeom prst="rect">
            <a:avLst/>
          </a:prstGeom>
          <a:noFill/>
          <a:ln w="9525">
            <a:noFill/>
            <a:miter lim="800000"/>
            <a:headEnd/>
            <a:tailEnd/>
          </a:ln>
        </p:spPr>
      </p:pic>
      <p:sp>
        <p:nvSpPr>
          <p:cNvPr id="2" name="1 Título"/>
          <p:cNvSpPr>
            <a:spLocks noGrp="1"/>
          </p:cNvSpPr>
          <p:nvPr>
            <p:ph type="title"/>
          </p:nvPr>
        </p:nvSpPr>
        <p:spPr>
          <a:xfrm>
            <a:off x="457200" y="836712"/>
            <a:ext cx="8229600" cy="648072"/>
          </a:xfrm>
        </p:spPr>
        <p:txBody>
          <a:bodyPr>
            <a:noAutofit/>
          </a:bodyPr>
          <a:lstStyle/>
          <a:p>
            <a:pPr algn="ctr" eaLnBrk="1" fontAlgn="auto" hangingPunct="1">
              <a:spcAft>
                <a:spcPts val="0"/>
              </a:spcAft>
              <a:defRPr/>
            </a:pPr>
            <a:r>
              <a:rPr lang="en-GB" sz="2800" dirty="0" smtClean="0"/>
              <a:t>Inspection software support tools</a:t>
            </a:r>
            <a:endParaRPr lang="en-GB" sz="2800" dirty="0"/>
          </a:p>
        </p:txBody>
      </p:sp>
      <p:sp>
        <p:nvSpPr>
          <p:cNvPr id="6" name="1 Título"/>
          <p:cNvSpPr txBox="1">
            <a:spLocks/>
          </p:cNvSpPr>
          <p:nvPr/>
        </p:nvSpPr>
        <p:spPr>
          <a:xfrm>
            <a:off x="0" y="1484784"/>
            <a:ext cx="8820472" cy="576064"/>
          </a:xfrm>
          <a:prstGeom prst="rect">
            <a:avLst/>
          </a:prstGeom>
        </p:spPr>
        <p:txBody>
          <a:bodyPr vert="horz" lIns="91440" tIns="45720" rIns="91440" bIns="45720" rtlCol="0" anchor="ctr">
            <a:normAutofit fontScale="90000" lnSpcReduction="10000"/>
          </a:bodyPr>
          <a:lstStyle/>
          <a:p>
            <a:pPr algn="ctr">
              <a:spcBef>
                <a:spcPct val="0"/>
              </a:spcBef>
              <a:defRPr/>
            </a:pPr>
            <a:r>
              <a:rPr lang="en-GB" sz="3600" spc="-100" dirty="0">
                <a:solidFill>
                  <a:srgbClr val="0000FF"/>
                </a:solidFill>
              </a:rPr>
              <a:t>Integrated Inspection System ESTACICE </a:t>
            </a:r>
            <a:endParaRPr lang="en-GB" sz="4000" spc="-100" dirty="0">
              <a:solidFill>
                <a:srgbClr val="0000FF"/>
              </a:solidFill>
            </a:endParaRPr>
          </a:p>
        </p:txBody>
      </p:sp>
      <p:pic>
        <p:nvPicPr>
          <p:cNvPr id="18" name="17 Imagen"/>
          <p:cNvPicPr/>
          <p:nvPr/>
        </p:nvPicPr>
        <p:blipFill>
          <a:blip r:embed="rId4" cstate="print"/>
          <a:srcRect l="3754" t="13356" r="4456" b="12671"/>
          <a:stretch>
            <a:fillRect/>
          </a:stretch>
        </p:blipFill>
        <p:spPr bwMode="auto">
          <a:xfrm>
            <a:off x="1115616" y="1988840"/>
            <a:ext cx="6480720" cy="4592636"/>
          </a:xfrm>
          <a:prstGeom prst="rect">
            <a:avLst/>
          </a:prstGeom>
          <a:noFill/>
          <a:ln w="9525">
            <a:noFill/>
            <a:miter lim="800000"/>
            <a:headEnd/>
            <a:tailEnd/>
          </a:ln>
        </p:spPr>
      </p:pic>
      <p:pic>
        <p:nvPicPr>
          <p:cNvPr id="583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06009" y="404664"/>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63689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435225"/>
            <a:ext cx="8229600" cy="2854325"/>
          </a:xfrm>
          <a:noFill/>
          <a:ln/>
        </p:spPr>
      </p:pic>
      <p:sp>
        <p:nvSpPr>
          <p:cNvPr id="25611" name="Rectangle 11"/>
          <p:cNvSpPr>
            <a:spLocks noChangeArrowheads="1"/>
          </p:cNvSpPr>
          <p:nvPr/>
        </p:nvSpPr>
        <p:spPr bwMode="auto">
          <a:xfrm>
            <a:off x="684213" y="1412875"/>
            <a:ext cx="7786687"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GB" sz="2800" b="1" dirty="0">
                <a:solidFill>
                  <a:srgbClr val="4E5B6F"/>
                </a:solidFill>
              </a:rPr>
              <a:t>SOIVRE </a:t>
            </a:r>
            <a:r>
              <a:rPr lang="en-GB" sz="2800" b="1" dirty="0" smtClean="0">
                <a:solidFill>
                  <a:srgbClr val="4E5B6F"/>
                </a:solidFill>
              </a:rPr>
              <a:t>Custom Clearance </a:t>
            </a:r>
            <a:r>
              <a:rPr lang="en-GB" sz="2800" b="1" dirty="0">
                <a:solidFill>
                  <a:srgbClr val="4E5B6F"/>
                </a:solidFill>
              </a:rPr>
              <a:t>System</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3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332656"/>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1690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251520" y="496257"/>
            <a:ext cx="2400300" cy="733425"/>
          </a:xfrm>
          <a:prstGeom prst="rect">
            <a:avLst/>
          </a:prstGeom>
          <a:noFill/>
          <a:ln w="9525">
            <a:noFill/>
            <a:miter lim="800000"/>
            <a:headEnd/>
            <a:tailEnd/>
          </a:ln>
        </p:spPr>
      </p:pic>
      <p:sp>
        <p:nvSpPr>
          <p:cNvPr id="8" name="7 Título"/>
          <p:cNvSpPr>
            <a:spLocks noGrp="1"/>
          </p:cNvSpPr>
          <p:nvPr>
            <p:ph type="title"/>
          </p:nvPr>
        </p:nvSpPr>
        <p:spPr>
          <a:xfrm>
            <a:off x="683568" y="2060848"/>
            <a:ext cx="7772400" cy="2200275"/>
          </a:xfrm>
        </p:spPr>
        <p:txBody>
          <a:bodyPr>
            <a:normAutofit/>
          </a:bodyPr>
          <a:lstStyle/>
          <a:p>
            <a:pPr algn="ctr"/>
            <a:r>
              <a:rPr lang="en-GB" sz="2800" dirty="0" smtClean="0"/>
              <a:t>Others</a:t>
            </a:r>
            <a:br>
              <a:rPr lang="en-GB" sz="2800" dirty="0" smtClean="0"/>
            </a:br>
            <a:r>
              <a:rPr lang="en-GB" sz="2800" dirty="0" smtClean="0"/>
              <a:t>Software support tools</a:t>
            </a:r>
            <a:endParaRPr lang="es-ES" sz="2800" dirty="0"/>
          </a:p>
        </p:txBody>
      </p:sp>
      <p:pic>
        <p:nvPicPr>
          <p:cNvPr id="10" name="9 Imagen" descr="Advanced Support Tools"/>
          <p:cNvPicPr/>
          <p:nvPr/>
        </p:nvPicPr>
        <p:blipFill>
          <a:blip r:embed="rId4" cstate="print"/>
          <a:srcRect/>
          <a:stretch>
            <a:fillRect/>
          </a:stretch>
        </p:blipFill>
        <p:spPr bwMode="auto">
          <a:xfrm>
            <a:off x="5508104" y="4221088"/>
            <a:ext cx="1717675" cy="1717675"/>
          </a:xfrm>
          <a:prstGeom prst="rect">
            <a:avLst/>
          </a:prstGeom>
          <a:noFill/>
          <a:ln w="9525">
            <a:noFill/>
            <a:miter lim="800000"/>
            <a:headEnd/>
            <a:tailEnd/>
          </a:ln>
        </p:spPr>
      </p:pic>
      <p:pic>
        <p:nvPicPr>
          <p:cNvPr id="6041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41326" y="496257"/>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0011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88640"/>
            <a:ext cx="2400300" cy="733425"/>
          </a:xfrm>
          <a:prstGeom prst="rect">
            <a:avLst/>
          </a:prstGeom>
          <a:noFill/>
          <a:ln w="9525">
            <a:noFill/>
            <a:miter lim="800000"/>
            <a:headEnd/>
            <a:tailEnd/>
          </a:ln>
        </p:spPr>
      </p:pic>
      <p:sp>
        <p:nvSpPr>
          <p:cNvPr id="2" name="1 Título"/>
          <p:cNvSpPr>
            <a:spLocks noGrp="1"/>
          </p:cNvSpPr>
          <p:nvPr>
            <p:ph type="title"/>
          </p:nvPr>
        </p:nvSpPr>
        <p:spPr>
          <a:xfrm>
            <a:off x="467544" y="638200"/>
            <a:ext cx="8229600" cy="990600"/>
          </a:xfrm>
        </p:spPr>
        <p:txBody>
          <a:bodyPr>
            <a:noAutofit/>
          </a:bodyPr>
          <a:lstStyle/>
          <a:p>
            <a:pPr algn="ctr" eaLnBrk="1" fontAlgn="auto" hangingPunct="1">
              <a:spcAft>
                <a:spcPts val="0"/>
              </a:spcAft>
              <a:defRPr/>
            </a:pPr>
            <a:r>
              <a:rPr lang="en-GB" sz="3600" dirty="0" smtClean="0"/>
              <a:t>Software support tools</a:t>
            </a:r>
            <a:endParaRPr lang="en-GB" sz="3600" dirty="0"/>
          </a:p>
        </p:txBody>
      </p:sp>
      <p:sp>
        <p:nvSpPr>
          <p:cNvPr id="9" name="8 Marcador de contenido"/>
          <p:cNvSpPr>
            <a:spLocks noGrp="1"/>
          </p:cNvSpPr>
          <p:nvPr>
            <p:ph sz="half" idx="1"/>
          </p:nvPr>
        </p:nvSpPr>
        <p:spPr>
          <a:xfrm>
            <a:off x="323528" y="2060848"/>
            <a:ext cx="3240360" cy="4330808"/>
          </a:xfrm>
        </p:spPr>
        <p:txBody>
          <a:bodyPr/>
          <a:lstStyle/>
          <a:p>
            <a:pPr marL="0" indent="0">
              <a:buNone/>
            </a:pPr>
            <a:r>
              <a:rPr lang="en-GB" dirty="0" smtClean="0"/>
              <a:t>A database of specific legislation, standards, instructions, newsletters, campaigns reports</a:t>
            </a:r>
          </a:p>
          <a:p>
            <a:pPr marL="0" indent="0">
              <a:buNone/>
            </a:pPr>
            <a:endParaRPr lang="en-GB" dirty="0" smtClean="0"/>
          </a:p>
          <a:p>
            <a:endParaRPr lang="es-ES" dirty="0"/>
          </a:p>
        </p:txBody>
      </p:sp>
      <p:sp>
        <p:nvSpPr>
          <p:cNvPr id="6" name="1 Título"/>
          <p:cNvSpPr txBox="1">
            <a:spLocks/>
          </p:cNvSpPr>
          <p:nvPr/>
        </p:nvSpPr>
        <p:spPr>
          <a:xfrm>
            <a:off x="1427" y="1484784"/>
            <a:ext cx="8820472" cy="576064"/>
          </a:xfrm>
          <a:prstGeom prst="rect">
            <a:avLst/>
          </a:prstGeom>
        </p:spPr>
        <p:txBody>
          <a:bodyPr vert="horz" lIns="91440" tIns="45720" rIns="91440" bIns="45720" rtlCol="0" anchor="ctr">
            <a:normAutofit fontScale="90000" lnSpcReduction="10000"/>
          </a:bodyPr>
          <a:lstStyle/>
          <a:p>
            <a:pPr algn="ctr">
              <a:spcBef>
                <a:spcPct val="0"/>
              </a:spcBef>
              <a:defRPr/>
            </a:pPr>
            <a:r>
              <a:rPr lang="en-GB" sz="3600" spc="-100" dirty="0">
                <a:solidFill>
                  <a:srgbClr val="0000FF"/>
                </a:solidFill>
              </a:rPr>
              <a:t>LEGISLA</a:t>
            </a:r>
            <a:endParaRPr lang="en-GB" sz="4000" spc="-100" dirty="0">
              <a:solidFill>
                <a:srgbClr val="0000FF"/>
              </a:solidFill>
            </a:endParaRPr>
          </a:p>
        </p:txBody>
      </p:sp>
      <p:pic>
        <p:nvPicPr>
          <p:cNvPr id="10" name="9 Imagen"/>
          <p:cNvPicPr/>
          <p:nvPr/>
        </p:nvPicPr>
        <p:blipFill>
          <a:blip r:embed="rId4" cstate="print"/>
          <a:stretch>
            <a:fillRect/>
          </a:stretch>
        </p:blipFill>
        <p:spPr>
          <a:xfrm>
            <a:off x="3707904" y="2420888"/>
            <a:ext cx="4896544" cy="3888432"/>
          </a:xfrm>
          <a:prstGeom prst="rect">
            <a:avLst/>
          </a:prstGeom>
        </p:spPr>
      </p:pic>
      <p:pic>
        <p:nvPicPr>
          <p:cNvPr id="6144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07436" y="476672"/>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34933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2" name="1 Título"/>
          <p:cNvSpPr>
            <a:spLocks noGrp="1"/>
          </p:cNvSpPr>
          <p:nvPr>
            <p:ph type="title"/>
          </p:nvPr>
        </p:nvSpPr>
        <p:spPr>
          <a:xfrm>
            <a:off x="457200" y="764704"/>
            <a:ext cx="8229600" cy="759296"/>
          </a:xfrm>
        </p:spPr>
        <p:txBody>
          <a:bodyPr>
            <a:noAutofit/>
          </a:bodyPr>
          <a:lstStyle/>
          <a:p>
            <a:pPr algn="ctr" eaLnBrk="1" fontAlgn="auto" hangingPunct="1">
              <a:spcAft>
                <a:spcPts val="0"/>
              </a:spcAft>
              <a:defRPr/>
            </a:pPr>
            <a:r>
              <a:rPr lang="en-GB" sz="3600" dirty="0" smtClean="0"/>
              <a:t>Software support tools</a:t>
            </a:r>
            <a:endParaRPr lang="en-GB" sz="3600" dirty="0"/>
          </a:p>
        </p:txBody>
      </p:sp>
      <p:sp>
        <p:nvSpPr>
          <p:cNvPr id="6" name="1 Título"/>
          <p:cNvSpPr txBox="1">
            <a:spLocks/>
          </p:cNvSpPr>
          <p:nvPr/>
        </p:nvSpPr>
        <p:spPr>
          <a:xfrm>
            <a:off x="103008" y="1412776"/>
            <a:ext cx="8820472" cy="576064"/>
          </a:xfrm>
          <a:prstGeom prst="rect">
            <a:avLst/>
          </a:prstGeom>
        </p:spPr>
        <p:txBody>
          <a:bodyPr vert="horz" lIns="91440" tIns="45720" rIns="91440" bIns="45720" rtlCol="0" anchor="ctr">
            <a:normAutofit fontScale="90000" lnSpcReduction="10000"/>
          </a:bodyPr>
          <a:lstStyle/>
          <a:p>
            <a:pPr algn="ctr">
              <a:spcBef>
                <a:spcPct val="0"/>
              </a:spcBef>
              <a:defRPr/>
            </a:pPr>
            <a:r>
              <a:rPr lang="en-GB" sz="3600" spc="-100" dirty="0">
                <a:solidFill>
                  <a:srgbClr val="0000FF"/>
                </a:solidFill>
              </a:rPr>
              <a:t>PROCLARITY - </a:t>
            </a:r>
            <a:r>
              <a:rPr lang="en-GB" sz="3600" spc="-100" dirty="0" err="1">
                <a:solidFill>
                  <a:srgbClr val="0000FF"/>
                </a:solidFill>
              </a:rPr>
              <a:t>Datacomex</a:t>
            </a:r>
            <a:endParaRPr lang="en-GB" sz="4000" spc="-100" dirty="0">
              <a:solidFill>
                <a:srgbClr val="0000FF"/>
              </a:solidFill>
            </a:endParaRPr>
          </a:p>
        </p:txBody>
      </p:sp>
      <p:sp>
        <p:nvSpPr>
          <p:cNvPr id="12" name="1 Título"/>
          <p:cNvSpPr txBox="1">
            <a:spLocks/>
          </p:cNvSpPr>
          <p:nvPr/>
        </p:nvSpPr>
        <p:spPr>
          <a:xfrm>
            <a:off x="323528" y="1844824"/>
            <a:ext cx="8640960" cy="504056"/>
          </a:xfrm>
          <a:prstGeom prst="rect">
            <a:avLst/>
          </a:prstGeom>
        </p:spPr>
        <p:txBody>
          <a:bodyPr vert="horz" lIns="91440" tIns="45720" rIns="91440" bIns="45720" rtlCol="0" anchor="ctr">
            <a:noAutofit/>
          </a:bodyPr>
          <a:lstStyle/>
          <a:p>
            <a:pPr algn="ctr">
              <a:spcBef>
                <a:spcPct val="0"/>
              </a:spcBef>
              <a:defRPr/>
            </a:pPr>
            <a:r>
              <a:rPr lang="en-GB" sz="2800" spc="-100" dirty="0" smtClean="0">
                <a:solidFill>
                  <a:srgbClr val="0000FF"/>
                </a:solidFill>
              </a:rPr>
              <a:t>Statistic tool</a:t>
            </a:r>
            <a:endParaRPr lang="en-GB" sz="2800" spc="-100" dirty="0">
              <a:solidFill>
                <a:srgbClr val="0000FF"/>
              </a:solidFill>
            </a:endParaRPr>
          </a:p>
        </p:txBody>
      </p:sp>
      <p:pic>
        <p:nvPicPr>
          <p:cNvPr id="9" name="8 Imagen"/>
          <p:cNvPicPr/>
          <p:nvPr/>
        </p:nvPicPr>
        <p:blipFill>
          <a:blip r:embed="rId4" cstate="print"/>
          <a:stretch>
            <a:fillRect/>
          </a:stretch>
        </p:blipFill>
        <p:spPr>
          <a:xfrm>
            <a:off x="1982023" y="2420888"/>
            <a:ext cx="5148292" cy="3815819"/>
          </a:xfrm>
          <a:prstGeom prst="rect">
            <a:avLst/>
          </a:prstGeom>
        </p:spPr>
      </p:pic>
      <p:pic>
        <p:nvPicPr>
          <p:cNvPr id="6246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81919" y="260648"/>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0598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2" name="1 Título"/>
          <p:cNvSpPr>
            <a:spLocks noGrp="1"/>
          </p:cNvSpPr>
          <p:nvPr>
            <p:ph type="title"/>
          </p:nvPr>
        </p:nvSpPr>
        <p:spPr>
          <a:xfrm>
            <a:off x="457200" y="764704"/>
            <a:ext cx="8229600" cy="759296"/>
          </a:xfrm>
        </p:spPr>
        <p:txBody>
          <a:bodyPr>
            <a:noAutofit/>
          </a:bodyPr>
          <a:lstStyle/>
          <a:p>
            <a:pPr algn="ctr" eaLnBrk="1" fontAlgn="auto" hangingPunct="1">
              <a:spcAft>
                <a:spcPts val="0"/>
              </a:spcAft>
              <a:defRPr/>
            </a:pPr>
            <a:r>
              <a:rPr lang="en-GB" sz="3600" dirty="0" smtClean="0"/>
              <a:t>Software support tools</a:t>
            </a:r>
            <a:endParaRPr lang="en-GB" sz="3600" dirty="0"/>
          </a:p>
        </p:txBody>
      </p:sp>
      <p:sp>
        <p:nvSpPr>
          <p:cNvPr id="6" name="1 Título"/>
          <p:cNvSpPr txBox="1">
            <a:spLocks/>
          </p:cNvSpPr>
          <p:nvPr/>
        </p:nvSpPr>
        <p:spPr>
          <a:xfrm>
            <a:off x="0" y="1484784"/>
            <a:ext cx="8820472" cy="576064"/>
          </a:xfrm>
          <a:prstGeom prst="rect">
            <a:avLst/>
          </a:prstGeom>
        </p:spPr>
        <p:txBody>
          <a:bodyPr vert="horz" lIns="91440" tIns="45720" rIns="91440" bIns="45720" rtlCol="0" anchor="ctr">
            <a:normAutofit fontScale="90000" lnSpcReduction="10000"/>
          </a:bodyPr>
          <a:lstStyle/>
          <a:p>
            <a:pPr algn="ctr">
              <a:spcBef>
                <a:spcPct val="0"/>
              </a:spcBef>
              <a:defRPr/>
            </a:pPr>
            <a:r>
              <a:rPr lang="en-GB" sz="3600" spc="-100" dirty="0">
                <a:solidFill>
                  <a:srgbClr val="0000FF"/>
                </a:solidFill>
              </a:rPr>
              <a:t>Non conformity notifications </a:t>
            </a:r>
            <a:endParaRPr lang="en-GB" sz="4000" spc="-100" dirty="0">
              <a:solidFill>
                <a:srgbClr val="0000FF"/>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61964" y="2276871"/>
            <a:ext cx="4896544" cy="39172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349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17561" y="18864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3655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2" name="1 Título"/>
          <p:cNvSpPr>
            <a:spLocks noGrp="1"/>
          </p:cNvSpPr>
          <p:nvPr>
            <p:ph type="title"/>
          </p:nvPr>
        </p:nvSpPr>
        <p:spPr>
          <a:xfrm>
            <a:off x="457200" y="764704"/>
            <a:ext cx="8229600" cy="759296"/>
          </a:xfrm>
        </p:spPr>
        <p:txBody>
          <a:bodyPr>
            <a:noAutofit/>
          </a:bodyPr>
          <a:lstStyle/>
          <a:p>
            <a:pPr algn="ctr" eaLnBrk="1" fontAlgn="auto" hangingPunct="1">
              <a:spcAft>
                <a:spcPts val="0"/>
              </a:spcAft>
              <a:defRPr/>
            </a:pPr>
            <a:r>
              <a:rPr lang="en-GB" sz="3600" dirty="0" smtClean="0"/>
              <a:t>Software support tools</a:t>
            </a:r>
            <a:endParaRPr lang="en-GB" sz="3600" dirty="0"/>
          </a:p>
        </p:txBody>
      </p:sp>
      <p:sp>
        <p:nvSpPr>
          <p:cNvPr id="6" name="1 Título"/>
          <p:cNvSpPr txBox="1">
            <a:spLocks/>
          </p:cNvSpPr>
          <p:nvPr/>
        </p:nvSpPr>
        <p:spPr>
          <a:xfrm>
            <a:off x="0" y="1484784"/>
            <a:ext cx="8820472" cy="576064"/>
          </a:xfrm>
          <a:prstGeom prst="rect">
            <a:avLst/>
          </a:prstGeom>
        </p:spPr>
        <p:txBody>
          <a:bodyPr vert="horz" lIns="91440" tIns="45720" rIns="91440" bIns="45720" rtlCol="0" anchor="ctr">
            <a:normAutofit fontScale="90000" lnSpcReduction="10000"/>
          </a:bodyPr>
          <a:lstStyle/>
          <a:p>
            <a:pPr algn="ctr">
              <a:spcBef>
                <a:spcPct val="0"/>
              </a:spcBef>
              <a:defRPr/>
            </a:pPr>
            <a:r>
              <a:rPr lang="en-GB" sz="3600" spc="-100" dirty="0">
                <a:solidFill>
                  <a:srgbClr val="0000FF"/>
                </a:solidFill>
              </a:rPr>
              <a:t>Inspectors’ forum</a:t>
            </a:r>
            <a:endParaRPr lang="en-GB" sz="4000" spc="-100" dirty="0">
              <a:solidFill>
                <a:srgbClr val="0000FF"/>
              </a:solidFill>
            </a:endParaRPr>
          </a:p>
        </p:txBody>
      </p:sp>
      <p:pic>
        <p:nvPicPr>
          <p:cNvPr id="9" name="8 Imagen"/>
          <p:cNvPicPr/>
          <p:nvPr/>
        </p:nvPicPr>
        <p:blipFill>
          <a:blip r:embed="rId4" cstate="print"/>
          <a:stretch>
            <a:fillRect/>
          </a:stretch>
        </p:blipFill>
        <p:spPr>
          <a:xfrm>
            <a:off x="1835696" y="2204864"/>
            <a:ext cx="5400040" cy="4319270"/>
          </a:xfrm>
          <a:prstGeom prst="rect">
            <a:avLst/>
          </a:prstGeom>
        </p:spPr>
      </p:pic>
      <p:pic>
        <p:nvPicPr>
          <p:cNvPr id="645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4328" y="18864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6008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7544" y="917154"/>
            <a:ext cx="8229600" cy="990600"/>
          </a:xfrm>
        </p:spPr>
        <p:txBody>
          <a:bodyPr/>
          <a:lstStyle/>
          <a:p>
            <a:pPr algn="r"/>
            <a:r>
              <a:rPr lang="es-ES" dirty="0" smtClean="0">
                <a:solidFill>
                  <a:srgbClr val="0000FF"/>
                </a:solidFill>
              </a:rPr>
              <a:t>Central </a:t>
            </a:r>
            <a:r>
              <a:rPr lang="es-ES" dirty="0" err="1" smtClean="0">
                <a:solidFill>
                  <a:srgbClr val="0000FF"/>
                </a:solidFill>
              </a:rPr>
              <a:t>inspection</a:t>
            </a:r>
            <a:r>
              <a:rPr lang="es-ES" dirty="0" smtClean="0">
                <a:solidFill>
                  <a:srgbClr val="0000FF"/>
                </a:solidFill>
              </a:rPr>
              <a:t> </a:t>
            </a:r>
            <a:r>
              <a:rPr lang="es-ES" dirty="0" err="1" smtClean="0">
                <a:solidFill>
                  <a:srgbClr val="0000FF"/>
                </a:solidFill>
              </a:rPr>
              <a:t>body</a:t>
            </a:r>
            <a:endParaRPr lang="es-ES" dirty="0">
              <a:solidFill>
                <a:srgbClr val="0000FF"/>
              </a:solidFill>
            </a:endParaRPr>
          </a:p>
        </p:txBody>
      </p:sp>
      <p:sp>
        <p:nvSpPr>
          <p:cNvPr id="66563" name="Rectangle 3"/>
          <p:cNvSpPr>
            <a:spLocks noGrp="1" noChangeArrowheads="1"/>
          </p:cNvSpPr>
          <p:nvPr>
            <p:ph type="body" idx="1"/>
          </p:nvPr>
        </p:nvSpPr>
        <p:spPr>
          <a:xfrm>
            <a:off x="457200" y="1412875"/>
            <a:ext cx="5915000" cy="5040313"/>
          </a:xfrm>
        </p:spPr>
        <p:txBody>
          <a:bodyPr/>
          <a:lstStyle/>
          <a:p>
            <a:pPr algn="ctr">
              <a:lnSpc>
                <a:spcPct val="80000"/>
              </a:lnSpc>
              <a:buFontTx/>
              <a:buNone/>
            </a:pPr>
            <a:endParaRPr lang="es-ES_tradnl" sz="1800" dirty="0"/>
          </a:p>
          <a:p>
            <a:pPr>
              <a:lnSpc>
                <a:spcPct val="80000"/>
              </a:lnSpc>
              <a:buFontTx/>
              <a:buNone/>
            </a:pPr>
            <a:r>
              <a:rPr lang="en-GB" sz="1800" b="1" dirty="0"/>
              <a:t>Organization</a:t>
            </a:r>
            <a:endParaRPr lang="en-GB" sz="1800" dirty="0"/>
          </a:p>
          <a:p>
            <a:pPr>
              <a:lnSpc>
                <a:spcPct val="80000"/>
              </a:lnSpc>
              <a:buFontTx/>
              <a:buNone/>
            </a:pPr>
            <a:r>
              <a:rPr lang="en-GB" sz="1800" dirty="0"/>
              <a:t>-Appointed by Spanish government</a:t>
            </a:r>
          </a:p>
          <a:p>
            <a:pPr>
              <a:lnSpc>
                <a:spcPct val="80000"/>
              </a:lnSpc>
              <a:buFontTx/>
              <a:buNone/>
            </a:pPr>
            <a:r>
              <a:rPr lang="en-GB" sz="1800" dirty="0" smtClean="0"/>
              <a:t>(1934 </a:t>
            </a:r>
            <a:r>
              <a:rPr lang="en-GB" sz="1800" dirty="0"/>
              <a:t>to </a:t>
            </a:r>
            <a:r>
              <a:rPr lang="en-GB" sz="1800" dirty="0" smtClean="0"/>
              <a:t>support Spanish </a:t>
            </a:r>
            <a:r>
              <a:rPr lang="en-GB" sz="1800" dirty="0"/>
              <a:t>citrus </a:t>
            </a:r>
            <a:r>
              <a:rPr lang="en-GB" sz="1800" dirty="0" smtClean="0"/>
              <a:t>exports).</a:t>
            </a:r>
            <a:endParaRPr lang="en-GB" sz="1800" dirty="0"/>
          </a:p>
          <a:p>
            <a:pPr>
              <a:lnSpc>
                <a:spcPct val="80000"/>
              </a:lnSpc>
              <a:buFontTx/>
              <a:buNone/>
            </a:pPr>
            <a:endParaRPr lang="en-GB" sz="1800" dirty="0"/>
          </a:p>
          <a:p>
            <a:pPr>
              <a:lnSpc>
                <a:spcPct val="80000"/>
              </a:lnSpc>
              <a:buFontTx/>
              <a:buNone/>
            </a:pPr>
            <a:r>
              <a:rPr lang="en-GB" sz="1800" b="1" dirty="0" smtClean="0"/>
              <a:t>Structure</a:t>
            </a:r>
            <a:endParaRPr lang="en-GB" sz="1800" b="1" dirty="0"/>
          </a:p>
          <a:p>
            <a:pPr>
              <a:lnSpc>
                <a:spcPct val="80000"/>
              </a:lnSpc>
              <a:buFontTx/>
              <a:buNone/>
            </a:pPr>
            <a:r>
              <a:rPr lang="en-GB" sz="1800" dirty="0"/>
              <a:t>- Central Services (State Secretariat of Foreign Trade)</a:t>
            </a:r>
          </a:p>
          <a:p>
            <a:pPr>
              <a:lnSpc>
                <a:spcPct val="80000"/>
              </a:lnSpc>
              <a:buFontTx/>
              <a:buChar char="-"/>
            </a:pPr>
            <a:r>
              <a:rPr lang="en-GB" sz="1800" dirty="0" smtClean="0"/>
              <a:t>Peripheral </a:t>
            </a:r>
            <a:r>
              <a:rPr lang="en-GB" sz="1800" dirty="0"/>
              <a:t>network: </a:t>
            </a:r>
            <a:r>
              <a:rPr lang="en-GB" sz="1800" dirty="0" smtClean="0"/>
              <a:t>31 </a:t>
            </a:r>
            <a:r>
              <a:rPr lang="en-GB" sz="1800" dirty="0"/>
              <a:t>Technical Offices </a:t>
            </a:r>
            <a:endParaRPr lang="en-GB" sz="1800" dirty="0" smtClean="0"/>
          </a:p>
          <a:p>
            <a:pPr>
              <a:lnSpc>
                <a:spcPct val="80000"/>
              </a:lnSpc>
              <a:buFontTx/>
              <a:buChar char="-"/>
            </a:pPr>
            <a:r>
              <a:rPr lang="en-GB" sz="1800" dirty="0" smtClean="0"/>
              <a:t>(</a:t>
            </a:r>
            <a:r>
              <a:rPr lang="en-GB" sz="1800" dirty="0"/>
              <a:t>checkpoints over 140</a:t>
            </a:r>
            <a:r>
              <a:rPr lang="en-GB" sz="1800" dirty="0" smtClean="0"/>
              <a:t>)</a:t>
            </a:r>
            <a:r>
              <a:rPr lang="en-GB" sz="1800" dirty="0"/>
              <a:t> so called </a:t>
            </a:r>
            <a:endParaRPr lang="en-GB" sz="1800" dirty="0" smtClean="0"/>
          </a:p>
          <a:p>
            <a:pPr>
              <a:lnSpc>
                <a:spcPct val="80000"/>
              </a:lnSpc>
              <a:buFontTx/>
              <a:buChar char="-"/>
            </a:pPr>
            <a:r>
              <a:rPr lang="en-GB" sz="1800" dirty="0" smtClean="0"/>
              <a:t>“</a:t>
            </a:r>
            <a:r>
              <a:rPr lang="en-US" sz="1800" dirty="0"/>
              <a:t>Border facilities for Goods and Foods Control”. </a:t>
            </a:r>
            <a:endParaRPr lang="en-GB" sz="1800" dirty="0"/>
          </a:p>
          <a:p>
            <a:pPr>
              <a:lnSpc>
                <a:spcPct val="80000"/>
              </a:lnSpc>
              <a:buFontTx/>
              <a:buNone/>
            </a:pPr>
            <a:endParaRPr lang="es-ES_tradnl" sz="1800" dirty="0"/>
          </a:p>
          <a:p>
            <a:pPr>
              <a:lnSpc>
                <a:spcPct val="80000"/>
              </a:lnSpc>
              <a:buFontTx/>
              <a:buNone/>
            </a:pPr>
            <a:r>
              <a:rPr lang="es-ES_tradnl" sz="1800" dirty="0"/>
              <a:t>- </a:t>
            </a:r>
            <a:r>
              <a:rPr lang="es-ES_tradnl" sz="1800" b="1" dirty="0" err="1"/>
              <a:t>Connected</a:t>
            </a:r>
            <a:r>
              <a:rPr lang="es-ES_tradnl" sz="1800" b="1" dirty="0"/>
              <a:t> </a:t>
            </a:r>
            <a:r>
              <a:rPr lang="es-ES_tradnl" sz="1800" b="1" dirty="0" err="1" smtClean="0"/>
              <a:t>to</a:t>
            </a:r>
            <a:r>
              <a:rPr lang="es-ES_tradnl" sz="1800" b="1" dirty="0" smtClean="0"/>
              <a:t> </a:t>
            </a:r>
            <a:r>
              <a:rPr lang="es-ES_tradnl" sz="1800" b="1" dirty="0" err="1"/>
              <a:t>international</a:t>
            </a:r>
            <a:r>
              <a:rPr lang="es-ES_tradnl" sz="1800" b="1" dirty="0"/>
              <a:t> </a:t>
            </a:r>
            <a:r>
              <a:rPr lang="es-ES_tradnl" sz="1800" b="1" dirty="0" err="1"/>
              <a:t>commercial</a:t>
            </a:r>
            <a:r>
              <a:rPr lang="es-ES_tradnl" sz="1800" b="1" dirty="0"/>
              <a:t> </a:t>
            </a:r>
            <a:r>
              <a:rPr lang="es-ES_tradnl" sz="1800" b="1" dirty="0" err="1"/>
              <a:t>network</a:t>
            </a:r>
            <a:r>
              <a:rPr lang="es-ES_tradnl" sz="1800" b="1" dirty="0"/>
              <a:t> </a:t>
            </a:r>
          </a:p>
          <a:p>
            <a:pPr>
              <a:lnSpc>
                <a:spcPct val="80000"/>
              </a:lnSpc>
              <a:buFontTx/>
              <a:buNone/>
            </a:pPr>
            <a:r>
              <a:rPr lang="es-ES_tradnl" sz="1800" dirty="0"/>
              <a:t>(</a:t>
            </a:r>
            <a:r>
              <a:rPr lang="en-GB" sz="1800" dirty="0"/>
              <a:t>Spanish overseas Economic and Trade Offices).</a:t>
            </a:r>
            <a:r>
              <a:rPr lang="en-GB" sz="2400" dirty="0"/>
              <a:t> </a:t>
            </a:r>
            <a:r>
              <a:rPr lang="en-GB" sz="1800" dirty="0"/>
              <a:t>(Paris, Düsseldorf, London, Brussels, Roma, Warsaw, Beijing, Washington, Mexico, Brasilia, Rabat).</a:t>
            </a:r>
            <a:endParaRPr lang="es-ES_tradnl" sz="1800" dirty="0"/>
          </a:p>
          <a:p>
            <a:pPr>
              <a:lnSpc>
                <a:spcPct val="80000"/>
              </a:lnSpc>
              <a:buFontTx/>
              <a:buNone/>
            </a:pPr>
            <a:endParaRPr lang="es-ES" sz="1800" u="sng"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04664"/>
            <a:ext cx="2401887"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1688" y="2204864"/>
            <a:ext cx="3614737"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88905" y="404664"/>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31533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il_fi" descr="-1283666894"/>
          <p:cNvPicPr>
            <a:picLocks noChangeAspect="1" noChangeArrowheads="1"/>
          </p:cNvPicPr>
          <p:nvPr/>
        </p:nvPicPr>
        <p:blipFill>
          <a:blip r:embed="rId3" cstate="print"/>
          <a:srcRect/>
          <a:stretch>
            <a:fillRect/>
          </a:stretch>
        </p:blipFill>
        <p:spPr bwMode="auto">
          <a:xfrm>
            <a:off x="179388" y="115888"/>
            <a:ext cx="2400300" cy="733425"/>
          </a:xfrm>
          <a:prstGeom prst="rect">
            <a:avLst/>
          </a:prstGeom>
          <a:noFill/>
          <a:ln w="9525">
            <a:noFill/>
            <a:miter lim="800000"/>
            <a:headEnd/>
            <a:tailEnd/>
          </a:ln>
        </p:spPr>
      </p:pic>
      <p:sp>
        <p:nvSpPr>
          <p:cNvPr id="2" name="1 Título"/>
          <p:cNvSpPr>
            <a:spLocks noGrp="1"/>
          </p:cNvSpPr>
          <p:nvPr>
            <p:ph type="title"/>
          </p:nvPr>
        </p:nvSpPr>
        <p:spPr>
          <a:xfrm>
            <a:off x="467544" y="1052736"/>
            <a:ext cx="8229600" cy="990600"/>
          </a:xfrm>
        </p:spPr>
        <p:txBody>
          <a:bodyPr>
            <a:normAutofit/>
          </a:bodyPr>
          <a:lstStyle/>
          <a:p>
            <a:pPr algn="ctr" eaLnBrk="1" fontAlgn="auto" hangingPunct="1">
              <a:spcAft>
                <a:spcPts val="0"/>
              </a:spcAft>
              <a:defRPr/>
            </a:pPr>
            <a:r>
              <a:rPr lang="en-GB" dirty="0" smtClean="0"/>
              <a:t>Thank </a:t>
            </a:r>
            <a:r>
              <a:rPr lang="en-GB" smtClean="0"/>
              <a:t>you for </a:t>
            </a:r>
            <a:r>
              <a:rPr lang="en-GB" dirty="0" smtClean="0"/>
              <a:t>your attention.</a:t>
            </a:r>
            <a:endParaRPr lang="en-GB" dirty="0"/>
          </a:p>
        </p:txBody>
      </p:sp>
      <p:pic>
        <p:nvPicPr>
          <p:cNvPr id="6" name="5 Marcador de contenido"/>
          <p:cNvPicPr>
            <a:picLocks noGrp="1"/>
          </p:cNvPicPr>
          <p:nvPr>
            <p:ph idx="1"/>
          </p:nvPr>
        </p:nvPicPr>
        <p:blipFill>
          <a:blip r:embed="rId4" cstate="print"/>
          <a:srcRect l="35066" t="30538" r="35510" b="39017"/>
          <a:stretch>
            <a:fillRect/>
          </a:stretch>
        </p:blipFill>
        <p:spPr bwMode="auto">
          <a:xfrm>
            <a:off x="1619672" y="2276872"/>
            <a:ext cx="5544616" cy="3456384"/>
          </a:xfrm>
          <a:prstGeom prst="rect">
            <a:avLst/>
          </a:prstGeom>
          <a:noFill/>
          <a:ln w="9525">
            <a:noFill/>
            <a:miter lim="800000"/>
            <a:headEnd/>
            <a:tailEnd/>
          </a:ln>
        </p:spPr>
      </p:pic>
      <p:sp>
        <p:nvSpPr>
          <p:cNvPr id="7" name="WordArt 15"/>
          <p:cNvSpPr>
            <a:spLocks noChangeArrowheads="1" noChangeShapeType="1" noTextEdit="1"/>
          </p:cNvSpPr>
          <p:nvPr/>
        </p:nvSpPr>
        <p:spPr bwMode="auto">
          <a:xfrm>
            <a:off x="6300192" y="5229200"/>
            <a:ext cx="2519239" cy="129614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fromWordArt="1">
            <a:prstTxWarp prst="textStop">
              <a:avLst>
                <a:gd name="adj" fmla="val 22222"/>
              </a:avLst>
            </a:prstTxWarp>
          </a:bodyPr>
          <a:lstStyle/>
          <a:p>
            <a:pPr algn="ctr" fontAlgn="base">
              <a:spcBef>
                <a:spcPct val="0"/>
              </a:spcBef>
              <a:spcAft>
                <a:spcPct val="0"/>
              </a:spcAft>
            </a:pPr>
            <a:r>
              <a:rPr lang="es-ES" sz="3600" b="1" kern="10" spc="-360" normalizeH="1" dirty="0">
                <a:ln w="9525">
                  <a:solidFill>
                    <a:prstClr val="white"/>
                  </a:solidFill>
                  <a:round/>
                  <a:headEnd/>
                  <a:tailEnd/>
                </a:ln>
                <a:solidFill>
                  <a:prstClr val="white"/>
                </a:solidFill>
                <a:latin typeface="Bookman Old Style"/>
              </a:rPr>
              <a:t>SOIVRE</a:t>
            </a:r>
          </a:p>
        </p:txBody>
      </p:sp>
      <p:pic>
        <p:nvPicPr>
          <p:cNvPr id="6553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04968" y="188640"/>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9342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il_fi" descr="-1283666894"/>
          <p:cNvPicPr>
            <a:picLocks noChangeAspect="1" noChangeArrowheads="1"/>
          </p:cNvPicPr>
          <p:nvPr/>
        </p:nvPicPr>
        <p:blipFill>
          <a:blip r:embed="rId3" cstate="print"/>
          <a:srcRect/>
          <a:stretch>
            <a:fillRect/>
          </a:stretch>
        </p:blipFill>
        <p:spPr bwMode="auto">
          <a:xfrm>
            <a:off x="179388" y="260648"/>
            <a:ext cx="2400300" cy="733425"/>
          </a:xfrm>
          <a:prstGeom prst="rect">
            <a:avLst/>
          </a:prstGeom>
          <a:noFill/>
          <a:ln w="9525">
            <a:noFill/>
            <a:miter lim="800000"/>
            <a:headEnd/>
            <a:tailEnd/>
          </a:ln>
        </p:spPr>
      </p:pic>
      <p:sp>
        <p:nvSpPr>
          <p:cNvPr id="2" name="1 Título"/>
          <p:cNvSpPr>
            <a:spLocks noGrp="1"/>
          </p:cNvSpPr>
          <p:nvPr>
            <p:ph type="title"/>
          </p:nvPr>
        </p:nvSpPr>
        <p:spPr>
          <a:xfrm>
            <a:off x="539552" y="836712"/>
            <a:ext cx="8229600" cy="990600"/>
          </a:xfrm>
        </p:spPr>
        <p:txBody>
          <a:bodyPr>
            <a:normAutofit/>
          </a:bodyPr>
          <a:lstStyle/>
          <a:p>
            <a:pPr algn="ctr" eaLnBrk="1" fontAlgn="auto" hangingPunct="1">
              <a:spcAft>
                <a:spcPts val="0"/>
              </a:spcAft>
              <a:defRPr/>
            </a:pPr>
            <a:r>
              <a:rPr lang="en-GB" sz="3600" dirty="0" smtClean="0"/>
              <a:t>SOIVRE: Central Inspection Body</a:t>
            </a:r>
            <a:endParaRPr lang="en-GB" sz="3600" dirty="0"/>
          </a:p>
        </p:txBody>
      </p:sp>
      <p:sp>
        <p:nvSpPr>
          <p:cNvPr id="7" name="6 Marcador de texto"/>
          <p:cNvSpPr>
            <a:spLocks noGrp="1"/>
          </p:cNvSpPr>
          <p:nvPr>
            <p:ph type="body" idx="1"/>
          </p:nvPr>
        </p:nvSpPr>
        <p:spPr/>
        <p:txBody>
          <a:bodyPr>
            <a:noAutofit/>
          </a:bodyPr>
          <a:lstStyle/>
          <a:p>
            <a:r>
              <a:rPr lang="en-GB" sz="2800" dirty="0" smtClean="0"/>
              <a:t>FFV production areas</a:t>
            </a:r>
            <a:endParaRPr lang="en-GB" sz="2800" dirty="0"/>
          </a:p>
        </p:txBody>
      </p:sp>
      <p:pic>
        <p:nvPicPr>
          <p:cNvPr id="16389" name="5 Marcador de contenido" descr="http://www.comercio.mineco.gob.es/es-ES/comercio-exterior/control-calidad-asistencia-tecnica-exportador/PublishingImages/mapacatices.gif"/>
          <p:cNvPicPr>
            <a:picLocks noGrp="1"/>
          </p:cNvPicPr>
          <p:nvPr>
            <p:ph sz="half" idx="2"/>
          </p:nvPr>
        </p:nvPicPr>
        <p:blipFill>
          <a:blip r:embed="rId4" cstate="print"/>
          <a:stretch>
            <a:fillRect/>
          </a:stretch>
        </p:blipFill>
        <p:spPr>
          <a:xfrm>
            <a:off x="4716016" y="2420888"/>
            <a:ext cx="4248472" cy="3528392"/>
          </a:xfrm>
        </p:spPr>
      </p:pic>
      <p:sp>
        <p:nvSpPr>
          <p:cNvPr id="8" name="7 Marcador de texto"/>
          <p:cNvSpPr>
            <a:spLocks noGrp="1"/>
          </p:cNvSpPr>
          <p:nvPr>
            <p:ph type="body" sz="quarter" idx="3"/>
          </p:nvPr>
        </p:nvSpPr>
        <p:spPr>
          <a:xfrm>
            <a:off x="4754880" y="1709118"/>
            <a:ext cx="3931920" cy="639762"/>
          </a:xfrm>
        </p:spPr>
        <p:txBody>
          <a:bodyPr>
            <a:normAutofit/>
          </a:bodyPr>
          <a:lstStyle/>
          <a:p>
            <a:r>
              <a:rPr lang="en-GB" sz="2800" dirty="0" smtClean="0"/>
              <a:t>31 SOIVRE offices </a:t>
            </a:r>
            <a:endParaRPr lang="en-GB" sz="2800" dirty="0"/>
          </a:p>
        </p:txBody>
      </p:sp>
      <p:pic>
        <p:nvPicPr>
          <p:cNvPr id="11" name="Picture 6" descr="mapa spain12"/>
          <p:cNvPicPr>
            <a:picLocks noChangeAspect="1" noChangeArrowheads="1"/>
          </p:cNvPicPr>
          <p:nvPr/>
        </p:nvPicPr>
        <p:blipFill>
          <a:blip r:embed="rId5" cstate="print"/>
          <a:srcRect/>
          <a:stretch>
            <a:fillRect/>
          </a:stretch>
        </p:blipFill>
        <p:spPr bwMode="auto">
          <a:xfrm>
            <a:off x="251520" y="2420888"/>
            <a:ext cx="4163841" cy="3528392"/>
          </a:xfrm>
          <a:prstGeom prst="rect">
            <a:avLst/>
          </a:prstGeom>
          <a:noFill/>
        </p:spPr>
      </p:pic>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24328" y="260648"/>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4781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il_fi" descr="-1283666894"/>
          <p:cNvPicPr>
            <a:picLocks noChangeAspect="1" noChangeArrowheads="1"/>
          </p:cNvPicPr>
          <p:nvPr/>
        </p:nvPicPr>
        <p:blipFill>
          <a:blip r:embed="rId3" cstate="print"/>
          <a:srcRect/>
          <a:stretch>
            <a:fillRect/>
          </a:stretch>
        </p:blipFill>
        <p:spPr bwMode="auto">
          <a:xfrm>
            <a:off x="179388" y="404664"/>
            <a:ext cx="2400300" cy="733425"/>
          </a:xfrm>
          <a:prstGeom prst="rect">
            <a:avLst/>
          </a:prstGeom>
          <a:noFill/>
          <a:ln w="9525">
            <a:noFill/>
            <a:miter lim="800000"/>
            <a:headEnd/>
            <a:tailEnd/>
          </a:ln>
        </p:spPr>
      </p:pic>
      <p:sp>
        <p:nvSpPr>
          <p:cNvPr id="2" name="1 Título"/>
          <p:cNvSpPr>
            <a:spLocks noGrp="1"/>
          </p:cNvSpPr>
          <p:nvPr>
            <p:ph type="title"/>
          </p:nvPr>
        </p:nvSpPr>
        <p:spPr>
          <a:xfrm>
            <a:off x="467544" y="1232371"/>
            <a:ext cx="8229600" cy="504825"/>
          </a:xfrm>
        </p:spPr>
        <p:txBody>
          <a:bodyPr>
            <a:noAutofit/>
          </a:bodyPr>
          <a:lstStyle/>
          <a:p>
            <a:pPr algn="ctr" eaLnBrk="1" fontAlgn="auto" hangingPunct="1">
              <a:spcAft>
                <a:spcPts val="0"/>
              </a:spcAft>
              <a:defRPr/>
            </a:pPr>
            <a:r>
              <a:rPr lang="en-GB" sz="3200" dirty="0" smtClean="0"/>
              <a:t>SOIVRE Inspection Body</a:t>
            </a:r>
            <a:endParaRPr lang="en-GB" sz="3200" dirty="0"/>
          </a:p>
        </p:txBody>
      </p:sp>
      <p:sp>
        <p:nvSpPr>
          <p:cNvPr id="13317" name="5 Marcador de contenido"/>
          <p:cNvSpPr>
            <a:spLocks noGrp="1"/>
          </p:cNvSpPr>
          <p:nvPr>
            <p:ph sz="half" idx="1"/>
          </p:nvPr>
        </p:nvSpPr>
        <p:spPr>
          <a:xfrm>
            <a:off x="476501" y="2348880"/>
            <a:ext cx="8280400" cy="4608240"/>
          </a:xfrm>
          <a:ln>
            <a:solidFill>
              <a:schemeClr val="bg2"/>
            </a:solidFill>
          </a:ln>
        </p:spPr>
        <p:txBody>
          <a:bodyPr/>
          <a:lstStyle/>
          <a:p>
            <a:pPr marL="365125" indent="-365125" eaLnBrk="1" hangingPunct="1">
              <a:buFont typeface="Wingdings" panose="05000000000000000000" pitchFamily="2" charset="2"/>
              <a:buChar char="q"/>
            </a:pPr>
            <a:r>
              <a:rPr lang="en-GB" altLang="es-ES" sz="2400" dirty="0" smtClean="0"/>
              <a:t>Technical staff (2013):</a:t>
            </a:r>
          </a:p>
          <a:p>
            <a:pPr marL="715963" indent="-365125" eaLnBrk="1" hangingPunct="1">
              <a:spcBef>
                <a:spcPts val="0"/>
              </a:spcBef>
              <a:buFont typeface="Wingdings" pitchFamily="2" charset="2"/>
              <a:buChar char="§"/>
            </a:pPr>
            <a:r>
              <a:rPr lang="en-GB" altLang="es-ES" sz="2400" dirty="0" smtClean="0"/>
              <a:t>Inspectors			50	</a:t>
            </a:r>
          </a:p>
          <a:p>
            <a:pPr marL="715963" indent="-365125" eaLnBrk="1" hangingPunct="1">
              <a:spcBef>
                <a:spcPts val="0"/>
              </a:spcBef>
              <a:spcAft>
                <a:spcPts val="600"/>
              </a:spcAft>
              <a:buFont typeface="Wingdings" pitchFamily="2" charset="2"/>
              <a:buChar char="§"/>
            </a:pPr>
            <a:r>
              <a:rPr lang="en-GB" altLang="es-ES" sz="2400" dirty="0" smtClean="0"/>
              <a:t>Technical inspectors		84	</a:t>
            </a:r>
          </a:p>
          <a:p>
            <a:pPr marL="365125" indent="0" algn="just" eaLnBrk="1" hangingPunct="1">
              <a:spcBef>
                <a:spcPts val="0"/>
              </a:spcBef>
              <a:spcAft>
                <a:spcPts val="0"/>
              </a:spcAft>
              <a:buNone/>
            </a:pPr>
            <a:r>
              <a:rPr lang="en-GB" altLang="es-ES" sz="2400" dirty="0" smtClean="0"/>
              <a:t>Both of them are civil servants with an university degree. They must pass public examinations.</a:t>
            </a:r>
          </a:p>
          <a:p>
            <a:pPr marL="0" indent="0" algn="just" eaLnBrk="1" hangingPunct="1">
              <a:spcBef>
                <a:spcPts val="0"/>
              </a:spcBef>
              <a:buNone/>
            </a:pPr>
            <a:endParaRPr lang="en-GB" altLang="es-ES" sz="2400" dirty="0" smtClean="0"/>
          </a:p>
          <a:p>
            <a:pPr marL="365125" indent="-365125" algn="just" eaLnBrk="1" hangingPunct="1">
              <a:spcBef>
                <a:spcPts val="0"/>
              </a:spcBef>
              <a:buFont typeface="Wingdings" panose="05000000000000000000" pitchFamily="2" charset="2"/>
              <a:buChar char="q"/>
            </a:pPr>
            <a:r>
              <a:rPr lang="en-GB" altLang="es-ES" sz="2400" dirty="0" smtClean="0"/>
              <a:t>Laboratory analysts, administrative and support staff complete the human resources.</a:t>
            </a:r>
          </a:p>
          <a:p>
            <a:pPr lvl="4" eaLnBrk="1" hangingPunct="1">
              <a:buFont typeface="Wingdings" pitchFamily="2" charset="2"/>
              <a:buChar char="§"/>
            </a:pPr>
            <a:endParaRPr lang="en-GB" altLang="es-ES" dirty="0" smtClean="0"/>
          </a:p>
        </p:txBody>
      </p:sp>
      <p:sp>
        <p:nvSpPr>
          <p:cNvPr id="7" name="6 Marcador de contenido"/>
          <p:cNvSpPr txBox="1">
            <a:spLocks/>
          </p:cNvSpPr>
          <p:nvPr/>
        </p:nvSpPr>
        <p:spPr bwMode="auto">
          <a:xfrm>
            <a:off x="467544" y="1784079"/>
            <a:ext cx="8218487" cy="576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indent="-182563" algn="ctr" fontAlgn="base">
              <a:spcBef>
                <a:spcPct val="20000"/>
              </a:spcBef>
              <a:spcAft>
                <a:spcPct val="0"/>
              </a:spcAft>
              <a:buClr>
                <a:srgbClr val="7FD13B"/>
              </a:buClr>
              <a:buSzPct val="85000"/>
              <a:buFont typeface="Arial" pitchFamily="34" charset="0"/>
              <a:buNone/>
              <a:defRPr/>
            </a:pPr>
            <a:r>
              <a:rPr lang="en-GB" altLang="es-ES" sz="3200" dirty="0" smtClean="0">
                <a:solidFill>
                  <a:srgbClr val="0000FF"/>
                </a:solidFill>
              </a:rPr>
              <a:t>Staff</a:t>
            </a:r>
            <a:endParaRPr lang="en-GB" altLang="es-ES" sz="3200" dirty="0">
              <a:solidFill>
                <a:srgbClr val="0000FF"/>
              </a:solidFill>
            </a:endParaRPr>
          </a:p>
          <a:p>
            <a:pPr marL="182563" indent="-182563" algn="ctr" fontAlgn="base">
              <a:spcBef>
                <a:spcPct val="20000"/>
              </a:spcBef>
              <a:spcAft>
                <a:spcPct val="0"/>
              </a:spcAft>
              <a:buClr>
                <a:srgbClr val="7FD13B"/>
              </a:buClr>
              <a:buSzPct val="85000"/>
              <a:buFont typeface="Arial" pitchFamily="34" charset="0"/>
              <a:buNone/>
              <a:defRPr/>
            </a:pPr>
            <a:endParaRPr lang="en-GB" altLang="es-ES" sz="2800" dirty="0">
              <a:solidFill>
                <a:prstClr val="black"/>
              </a:solidFill>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4328" y="404664"/>
            <a:ext cx="1414463"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6224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2279</Words>
  <Application>Microsoft Office PowerPoint</Application>
  <PresentationFormat>Προβολή στην οθόνη (4:3)</PresentationFormat>
  <Paragraphs>567</Paragraphs>
  <Slides>70</Slides>
  <Notes>38</Notes>
  <HiddenSlides>0</HiddenSlides>
  <MMClips>0</MMClips>
  <ScaleCrop>false</ScaleCrop>
  <HeadingPairs>
    <vt:vector size="4" baseType="variant">
      <vt:variant>
        <vt:lpstr>Θέμα</vt:lpstr>
      </vt:variant>
      <vt:variant>
        <vt:i4>1</vt:i4>
      </vt:variant>
      <vt:variant>
        <vt:lpstr>Τίτλοι διαφανειών</vt:lpstr>
      </vt:variant>
      <vt:variant>
        <vt:i4>70</vt:i4>
      </vt:variant>
    </vt:vector>
  </HeadingPairs>
  <TitlesOfParts>
    <vt:vector size="71" baseType="lpstr">
      <vt:lpstr>Claridad</vt:lpstr>
      <vt:lpstr>FFV conformity control SPANISH organization</vt:lpstr>
      <vt:lpstr>Διαφάνεια 2</vt:lpstr>
      <vt:lpstr>Spanish conformity control organization </vt:lpstr>
      <vt:lpstr>Διαφάνεια 4</vt:lpstr>
      <vt:lpstr>  Regional Inspection bodies </vt:lpstr>
      <vt:lpstr> SOIVRE Central Inspection Body</vt:lpstr>
      <vt:lpstr>Central inspection body</vt:lpstr>
      <vt:lpstr>SOIVRE: Central Inspection Body</vt:lpstr>
      <vt:lpstr>SOIVRE Inspection Body</vt:lpstr>
      <vt:lpstr>SOIVRE: Central Inspection Body</vt:lpstr>
      <vt:lpstr>SOIVRE: Central Inspection Body</vt:lpstr>
      <vt:lpstr>Διαφάνεια 12</vt:lpstr>
      <vt:lpstr>TRADER DATABASE </vt:lpstr>
      <vt:lpstr>Διαφάνεια 14</vt:lpstr>
      <vt:lpstr>Διαφάνεια 15</vt:lpstr>
      <vt:lpstr>Διαφάνεια 16</vt:lpstr>
      <vt:lpstr>Risk analysis  </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RISK ANALYSIS Software support tools </vt:lpstr>
      <vt:lpstr>Software support tools</vt:lpstr>
      <vt:lpstr>Διαφάνεια 34</vt:lpstr>
      <vt:lpstr>Διαφάνεια 35</vt:lpstr>
      <vt:lpstr>CONFORMITY checks</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Inspection Process</vt:lpstr>
      <vt:lpstr>Διαφάνεια 52</vt:lpstr>
      <vt:lpstr>Διαφάνεια 53</vt:lpstr>
      <vt:lpstr>Διαφάνεια 54</vt:lpstr>
      <vt:lpstr>Διαφάνεια 55</vt:lpstr>
      <vt:lpstr>Διαφάνεια 56</vt:lpstr>
      <vt:lpstr> sampling</vt:lpstr>
      <vt:lpstr>Διαφάνεια 58</vt:lpstr>
      <vt:lpstr>Διαφάνεια 59</vt:lpstr>
      <vt:lpstr>Διαφάνεια 60</vt:lpstr>
      <vt:lpstr>Inspection system Software support tools</vt:lpstr>
      <vt:lpstr>Inspection software support tools</vt:lpstr>
      <vt:lpstr>Inspection software support tools</vt:lpstr>
      <vt:lpstr>Διαφάνεια 64</vt:lpstr>
      <vt:lpstr>Others Software support tools</vt:lpstr>
      <vt:lpstr>Software support tools</vt:lpstr>
      <vt:lpstr>Software support tools</vt:lpstr>
      <vt:lpstr>Software support tools</vt:lpstr>
      <vt:lpstr>Software support tools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Conformity controls OF FFV according Commission Implementing Regulation (EU) No 543/2011</dc:title>
  <dc:creator>MASTER</dc:creator>
  <cp:lastModifiedBy>user</cp:lastModifiedBy>
  <cp:revision>84</cp:revision>
  <dcterms:created xsi:type="dcterms:W3CDTF">2014-05-12T07:32:55Z</dcterms:created>
  <dcterms:modified xsi:type="dcterms:W3CDTF">2014-05-27T11:26:10Z</dcterms:modified>
</cp:coreProperties>
</file>