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1"/>
    <p:sldMasterId id="2147483660" r:id="rId2"/>
  </p:sldMasterIdLst>
  <p:notesMasterIdLst>
    <p:notesMasterId r:id="rId18"/>
  </p:notesMasterIdLst>
  <p:sldIdLst>
    <p:sldId id="256" r:id="rId3"/>
    <p:sldId id="280" r:id="rId4"/>
    <p:sldId id="267" r:id="rId5"/>
    <p:sldId id="268" r:id="rId6"/>
    <p:sldId id="269" r:id="rId7"/>
    <p:sldId id="270" r:id="rId8"/>
    <p:sldId id="271" r:id="rId9"/>
    <p:sldId id="272" r:id="rId10"/>
    <p:sldId id="273" r:id="rId11"/>
    <p:sldId id="275" r:id="rId12"/>
    <p:sldId id="274" r:id="rId13"/>
    <p:sldId id="277" r:id="rId14"/>
    <p:sldId id="278" r:id="rId15"/>
    <p:sldId id="279" r:id="rId16"/>
    <p:sldId id="26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4535"/>
    <a:srgbClr val="EC4841"/>
    <a:srgbClr val="766B67"/>
    <a:srgbClr val="887D79"/>
    <a:srgbClr val="808080"/>
    <a:srgbClr val="FFFFFF"/>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6" d="100"/>
          <a:sy n="76" d="100"/>
        </p:scale>
        <p:origin x="117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NilsHaakon\Desktop\NilsDateien\Syntesa\Heiner082013\EUImportsbyCountry.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NilsHaakon\Desktop\NilsDateien\Syntesa\Heiner082013\GlobalFoodV27082013.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NilsHaakon\Desktop\NilsDateien\Syntesa\Heiner082013\RASFFDevelopmentV260813a.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normalizeH="0" baseline="0">
                <a:solidFill>
                  <a:srgbClr val="FF4535"/>
                </a:solidFill>
                <a:latin typeface="+mj-lt"/>
                <a:ea typeface="+mj-ea"/>
                <a:cs typeface="+mj-cs"/>
              </a:defRPr>
            </a:pPr>
            <a:r>
              <a:rPr lang="en-US" dirty="0">
                <a:solidFill>
                  <a:srgbClr val="FF4535"/>
                </a:solidFill>
              </a:rPr>
              <a:t>Source of EU </a:t>
            </a:r>
            <a:r>
              <a:rPr lang="en-US" dirty="0" smtClean="0">
                <a:solidFill>
                  <a:srgbClr val="FF4535"/>
                </a:solidFill>
              </a:rPr>
              <a:t>food imports in </a:t>
            </a:r>
            <a:r>
              <a:rPr lang="en-US" dirty="0">
                <a:solidFill>
                  <a:srgbClr val="FF4535"/>
                </a:solidFill>
              </a:rPr>
              <a:t>%</a:t>
            </a:r>
          </a:p>
        </c:rich>
      </c:tx>
      <c:layout>
        <c:manualLayout>
          <c:xMode val="edge"/>
          <c:yMode val="edge"/>
          <c:x val="0.16410284224403585"/>
          <c:y val="1.7740173782624998E-2"/>
        </c:manualLayout>
      </c:layout>
      <c:overlay val="0"/>
      <c:spPr>
        <a:noFill/>
        <a:ln>
          <a:noFill/>
        </a:ln>
        <a:effectLst/>
      </c:spPr>
      <c:txPr>
        <a:bodyPr rot="0" spcFirstLastPara="1" vertOverflow="ellipsis" vert="horz" wrap="square" anchor="ctr" anchorCtr="1"/>
        <a:lstStyle/>
        <a:p>
          <a:pPr>
            <a:defRPr sz="1600" b="1" i="0" u="none" strike="noStrike" kern="1200" spc="0" normalizeH="0" baseline="0">
              <a:solidFill>
                <a:srgbClr val="FF4535"/>
              </a:solidFill>
              <a:latin typeface="+mj-lt"/>
              <a:ea typeface="+mj-ea"/>
              <a:cs typeface="+mj-cs"/>
            </a:defRPr>
          </a:pPr>
          <a:endParaRPr lang="en-US"/>
        </a:p>
      </c:txPr>
    </c:title>
    <c:autoTitleDeleted val="0"/>
    <c:plotArea>
      <c:layout>
        <c:manualLayout>
          <c:layoutTarget val="inner"/>
          <c:xMode val="edge"/>
          <c:yMode val="edge"/>
          <c:x val="9.3398306532022191E-2"/>
          <c:y val="0.10205826887905675"/>
          <c:w val="0.63962791858459322"/>
          <c:h val="0.84267149737835889"/>
        </c:manualLayout>
      </c:layout>
      <c:pieChart>
        <c:varyColors val="1"/>
        <c:ser>
          <c:idx val="0"/>
          <c:order val="0"/>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dPt>
          <c:dPt>
            <c:idx val="2"/>
            <c:bubble3D val="0"/>
            <c:spPr>
              <a:gradFill>
                <a:gsLst>
                  <a:gs pos="100000">
                    <a:schemeClr val="accent3">
                      <a:lumMod val="60000"/>
                      <a:lumOff val="40000"/>
                    </a:schemeClr>
                  </a:gs>
                  <a:gs pos="0">
                    <a:schemeClr val="accent3"/>
                  </a:gs>
                </a:gsLst>
                <a:lin ang="5400000" scaled="0"/>
              </a:gradFill>
              <a:ln w="19050">
                <a:solidFill>
                  <a:schemeClr val="lt1"/>
                </a:solidFill>
              </a:ln>
              <a:effectLst/>
            </c:spPr>
          </c:dPt>
          <c:dPt>
            <c:idx val="3"/>
            <c:bubble3D val="0"/>
            <c:spPr>
              <a:gradFill>
                <a:gsLst>
                  <a:gs pos="100000">
                    <a:schemeClr val="accent4">
                      <a:lumMod val="60000"/>
                      <a:lumOff val="40000"/>
                    </a:schemeClr>
                  </a:gs>
                  <a:gs pos="0">
                    <a:schemeClr val="accent4"/>
                  </a:gs>
                </a:gsLst>
                <a:lin ang="5400000" scaled="0"/>
              </a:gradFill>
              <a:ln w="19050">
                <a:solidFill>
                  <a:schemeClr val="lt1"/>
                </a:solidFill>
              </a:ln>
              <a:effectLst/>
            </c:spPr>
          </c:dPt>
          <c:dPt>
            <c:idx val="4"/>
            <c:bubble3D val="0"/>
            <c:spPr>
              <a:gradFill>
                <a:gsLst>
                  <a:gs pos="100000">
                    <a:schemeClr val="accent5">
                      <a:lumMod val="60000"/>
                      <a:lumOff val="40000"/>
                    </a:schemeClr>
                  </a:gs>
                  <a:gs pos="0">
                    <a:schemeClr val="accent5"/>
                  </a:gs>
                </a:gsLst>
                <a:lin ang="5400000" scaled="0"/>
              </a:gradFill>
              <a:ln w="19050">
                <a:solidFill>
                  <a:schemeClr val="lt1"/>
                </a:solidFill>
              </a:ln>
              <a:effectLst/>
            </c:spPr>
          </c:dPt>
          <c:dPt>
            <c:idx val="5"/>
            <c:bubble3D val="0"/>
            <c:spPr>
              <a:gradFill>
                <a:gsLst>
                  <a:gs pos="100000">
                    <a:schemeClr val="accent6">
                      <a:lumMod val="60000"/>
                      <a:lumOff val="40000"/>
                    </a:schemeClr>
                  </a:gs>
                  <a:gs pos="0">
                    <a:schemeClr val="accent6"/>
                  </a:gs>
                </a:gsLst>
                <a:lin ang="5400000" scaled="0"/>
              </a:gradFill>
              <a:ln w="19050">
                <a:solidFill>
                  <a:schemeClr val="lt1"/>
                </a:solidFill>
              </a:ln>
              <a:effectLst/>
            </c:spPr>
          </c:dPt>
          <c:dPt>
            <c:idx val="6"/>
            <c:bubble3D val="0"/>
            <c:spPr>
              <a:gradFill>
                <a:gsLst>
                  <a:gs pos="100000">
                    <a:schemeClr val="accent1">
                      <a:lumMod val="60000"/>
                      <a:lumMod val="60000"/>
                      <a:lumOff val="40000"/>
                    </a:schemeClr>
                  </a:gs>
                  <a:gs pos="0">
                    <a:schemeClr val="accent1">
                      <a:lumMod val="60000"/>
                    </a:schemeClr>
                  </a:gs>
                </a:gsLst>
                <a:lin ang="5400000" scaled="0"/>
              </a:gradFill>
              <a:ln w="19050">
                <a:solidFill>
                  <a:schemeClr val="lt1"/>
                </a:solidFill>
              </a:ln>
              <a:effectLst/>
            </c:spPr>
          </c:dPt>
          <c:dPt>
            <c:idx val="7"/>
            <c:bubble3D val="0"/>
            <c:spPr>
              <a:gradFill>
                <a:gsLst>
                  <a:gs pos="100000">
                    <a:schemeClr val="accent2">
                      <a:lumMod val="60000"/>
                      <a:lumMod val="60000"/>
                      <a:lumOff val="40000"/>
                    </a:schemeClr>
                  </a:gs>
                  <a:gs pos="0">
                    <a:schemeClr val="accent2">
                      <a:lumMod val="60000"/>
                    </a:schemeClr>
                  </a:gs>
                </a:gsLst>
                <a:lin ang="5400000" scaled="0"/>
              </a:gradFill>
              <a:ln w="19050">
                <a:solidFill>
                  <a:schemeClr val="lt1"/>
                </a:solidFill>
              </a:ln>
              <a:effectLst/>
            </c:spPr>
          </c:dPt>
          <c:dPt>
            <c:idx val="8"/>
            <c:bubble3D val="0"/>
            <c:explosion val="1"/>
            <c:spPr>
              <a:gradFill>
                <a:gsLst>
                  <a:gs pos="100000">
                    <a:schemeClr val="accent3">
                      <a:lumMod val="60000"/>
                      <a:lumMod val="60000"/>
                      <a:lumOff val="40000"/>
                    </a:schemeClr>
                  </a:gs>
                  <a:gs pos="0">
                    <a:schemeClr val="accent3">
                      <a:lumMod val="60000"/>
                    </a:schemeClr>
                  </a:gs>
                </a:gsLst>
                <a:lin ang="5400000" scaled="0"/>
              </a:gradFill>
              <a:ln w="19050">
                <a:solidFill>
                  <a:schemeClr val="lt1"/>
                </a:solidFill>
              </a:ln>
              <a:effectLst/>
            </c:spPr>
          </c:dPt>
          <c:dLbls>
            <c:dLbl>
              <c:idx val="5"/>
              <c:layout>
                <c:manualLayout>
                  <c:x val="-4.9002758239086598E-2"/>
                  <c:y val="-5.9176349956819717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dk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15:layout>
                    <c:manualLayout>
                      <c:w val="6.156806156806157E-2"/>
                      <c:h val="4.4834779438071459E-2"/>
                    </c:manualLayout>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Sheet1!$A$5:$A$16</c:f>
              <c:strCache>
                <c:ptCount val="9"/>
                <c:pt idx="0">
                  <c:v>Brazil</c:v>
                </c:pt>
                <c:pt idx="1">
                  <c:v>USA</c:v>
                </c:pt>
                <c:pt idx="2">
                  <c:v>Argentina</c:v>
                </c:pt>
                <c:pt idx="3">
                  <c:v>China</c:v>
                </c:pt>
                <c:pt idx="4">
                  <c:v>Switzerland</c:v>
                </c:pt>
                <c:pt idx="5">
                  <c:v>Indonesia</c:v>
                </c:pt>
                <c:pt idx="6">
                  <c:v>Turkey</c:v>
                </c:pt>
                <c:pt idx="7">
                  <c:v>Ukraine</c:v>
                </c:pt>
                <c:pt idx="8">
                  <c:v>Others</c:v>
                </c:pt>
              </c:strCache>
              <c:extLst/>
            </c:strRef>
          </c:cat>
          <c:val>
            <c:numRef>
              <c:f>Sheet1!$C$5:$C$16</c:f>
              <c:numCache>
                <c:formatCode>0%</c:formatCode>
                <c:ptCount val="9"/>
                <c:pt idx="0">
                  <c:v>0.1411160282822117</c:v>
                </c:pt>
                <c:pt idx="1">
                  <c:v>8.3819115926547644E-2</c:v>
                </c:pt>
                <c:pt idx="2">
                  <c:v>6.4133475761737627E-2</c:v>
                </c:pt>
                <c:pt idx="3">
                  <c:v>4.5383793682282923E-2</c:v>
                </c:pt>
                <c:pt idx="4">
                  <c:v>4.2464011394272347E-2</c:v>
                </c:pt>
                <c:pt idx="5">
                  <c:v>3.8353934584668598E-2</c:v>
                </c:pt>
                <c:pt idx="6">
                  <c:v>3.5505366498804619E-2</c:v>
                </c:pt>
                <c:pt idx="7">
                  <c:v>2.672567271987385E-2</c:v>
                </c:pt>
                <c:pt idx="8">
                  <c:v>0.50016786204791697</c:v>
                </c:pt>
              </c:numCache>
              <c:extLst/>
            </c:numRef>
          </c:val>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78331979205313684"/>
          <c:y val="8.8504560670271765E-2"/>
          <c:w val="0.18383217249358977"/>
          <c:h val="0.81807217298247437"/>
        </c:manualLayout>
      </c:layout>
      <c:overlay val="0"/>
      <c:spPr>
        <a:solidFill>
          <a:schemeClr val="lt1">
            <a:alpha val="50000"/>
          </a:schemeClr>
        </a:solid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pattFill prst="dkDnDiag">
      <a:fgClr>
        <a:schemeClr val="lt1"/>
      </a:fgClr>
      <a:bgClr>
        <a:schemeClr val="dk1">
          <a:lumMod val="10000"/>
          <a:lumOff val="90000"/>
        </a:schemeClr>
      </a:bgClr>
    </a:pattFill>
    <a:ln w="9525" cap="flat" cmpd="sng" algn="ctr">
      <a:noFill/>
      <a:round/>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b="0" i="0" u="none" strike="noStrike" kern="1200" baseline="0">
                <a:solidFill>
                  <a:srgbClr val="FF4535"/>
                </a:solidFill>
                <a:effectLst/>
                <a:latin typeface="+mn-lt"/>
                <a:ea typeface="+mn-ea"/>
                <a:cs typeface="+mn-cs"/>
              </a:defRPr>
            </a:pPr>
            <a:r>
              <a:rPr lang="en-US" sz="1600" dirty="0">
                <a:solidFill>
                  <a:srgbClr val="FF4535"/>
                </a:solidFill>
              </a:rPr>
              <a:t>Global </a:t>
            </a:r>
            <a:r>
              <a:rPr lang="en-US" sz="1600" dirty="0" smtClean="0">
                <a:solidFill>
                  <a:srgbClr val="FF4535"/>
                </a:solidFill>
              </a:rPr>
              <a:t>food imports </a:t>
            </a:r>
            <a:r>
              <a:rPr lang="en-US" sz="1600" dirty="0">
                <a:solidFill>
                  <a:srgbClr val="FF4535"/>
                </a:solidFill>
              </a:rPr>
              <a:t>in </a:t>
            </a:r>
            <a:r>
              <a:rPr lang="en-US" sz="1600" dirty="0" smtClean="0">
                <a:solidFill>
                  <a:srgbClr val="FF4535"/>
                </a:solidFill>
              </a:rPr>
              <a:t>billion</a:t>
            </a:r>
            <a:r>
              <a:rPr lang="en-US" sz="1600" baseline="0" dirty="0" smtClean="0">
                <a:solidFill>
                  <a:srgbClr val="FF4535"/>
                </a:solidFill>
              </a:rPr>
              <a:t> </a:t>
            </a:r>
            <a:r>
              <a:rPr lang="en-US" sz="1600" dirty="0" smtClean="0">
                <a:solidFill>
                  <a:srgbClr val="FF4535"/>
                </a:solidFill>
              </a:rPr>
              <a:t>USD</a:t>
            </a:r>
            <a:endParaRPr lang="en-US" sz="1600" dirty="0">
              <a:solidFill>
                <a:srgbClr val="FF4535"/>
              </a:solidFill>
            </a:endParaRPr>
          </a:p>
        </c:rich>
      </c:tx>
      <c:overlay val="0"/>
      <c:spPr>
        <a:noFill/>
        <a:ln>
          <a:noFill/>
        </a:ln>
        <a:effectLst/>
      </c:spPr>
      <c:txPr>
        <a:bodyPr rot="0" spcFirstLastPara="1" vertOverflow="ellipsis" vert="horz" wrap="square" anchor="ctr" anchorCtr="1"/>
        <a:lstStyle/>
        <a:p>
          <a:pPr>
            <a:defRPr b="0" i="0" u="none" strike="noStrike" kern="1200" baseline="0">
              <a:solidFill>
                <a:srgbClr val="FF4535"/>
              </a:solidFill>
              <a:effectLst/>
              <a:latin typeface="+mn-lt"/>
              <a:ea typeface="+mn-ea"/>
              <a:cs typeface="+mn-cs"/>
            </a:defRPr>
          </a:pPr>
          <a:endParaRPr lang="en-US"/>
        </a:p>
      </c:txPr>
    </c:title>
    <c:autoTitleDeleted val="0"/>
    <c:plotArea>
      <c:layout/>
      <c:barChart>
        <c:barDir val="col"/>
        <c:grouping val="clustered"/>
        <c:varyColors val="0"/>
        <c:ser>
          <c:idx val="0"/>
          <c:order val="0"/>
          <c:tx>
            <c:strRef>
              <c:f>Sheet2!$D$1</c:f>
              <c:strCache>
                <c:ptCount val="1"/>
                <c:pt idx="0">
                  <c:v>Global Food Imports in Mio USD</c:v>
                </c:pt>
              </c:strCache>
            </c:strRef>
          </c:tx>
          <c:spPr>
            <a:solidFill>
              <a:srgbClr val="FF4535"/>
            </a:soli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Sheet2!$A$2:$A$12</c:f>
              <c:strCache>
                <c:ptCount val="10"/>
                <c:pt idx="0">
                  <c:v>Total</c:v>
                </c:pt>
                <c:pt idx="1">
                  <c:v>EU 27</c:v>
                </c:pt>
                <c:pt idx="2">
                  <c:v>China</c:v>
                </c:pt>
                <c:pt idx="3">
                  <c:v>USA</c:v>
                </c:pt>
                <c:pt idx="4">
                  <c:v>Japan</c:v>
                </c:pt>
                <c:pt idx="5">
                  <c:v>Russia</c:v>
                </c:pt>
                <c:pt idx="6">
                  <c:v>Canada</c:v>
                </c:pt>
                <c:pt idx="7">
                  <c:v>Indonesia</c:v>
                </c:pt>
                <c:pt idx="8">
                  <c:v>Brazil</c:v>
                </c:pt>
                <c:pt idx="9">
                  <c:v>Argentina</c:v>
                </c:pt>
              </c:strCache>
              <c:extLst/>
            </c:strRef>
          </c:cat>
          <c:val>
            <c:numRef>
              <c:f>Sheet2!$D$2:$D$12</c:f>
              <c:numCache>
                <c:formatCode>_("$"* #,##0_);_("$"* \(#,##0\);_("$"* "-"??_);_(@_)</c:formatCode>
                <c:ptCount val="10"/>
                <c:pt idx="0">
                  <c:v>1744.5825</c:v>
                </c:pt>
                <c:pt idx="1">
                  <c:v>623.24239999999998</c:v>
                </c:pt>
                <c:pt idx="2">
                  <c:v>156.8228</c:v>
                </c:pt>
                <c:pt idx="3">
                  <c:v>141.85230000000001</c:v>
                </c:pt>
                <c:pt idx="4">
                  <c:v>93.724800000000002</c:v>
                </c:pt>
                <c:pt idx="5">
                  <c:v>41.982900000000001</c:v>
                </c:pt>
                <c:pt idx="6">
                  <c:v>37.909300000000002</c:v>
                </c:pt>
                <c:pt idx="7">
                  <c:v>20.905799999999999</c:v>
                </c:pt>
                <c:pt idx="8">
                  <c:v>13.109</c:v>
                </c:pt>
                <c:pt idx="9">
                  <c:v>2.4781</c:v>
                </c:pt>
              </c:numCache>
              <c:extLst/>
            </c:numRef>
          </c:val>
        </c:ser>
        <c:dLbls>
          <c:dLblPos val="outEnd"/>
          <c:showLegendKey val="0"/>
          <c:showVal val="1"/>
          <c:showCatName val="0"/>
          <c:showSerName val="0"/>
          <c:showPercent val="0"/>
          <c:showBubbleSize val="0"/>
        </c:dLbls>
        <c:gapWidth val="41"/>
        <c:axId val="398093384"/>
        <c:axId val="398091424"/>
      </c:barChart>
      <c:catAx>
        <c:axId val="39809338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effectLst/>
                <a:latin typeface="+mn-lt"/>
                <a:ea typeface="+mn-ea"/>
                <a:cs typeface="+mn-cs"/>
              </a:defRPr>
            </a:pPr>
            <a:endParaRPr lang="en-US"/>
          </a:p>
        </c:txPr>
        <c:crossAx val="398091424"/>
        <c:crosses val="autoZero"/>
        <c:auto val="1"/>
        <c:lblAlgn val="ctr"/>
        <c:lblOffset val="100"/>
        <c:noMultiLvlLbl val="0"/>
      </c:catAx>
      <c:valAx>
        <c:axId val="398091424"/>
        <c:scaling>
          <c:orientation val="minMax"/>
        </c:scaling>
        <c:delete val="1"/>
        <c:axPos val="l"/>
        <c:majorGridlines>
          <c:spPr>
            <a:ln w="9525" cap="flat" cmpd="sng" algn="ctr">
              <a:solidFill>
                <a:schemeClr val="dk1">
                  <a:lumMod val="15000"/>
                  <a:lumOff val="85000"/>
                </a:schemeClr>
              </a:solidFill>
              <a:round/>
            </a:ln>
            <a:effectLst/>
          </c:spPr>
        </c:majorGridlines>
        <c:numFmt formatCode="_(&quot;$&quot;* #,##0_);_(&quot;$&quot;* \(#,##0\);_(&quot;$&quot;* &quot;-&quot;??_);_(@_)" sourceLinked="1"/>
        <c:majorTickMark val="none"/>
        <c:minorTickMark val="none"/>
        <c:tickLblPos val="nextTo"/>
        <c:crossAx val="398093384"/>
        <c:crosses val="autoZero"/>
        <c:crossBetween val="between"/>
      </c:valAx>
      <c:spPr>
        <a:noFill/>
        <a:ln>
          <a:noFill/>
        </a:ln>
        <a:effectLst/>
      </c:spPr>
    </c:plotArea>
    <c:plotVisOnly val="1"/>
    <c:dispBlanksAs val="gap"/>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baseline="0">
                <a:solidFill>
                  <a:srgbClr val="FF4535"/>
                </a:solidFill>
                <a:effectLst/>
                <a:latin typeface="+mn-lt"/>
                <a:ea typeface="+mn-ea"/>
                <a:cs typeface="+mn-cs"/>
              </a:defRPr>
            </a:pPr>
            <a:r>
              <a:rPr lang="en-US" sz="2000" b="1">
                <a:solidFill>
                  <a:srgbClr val="FF4535"/>
                </a:solidFill>
              </a:rPr>
              <a:t>Total RASFF alerts 2004-2010</a:t>
            </a:r>
          </a:p>
        </c:rich>
      </c:tx>
      <c:layout>
        <c:manualLayout>
          <c:xMode val="edge"/>
          <c:yMode val="edge"/>
          <c:x val="8.1454002797853337E-2"/>
          <c:y val="2.3148148148148147E-2"/>
        </c:manualLayout>
      </c:layout>
      <c:overlay val="0"/>
      <c:spPr>
        <a:noFill/>
        <a:ln>
          <a:noFill/>
        </a:ln>
        <a:effectLst/>
      </c:spPr>
      <c:txPr>
        <a:bodyPr rot="0" spcFirstLastPara="1" vertOverflow="ellipsis" vert="horz" wrap="square" anchor="ctr" anchorCtr="1"/>
        <a:lstStyle/>
        <a:p>
          <a:pPr>
            <a:defRPr sz="2000" b="1" i="0" u="none" strike="noStrike" kern="1200" baseline="0">
              <a:solidFill>
                <a:srgbClr val="FF4535"/>
              </a:solidFill>
              <a:effectLst/>
              <a:latin typeface="+mn-lt"/>
              <a:ea typeface="+mn-ea"/>
              <a:cs typeface="+mn-cs"/>
            </a:defRPr>
          </a:pPr>
          <a:endParaRPr lang="en-US"/>
        </a:p>
      </c:txPr>
    </c:title>
    <c:autoTitleDeleted val="0"/>
    <c:plotArea>
      <c:layout>
        <c:manualLayout>
          <c:layoutTarget val="inner"/>
          <c:xMode val="edge"/>
          <c:yMode val="edge"/>
          <c:x val="9.28484719280874E-2"/>
          <c:y val="0.20562518226888304"/>
          <c:w val="0.87358785928982452"/>
          <c:h val="0.70415099154272387"/>
        </c:manualLayout>
      </c:layout>
      <c:barChart>
        <c:barDir val="col"/>
        <c:grouping val="clustered"/>
        <c:varyColors val="0"/>
        <c:ser>
          <c:idx val="0"/>
          <c:order val="0"/>
          <c:tx>
            <c:strRef>
              <c:f>Sheet1!$B$4</c:f>
              <c:strCache>
                <c:ptCount val="1"/>
                <c:pt idx="0">
                  <c:v>Total alerts</c:v>
                </c:pt>
              </c:strCache>
            </c:strRef>
          </c:tx>
          <c:spPr>
            <a:solidFill>
              <a:srgbClr val="FF4535"/>
            </a:solidFill>
            <a:ln>
              <a:noFill/>
            </a:ln>
            <a:effectLst>
              <a:outerShdw blurRad="76200" dir="18900000" sy="23000" kx="-1200000" algn="bl" rotWithShape="0">
                <a:prstClr val="black">
                  <a:alpha val="20000"/>
                </a:prstClr>
              </a:outerShdw>
            </a:effectLst>
            <a:scene3d>
              <a:camera prst="orthographicFront"/>
              <a:lightRig rig="threePt" dir="t"/>
            </a:scene3d>
            <a:sp3d>
              <a:bevelT w="0" h="0"/>
            </a:sp3d>
          </c:spPr>
          <c:invertIfNegative val="0"/>
          <c:cat>
            <c:numRef>
              <c:f>Sheet1!$A$6:$A$21</c:f>
              <c:numCache>
                <c:formatCode>General</c:formatCode>
                <c:ptCount val="16"/>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numCache>
            </c:numRef>
          </c:cat>
          <c:val>
            <c:numRef>
              <c:f>Sheet1!$B$6:$B$21</c:f>
              <c:numCache>
                <c:formatCode>General</c:formatCode>
                <c:ptCount val="16"/>
                <c:pt idx="0">
                  <c:v>143</c:v>
                </c:pt>
                <c:pt idx="1">
                  <c:v>304</c:v>
                </c:pt>
                <c:pt idx="2">
                  <c:v>698</c:v>
                </c:pt>
                <c:pt idx="3">
                  <c:v>823</c:v>
                </c:pt>
                <c:pt idx="4">
                  <c:v>1567</c:v>
                </c:pt>
                <c:pt idx="5">
                  <c:v>3024</c:v>
                </c:pt>
                <c:pt idx="6">
                  <c:v>4286</c:v>
                </c:pt>
                <c:pt idx="7">
                  <c:v>5359</c:v>
                </c:pt>
                <c:pt idx="8">
                  <c:v>6894</c:v>
                </c:pt>
                <c:pt idx="9">
                  <c:v>6591</c:v>
                </c:pt>
                <c:pt idx="10">
                  <c:v>7138</c:v>
                </c:pt>
                <c:pt idx="11">
                  <c:v>6904</c:v>
                </c:pt>
                <c:pt idx="12">
                  <c:v>7856</c:v>
                </c:pt>
                <c:pt idx="13">
                  <c:v>8511</c:v>
                </c:pt>
                <c:pt idx="14">
                  <c:v>9055</c:v>
                </c:pt>
                <c:pt idx="15">
                  <c:v>8713</c:v>
                </c:pt>
              </c:numCache>
            </c:numRef>
          </c:val>
        </c:ser>
        <c:dLbls>
          <c:showLegendKey val="0"/>
          <c:showVal val="0"/>
          <c:showCatName val="0"/>
          <c:showSerName val="0"/>
          <c:showPercent val="0"/>
          <c:showBubbleSize val="0"/>
        </c:dLbls>
        <c:gapWidth val="50"/>
        <c:axId val="398087896"/>
        <c:axId val="398087112"/>
      </c:barChart>
      <c:catAx>
        <c:axId val="398087896"/>
        <c:scaling>
          <c:orientation val="minMax"/>
        </c:scaling>
        <c:delete val="0"/>
        <c:axPos val="b"/>
        <c:numFmt formatCode="General" sourceLinked="1"/>
        <c:majorTickMark val="out"/>
        <c:minorTickMark val="none"/>
        <c:tickLblPos val="nextTo"/>
        <c:spPr>
          <a:noFill/>
          <a:ln w="12700" cap="flat" cmpd="sng" algn="ctr">
            <a:solidFill>
              <a:schemeClr val="dk1"/>
            </a:solidFill>
            <a:prstDash val="solid"/>
            <a:miter lim="800000"/>
          </a:ln>
          <a:effectLst/>
        </c:spPr>
        <c:txPr>
          <a:bodyPr rot="-60000000" spcFirstLastPara="1" vertOverflow="ellipsis" vert="horz" wrap="square" anchor="ctr" anchorCtr="1"/>
          <a:lstStyle/>
          <a:p>
            <a:pPr>
              <a:defRPr sz="1000" b="0" i="0" u="none" strike="noStrike" kern="1200" baseline="0">
                <a:solidFill>
                  <a:schemeClr val="tx1"/>
                </a:solidFill>
                <a:effectLst/>
                <a:latin typeface="+mn-lt"/>
                <a:ea typeface="+mn-ea"/>
                <a:cs typeface="+mn-cs"/>
              </a:defRPr>
            </a:pPr>
            <a:endParaRPr lang="en-US"/>
          </a:p>
        </c:txPr>
        <c:crossAx val="398087112"/>
        <c:crosses val="autoZero"/>
        <c:auto val="1"/>
        <c:lblAlgn val="ctr"/>
        <c:lblOffset val="100"/>
        <c:noMultiLvlLbl val="0"/>
      </c:catAx>
      <c:valAx>
        <c:axId val="398087112"/>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398087896"/>
        <c:crosses val="autoZero"/>
        <c:crossBetween val="between"/>
      </c:valAx>
      <c:spPr>
        <a:noFill/>
        <a:ln>
          <a:noFill/>
        </a:ln>
        <a:effectLst/>
      </c:spPr>
    </c:plotArea>
    <c:plotVisOnly val="1"/>
    <c:dispBlanksAs val="gap"/>
    <c:showDLblsOverMax val="0"/>
  </c:chart>
  <c:spPr>
    <a:solidFill>
      <a:sysClr val="window" lastClr="FFFFFF"/>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000" kern="1200"/>
  </cs:chartArea>
  <cs:dataLabel>
    <cs:lnRef idx="0"/>
    <cs:fillRef idx="0"/>
    <cs:effectRef idx="0"/>
    <cs:fontRef idx="minor">
      <a:schemeClr val="lt1"/>
    </cs:fontRef>
    <cs:spPr/>
    <cs:defRPr sz="10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0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000" kern="1200"/>
  </cs:chartArea>
  <cs:dataLabel>
    <cs:lnRef idx="0"/>
    <cs:fillRef idx="0"/>
    <cs:effectRef idx="0"/>
    <cs:fontRef idx="minor">
      <a:schemeClr val="lt1"/>
    </cs:fontRef>
    <cs:spPr/>
    <cs:defRPr sz="10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0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0.05797</cdr:x>
      <cdr:y>0.91445</cdr:y>
    </cdr:from>
    <cdr:to>
      <cdr:x>0.31818</cdr:x>
      <cdr:y>0.97725</cdr:y>
    </cdr:to>
    <cdr:sp macro="" textlink="">
      <cdr:nvSpPr>
        <cdr:cNvPr id="2" name="TextBox 1"/>
        <cdr:cNvSpPr txBox="1"/>
      </cdr:nvSpPr>
      <cdr:spPr>
        <a:xfrm xmlns:a="http://schemas.openxmlformats.org/drawingml/2006/main">
          <a:off x="268287" y="3085116"/>
          <a:ext cx="1204175" cy="2118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800" dirty="0" smtClean="0"/>
            <a:t>2011 Source</a:t>
          </a:r>
          <a:r>
            <a:rPr lang="en-US" sz="800" dirty="0"/>
            <a:t>: Eurostat</a:t>
          </a:r>
        </a:p>
      </cdr:txBody>
    </cdr:sp>
  </cdr:relSizeAnchor>
</c:userShapes>
</file>

<file path=ppt/drawings/drawing2.xml><?xml version="1.0" encoding="utf-8"?>
<c:userShapes xmlns:c="http://schemas.openxmlformats.org/drawingml/2006/chart">
  <cdr:relSizeAnchor xmlns:cdr="http://schemas.openxmlformats.org/drawingml/2006/chartDrawing">
    <cdr:from>
      <cdr:x>0.78412</cdr:x>
      <cdr:y>0.05086</cdr:y>
    </cdr:from>
    <cdr:to>
      <cdr:x>0.96181</cdr:x>
      <cdr:y>0.18158</cdr:y>
    </cdr:to>
    <cdr:sp macro="" textlink="">
      <cdr:nvSpPr>
        <cdr:cNvPr id="2" name="TextBox 1"/>
        <cdr:cNvSpPr txBox="1"/>
      </cdr:nvSpPr>
      <cdr:spPr>
        <a:xfrm xmlns:a="http://schemas.openxmlformats.org/drawingml/2006/main">
          <a:off x="3560390" y="139512"/>
          <a:ext cx="806823" cy="35858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800"/>
            <a:t>Source: RASFF</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943F83-4CA1-4CE5-8C82-8E08B16DB6E5}" type="datetimeFigureOut">
              <a:rPr lang="en-GB" smtClean="0"/>
              <a:t>06/06/2014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D5BB8C-D8F5-42E9-B7B6-EA2FB7A1609D}" type="slidenum">
              <a:rPr lang="en-GB" smtClean="0"/>
              <a:t>‹#›</a:t>
            </a:fld>
            <a:endParaRPr lang="en-GB"/>
          </a:p>
        </p:txBody>
      </p:sp>
    </p:spTree>
    <p:extLst>
      <p:ext uri="{BB962C8B-B14F-4D97-AF65-F5344CB8AC3E}">
        <p14:creationId xmlns:p14="http://schemas.microsoft.com/office/powerpoint/2010/main" val="2402445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3D5BB8C-D8F5-42E9-B7B6-EA2FB7A1609D}" type="slidenum">
              <a:rPr lang="en-GB" smtClean="0"/>
              <a:t>1</a:t>
            </a:fld>
            <a:endParaRPr lang="en-GB"/>
          </a:p>
        </p:txBody>
      </p:sp>
    </p:spTree>
    <p:extLst>
      <p:ext uri="{BB962C8B-B14F-4D97-AF65-F5344CB8AC3E}">
        <p14:creationId xmlns:p14="http://schemas.microsoft.com/office/powerpoint/2010/main" val="28147049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3D5BB8C-D8F5-42E9-B7B6-EA2FB7A1609D}" type="slidenum">
              <a:rPr lang="en-GB" smtClean="0"/>
              <a:t>11</a:t>
            </a:fld>
            <a:endParaRPr lang="en-GB"/>
          </a:p>
        </p:txBody>
      </p:sp>
    </p:spTree>
    <p:extLst>
      <p:ext uri="{BB962C8B-B14F-4D97-AF65-F5344CB8AC3E}">
        <p14:creationId xmlns:p14="http://schemas.microsoft.com/office/powerpoint/2010/main" val="33151850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3D5BB8C-D8F5-42E9-B7B6-EA2FB7A1609D}" type="slidenum">
              <a:rPr lang="en-GB" smtClean="0"/>
              <a:t>12</a:t>
            </a:fld>
            <a:endParaRPr lang="en-GB"/>
          </a:p>
        </p:txBody>
      </p:sp>
    </p:spTree>
    <p:extLst>
      <p:ext uri="{BB962C8B-B14F-4D97-AF65-F5344CB8AC3E}">
        <p14:creationId xmlns:p14="http://schemas.microsoft.com/office/powerpoint/2010/main" val="18549287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3D5BB8C-D8F5-42E9-B7B6-EA2FB7A1609D}" type="slidenum">
              <a:rPr lang="en-GB" smtClean="0"/>
              <a:t>13</a:t>
            </a:fld>
            <a:endParaRPr lang="en-GB"/>
          </a:p>
        </p:txBody>
      </p:sp>
    </p:spTree>
    <p:extLst>
      <p:ext uri="{BB962C8B-B14F-4D97-AF65-F5344CB8AC3E}">
        <p14:creationId xmlns:p14="http://schemas.microsoft.com/office/powerpoint/2010/main" val="37332190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3D5BB8C-D8F5-42E9-B7B6-EA2FB7A1609D}" type="slidenum">
              <a:rPr lang="en-GB" smtClean="0"/>
              <a:t>14</a:t>
            </a:fld>
            <a:endParaRPr lang="en-GB"/>
          </a:p>
        </p:txBody>
      </p:sp>
    </p:spTree>
    <p:extLst>
      <p:ext uri="{BB962C8B-B14F-4D97-AF65-F5344CB8AC3E}">
        <p14:creationId xmlns:p14="http://schemas.microsoft.com/office/powerpoint/2010/main" val="20993715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3D5BB8C-D8F5-42E9-B7B6-EA2FB7A1609D}" type="slidenum">
              <a:rPr lang="en-GB" smtClean="0"/>
              <a:t>15</a:t>
            </a:fld>
            <a:endParaRPr lang="en-GB"/>
          </a:p>
        </p:txBody>
      </p:sp>
    </p:spTree>
    <p:extLst>
      <p:ext uri="{BB962C8B-B14F-4D97-AF65-F5344CB8AC3E}">
        <p14:creationId xmlns:p14="http://schemas.microsoft.com/office/powerpoint/2010/main" val="44983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4F0AE050-33A7-4AFC-A35C-2EF691239DF5}" type="slidenum">
              <a:rPr lang="en-GB" smtClean="0"/>
              <a:pPr/>
              <a:t>3</a:t>
            </a:fld>
            <a:endParaRPr lang="en-GB"/>
          </a:p>
        </p:txBody>
      </p:sp>
    </p:spTree>
    <p:extLst>
      <p:ext uri="{BB962C8B-B14F-4D97-AF65-F5344CB8AC3E}">
        <p14:creationId xmlns:p14="http://schemas.microsoft.com/office/powerpoint/2010/main" val="1735670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4F0AE050-33A7-4AFC-A35C-2EF691239DF5}" type="slidenum">
              <a:rPr lang="en-GB" smtClean="0"/>
              <a:pPr/>
              <a:t>4</a:t>
            </a:fld>
            <a:endParaRPr lang="en-GB"/>
          </a:p>
        </p:txBody>
      </p:sp>
    </p:spTree>
    <p:extLst>
      <p:ext uri="{BB962C8B-B14F-4D97-AF65-F5344CB8AC3E}">
        <p14:creationId xmlns:p14="http://schemas.microsoft.com/office/powerpoint/2010/main" val="2172720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4F0AE050-33A7-4AFC-A35C-2EF691239DF5}" type="slidenum">
              <a:rPr lang="en-GB" smtClean="0"/>
              <a:pPr/>
              <a:t>5</a:t>
            </a:fld>
            <a:endParaRPr lang="en-GB"/>
          </a:p>
        </p:txBody>
      </p:sp>
    </p:spTree>
    <p:extLst>
      <p:ext uri="{BB962C8B-B14F-4D97-AF65-F5344CB8AC3E}">
        <p14:creationId xmlns:p14="http://schemas.microsoft.com/office/powerpoint/2010/main" val="22315134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4F0AE050-33A7-4AFC-A35C-2EF691239DF5}" type="slidenum">
              <a:rPr lang="en-GB" smtClean="0"/>
              <a:pPr/>
              <a:t>6</a:t>
            </a:fld>
            <a:endParaRPr lang="en-GB"/>
          </a:p>
        </p:txBody>
      </p:sp>
    </p:spTree>
    <p:extLst>
      <p:ext uri="{BB962C8B-B14F-4D97-AF65-F5344CB8AC3E}">
        <p14:creationId xmlns:p14="http://schemas.microsoft.com/office/powerpoint/2010/main" val="6382411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3D5BB8C-D8F5-42E9-B7B6-EA2FB7A1609D}" type="slidenum">
              <a:rPr lang="en-GB" smtClean="0"/>
              <a:t>7</a:t>
            </a:fld>
            <a:endParaRPr lang="en-GB"/>
          </a:p>
        </p:txBody>
      </p:sp>
    </p:spTree>
    <p:extLst>
      <p:ext uri="{BB962C8B-B14F-4D97-AF65-F5344CB8AC3E}">
        <p14:creationId xmlns:p14="http://schemas.microsoft.com/office/powerpoint/2010/main" val="40646195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3D5BB8C-D8F5-42E9-B7B6-EA2FB7A1609D}" type="slidenum">
              <a:rPr lang="en-GB" smtClean="0"/>
              <a:t>8</a:t>
            </a:fld>
            <a:endParaRPr lang="en-GB"/>
          </a:p>
        </p:txBody>
      </p:sp>
    </p:spTree>
    <p:extLst>
      <p:ext uri="{BB962C8B-B14F-4D97-AF65-F5344CB8AC3E}">
        <p14:creationId xmlns:p14="http://schemas.microsoft.com/office/powerpoint/2010/main" val="1033027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3D5BB8C-D8F5-42E9-B7B6-EA2FB7A1609D}" type="slidenum">
              <a:rPr lang="en-GB" smtClean="0"/>
              <a:t>9</a:t>
            </a:fld>
            <a:endParaRPr lang="en-GB"/>
          </a:p>
        </p:txBody>
      </p:sp>
    </p:spTree>
    <p:extLst>
      <p:ext uri="{BB962C8B-B14F-4D97-AF65-F5344CB8AC3E}">
        <p14:creationId xmlns:p14="http://schemas.microsoft.com/office/powerpoint/2010/main" val="23267050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3D5BB8C-D8F5-42E9-B7B6-EA2FB7A1609D}" type="slidenum">
              <a:rPr lang="en-GB" smtClean="0"/>
              <a:t>10</a:t>
            </a:fld>
            <a:endParaRPr lang="en-GB"/>
          </a:p>
        </p:txBody>
      </p:sp>
    </p:spTree>
    <p:extLst>
      <p:ext uri="{BB962C8B-B14F-4D97-AF65-F5344CB8AC3E}">
        <p14:creationId xmlns:p14="http://schemas.microsoft.com/office/powerpoint/2010/main" val="4276453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5436" y="290993"/>
            <a:ext cx="7772400" cy="346961"/>
          </a:xfrm>
        </p:spPr>
        <p:txBody>
          <a:bodyPr/>
          <a:lstStyle/>
          <a:p>
            <a:r>
              <a:rPr lang="en-US" smtClean="0"/>
              <a:t>Click to edit Master title style</a:t>
            </a:r>
            <a:endParaRPr lang="en-GB"/>
          </a:p>
        </p:txBody>
      </p:sp>
      <p:sp>
        <p:nvSpPr>
          <p:cNvPr id="3" name="Subtitle 2"/>
          <p:cNvSpPr>
            <a:spLocks noGrp="1"/>
          </p:cNvSpPr>
          <p:nvPr>
            <p:ph type="subTitle" idx="1"/>
          </p:nvPr>
        </p:nvSpPr>
        <p:spPr>
          <a:xfrm>
            <a:off x="3519376" y="3620386"/>
            <a:ext cx="4412512" cy="1752600"/>
          </a:xfrm>
        </p:spPr>
        <p:txBody>
          <a:bodyPr>
            <a:normAutofit/>
          </a:bodyPr>
          <a:lstStyle>
            <a:lvl1pPr marL="0" indent="0" algn="l">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ED2E0DF-2859-4A36-888A-5BFBF632968B}" type="datetime1">
              <a:rPr lang="en-GB" smtClean="0"/>
              <a:t>06/06/2014</a:t>
            </a:fld>
            <a:endParaRPr lang="en-GB"/>
          </a:p>
        </p:txBody>
      </p:sp>
      <p:sp>
        <p:nvSpPr>
          <p:cNvPr id="5" name="Footer Placeholder 4"/>
          <p:cNvSpPr>
            <a:spLocks noGrp="1"/>
          </p:cNvSpPr>
          <p:nvPr>
            <p:ph type="ftr" sz="quarter" idx="11"/>
          </p:nvPr>
        </p:nvSpPr>
        <p:spPr/>
        <p:txBody>
          <a:bodyPr/>
          <a:lstStyle/>
          <a:p>
            <a:r>
              <a:rPr lang="en-GB" smtClean="0"/>
              <a:t>(c) SYNTESA PARTNERS &amp; ASSOCIATES</a:t>
            </a:r>
            <a:endParaRPr lang="en-GB"/>
          </a:p>
        </p:txBody>
      </p:sp>
      <p:sp>
        <p:nvSpPr>
          <p:cNvPr id="6" name="Slide Number Placeholder 5"/>
          <p:cNvSpPr>
            <a:spLocks noGrp="1"/>
          </p:cNvSpPr>
          <p:nvPr>
            <p:ph type="sldNum" sz="quarter" idx="12"/>
          </p:nvPr>
        </p:nvSpPr>
        <p:spPr/>
        <p:txBody>
          <a:bodyPr/>
          <a:lstStyle/>
          <a:p>
            <a:fld id="{1920EEC7-98E1-4CEF-92AF-B9255C82647E}" type="slidenum">
              <a:rPr lang="en-GB" smtClean="0"/>
              <a:t>‹#›</a:t>
            </a:fld>
            <a:endParaRPr lang="en-GB"/>
          </a:p>
        </p:txBody>
      </p:sp>
    </p:spTree>
    <p:extLst>
      <p:ext uri="{BB962C8B-B14F-4D97-AF65-F5344CB8AC3E}">
        <p14:creationId xmlns:p14="http://schemas.microsoft.com/office/powerpoint/2010/main" val="2872826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64ED2AD-EA26-47AC-BD7D-6FB315E225BB}" type="datetime1">
              <a:rPr lang="en-GB" smtClean="0"/>
              <a:t>06/06/2014</a:t>
            </a:fld>
            <a:endParaRPr lang="en-GB"/>
          </a:p>
        </p:txBody>
      </p:sp>
      <p:sp>
        <p:nvSpPr>
          <p:cNvPr id="5" name="Footer Placeholder 4"/>
          <p:cNvSpPr>
            <a:spLocks noGrp="1"/>
          </p:cNvSpPr>
          <p:nvPr>
            <p:ph type="ftr" sz="quarter" idx="11"/>
          </p:nvPr>
        </p:nvSpPr>
        <p:spPr/>
        <p:txBody>
          <a:bodyPr/>
          <a:lstStyle/>
          <a:p>
            <a:r>
              <a:rPr lang="en-GB" smtClean="0"/>
              <a:t>(c) SYNTESA PARTNERS &amp; ASSOCIATES</a:t>
            </a:r>
            <a:endParaRPr lang="en-GB"/>
          </a:p>
        </p:txBody>
      </p:sp>
      <p:sp>
        <p:nvSpPr>
          <p:cNvPr id="6" name="Slide Number Placeholder 5"/>
          <p:cNvSpPr>
            <a:spLocks noGrp="1"/>
          </p:cNvSpPr>
          <p:nvPr>
            <p:ph type="sldNum" sz="quarter" idx="12"/>
          </p:nvPr>
        </p:nvSpPr>
        <p:spPr/>
        <p:txBody>
          <a:bodyPr/>
          <a:lstStyle/>
          <a:p>
            <a:fld id="{1920EEC7-98E1-4CEF-92AF-B9255C82647E}" type="slidenum">
              <a:rPr lang="en-GB" smtClean="0"/>
              <a:t>‹#›</a:t>
            </a:fld>
            <a:endParaRPr lang="en-GB"/>
          </a:p>
        </p:txBody>
      </p:sp>
    </p:spTree>
    <p:extLst>
      <p:ext uri="{BB962C8B-B14F-4D97-AF65-F5344CB8AC3E}">
        <p14:creationId xmlns:p14="http://schemas.microsoft.com/office/powerpoint/2010/main" val="912002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60E5788-5F64-4DF7-A898-2A966ACAF8EF}" type="datetime1">
              <a:rPr lang="en-GB" smtClean="0"/>
              <a:t>06/06/2014</a:t>
            </a:fld>
            <a:endParaRPr lang="en-GB"/>
          </a:p>
        </p:txBody>
      </p:sp>
      <p:sp>
        <p:nvSpPr>
          <p:cNvPr id="5" name="Footer Placeholder 4"/>
          <p:cNvSpPr>
            <a:spLocks noGrp="1"/>
          </p:cNvSpPr>
          <p:nvPr>
            <p:ph type="ftr" sz="quarter" idx="11"/>
          </p:nvPr>
        </p:nvSpPr>
        <p:spPr/>
        <p:txBody>
          <a:bodyPr/>
          <a:lstStyle/>
          <a:p>
            <a:r>
              <a:rPr lang="en-GB" smtClean="0"/>
              <a:t>(c) SYNTESA PARTNERS &amp; ASSOCIATES</a:t>
            </a:r>
            <a:endParaRPr lang="en-GB"/>
          </a:p>
        </p:txBody>
      </p:sp>
      <p:sp>
        <p:nvSpPr>
          <p:cNvPr id="6" name="Slide Number Placeholder 5"/>
          <p:cNvSpPr>
            <a:spLocks noGrp="1"/>
          </p:cNvSpPr>
          <p:nvPr>
            <p:ph type="sldNum" sz="quarter" idx="12"/>
          </p:nvPr>
        </p:nvSpPr>
        <p:spPr/>
        <p:txBody>
          <a:bodyPr/>
          <a:lstStyle/>
          <a:p>
            <a:fld id="{1920EEC7-98E1-4CEF-92AF-B9255C82647E}" type="slidenum">
              <a:rPr lang="en-GB" smtClean="0"/>
              <a:t>‹#›</a:t>
            </a:fld>
            <a:endParaRPr lang="en-GB"/>
          </a:p>
        </p:txBody>
      </p:sp>
    </p:spTree>
    <p:extLst>
      <p:ext uri="{BB962C8B-B14F-4D97-AF65-F5344CB8AC3E}">
        <p14:creationId xmlns:p14="http://schemas.microsoft.com/office/powerpoint/2010/main" val="451916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8912" y="316242"/>
            <a:ext cx="8229600" cy="320675"/>
          </a:xfrm>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EB46A9A-056E-4FBD-B5EE-53B6DE6E143E}" type="datetime1">
              <a:rPr lang="en-GB" smtClean="0"/>
              <a:t>06/06/2014</a:t>
            </a:fld>
            <a:endParaRPr lang="en-GB"/>
          </a:p>
        </p:txBody>
      </p:sp>
      <p:sp>
        <p:nvSpPr>
          <p:cNvPr id="5" name="Footer Placeholder 4"/>
          <p:cNvSpPr>
            <a:spLocks noGrp="1"/>
          </p:cNvSpPr>
          <p:nvPr>
            <p:ph type="ftr" sz="quarter" idx="11"/>
          </p:nvPr>
        </p:nvSpPr>
        <p:spPr/>
        <p:txBody>
          <a:bodyPr/>
          <a:lstStyle/>
          <a:p>
            <a:r>
              <a:rPr lang="en-GB" smtClean="0"/>
              <a:t>(c) SYNTESA PARTNERS &amp; ASSOCIATES</a:t>
            </a:r>
            <a:endParaRPr lang="en-GB" dirty="0"/>
          </a:p>
        </p:txBody>
      </p:sp>
      <p:sp>
        <p:nvSpPr>
          <p:cNvPr id="6" name="Slide Number Placeholder 5"/>
          <p:cNvSpPr>
            <a:spLocks noGrp="1"/>
          </p:cNvSpPr>
          <p:nvPr>
            <p:ph type="sldNum" sz="quarter" idx="12"/>
          </p:nvPr>
        </p:nvSpPr>
        <p:spPr/>
        <p:txBody>
          <a:bodyPr/>
          <a:lstStyle/>
          <a:p>
            <a:fld id="{1920EEC7-98E1-4CEF-92AF-B9255C82647E}" type="slidenum">
              <a:rPr lang="en-GB" smtClean="0"/>
              <a:t>‹#›</a:t>
            </a:fld>
            <a:endParaRPr lang="en-GB"/>
          </a:p>
        </p:txBody>
      </p:sp>
    </p:spTree>
    <p:extLst>
      <p:ext uri="{BB962C8B-B14F-4D97-AF65-F5344CB8AC3E}">
        <p14:creationId xmlns:p14="http://schemas.microsoft.com/office/powerpoint/2010/main" val="3682052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589C64-5F09-4A13-A1A0-C75B58667C91}" type="datetime1">
              <a:rPr lang="en-GB" smtClean="0"/>
              <a:t>06/06/2014</a:t>
            </a:fld>
            <a:endParaRPr lang="en-GB"/>
          </a:p>
        </p:txBody>
      </p:sp>
      <p:sp>
        <p:nvSpPr>
          <p:cNvPr id="5" name="Footer Placeholder 4"/>
          <p:cNvSpPr>
            <a:spLocks noGrp="1"/>
          </p:cNvSpPr>
          <p:nvPr>
            <p:ph type="ftr" sz="quarter" idx="11"/>
          </p:nvPr>
        </p:nvSpPr>
        <p:spPr/>
        <p:txBody>
          <a:bodyPr/>
          <a:lstStyle/>
          <a:p>
            <a:r>
              <a:rPr lang="en-GB" smtClean="0"/>
              <a:t>(c) SYNTESA PARTNERS &amp; ASSOCIATES</a:t>
            </a:r>
            <a:endParaRPr lang="en-GB"/>
          </a:p>
        </p:txBody>
      </p:sp>
      <p:sp>
        <p:nvSpPr>
          <p:cNvPr id="6" name="Slide Number Placeholder 5"/>
          <p:cNvSpPr>
            <a:spLocks noGrp="1"/>
          </p:cNvSpPr>
          <p:nvPr>
            <p:ph type="sldNum" sz="quarter" idx="12"/>
          </p:nvPr>
        </p:nvSpPr>
        <p:spPr/>
        <p:txBody>
          <a:bodyPr/>
          <a:lstStyle/>
          <a:p>
            <a:fld id="{1920EEC7-98E1-4CEF-92AF-B9255C82647E}" type="slidenum">
              <a:rPr lang="en-GB" smtClean="0"/>
              <a:t>‹#›</a:t>
            </a:fld>
            <a:endParaRPr lang="en-GB"/>
          </a:p>
        </p:txBody>
      </p:sp>
    </p:spTree>
    <p:extLst>
      <p:ext uri="{BB962C8B-B14F-4D97-AF65-F5344CB8AC3E}">
        <p14:creationId xmlns:p14="http://schemas.microsoft.com/office/powerpoint/2010/main" val="950282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348F673-F899-4EE5-B047-7C54E95B4301}" type="datetime1">
              <a:rPr lang="en-GB" smtClean="0"/>
              <a:t>06/06/2014</a:t>
            </a:fld>
            <a:endParaRPr lang="en-GB"/>
          </a:p>
        </p:txBody>
      </p:sp>
      <p:sp>
        <p:nvSpPr>
          <p:cNvPr id="6" name="Footer Placeholder 5"/>
          <p:cNvSpPr>
            <a:spLocks noGrp="1"/>
          </p:cNvSpPr>
          <p:nvPr>
            <p:ph type="ftr" sz="quarter" idx="11"/>
          </p:nvPr>
        </p:nvSpPr>
        <p:spPr/>
        <p:txBody>
          <a:bodyPr/>
          <a:lstStyle/>
          <a:p>
            <a:r>
              <a:rPr lang="en-GB" smtClean="0"/>
              <a:t>(c) SYNTESA PARTNERS &amp; ASSOCIATES</a:t>
            </a:r>
            <a:endParaRPr lang="en-GB"/>
          </a:p>
        </p:txBody>
      </p:sp>
      <p:sp>
        <p:nvSpPr>
          <p:cNvPr id="7" name="Slide Number Placeholder 6"/>
          <p:cNvSpPr>
            <a:spLocks noGrp="1"/>
          </p:cNvSpPr>
          <p:nvPr>
            <p:ph type="sldNum" sz="quarter" idx="12"/>
          </p:nvPr>
        </p:nvSpPr>
        <p:spPr/>
        <p:txBody>
          <a:bodyPr/>
          <a:lstStyle/>
          <a:p>
            <a:fld id="{1920EEC7-98E1-4CEF-92AF-B9255C82647E}" type="slidenum">
              <a:rPr lang="en-GB" smtClean="0"/>
              <a:t>‹#›</a:t>
            </a:fld>
            <a:endParaRPr lang="en-GB"/>
          </a:p>
        </p:txBody>
      </p:sp>
    </p:spTree>
    <p:extLst>
      <p:ext uri="{BB962C8B-B14F-4D97-AF65-F5344CB8AC3E}">
        <p14:creationId xmlns:p14="http://schemas.microsoft.com/office/powerpoint/2010/main" val="3710358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F5CDD66-0D42-44DB-82EA-D11B6233E00E}" type="datetime1">
              <a:rPr lang="en-GB" smtClean="0"/>
              <a:t>06/06/2014</a:t>
            </a:fld>
            <a:endParaRPr lang="en-GB"/>
          </a:p>
        </p:txBody>
      </p:sp>
      <p:sp>
        <p:nvSpPr>
          <p:cNvPr id="8" name="Footer Placeholder 7"/>
          <p:cNvSpPr>
            <a:spLocks noGrp="1"/>
          </p:cNvSpPr>
          <p:nvPr>
            <p:ph type="ftr" sz="quarter" idx="11"/>
          </p:nvPr>
        </p:nvSpPr>
        <p:spPr/>
        <p:txBody>
          <a:bodyPr/>
          <a:lstStyle/>
          <a:p>
            <a:r>
              <a:rPr lang="en-GB" smtClean="0"/>
              <a:t>(c) SYNTESA PARTNERS &amp; ASSOCIATES</a:t>
            </a:r>
            <a:endParaRPr lang="en-GB"/>
          </a:p>
        </p:txBody>
      </p:sp>
      <p:sp>
        <p:nvSpPr>
          <p:cNvPr id="9" name="Slide Number Placeholder 8"/>
          <p:cNvSpPr>
            <a:spLocks noGrp="1"/>
          </p:cNvSpPr>
          <p:nvPr>
            <p:ph type="sldNum" sz="quarter" idx="12"/>
          </p:nvPr>
        </p:nvSpPr>
        <p:spPr/>
        <p:txBody>
          <a:bodyPr/>
          <a:lstStyle/>
          <a:p>
            <a:fld id="{1920EEC7-98E1-4CEF-92AF-B9255C82647E}" type="slidenum">
              <a:rPr lang="en-GB" smtClean="0"/>
              <a:t>‹#›</a:t>
            </a:fld>
            <a:endParaRPr lang="en-GB"/>
          </a:p>
        </p:txBody>
      </p:sp>
    </p:spTree>
    <p:extLst>
      <p:ext uri="{BB962C8B-B14F-4D97-AF65-F5344CB8AC3E}">
        <p14:creationId xmlns:p14="http://schemas.microsoft.com/office/powerpoint/2010/main" val="46209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C5C9D88-53C8-41DD-B1A6-C7987F7B8B2D}" type="datetime1">
              <a:rPr lang="en-GB" smtClean="0"/>
              <a:t>06/06/2014</a:t>
            </a:fld>
            <a:endParaRPr lang="en-GB"/>
          </a:p>
        </p:txBody>
      </p:sp>
      <p:sp>
        <p:nvSpPr>
          <p:cNvPr id="4" name="Footer Placeholder 3"/>
          <p:cNvSpPr>
            <a:spLocks noGrp="1"/>
          </p:cNvSpPr>
          <p:nvPr>
            <p:ph type="ftr" sz="quarter" idx="11"/>
          </p:nvPr>
        </p:nvSpPr>
        <p:spPr/>
        <p:txBody>
          <a:bodyPr/>
          <a:lstStyle/>
          <a:p>
            <a:r>
              <a:rPr lang="en-GB" smtClean="0"/>
              <a:t>(c) SYNTESA PARTNERS &amp; ASSOCIATES</a:t>
            </a:r>
            <a:endParaRPr lang="en-GB"/>
          </a:p>
        </p:txBody>
      </p:sp>
      <p:sp>
        <p:nvSpPr>
          <p:cNvPr id="5" name="Slide Number Placeholder 4"/>
          <p:cNvSpPr>
            <a:spLocks noGrp="1"/>
          </p:cNvSpPr>
          <p:nvPr>
            <p:ph type="sldNum" sz="quarter" idx="12"/>
          </p:nvPr>
        </p:nvSpPr>
        <p:spPr/>
        <p:txBody>
          <a:bodyPr/>
          <a:lstStyle/>
          <a:p>
            <a:fld id="{1920EEC7-98E1-4CEF-92AF-B9255C82647E}" type="slidenum">
              <a:rPr lang="en-GB" smtClean="0"/>
              <a:t>‹#›</a:t>
            </a:fld>
            <a:endParaRPr lang="en-GB"/>
          </a:p>
        </p:txBody>
      </p:sp>
    </p:spTree>
    <p:extLst>
      <p:ext uri="{BB962C8B-B14F-4D97-AF65-F5344CB8AC3E}">
        <p14:creationId xmlns:p14="http://schemas.microsoft.com/office/powerpoint/2010/main" val="3097582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7B88B0-13DC-4B24-BB18-6F81C9CF1234}" type="datetime1">
              <a:rPr lang="en-GB" smtClean="0"/>
              <a:t>06/06/2014</a:t>
            </a:fld>
            <a:endParaRPr lang="en-GB"/>
          </a:p>
        </p:txBody>
      </p:sp>
      <p:sp>
        <p:nvSpPr>
          <p:cNvPr id="3" name="Footer Placeholder 2"/>
          <p:cNvSpPr>
            <a:spLocks noGrp="1"/>
          </p:cNvSpPr>
          <p:nvPr>
            <p:ph type="ftr" sz="quarter" idx="11"/>
          </p:nvPr>
        </p:nvSpPr>
        <p:spPr/>
        <p:txBody>
          <a:bodyPr/>
          <a:lstStyle/>
          <a:p>
            <a:r>
              <a:rPr lang="en-GB" smtClean="0"/>
              <a:t>(c) SYNTESA PARTNERS &amp; ASSOCIATES</a:t>
            </a:r>
            <a:endParaRPr lang="en-GB"/>
          </a:p>
        </p:txBody>
      </p:sp>
      <p:sp>
        <p:nvSpPr>
          <p:cNvPr id="4" name="Slide Number Placeholder 3"/>
          <p:cNvSpPr>
            <a:spLocks noGrp="1"/>
          </p:cNvSpPr>
          <p:nvPr>
            <p:ph type="sldNum" sz="quarter" idx="12"/>
          </p:nvPr>
        </p:nvSpPr>
        <p:spPr/>
        <p:txBody>
          <a:bodyPr/>
          <a:lstStyle/>
          <a:p>
            <a:fld id="{1920EEC7-98E1-4CEF-92AF-B9255C82647E}" type="slidenum">
              <a:rPr lang="en-GB" smtClean="0"/>
              <a:t>‹#›</a:t>
            </a:fld>
            <a:endParaRPr lang="en-GB"/>
          </a:p>
        </p:txBody>
      </p:sp>
    </p:spTree>
    <p:extLst>
      <p:ext uri="{BB962C8B-B14F-4D97-AF65-F5344CB8AC3E}">
        <p14:creationId xmlns:p14="http://schemas.microsoft.com/office/powerpoint/2010/main" val="249603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F172BB-CD5D-4523-8D82-0D35C8B8DF19}" type="datetime1">
              <a:rPr lang="en-GB" smtClean="0"/>
              <a:t>06/06/2014</a:t>
            </a:fld>
            <a:endParaRPr lang="en-GB"/>
          </a:p>
        </p:txBody>
      </p:sp>
      <p:sp>
        <p:nvSpPr>
          <p:cNvPr id="6" name="Footer Placeholder 5"/>
          <p:cNvSpPr>
            <a:spLocks noGrp="1"/>
          </p:cNvSpPr>
          <p:nvPr>
            <p:ph type="ftr" sz="quarter" idx="11"/>
          </p:nvPr>
        </p:nvSpPr>
        <p:spPr/>
        <p:txBody>
          <a:bodyPr/>
          <a:lstStyle/>
          <a:p>
            <a:r>
              <a:rPr lang="en-GB" smtClean="0"/>
              <a:t>(c) SYNTESA PARTNERS &amp; ASSOCIATES</a:t>
            </a:r>
            <a:endParaRPr lang="en-GB"/>
          </a:p>
        </p:txBody>
      </p:sp>
      <p:sp>
        <p:nvSpPr>
          <p:cNvPr id="7" name="Slide Number Placeholder 6"/>
          <p:cNvSpPr>
            <a:spLocks noGrp="1"/>
          </p:cNvSpPr>
          <p:nvPr>
            <p:ph type="sldNum" sz="quarter" idx="12"/>
          </p:nvPr>
        </p:nvSpPr>
        <p:spPr/>
        <p:txBody>
          <a:bodyPr/>
          <a:lstStyle/>
          <a:p>
            <a:fld id="{1920EEC7-98E1-4CEF-92AF-B9255C82647E}" type="slidenum">
              <a:rPr lang="en-GB" smtClean="0"/>
              <a:t>‹#›</a:t>
            </a:fld>
            <a:endParaRPr lang="en-GB"/>
          </a:p>
        </p:txBody>
      </p:sp>
    </p:spTree>
    <p:extLst>
      <p:ext uri="{BB962C8B-B14F-4D97-AF65-F5344CB8AC3E}">
        <p14:creationId xmlns:p14="http://schemas.microsoft.com/office/powerpoint/2010/main" val="524803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C3D138-6BA8-4E75-B8BA-DC22F088A567}" type="datetime1">
              <a:rPr lang="en-GB" smtClean="0"/>
              <a:t>06/06/2014</a:t>
            </a:fld>
            <a:endParaRPr lang="en-GB"/>
          </a:p>
        </p:txBody>
      </p:sp>
      <p:sp>
        <p:nvSpPr>
          <p:cNvPr id="6" name="Footer Placeholder 5"/>
          <p:cNvSpPr>
            <a:spLocks noGrp="1"/>
          </p:cNvSpPr>
          <p:nvPr>
            <p:ph type="ftr" sz="quarter" idx="11"/>
          </p:nvPr>
        </p:nvSpPr>
        <p:spPr/>
        <p:txBody>
          <a:bodyPr/>
          <a:lstStyle/>
          <a:p>
            <a:r>
              <a:rPr lang="en-GB" smtClean="0"/>
              <a:t>(c) SYNTESA PARTNERS &amp; ASSOCIATES</a:t>
            </a:r>
            <a:endParaRPr lang="en-GB"/>
          </a:p>
        </p:txBody>
      </p:sp>
      <p:sp>
        <p:nvSpPr>
          <p:cNvPr id="7" name="Slide Number Placeholder 6"/>
          <p:cNvSpPr>
            <a:spLocks noGrp="1"/>
          </p:cNvSpPr>
          <p:nvPr>
            <p:ph type="sldNum" sz="quarter" idx="12"/>
          </p:nvPr>
        </p:nvSpPr>
        <p:spPr/>
        <p:txBody>
          <a:bodyPr/>
          <a:lstStyle/>
          <a:p>
            <a:fld id="{1920EEC7-98E1-4CEF-92AF-B9255C82647E}" type="slidenum">
              <a:rPr lang="en-GB" smtClean="0"/>
              <a:t>‹#›</a:t>
            </a:fld>
            <a:endParaRPr lang="en-GB"/>
          </a:p>
        </p:txBody>
      </p:sp>
    </p:spTree>
    <p:extLst>
      <p:ext uri="{BB962C8B-B14F-4D97-AF65-F5344CB8AC3E}">
        <p14:creationId xmlns:p14="http://schemas.microsoft.com/office/powerpoint/2010/main" val="1593520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912" y="358774"/>
            <a:ext cx="8229600" cy="320675"/>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169581"/>
            <a:ext cx="8229600" cy="495658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900">
                <a:solidFill>
                  <a:schemeClr val="tx1">
                    <a:tint val="75000"/>
                  </a:schemeClr>
                </a:solidFill>
                <a:latin typeface="+mn-lt"/>
              </a:defRPr>
            </a:lvl1pPr>
          </a:lstStyle>
          <a:p>
            <a:fld id="{F9D8E0AB-650A-4528-ABC5-789438BFE410}" type="datetime1">
              <a:rPr lang="en-GB" smtClean="0"/>
              <a:t>06/06/2014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900">
                <a:solidFill>
                  <a:schemeClr val="tx1">
                    <a:tint val="75000"/>
                  </a:schemeClr>
                </a:solidFill>
                <a:latin typeface="+mn-lt"/>
              </a:defRPr>
            </a:lvl1pPr>
          </a:lstStyle>
          <a:p>
            <a:r>
              <a:rPr lang="en-GB" smtClean="0"/>
              <a:t>(c) SYNTESA PARTNERS &amp; ASSOCIATES</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900">
                <a:solidFill>
                  <a:schemeClr val="tx1">
                    <a:tint val="75000"/>
                  </a:schemeClr>
                </a:solidFill>
                <a:latin typeface="+mn-lt"/>
              </a:defRPr>
            </a:lvl1pPr>
          </a:lstStyle>
          <a:p>
            <a:fld id="{1920EEC7-98E1-4CEF-92AF-B9255C82647E}" type="slidenum">
              <a:rPr lang="en-GB" smtClean="0"/>
              <a:pPr/>
              <a:t>‹#›</a:t>
            </a:fld>
            <a:endParaRPr lang="en-GB"/>
          </a:p>
        </p:txBody>
      </p:sp>
      <p:sp>
        <p:nvSpPr>
          <p:cNvPr id="8" name="Line 7"/>
          <p:cNvSpPr>
            <a:spLocks noChangeShapeType="1"/>
          </p:cNvSpPr>
          <p:nvPr userDrawn="1"/>
        </p:nvSpPr>
        <p:spPr bwMode="auto">
          <a:xfrm>
            <a:off x="1" y="679450"/>
            <a:ext cx="9144000" cy="0"/>
          </a:xfrm>
          <a:prstGeom prst="line">
            <a:avLst/>
          </a:prstGeom>
          <a:noFill/>
          <a:ln w="34290">
            <a:solidFill>
              <a:srgbClr val="FF453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mn-lt"/>
            </a:endParaRPr>
          </a:p>
        </p:txBody>
      </p:sp>
    </p:spTree>
    <p:extLst>
      <p:ext uri="{BB962C8B-B14F-4D97-AF65-F5344CB8AC3E}">
        <p14:creationId xmlns:p14="http://schemas.microsoft.com/office/powerpoint/2010/main" val="177871397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ftr="0" dt="0"/>
  <p:txStyles>
    <p:titleStyle>
      <a:lvl1pPr algn="l" defTabSz="914400" rtl="0" eaLnBrk="1" latinLnBrk="0" hangingPunct="1">
        <a:spcBef>
          <a:spcPct val="0"/>
        </a:spcBef>
        <a:buNone/>
        <a:defRPr sz="1400" b="1" kern="1200">
          <a:solidFill>
            <a:srgbClr val="FF4535"/>
          </a:solidFill>
          <a:latin typeface="Cambria" pitchFamily="18" charset="0"/>
          <a:ea typeface="+mj-ea"/>
          <a:cs typeface="HELvetica" pitchFamily="34" charset="0"/>
        </a:defRPr>
      </a:lvl1pPr>
    </p:titleStyle>
    <p:bodyStyle>
      <a:lvl1pPr marL="342900" indent="-342900" algn="l" defTabSz="914400" rtl="0" eaLnBrk="1" latinLnBrk="0" hangingPunct="1">
        <a:spcBef>
          <a:spcPts val="2000"/>
        </a:spcBef>
        <a:buFont typeface="Arial" pitchFamily="34" charset="0"/>
        <a:buChar char="•"/>
        <a:defRPr sz="2000" kern="1200">
          <a:solidFill>
            <a:schemeClr val="tx1"/>
          </a:solidFill>
          <a:latin typeface="+mn-lt"/>
          <a:ea typeface="+mn-ea"/>
          <a:cs typeface="HELvetica"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HELvetica"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HELvetica"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HELvetica" pitchFamily="34" charset="0"/>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HELvetic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6D4453-BCC5-4EB4-996D-C676562FF72B}" type="datetime1">
              <a:rPr lang="en-GB" smtClean="0"/>
              <a:t>06/06/2014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(c) SYNTESA PARTNERS &amp; ASSOCIATES</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6B606A-EF12-48AB-B4C4-F7CE8EF271BA}" type="slidenum">
              <a:rPr lang="en-GB" smtClean="0"/>
              <a:t>‹#›</a:t>
            </a:fld>
            <a:endParaRPr lang="en-GB"/>
          </a:p>
        </p:txBody>
      </p:sp>
    </p:spTree>
    <p:extLst>
      <p:ext uri="{BB962C8B-B14F-4D97-AF65-F5344CB8AC3E}">
        <p14:creationId xmlns:p14="http://schemas.microsoft.com/office/powerpoint/2010/main" val="2234402130"/>
      </p:ext>
    </p:extLst>
  </p:cSld>
  <p:clrMap bg1="lt1" tx1="dk1" bg2="lt2" tx2="dk2" accent1="accent1" accent2="accent2" accent3="accent3" accent4="accent4" accent5="accent5" accent6="accent6" hlink="hlink" folHlink="folHlink"/>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tmp"/></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2006P1280016"/>
          <p:cNvPicPr>
            <a:picLocks noChangeAspect="1" noChangeArrowheads="1"/>
          </p:cNvPicPr>
          <p:nvPr/>
        </p:nvPicPr>
        <p:blipFill>
          <a:blip r:embed="rId3"/>
          <a:srcRect/>
          <a:stretch>
            <a:fillRect/>
          </a:stretch>
        </p:blipFill>
        <p:spPr bwMode="auto">
          <a:xfrm>
            <a:off x="-48770" y="0"/>
            <a:ext cx="9192770" cy="6858000"/>
          </a:xfrm>
          <a:prstGeom prst="rect">
            <a:avLst/>
          </a:prstGeom>
          <a:noFill/>
          <a:ln w="9525">
            <a:noFill/>
            <a:miter lim="800000"/>
            <a:headEnd/>
            <a:tailEnd/>
          </a:ln>
        </p:spPr>
      </p:pic>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a:xfrm>
            <a:off x="3710762" y="3237614"/>
            <a:ext cx="4412512" cy="1752600"/>
          </a:xfrm>
        </p:spPr>
        <p:txBody>
          <a:bodyPr>
            <a:normAutofit/>
          </a:bodyPr>
          <a:lstStyle/>
          <a:p>
            <a:r>
              <a:rPr lang="en-GB" sz="2800" b="1" dirty="0">
                <a:solidFill>
                  <a:schemeClr val="bg1"/>
                </a:solidFill>
              </a:rPr>
              <a:t>The </a:t>
            </a:r>
            <a:r>
              <a:rPr lang="en-GB" sz="2800" b="1" dirty="0" smtClean="0">
                <a:solidFill>
                  <a:schemeClr val="bg1"/>
                </a:solidFill>
              </a:rPr>
              <a:t>smarter food vision:</a:t>
            </a:r>
            <a:br>
              <a:rPr lang="en-GB" sz="2800" b="1" dirty="0" smtClean="0">
                <a:solidFill>
                  <a:schemeClr val="bg1"/>
                </a:solidFill>
              </a:rPr>
            </a:br>
            <a:r>
              <a:rPr lang="en-GB" sz="2800" b="1" dirty="0" smtClean="0">
                <a:solidFill>
                  <a:schemeClr val="bg1"/>
                </a:solidFill>
              </a:rPr>
              <a:t>inclusive</a:t>
            </a:r>
            <a:r>
              <a:rPr lang="en-GB" sz="2800" b="1" dirty="0">
                <a:solidFill>
                  <a:schemeClr val="bg1"/>
                </a:solidFill>
              </a:rPr>
              <a:t>, safe</a:t>
            </a:r>
            <a:r>
              <a:rPr lang="en-GB" sz="2800" b="1">
                <a:solidFill>
                  <a:schemeClr val="bg1"/>
                </a:solidFill>
              </a:rPr>
              <a:t>, </a:t>
            </a:r>
            <a:r>
              <a:rPr lang="en-GB" sz="2800" b="1" smtClean="0">
                <a:solidFill>
                  <a:schemeClr val="bg1"/>
                </a:solidFill>
              </a:rPr>
              <a:t>traceable</a:t>
            </a:r>
            <a:endParaRPr lang="en-GB" sz="2800" b="1" dirty="0">
              <a:solidFill>
                <a:schemeClr val="bg1"/>
              </a:solidFill>
            </a:endParaRPr>
          </a:p>
        </p:txBody>
      </p:sp>
      <p:sp>
        <p:nvSpPr>
          <p:cNvPr id="4" name="TextBox 3"/>
          <p:cNvSpPr txBox="1"/>
          <p:nvPr/>
        </p:nvSpPr>
        <p:spPr>
          <a:xfrm>
            <a:off x="282663" y="5839866"/>
            <a:ext cx="2040751" cy="646331"/>
          </a:xfrm>
          <a:prstGeom prst="rect">
            <a:avLst/>
          </a:prstGeom>
          <a:noFill/>
        </p:spPr>
        <p:txBody>
          <a:bodyPr wrap="none" rtlCol="0">
            <a:spAutoFit/>
          </a:bodyPr>
          <a:lstStyle/>
          <a:p>
            <a:r>
              <a:rPr lang="en-GB" b="1" dirty="0" smtClean="0">
                <a:solidFill>
                  <a:srgbClr val="FFFFFF"/>
                </a:solidFill>
              </a:rPr>
              <a:t>Dr Heiner Lehr</a:t>
            </a:r>
          </a:p>
          <a:p>
            <a:r>
              <a:rPr lang="en-GB" b="1" dirty="0" smtClean="0">
                <a:solidFill>
                  <a:srgbClr val="FFFFFF"/>
                </a:solidFill>
              </a:rPr>
              <a:t>heiner@syntesa.eu</a:t>
            </a:r>
          </a:p>
        </p:txBody>
      </p:sp>
    </p:spTree>
    <p:extLst>
      <p:ext uri="{BB962C8B-B14F-4D97-AF65-F5344CB8AC3E}">
        <p14:creationId xmlns:p14="http://schemas.microsoft.com/office/powerpoint/2010/main" val="13743675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electronic traceability can help</a:t>
            </a:r>
            <a:endParaRPr lang="en-GB" dirty="0"/>
          </a:p>
        </p:txBody>
      </p:sp>
      <p:sp>
        <p:nvSpPr>
          <p:cNvPr id="6" name="Rectangle 5"/>
          <p:cNvSpPr/>
          <p:nvPr/>
        </p:nvSpPr>
        <p:spPr>
          <a:xfrm>
            <a:off x="539502" y="1656425"/>
            <a:ext cx="792012" cy="523220"/>
          </a:xfrm>
          <a:prstGeom prst="rect">
            <a:avLst/>
          </a:prstGeom>
        </p:spPr>
        <p:txBody>
          <a:bodyPr wrap="none">
            <a:spAutoFit/>
          </a:bodyPr>
          <a:lstStyle/>
          <a:p>
            <a:r>
              <a:rPr lang="en-GB" sz="2800" b="1" dirty="0" smtClean="0">
                <a:solidFill>
                  <a:srgbClr val="FF4535"/>
                </a:solidFill>
              </a:rPr>
              <a:t>safe</a:t>
            </a:r>
            <a:endParaRPr lang="en-GB" sz="2800" b="1" dirty="0">
              <a:solidFill>
                <a:srgbClr val="FF4535"/>
              </a:solidFill>
            </a:endParaRPr>
          </a:p>
        </p:txBody>
      </p:sp>
      <p:sp>
        <p:nvSpPr>
          <p:cNvPr id="7" name="TextBox 6"/>
          <p:cNvSpPr txBox="1"/>
          <p:nvPr/>
        </p:nvSpPr>
        <p:spPr>
          <a:xfrm>
            <a:off x="520995" y="2413591"/>
            <a:ext cx="8016949" cy="3970318"/>
          </a:xfrm>
          <a:prstGeom prst="rect">
            <a:avLst/>
          </a:prstGeom>
          <a:noFill/>
        </p:spPr>
        <p:txBody>
          <a:bodyPr wrap="square" rtlCol="0">
            <a:spAutoFit/>
          </a:bodyPr>
          <a:lstStyle/>
          <a:p>
            <a:r>
              <a:rPr lang="en-GB" dirty="0" smtClean="0"/>
              <a:t>Food needs to be safe to produce and safe to eat. </a:t>
            </a:r>
          </a:p>
          <a:p>
            <a:endParaRPr lang="en-GB" dirty="0"/>
          </a:p>
          <a:p>
            <a:r>
              <a:rPr lang="en-GB" dirty="0" smtClean="0"/>
              <a:t>Food safety is a basic right for citizens </a:t>
            </a:r>
            <a:r>
              <a:rPr lang="en-GB" dirty="0"/>
              <a:t>and part of the  International Covenant on Economic, Social and Cultural </a:t>
            </a:r>
            <a:r>
              <a:rPr lang="en-GB" dirty="0" smtClean="0"/>
              <a:t>Rights. Governments have the mandate to ensure food safety both for internal consumption as well as for trade. Nevertheless, food borne diseases have major impact on public health and the public economy.</a:t>
            </a:r>
          </a:p>
          <a:p>
            <a:endParaRPr lang="en-GB" dirty="0"/>
          </a:p>
          <a:p>
            <a:r>
              <a:rPr lang="en-GB" dirty="0" smtClean="0"/>
              <a:t>With 9 billion people to feed in 2050 and little land to expand agricultural production, food production also needs to be safe to produce</a:t>
            </a:r>
            <a:r>
              <a:rPr lang="en-GB" dirty="0"/>
              <a:t>. Roughly one-third of food produced for human consumption, about 1.3 billion tonnes per </a:t>
            </a:r>
            <a:r>
              <a:rPr lang="en-GB" dirty="0" smtClean="0"/>
              <a:t>year, gets lost or wasted globally.</a:t>
            </a:r>
          </a:p>
          <a:p>
            <a:endParaRPr lang="en-GB" dirty="0"/>
          </a:p>
          <a:p>
            <a:r>
              <a:rPr lang="en-GB" dirty="0" smtClean="0"/>
              <a:t>e-Traceability can help by optimising supply chain, calculate shelf-life dynamically, alert to breaks in the cold chain and optimise feed consumption.</a:t>
            </a:r>
          </a:p>
        </p:txBody>
      </p:sp>
      <p:sp>
        <p:nvSpPr>
          <p:cNvPr id="9" name="TextBox 8"/>
          <p:cNvSpPr txBox="1"/>
          <p:nvPr/>
        </p:nvSpPr>
        <p:spPr>
          <a:xfrm>
            <a:off x="6362451" y="1010094"/>
            <a:ext cx="2674323" cy="646331"/>
          </a:xfrm>
          <a:prstGeom prst="rect">
            <a:avLst/>
          </a:prstGeom>
          <a:noFill/>
        </p:spPr>
        <p:txBody>
          <a:bodyPr wrap="none" rtlCol="0">
            <a:spAutoFit/>
          </a:bodyPr>
          <a:lstStyle/>
          <a:p>
            <a:pPr algn="r"/>
            <a:r>
              <a:rPr lang="en-GB" sz="3600" b="1" dirty="0"/>
              <a:t>s</a:t>
            </a:r>
            <a:r>
              <a:rPr lang="en-GB" sz="3600" b="1" dirty="0" smtClean="0"/>
              <a:t>marter food</a:t>
            </a:r>
            <a:endParaRPr lang="en-GB" sz="3600" b="1" dirty="0"/>
          </a:p>
        </p:txBody>
      </p:sp>
      <p:sp>
        <p:nvSpPr>
          <p:cNvPr id="5" name="Slide Number Placeholder 4"/>
          <p:cNvSpPr>
            <a:spLocks noGrp="1"/>
          </p:cNvSpPr>
          <p:nvPr>
            <p:ph type="sldNum" sz="quarter" idx="12"/>
          </p:nvPr>
        </p:nvSpPr>
        <p:spPr/>
        <p:txBody>
          <a:bodyPr/>
          <a:lstStyle/>
          <a:p>
            <a:fld id="{1920EEC7-98E1-4CEF-92AF-B9255C82647E}" type="slidenum">
              <a:rPr lang="en-GB" smtClean="0"/>
              <a:t>10</a:t>
            </a:fld>
            <a:endParaRPr lang="en-GB"/>
          </a:p>
        </p:txBody>
      </p:sp>
    </p:spTree>
    <p:extLst>
      <p:ext uri="{BB962C8B-B14F-4D97-AF65-F5344CB8AC3E}">
        <p14:creationId xmlns:p14="http://schemas.microsoft.com/office/powerpoint/2010/main" val="3069616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electronic traceability can help</a:t>
            </a:r>
            <a:endParaRPr lang="en-GB" dirty="0"/>
          </a:p>
        </p:txBody>
      </p:sp>
      <p:sp>
        <p:nvSpPr>
          <p:cNvPr id="6" name="Rectangle 5"/>
          <p:cNvSpPr/>
          <p:nvPr/>
        </p:nvSpPr>
        <p:spPr>
          <a:xfrm>
            <a:off x="539502" y="1656425"/>
            <a:ext cx="1579407" cy="523220"/>
          </a:xfrm>
          <a:prstGeom prst="rect">
            <a:avLst/>
          </a:prstGeom>
        </p:spPr>
        <p:txBody>
          <a:bodyPr wrap="none">
            <a:spAutoFit/>
          </a:bodyPr>
          <a:lstStyle/>
          <a:p>
            <a:r>
              <a:rPr lang="en-GB" sz="2800" b="1" dirty="0" smtClean="0">
                <a:solidFill>
                  <a:srgbClr val="FF4535"/>
                </a:solidFill>
              </a:rPr>
              <a:t>traceable</a:t>
            </a:r>
            <a:endParaRPr lang="en-GB" sz="2800" b="1" dirty="0">
              <a:solidFill>
                <a:srgbClr val="FF4535"/>
              </a:solidFill>
            </a:endParaRPr>
          </a:p>
        </p:txBody>
      </p:sp>
      <p:sp>
        <p:nvSpPr>
          <p:cNvPr id="7" name="TextBox 6"/>
          <p:cNvSpPr txBox="1"/>
          <p:nvPr/>
        </p:nvSpPr>
        <p:spPr>
          <a:xfrm>
            <a:off x="520995" y="2413591"/>
            <a:ext cx="8016949" cy="3416320"/>
          </a:xfrm>
          <a:prstGeom prst="rect">
            <a:avLst/>
          </a:prstGeom>
          <a:noFill/>
        </p:spPr>
        <p:txBody>
          <a:bodyPr wrap="square" rtlCol="0">
            <a:spAutoFit/>
          </a:bodyPr>
          <a:lstStyle/>
          <a:p>
            <a:r>
              <a:rPr lang="en-GB" dirty="0" smtClean="0"/>
              <a:t>Food is an essential part of our life, our health and our beliefs. Consumers must be given the tools to live a life according to their convictions, their religious rules and their lifestyle.</a:t>
            </a:r>
          </a:p>
          <a:p>
            <a:endParaRPr lang="en-GB" dirty="0" smtClean="0"/>
          </a:p>
          <a:p>
            <a:r>
              <a:rPr lang="en-GB" dirty="0" smtClean="0"/>
              <a:t>Consumers with food-related health issues (e.g. gluten intolerance) find it hard to buy corresponding products in the supermarkets. Muslims face gelatine-based products, unable to decide whether they are Halal. Fish-lovers look at the offering wondering: is that really sustainable?</a:t>
            </a:r>
          </a:p>
          <a:p>
            <a:endParaRPr lang="en-GB" dirty="0"/>
          </a:p>
          <a:p>
            <a:r>
              <a:rPr lang="en-GB" dirty="0" smtClean="0"/>
              <a:t>E-traceability and mobile technology can ensure that a food product adheres to certain standards, give detailed information to those who want or need it, assist consumers with their responsible purchasing.</a:t>
            </a:r>
          </a:p>
        </p:txBody>
      </p:sp>
      <p:sp>
        <p:nvSpPr>
          <p:cNvPr id="9" name="TextBox 8"/>
          <p:cNvSpPr txBox="1"/>
          <p:nvPr/>
        </p:nvSpPr>
        <p:spPr>
          <a:xfrm>
            <a:off x="6362451" y="1010094"/>
            <a:ext cx="2674323" cy="646331"/>
          </a:xfrm>
          <a:prstGeom prst="rect">
            <a:avLst/>
          </a:prstGeom>
          <a:noFill/>
        </p:spPr>
        <p:txBody>
          <a:bodyPr wrap="none" rtlCol="0">
            <a:spAutoFit/>
          </a:bodyPr>
          <a:lstStyle/>
          <a:p>
            <a:pPr algn="r"/>
            <a:r>
              <a:rPr lang="en-GB" sz="3600" b="1" dirty="0"/>
              <a:t>s</a:t>
            </a:r>
            <a:r>
              <a:rPr lang="en-GB" sz="3600" b="1" dirty="0" smtClean="0"/>
              <a:t>marter food</a:t>
            </a:r>
            <a:endParaRPr lang="en-GB" sz="3600" b="1" dirty="0"/>
          </a:p>
        </p:txBody>
      </p:sp>
      <p:sp>
        <p:nvSpPr>
          <p:cNvPr id="5" name="Slide Number Placeholder 4"/>
          <p:cNvSpPr>
            <a:spLocks noGrp="1"/>
          </p:cNvSpPr>
          <p:nvPr>
            <p:ph type="sldNum" sz="quarter" idx="12"/>
          </p:nvPr>
        </p:nvSpPr>
        <p:spPr/>
        <p:txBody>
          <a:bodyPr/>
          <a:lstStyle/>
          <a:p>
            <a:fld id="{1920EEC7-98E1-4CEF-92AF-B9255C82647E}" type="slidenum">
              <a:rPr lang="en-GB" smtClean="0"/>
              <a:t>11</a:t>
            </a:fld>
            <a:endParaRPr lang="en-GB"/>
          </a:p>
        </p:txBody>
      </p:sp>
    </p:spTree>
    <p:extLst>
      <p:ext uri="{BB962C8B-B14F-4D97-AF65-F5344CB8AC3E}">
        <p14:creationId xmlns:p14="http://schemas.microsoft.com/office/powerpoint/2010/main" val="41371803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Main benefits when achieving the vision</a:t>
            </a:r>
            <a:endParaRPr lang="en-GB" dirty="0"/>
          </a:p>
        </p:txBody>
      </p:sp>
      <p:sp>
        <p:nvSpPr>
          <p:cNvPr id="3" name="Content Placeholder 2"/>
          <p:cNvSpPr>
            <a:spLocks noGrp="1"/>
          </p:cNvSpPr>
          <p:nvPr>
            <p:ph idx="1"/>
          </p:nvPr>
        </p:nvSpPr>
        <p:spPr/>
        <p:txBody>
          <a:bodyPr/>
          <a:lstStyle/>
          <a:p>
            <a:pPr marL="0" indent="0">
              <a:buNone/>
            </a:pPr>
            <a:r>
              <a:rPr lang="en-GB" dirty="0"/>
              <a:t>C</a:t>
            </a:r>
            <a:r>
              <a:rPr lang="en-GB" dirty="0" smtClean="0"/>
              <a:t>ountries implementing the vision will receive the following benefits:</a:t>
            </a:r>
          </a:p>
          <a:p>
            <a:r>
              <a:rPr lang="en-GB" dirty="0" smtClean="0"/>
              <a:t>Boost of market access for the industry</a:t>
            </a:r>
          </a:p>
          <a:p>
            <a:pPr lvl="1"/>
            <a:r>
              <a:rPr lang="en-GB" dirty="0" smtClean="0"/>
              <a:t>Better offering</a:t>
            </a:r>
          </a:p>
          <a:p>
            <a:pPr lvl="1"/>
            <a:r>
              <a:rPr lang="en-GB" dirty="0" smtClean="0"/>
              <a:t>Increase of trust of business partners</a:t>
            </a:r>
          </a:p>
          <a:p>
            <a:r>
              <a:rPr lang="en-GB" dirty="0" smtClean="0"/>
              <a:t>Decreased income resilience through smallholder access</a:t>
            </a:r>
          </a:p>
          <a:p>
            <a:r>
              <a:rPr lang="en-GB" dirty="0" smtClean="0"/>
              <a:t>Decrease of food safety problems</a:t>
            </a:r>
          </a:p>
          <a:p>
            <a:pPr lvl="1"/>
            <a:r>
              <a:rPr lang="en-GB" dirty="0" smtClean="0"/>
              <a:t>Improved public health</a:t>
            </a:r>
          </a:p>
          <a:p>
            <a:pPr lvl="1"/>
            <a:r>
              <a:rPr lang="en-GB" dirty="0" smtClean="0"/>
              <a:t>Less incidences in exports</a:t>
            </a:r>
          </a:p>
          <a:p>
            <a:r>
              <a:rPr lang="en-GB" dirty="0" smtClean="0"/>
              <a:t>Better supply chain efficiency</a:t>
            </a:r>
          </a:p>
          <a:p>
            <a:pPr lvl="1"/>
            <a:r>
              <a:rPr lang="en-GB" dirty="0" smtClean="0"/>
              <a:t>Improved sourcing</a:t>
            </a:r>
          </a:p>
          <a:p>
            <a:pPr lvl="1"/>
            <a:r>
              <a:rPr lang="en-GB" dirty="0" smtClean="0"/>
              <a:t>Less waste</a:t>
            </a:r>
            <a:endParaRPr lang="en-GB" dirty="0"/>
          </a:p>
        </p:txBody>
      </p:sp>
      <p:sp>
        <p:nvSpPr>
          <p:cNvPr id="6" name="Slide Number Placeholder 5"/>
          <p:cNvSpPr>
            <a:spLocks noGrp="1"/>
          </p:cNvSpPr>
          <p:nvPr>
            <p:ph type="sldNum" sz="quarter" idx="12"/>
          </p:nvPr>
        </p:nvSpPr>
        <p:spPr/>
        <p:txBody>
          <a:bodyPr/>
          <a:lstStyle/>
          <a:p>
            <a:fld id="{1920EEC7-98E1-4CEF-92AF-B9255C82647E}" type="slidenum">
              <a:rPr lang="en-GB" smtClean="0"/>
              <a:t>12</a:t>
            </a:fld>
            <a:endParaRPr lang="en-GB"/>
          </a:p>
        </p:txBody>
      </p:sp>
    </p:spTree>
    <p:extLst>
      <p:ext uri="{BB962C8B-B14F-4D97-AF65-F5344CB8AC3E}">
        <p14:creationId xmlns:p14="http://schemas.microsoft.com/office/powerpoint/2010/main" val="3711727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Steps to start implementing the vision</a:t>
            </a:r>
            <a:endParaRPr lang="en-GB"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GB" dirty="0" smtClean="0"/>
              <a:t>Establish industry-government partnership</a:t>
            </a:r>
          </a:p>
          <a:p>
            <a:pPr marL="457200" indent="-457200">
              <a:buFont typeface="+mj-lt"/>
              <a:buAutoNum type="arabicPeriod"/>
            </a:pPr>
            <a:r>
              <a:rPr lang="en-GB" dirty="0" smtClean="0"/>
              <a:t>Choose a good case study</a:t>
            </a:r>
          </a:p>
          <a:p>
            <a:pPr marL="857250" lvl="1" indent="-457200"/>
            <a:r>
              <a:rPr lang="en-GB" dirty="0" smtClean="0"/>
              <a:t>Good candidate</a:t>
            </a:r>
            <a:r>
              <a:rPr lang="en-GB" dirty="0"/>
              <a:t> food </a:t>
            </a:r>
            <a:r>
              <a:rPr lang="en-GB" dirty="0" smtClean="0"/>
              <a:t>item: high value, linked to fraud</a:t>
            </a:r>
          </a:p>
          <a:p>
            <a:pPr marL="457200" indent="-457200">
              <a:buFont typeface="+mj-lt"/>
              <a:buAutoNum type="arabicPeriod"/>
            </a:pPr>
            <a:r>
              <a:rPr lang="en-GB" dirty="0" smtClean="0"/>
              <a:t>Make a sufficiently large pilot</a:t>
            </a:r>
          </a:p>
          <a:p>
            <a:pPr marL="857250" lvl="1" indent="-457200"/>
            <a:r>
              <a:rPr lang="en-GB" dirty="0" smtClean="0"/>
              <a:t>Perform cost-benefit analysis to build a business case for industry and government</a:t>
            </a:r>
          </a:p>
          <a:p>
            <a:pPr marL="457200" indent="-457200">
              <a:buFont typeface="+mj-lt"/>
              <a:buAutoNum type="arabicPeriod"/>
            </a:pPr>
            <a:r>
              <a:rPr lang="en-GB" dirty="0" smtClean="0"/>
              <a:t>Build necessary legislative and regulative framework</a:t>
            </a:r>
          </a:p>
          <a:p>
            <a:pPr marL="857250" lvl="1" indent="-457200"/>
            <a:r>
              <a:rPr lang="en-GB" dirty="0" smtClean="0"/>
              <a:t>A mix of incentives and disincentives is likely to work best</a:t>
            </a:r>
          </a:p>
          <a:p>
            <a:pPr marL="457200" indent="-457200">
              <a:buFont typeface="+mj-lt"/>
              <a:buAutoNum type="arabicPeriod"/>
            </a:pPr>
            <a:r>
              <a:rPr lang="en-GB" dirty="0" smtClean="0"/>
              <a:t>Secure mix of public and private funds to build the full infrastructure</a:t>
            </a:r>
          </a:p>
          <a:p>
            <a:pPr marL="457200" indent="-457200">
              <a:buFont typeface="+mj-lt"/>
              <a:buAutoNum type="arabicPeriod"/>
            </a:pPr>
            <a:r>
              <a:rPr lang="en-GB" dirty="0" smtClean="0"/>
              <a:t>Deploy the system sector by sector</a:t>
            </a:r>
          </a:p>
          <a:p>
            <a:pPr marL="857250" lvl="1" indent="-457200"/>
            <a:r>
              <a:rPr lang="en-GB" dirty="0" smtClean="0"/>
              <a:t>Secure buy-in from industry association</a:t>
            </a:r>
            <a:endParaRPr lang="en-GB" dirty="0"/>
          </a:p>
        </p:txBody>
      </p:sp>
      <p:sp>
        <p:nvSpPr>
          <p:cNvPr id="6" name="Slide Number Placeholder 5"/>
          <p:cNvSpPr>
            <a:spLocks noGrp="1"/>
          </p:cNvSpPr>
          <p:nvPr>
            <p:ph type="sldNum" sz="quarter" idx="12"/>
          </p:nvPr>
        </p:nvSpPr>
        <p:spPr/>
        <p:txBody>
          <a:bodyPr/>
          <a:lstStyle/>
          <a:p>
            <a:fld id="{1920EEC7-98E1-4CEF-92AF-B9255C82647E}" type="slidenum">
              <a:rPr lang="en-GB" smtClean="0"/>
              <a:t>13</a:t>
            </a:fld>
            <a:endParaRPr lang="en-GB"/>
          </a:p>
        </p:txBody>
      </p:sp>
    </p:spTree>
    <p:extLst>
      <p:ext uri="{BB962C8B-B14F-4D97-AF65-F5344CB8AC3E}">
        <p14:creationId xmlns:p14="http://schemas.microsoft.com/office/powerpoint/2010/main" val="1724452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Straight Connector 33"/>
          <p:cNvCxnSpPr>
            <a:stCxn id="29" idx="0"/>
          </p:cNvCxnSpPr>
          <p:nvPr/>
        </p:nvCxnSpPr>
        <p:spPr>
          <a:xfrm flipV="1">
            <a:off x="947724" y="4227524"/>
            <a:ext cx="377290" cy="441860"/>
          </a:xfrm>
          <a:prstGeom prst="line">
            <a:avLst/>
          </a:prstGeom>
        </p:spPr>
        <p:style>
          <a:lnRef idx="2">
            <a:schemeClr val="accent2"/>
          </a:lnRef>
          <a:fillRef idx="0">
            <a:schemeClr val="accent2"/>
          </a:fillRef>
          <a:effectRef idx="1">
            <a:schemeClr val="accent2"/>
          </a:effectRef>
          <a:fontRef idx="minor">
            <a:schemeClr val="tx1"/>
          </a:fontRef>
        </p:style>
      </p:cxnSp>
      <p:cxnSp>
        <p:nvCxnSpPr>
          <p:cNvPr id="32" name="Straight Connector 31"/>
          <p:cNvCxnSpPr>
            <a:stCxn id="28" idx="2"/>
          </p:cNvCxnSpPr>
          <p:nvPr/>
        </p:nvCxnSpPr>
        <p:spPr>
          <a:xfrm>
            <a:off x="982100" y="3020964"/>
            <a:ext cx="264584" cy="321608"/>
          </a:xfrm>
          <a:prstGeom prst="line">
            <a:avLst/>
          </a:prstGeom>
        </p:spPr>
        <p:style>
          <a:lnRef idx="2">
            <a:schemeClr val="accent2"/>
          </a:lnRef>
          <a:fillRef idx="0">
            <a:schemeClr val="accent2"/>
          </a:fillRef>
          <a:effectRef idx="1">
            <a:schemeClr val="accent2"/>
          </a:effectRef>
          <a:fontRef idx="minor">
            <a:schemeClr val="tx1"/>
          </a:fontRef>
        </p:style>
      </p:cxnSp>
      <p:sp>
        <p:nvSpPr>
          <p:cNvPr id="27" name="Freeform 26"/>
          <p:cNvSpPr/>
          <p:nvPr/>
        </p:nvSpPr>
        <p:spPr>
          <a:xfrm>
            <a:off x="1505340" y="3795562"/>
            <a:ext cx="1517060" cy="31025"/>
          </a:xfrm>
          <a:custGeom>
            <a:avLst/>
            <a:gdLst/>
            <a:ahLst/>
            <a:cxnLst/>
            <a:rect l="0" t="0" r="0" b="0"/>
            <a:pathLst>
              <a:path>
                <a:moveTo>
                  <a:pt x="0" y="15512"/>
                </a:moveTo>
                <a:lnTo>
                  <a:pt x="1517060" y="15512"/>
                </a:lnTo>
              </a:path>
            </a:pathLst>
          </a:custGeom>
          <a:noFill/>
        </p:spPr>
        <p:style>
          <a:lnRef idx="2">
            <a:schemeClr val="accent2">
              <a:shade val="80000"/>
              <a:hueOff val="0"/>
              <a:satOff val="0"/>
              <a:lumOff val="0"/>
              <a:alphaOff val="0"/>
            </a:schemeClr>
          </a:lnRef>
          <a:fillRef idx="0">
            <a:scrgbClr r="0" g="0" b="0"/>
          </a:fillRef>
          <a:effectRef idx="0">
            <a:schemeClr val="accent2">
              <a:shade val="80000"/>
              <a:hueOff val="0"/>
              <a:satOff val="0"/>
              <a:lumOff val="0"/>
              <a:alphaOff val="0"/>
            </a:schemeClr>
          </a:effectRef>
          <a:fontRef idx="minor">
            <a:schemeClr val="tx1">
              <a:hueOff val="0"/>
              <a:satOff val="0"/>
              <a:lumOff val="0"/>
              <a:alphaOff val="0"/>
            </a:schemeClr>
          </a:fontRef>
        </p:style>
      </p:sp>
      <p:sp>
        <p:nvSpPr>
          <p:cNvPr id="2" name="Title 1"/>
          <p:cNvSpPr>
            <a:spLocks noGrp="1"/>
          </p:cNvSpPr>
          <p:nvPr>
            <p:ph type="title"/>
          </p:nvPr>
        </p:nvSpPr>
        <p:spPr/>
        <p:txBody>
          <a:bodyPr/>
          <a:lstStyle/>
          <a:p>
            <a:r>
              <a:rPr lang="en-GB" dirty="0" smtClean="0"/>
              <a:t>Funding</a:t>
            </a:r>
            <a:endParaRPr lang="en-GB" dirty="0"/>
          </a:p>
        </p:txBody>
      </p:sp>
      <p:sp>
        <p:nvSpPr>
          <p:cNvPr id="8" name="Freeform 7"/>
          <p:cNvSpPr/>
          <p:nvPr/>
        </p:nvSpPr>
        <p:spPr>
          <a:xfrm rot="3370173">
            <a:off x="3390620" y="4982807"/>
            <a:ext cx="1594707" cy="31025"/>
          </a:xfrm>
          <a:custGeom>
            <a:avLst/>
            <a:gdLst/>
            <a:ahLst/>
            <a:cxnLst/>
            <a:rect l="0" t="0" r="0" b="0"/>
            <a:pathLst>
              <a:path>
                <a:moveTo>
                  <a:pt x="0" y="15512"/>
                </a:moveTo>
                <a:lnTo>
                  <a:pt x="1594707" y="15512"/>
                </a:lnTo>
              </a:path>
            </a:pathLst>
          </a:custGeom>
          <a:noFill/>
        </p:spPr>
        <p:style>
          <a:lnRef idx="2">
            <a:schemeClr val="accent2">
              <a:shade val="80000"/>
              <a:hueOff val="0"/>
              <a:satOff val="0"/>
              <a:lumOff val="0"/>
              <a:alphaOff val="0"/>
            </a:schemeClr>
          </a:lnRef>
          <a:fillRef idx="0">
            <a:scrgbClr r="0" g="0" b="0"/>
          </a:fillRef>
          <a:effectRef idx="0">
            <a:schemeClr val="accent2">
              <a:shade val="80000"/>
              <a:hueOff val="0"/>
              <a:satOff val="0"/>
              <a:lumOff val="0"/>
              <a:alphaOff val="0"/>
            </a:schemeClr>
          </a:effectRef>
          <a:fontRef idx="minor">
            <a:schemeClr val="tx1">
              <a:hueOff val="0"/>
              <a:satOff val="0"/>
              <a:lumOff val="0"/>
              <a:alphaOff val="0"/>
            </a:schemeClr>
          </a:fontRef>
        </p:style>
      </p:sp>
      <p:sp>
        <p:nvSpPr>
          <p:cNvPr id="9" name="Freeform 8"/>
          <p:cNvSpPr/>
          <p:nvPr/>
        </p:nvSpPr>
        <p:spPr>
          <a:xfrm rot="1739357">
            <a:off x="3832965" y="4425831"/>
            <a:ext cx="1431304" cy="31025"/>
          </a:xfrm>
          <a:custGeom>
            <a:avLst/>
            <a:gdLst/>
            <a:ahLst/>
            <a:cxnLst/>
            <a:rect l="0" t="0" r="0" b="0"/>
            <a:pathLst>
              <a:path>
                <a:moveTo>
                  <a:pt x="0" y="15512"/>
                </a:moveTo>
                <a:lnTo>
                  <a:pt x="1431304" y="15512"/>
                </a:lnTo>
              </a:path>
            </a:pathLst>
          </a:custGeom>
          <a:noFill/>
        </p:spPr>
        <p:style>
          <a:lnRef idx="2">
            <a:schemeClr val="accent2">
              <a:shade val="80000"/>
              <a:hueOff val="0"/>
              <a:satOff val="0"/>
              <a:lumOff val="0"/>
              <a:alphaOff val="0"/>
            </a:schemeClr>
          </a:lnRef>
          <a:fillRef idx="0">
            <a:scrgbClr r="0" g="0" b="0"/>
          </a:fillRef>
          <a:effectRef idx="0">
            <a:schemeClr val="accent2">
              <a:shade val="80000"/>
              <a:hueOff val="0"/>
              <a:satOff val="0"/>
              <a:lumOff val="0"/>
              <a:alphaOff val="0"/>
            </a:schemeClr>
          </a:effectRef>
          <a:fontRef idx="minor">
            <a:schemeClr val="tx1">
              <a:hueOff val="0"/>
              <a:satOff val="0"/>
              <a:lumOff val="0"/>
              <a:alphaOff val="0"/>
            </a:schemeClr>
          </a:fontRef>
        </p:style>
      </p:sp>
      <p:sp>
        <p:nvSpPr>
          <p:cNvPr id="10" name="Freeform 9"/>
          <p:cNvSpPr/>
          <p:nvPr/>
        </p:nvSpPr>
        <p:spPr>
          <a:xfrm>
            <a:off x="3922628" y="3778983"/>
            <a:ext cx="1517060" cy="31025"/>
          </a:xfrm>
          <a:custGeom>
            <a:avLst/>
            <a:gdLst/>
            <a:ahLst/>
            <a:cxnLst/>
            <a:rect l="0" t="0" r="0" b="0"/>
            <a:pathLst>
              <a:path>
                <a:moveTo>
                  <a:pt x="0" y="15512"/>
                </a:moveTo>
                <a:lnTo>
                  <a:pt x="1517060" y="15512"/>
                </a:lnTo>
              </a:path>
            </a:pathLst>
          </a:custGeom>
          <a:noFill/>
        </p:spPr>
        <p:style>
          <a:lnRef idx="2">
            <a:schemeClr val="accent2">
              <a:shade val="80000"/>
              <a:hueOff val="0"/>
              <a:satOff val="0"/>
              <a:lumOff val="0"/>
              <a:alphaOff val="0"/>
            </a:schemeClr>
          </a:lnRef>
          <a:fillRef idx="0">
            <a:scrgbClr r="0" g="0" b="0"/>
          </a:fillRef>
          <a:effectRef idx="0">
            <a:schemeClr val="accent2">
              <a:shade val="80000"/>
              <a:hueOff val="0"/>
              <a:satOff val="0"/>
              <a:lumOff val="0"/>
              <a:alphaOff val="0"/>
            </a:schemeClr>
          </a:effectRef>
          <a:fontRef idx="minor">
            <a:schemeClr val="tx1">
              <a:hueOff val="0"/>
              <a:satOff val="0"/>
              <a:lumOff val="0"/>
              <a:alphaOff val="0"/>
            </a:schemeClr>
          </a:fontRef>
        </p:style>
      </p:sp>
      <p:sp>
        <p:nvSpPr>
          <p:cNvPr id="11" name="Freeform 10"/>
          <p:cNvSpPr/>
          <p:nvPr/>
        </p:nvSpPr>
        <p:spPr>
          <a:xfrm rot="19893042">
            <a:off x="3831502" y="3126129"/>
            <a:ext cx="1509208" cy="31025"/>
          </a:xfrm>
          <a:custGeom>
            <a:avLst/>
            <a:gdLst/>
            <a:ahLst/>
            <a:cxnLst/>
            <a:rect l="0" t="0" r="0" b="0"/>
            <a:pathLst>
              <a:path>
                <a:moveTo>
                  <a:pt x="0" y="15512"/>
                </a:moveTo>
                <a:lnTo>
                  <a:pt x="1509208" y="15512"/>
                </a:lnTo>
              </a:path>
            </a:pathLst>
          </a:custGeom>
          <a:noFill/>
        </p:spPr>
        <p:style>
          <a:lnRef idx="2">
            <a:schemeClr val="accent2">
              <a:shade val="80000"/>
              <a:hueOff val="0"/>
              <a:satOff val="0"/>
              <a:lumOff val="0"/>
              <a:alphaOff val="0"/>
            </a:schemeClr>
          </a:lnRef>
          <a:fillRef idx="0">
            <a:scrgbClr r="0" g="0" b="0"/>
          </a:fillRef>
          <a:effectRef idx="0">
            <a:schemeClr val="accent2">
              <a:shade val="80000"/>
              <a:hueOff val="0"/>
              <a:satOff val="0"/>
              <a:lumOff val="0"/>
              <a:alphaOff val="0"/>
            </a:schemeClr>
          </a:effectRef>
          <a:fontRef idx="minor">
            <a:schemeClr val="tx1">
              <a:hueOff val="0"/>
              <a:satOff val="0"/>
              <a:lumOff val="0"/>
              <a:alphaOff val="0"/>
            </a:schemeClr>
          </a:fontRef>
        </p:style>
      </p:sp>
      <p:sp>
        <p:nvSpPr>
          <p:cNvPr id="12" name="Freeform 11"/>
          <p:cNvSpPr/>
          <p:nvPr/>
        </p:nvSpPr>
        <p:spPr>
          <a:xfrm rot="18281699">
            <a:off x="3401247" y="2560406"/>
            <a:ext cx="1647068" cy="31025"/>
          </a:xfrm>
          <a:custGeom>
            <a:avLst/>
            <a:gdLst/>
            <a:ahLst/>
            <a:cxnLst/>
            <a:rect l="0" t="0" r="0" b="0"/>
            <a:pathLst>
              <a:path>
                <a:moveTo>
                  <a:pt x="0" y="15512"/>
                </a:moveTo>
                <a:lnTo>
                  <a:pt x="1647068" y="15512"/>
                </a:lnTo>
              </a:path>
            </a:pathLst>
          </a:custGeom>
          <a:noFill/>
        </p:spPr>
        <p:style>
          <a:lnRef idx="2">
            <a:schemeClr val="accent2">
              <a:shade val="80000"/>
              <a:hueOff val="0"/>
              <a:satOff val="0"/>
              <a:lumOff val="0"/>
              <a:alphaOff val="0"/>
            </a:schemeClr>
          </a:lnRef>
          <a:fillRef idx="0">
            <a:scrgbClr r="0" g="0" b="0"/>
          </a:fillRef>
          <a:effectRef idx="0">
            <a:schemeClr val="accent2">
              <a:shade val="80000"/>
              <a:hueOff val="0"/>
              <a:satOff val="0"/>
              <a:lumOff val="0"/>
              <a:alphaOff val="0"/>
            </a:schemeClr>
          </a:effectRef>
          <a:fontRef idx="minor">
            <a:schemeClr val="tx1">
              <a:hueOff val="0"/>
              <a:satOff val="0"/>
              <a:lumOff val="0"/>
              <a:alphaOff val="0"/>
            </a:schemeClr>
          </a:fontRef>
        </p:style>
      </p:sp>
      <p:sp>
        <p:nvSpPr>
          <p:cNvPr id="13" name="Oval 12"/>
          <p:cNvSpPr/>
          <p:nvPr/>
        </p:nvSpPr>
        <p:spPr>
          <a:xfrm>
            <a:off x="2607626" y="3020964"/>
            <a:ext cx="1547062" cy="1547062"/>
          </a:xfrm>
          <a:prstGeom prst="ellipse">
            <a:avLst/>
          </a:prstGeom>
          <a:blipFill>
            <a:blip r:embed="rId3">
              <a:extLst>
                <a:ext uri="{28A0092B-C50C-407E-A947-70E740481C1C}">
                  <a14:useLocalDpi xmlns:a14="http://schemas.microsoft.com/office/drawing/2010/main" val="0"/>
                </a:ext>
              </a:extLst>
            </a:blip>
            <a:srcRect/>
            <a:stretch>
              <a:fillRect l="-7000" r="-7000"/>
            </a:stretch>
          </a:blipFill>
        </p:spPr>
        <p:style>
          <a:lnRef idx="2">
            <a:schemeClr val="lt1">
              <a:hueOff val="0"/>
              <a:satOff val="0"/>
              <a:lumOff val="0"/>
              <a:alphaOff val="0"/>
            </a:schemeClr>
          </a:lnRef>
          <a:fillRef idx="1">
            <a:scrgbClr r="0" g="0" b="0"/>
          </a:fillRef>
          <a:effectRef idx="0">
            <a:schemeClr val="accent2">
              <a:alpha val="90000"/>
              <a:hueOff val="0"/>
              <a:satOff val="0"/>
              <a:lumOff val="0"/>
              <a:alphaOff val="0"/>
            </a:schemeClr>
          </a:effectRef>
          <a:fontRef idx="minor">
            <a:schemeClr val="lt1"/>
          </a:fontRef>
        </p:style>
      </p:sp>
      <p:sp>
        <p:nvSpPr>
          <p:cNvPr id="14" name="Freeform 13"/>
          <p:cNvSpPr/>
          <p:nvPr/>
        </p:nvSpPr>
        <p:spPr>
          <a:xfrm>
            <a:off x="4506998" y="1109752"/>
            <a:ext cx="866057" cy="866057"/>
          </a:xfrm>
          <a:custGeom>
            <a:avLst/>
            <a:gdLst>
              <a:gd name="connsiteX0" fmla="*/ 0 w 866057"/>
              <a:gd name="connsiteY0" fmla="*/ 433029 h 866057"/>
              <a:gd name="connsiteX1" fmla="*/ 433029 w 866057"/>
              <a:gd name="connsiteY1" fmla="*/ 0 h 866057"/>
              <a:gd name="connsiteX2" fmla="*/ 866058 w 866057"/>
              <a:gd name="connsiteY2" fmla="*/ 433029 h 866057"/>
              <a:gd name="connsiteX3" fmla="*/ 433029 w 866057"/>
              <a:gd name="connsiteY3" fmla="*/ 866058 h 866057"/>
              <a:gd name="connsiteX4" fmla="*/ 0 w 866057"/>
              <a:gd name="connsiteY4" fmla="*/ 433029 h 866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6057" h="866057">
                <a:moveTo>
                  <a:pt x="0" y="433029"/>
                </a:moveTo>
                <a:cubicBezTo>
                  <a:pt x="0" y="193874"/>
                  <a:pt x="193874" y="0"/>
                  <a:pt x="433029" y="0"/>
                </a:cubicBezTo>
                <a:cubicBezTo>
                  <a:pt x="672184" y="0"/>
                  <a:pt x="866058" y="193874"/>
                  <a:pt x="866058" y="433029"/>
                </a:cubicBezTo>
                <a:cubicBezTo>
                  <a:pt x="866058" y="672184"/>
                  <a:pt x="672184" y="866058"/>
                  <a:pt x="433029" y="866058"/>
                </a:cubicBezTo>
                <a:cubicBezTo>
                  <a:pt x="193874" y="866058"/>
                  <a:pt x="0" y="672184"/>
                  <a:pt x="0" y="433029"/>
                </a:cubicBezTo>
                <a:close/>
              </a:path>
            </a:pathLst>
          </a:custGeom>
        </p:spPr>
        <p:style>
          <a:lnRef idx="2">
            <a:schemeClr val="lt1">
              <a:hueOff val="0"/>
              <a:satOff val="0"/>
              <a:lumOff val="0"/>
              <a:alphaOff val="0"/>
            </a:schemeClr>
          </a:lnRef>
          <a:fillRef idx="1">
            <a:schemeClr val="accent2">
              <a:alpha val="90000"/>
              <a:hueOff val="0"/>
              <a:satOff val="0"/>
              <a:lumOff val="0"/>
              <a:alphaOff val="-8000"/>
            </a:schemeClr>
          </a:fillRef>
          <a:effectRef idx="0">
            <a:schemeClr val="accent2">
              <a:alpha val="90000"/>
              <a:hueOff val="0"/>
              <a:satOff val="0"/>
              <a:lumOff val="0"/>
              <a:alphaOff val="-8000"/>
            </a:schemeClr>
          </a:effectRef>
          <a:fontRef idx="minor">
            <a:schemeClr val="lt1"/>
          </a:fontRef>
        </p:style>
        <p:txBody>
          <a:bodyPr spcFirstLastPara="0" vert="horz" wrap="square" lIns="132546" tIns="132546" rIns="132546" bIns="132546" numCol="1" spcCol="1270" anchor="ctr" anchorCtr="0">
            <a:noAutofit/>
          </a:bodyPr>
          <a:lstStyle/>
          <a:p>
            <a:pPr lvl="0" algn="ctr" defTabSz="400050">
              <a:lnSpc>
                <a:spcPct val="90000"/>
              </a:lnSpc>
              <a:spcBef>
                <a:spcPct val="0"/>
              </a:spcBef>
              <a:spcAft>
                <a:spcPct val="35000"/>
              </a:spcAft>
            </a:pPr>
            <a:r>
              <a:rPr lang="en-GB" sz="900" kern="1200" dirty="0" smtClean="0"/>
              <a:t>Food safety</a:t>
            </a:r>
            <a:endParaRPr lang="en-GB" sz="900" kern="1200" dirty="0"/>
          </a:p>
        </p:txBody>
      </p:sp>
      <p:sp>
        <p:nvSpPr>
          <p:cNvPr id="15" name="Freeform 14"/>
          <p:cNvSpPr/>
          <p:nvPr/>
        </p:nvSpPr>
        <p:spPr>
          <a:xfrm>
            <a:off x="5459661" y="1109752"/>
            <a:ext cx="2348834" cy="866057"/>
          </a:xfrm>
          <a:custGeom>
            <a:avLst/>
            <a:gdLst>
              <a:gd name="connsiteX0" fmla="*/ 0 w 1299085"/>
              <a:gd name="connsiteY0" fmla="*/ 0 h 866057"/>
              <a:gd name="connsiteX1" fmla="*/ 1299085 w 1299085"/>
              <a:gd name="connsiteY1" fmla="*/ 0 h 866057"/>
              <a:gd name="connsiteX2" fmla="*/ 1299085 w 1299085"/>
              <a:gd name="connsiteY2" fmla="*/ 866057 h 866057"/>
              <a:gd name="connsiteX3" fmla="*/ 0 w 1299085"/>
              <a:gd name="connsiteY3" fmla="*/ 866057 h 866057"/>
              <a:gd name="connsiteX4" fmla="*/ 0 w 1299085"/>
              <a:gd name="connsiteY4" fmla="*/ 0 h 866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99085" h="866057">
                <a:moveTo>
                  <a:pt x="0" y="0"/>
                </a:moveTo>
                <a:lnTo>
                  <a:pt x="1299085" y="0"/>
                </a:lnTo>
                <a:lnTo>
                  <a:pt x="1299085" y="866057"/>
                </a:lnTo>
                <a:lnTo>
                  <a:pt x="0" y="86605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114300" lvl="1" indent="-114300" algn="l" defTabSz="577850">
              <a:lnSpc>
                <a:spcPct val="90000"/>
              </a:lnSpc>
              <a:spcBef>
                <a:spcPct val="0"/>
              </a:spcBef>
              <a:spcAft>
                <a:spcPct val="15000"/>
              </a:spcAft>
              <a:buChar char="••"/>
            </a:pPr>
            <a:r>
              <a:rPr lang="en-GB" sz="1300" kern="1200" dirty="0" smtClean="0"/>
              <a:t>More trust</a:t>
            </a:r>
            <a:endParaRPr lang="en-GB" sz="1300" kern="1200" dirty="0"/>
          </a:p>
          <a:p>
            <a:pPr marL="114300" lvl="1" indent="-114300" algn="l" defTabSz="577850">
              <a:lnSpc>
                <a:spcPct val="90000"/>
              </a:lnSpc>
              <a:spcBef>
                <a:spcPct val="0"/>
              </a:spcBef>
              <a:spcAft>
                <a:spcPct val="15000"/>
              </a:spcAft>
              <a:buChar char="••"/>
            </a:pPr>
            <a:r>
              <a:rPr lang="en-GB" sz="1300" kern="1200" dirty="0" smtClean="0"/>
              <a:t>Avoidance of animal diseases</a:t>
            </a:r>
            <a:endParaRPr lang="en-GB" sz="1300" kern="1200" dirty="0"/>
          </a:p>
        </p:txBody>
      </p:sp>
      <p:sp>
        <p:nvSpPr>
          <p:cNvPr id="16" name="Freeform 15"/>
          <p:cNvSpPr/>
          <p:nvPr/>
        </p:nvSpPr>
        <p:spPr>
          <a:xfrm>
            <a:off x="5197290" y="2142847"/>
            <a:ext cx="866057" cy="866057"/>
          </a:xfrm>
          <a:custGeom>
            <a:avLst/>
            <a:gdLst>
              <a:gd name="connsiteX0" fmla="*/ 0 w 866057"/>
              <a:gd name="connsiteY0" fmla="*/ 433029 h 866057"/>
              <a:gd name="connsiteX1" fmla="*/ 433029 w 866057"/>
              <a:gd name="connsiteY1" fmla="*/ 0 h 866057"/>
              <a:gd name="connsiteX2" fmla="*/ 866058 w 866057"/>
              <a:gd name="connsiteY2" fmla="*/ 433029 h 866057"/>
              <a:gd name="connsiteX3" fmla="*/ 433029 w 866057"/>
              <a:gd name="connsiteY3" fmla="*/ 866058 h 866057"/>
              <a:gd name="connsiteX4" fmla="*/ 0 w 866057"/>
              <a:gd name="connsiteY4" fmla="*/ 433029 h 866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6057" h="866057">
                <a:moveTo>
                  <a:pt x="0" y="433029"/>
                </a:moveTo>
                <a:cubicBezTo>
                  <a:pt x="0" y="193874"/>
                  <a:pt x="193874" y="0"/>
                  <a:pt x="433029" y="0"/>
                </a:cubicBezTo>
                <a:cubicBezTo>
                  <a:pt x="672184" y="0"/>
                  <a:pt x="866058" y="193874"/>
                  <a:pt x="866058" y="433029"/>
                </a:cubicBezTo>
                <a:cubicBezTo>
                  <a:pt x="866058" y="672184"/>
                  <a:pt x="672184" y="866058"/>
                  <a:pt x="433029" y="866058"/>
                </a:cubicBezTo>
                <a:cubicBezTo>
                  <a:pt x="193874" y="866058"/>
                  <a:pt x="0" y="672184"/>
                  <a:pt x="0" y="433029"/>
                </a:cubicBezTo>
                <a:close/>
              </a:path>
            </a:pathLst>
          </a:custGeom>
        </p:spPr>
        <p:style>
          <a:lnRef idx="2">
            <a:schemeClr val="lt1">
              <a:hueOff val="0"/>
              <a:satOff val="0"/>
              <a:lumOff val="0"/>
              <a:alphaOff val="0"/>
            </a:schemeClr>
          </a:lnRef>
          <a:fillRef idx="1">
            <a:schemeClr val="accent2">
              <a:alpha val="90000"/>
              <a:hueOff val="0"/>
              <a:satOff val="0"/>
              <a:lumOff val="0"/>
              <a:alphaOff val="-16000"/>
            </a:schemeClr>
          </a:fillRef>
          <a:effectRef idx="0">
            <a:schemeClr val="accent2">
              <a:alpha val="90000"/>
              <a:hueOff val="0"/>
              <a:satOff val="0"/>
              <a:lumOff val="0"/>
              <a:alphaOff val="-16000"/>
            </a:schemeClr>
          </a:effectRef>
          <a:fontRef idx="minor">
            <a:schemeClr val="lt1"/>
          </a:fontRef>
        </p:style>
        <p:txBody>
          <a:bodyPr spcFirstLastPara="0" vert="horz" wrap="square" lIns="132546" tIns="132546" rIns="132546" bIns="132546" numCol="1" spcCol="1270" anchor="ctr" anchorCtr="0">
            <a:noAutofit/>
          </a:bodyPr>
          <a:lstStyle/>
          <a:p>
            <a:pPr lvl="0" algn="ctr" defTabSz="400050">
              <a:lnSpc>
                <a:spcPct val="90000"/>
              </a:lnSpc>
              <a:spcBef>
                <a:spcPct val="0"/>
              </a:spcBef>
              <a:spcAft>
                <a:spcPct val="35000"/>
              </a:spcAft>
            </a:pPr>
            <a:r>
              <a:rPr lang="en-GB" sz="900" kern="1200" dirty="0" smtClean="0"/>
              <a:t>Improved market access</a:t>
            </a:r>
            <a:endParaRPr lang="en-GB" sz="900" kern="1200" dirty="0"/>
          </a:p>
        </p:txBody>
      </p:sp>
      <p:sp>
        <p:nvSpPr>
          <p:cNvPr id="17" name="Freeform 16"/>
          <p:cNvSpPr/>
          <p:nvPr/>
        </p:nvSpPr>
        <p:spPr>
          <a:xfrm>
            <a:off x="6149953" y="2142847"/>
            <a:ext cx="2536847" cy="866057"/>
          </a:xfrm>
          <a:custGeom>
            <a:avLst/>
            <a:gdLst>
              <a:gd name="connsiteX0" fmla="*/ 0 w 1299085"/>
              <a:gd name="connsiteY0" fmla="*/ 0 h 866057"/>
              <a:gd name="connsiteX1" fmla="*/ 1299085 w 1299085"/>
              <a:gd name="connsiteY1" fmla="*/ 0 h 866057"/>
              <a:gd name="connsiteX2" fmla="*/ 1299085 w 1299085"/>
              <a:gd name="connsiteY2" fmla="*/ 866057 h 866057"/>
              <a:gd name="connsiteX3" fmla="*/ 0 w 1299085"/>
              <a:gd name="connsiteY3" fmla="*/ 866057 h 866057"/>
              <a:gd name="connsiteX4" fmla="*/ 0 w 1299085"/>
              <a:gd name="connsiteY4" fmla="*/ 0 h 866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99085" h="866057">
                <a:moveTo>
                  <a:pt x="0" y="0"/>
                </a:moveTo>
                <a:lnTo>
                  <a:pt x="1299085" y="0"/>
                </a:lnTo>
                <a:lnTo>
                  <a:pt x="1299085" y="866057"/>
                </a:lnTo>
                <a:lnTo>
                  <a:pt x="0" y="86605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114300" lvl="1" indent="-114300" algn="l" defTabSz="577850">
              <a:lnSpc>
                <a:spcPct val="90000"/>
              </a:lnSpc>
              <a:spcBef>
                <a:spcPct val="0"/>
              </a:spcBef>
              <a:spcAft>
                <a:spcPct val="15000"/>
              </a:spcAft>
              <a:buChar char="••"/>
            </a:pPr>
            <a:r>
              <a:rPr lang="en-GB" sz="1300" kern="1200" dirty="0" smtClean="0"/>
              <a:t>Access to high-value markets</a:t>
            </a:r>
            <a:endParaRPr lang="en-GB" sz="1300" kern="1200" dirty="0"/>
          </a:p>
          <a:p>
            <a:pPr marL="114300" lvl="1" indent="-114300" algn="l" defTabSz="577850">
              <a:lnSpc>
                <a:spcPct val="90000"/>
              </a:lnSpc>
              <a:spcBef>
                <a:spcPct val="0"/>
              </a:spcBef>
              <a:spcAft>
                <a:spcPct val="15000"/>
              </a:spcAft>
              <a:buChar char="••"/>
            </a:pPr>
            <a:r>
              <a:rPr lang="en-GB" sz="1300" kern="1200" dirty="0" smtClean="0"/>
              <a:t>Differentiation in the marketplace</a:t>
            </a:r>
            <a:endParaRPr lang="en-GB" sz="1300" kern="1200" dirty="0"/>
          </a:p>
        </p:txBody>
      </p:sp>
      <p:sp>
        <p:nvSpPr>
          <p:cNvPr id="18" name="Freeform 17"/>
          <p:cNvSpPr/>
          <p:nvPr/>
        </p:nvSpPr>
        <p:spPr>
          <a:xfrm>
            <a:off x="5439689" y="3361467"/>
            <a:ext cx="866057" cy="866057"/>
          </a:xfrm>
          <a:custGeom>
            <a:avLst/>
            <a:gdLst>
              <a:gd name="connsiteX0" fmla="*/ 0 w 866057"/>
              <a:gd name="connsiteY0" fmla="*/ 433029 h 866057"/>
              <a:gd name="connsiteX1" fmla="*/ 433029 w 866057"/>
              <a:gd name="connsiteY1" fmla="*/ 0 h 866057"/>
              <a:gd name="connsiteX2" fmla="*/ 866058 w 866057"/>
              <a:gd name="connsiteY2" fmla="*/ 433029 h 866057"/>
              <a:gd name="connsiteX3" fmla="*/ 433029 w 866057"/>
              <a:gd name="connsiteY3" fmla="*/ 866058 h 866057"/>
              <a:gd name="connsiteX4" fmla="*/ 0 w 866057"/>
              <a:gd name="connsiteY4" fmla="*/ 433029 h 866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6057" h="866057">
                <a:moveTo>
                  <a:pt x="0" y="433029"/>
                </a:moveTo>
                <a:cubicBezTo>
                  <a:pt x="0" y="193874"/>
                  <a:pt x="193874" y="0"/>
                  <a:pt x="433029" y="0"/>
                </a:cubicBezTo>
                <a:cubicBezTo>
                  <a:pt x="672184" y="0"/>
                  <a:pt x="866058" y="193874"/>
                  <a:pt x="866058" y="433029"/>
                </a:cubicBezTo>
                <a:cubicBezTo>
                  <a:pt x="866058" y="672184"/>
                  <a:pt x="672184" y="866058"/>
                  <a:pt x="433029" y="866058"/>
                </a:cubicBezTo>
                <a:cubicBezTo>
                  <a:pt x="193874" y="866058"/>
                  <a:pt x="0" y="672184"/>
                  <a:pt x="0" y="433029"/>
                </a:cubicBezTo>
                <a:close/>
              </a:path>
            </a:pathLst>
          </a:custGeom>
        </p:spPr>
        <p:style>
          <a:lnRef idx="2">
            <a:schemeClr val="lt1">
              <a:hueOff val="0"/>
              <a:satOff val="0"/>
              <a:lumOff val="0"/>
              <a:alphaOff val="0"/>
            </a:schemeClr>
          </a:lnRef>
          <a:fillRef idx="1">
            <a:schemeClr val="accent2">
              <a:alpha val="90000"/>
              <a:hueOff val="0"/>
              <a:satOff val="0"/>
              <a:lumOff val="0"/>
              <a:alphaOff val="-24000"/>
            </a:schemeClr>
          </a:fillRef>
          <a:effectRef idx="0">
            <a:schemeClr val="accent2">
              <a:alpha val="90000"/>
              <a:hueOff val="0"/>
              <a:satOff val="0"/>
              <a:lumOff val="0"/>
              <a:alphaOff val="-24000"/>
            </a:schemeClr>
          </a:effectRef>
          <a:fontRef idx="minor">
            <a:schemeClr val="lt1"/>
          </a:fontRef>
        </p:style>
        <p:txBody>
          <a:bodyPr spcFirstLastPara="0" vert="horz" wrap="square" lIns="132546" tIns="132546" rIns="132546" bIns="132546" numCol="1" spcCol="1270" anchor="ctr" anchorCtr="0">
            <a:noAutofit/>
          </a:bodyPr>
          <a:lstStyle/>
          <a:p>
            <a:pPr lvl="0" algn="ctr" defTabSz="400050">
              <a:lnSpc>
                <a:spcPct val="90000"/>
              </a:lnSpc>
              <a:spcBef>
                <a:spcPct val="0"/>
              </a:spcBef>
              <a:spcAft>
                <a:spcPct val="35000"/>
              </a:spcAft>
            </a:pPr>
            <a:r>
              <a:rPr lang="en-GB" sz="900" kern="1200" dirty="0" smtClean="0"/>
              <a:t>Increased supply chain efficiency</a:t>
            </a:r>
            <a:endParaRPr lang="en-GB" sz="900" kern="1200" dirty="0"/>
          </a:p>
        </p:txBody>
      </p:sp>
      <p:sp>
        <p:nvSpPr>
          <p:cNvPr id="19" name="Freeform 18"/>
          <p:cNvSpPr/>
          <p:nvPr/>
        </p:nvSpPr>
        <p:spPr>
          <a:xfrm>
            <a:off x="6392352" y="3361467"/>
            <a:ext cx="1299085" cy="866057"/>
          </a:xfrm>
          <a:custGeom>
            <a:avLst/>
            <a:gdLst>
              <a:gd name="connsiteX0" fmla="*/ 0 w 1299085"/>
              <a:gd name="connsiteY0" fmla="*/ 0 h 866057"/>
              <a:gd name="connsiteX1" fmla="*/ 1299085 w 1299085"/>
              <a:gd name="connsiteY1" fmla="*/ 0 h 866057"/>
              <a:gd name="connsiteX2" fmla="*/ 1299085 w 1299085"/>
              <a:gd name="connsiteY2" fmla="*/ 866057 h 866057"/>
              <a:gd name="connsiteX3" fmla="*/ 0 w 1299085"/>
              <a:gd name="connsiteY3" fmla="*/ 866057 h 866057"/>
              <a:gd name="connsiteX4" fmla="*/ 0 w 1299085"/>
              <a:gd name="connsiteY4" fmla="*/ 0 h 866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99085" h="866057">
                <a:moveTo>
                  <a:pt x="0" y="0"/>
                </a:moveTo>
                <a:lnTo>
                  <a:pt x="1299085" y="0"/>
                </a:lnTo>
                <a:lnTo>
                  <a:pt x="1299085" y="866057"/>
                </a:lnTo>
                <a:lnTo>
                  <a:pt x="0" y="86605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114300" lvl="1" indent="-114300" algn="l" defTabSz="577850">
              <a:lnSpc>
                <a:spcPct val="90000"/>
              </a:lnSpc>
              <a:spcBef>
                <a:spcPct val="0"/>
              </a:spcBef>
              <a:spcAft>
                <a:spcPct val="15000"/>
              </a:spcAft>
              <a:buChar char="••"/>
            </a:pPr>
            <a:r>
              <a:rPr lang="en-GB" sz="1300" kern="1200" dirty="0" smtClean="0"/>
              <a:t>Better sourcing</a:t>
            </a:r>
            <a:endParaRPr lang="en-GB" sz="1300" kern="1200" dirty="0"/>
          </a:p>
          <a:p>
            <a:pPr marL="114300" lvl="1" indent="-114300" algn="l" defTabSz="577850">
              <a:lnSpc>
                <a:spcPct val="90000"/>
              </a:lnSpc>
              <a:spcBef>
                <a:spcPct val="0"/>
              </a:spcBef>
              <a:spcAft>
                <a:spcPct val="15000"/>
              </a:spcAft>
              <a:buChar char="••"/>
            </a:pPr>
            <a:endParaRPr lang="en-GB" sz="1300" kern="1200" dirty="0"/>
          </a:p>
        </p:txBody>
      </p:sp>
      <p:sp>
        <p:nvSpPr>
          <p:cNvPr id="20" name="Freeform 19"/>
          <p:cNvSpPr/>
          <p:nvPr/>
        </p:nvSpPr>
        <p:spPr>
          <a:xfrm>
            <a:off x="5116456" y="4548996"/>
            <a:ext cx="928237" cy="928237"/>
          </a:xfrm>
          <a:custGeom>
            <a:avLst/>
            <a:gdLst>
              <a:gd name="connsiteX0" fmla="*/ 0 w 928237"/>
              <a:gd name="connsiteY0" fmla="*/ 464119 h 928237"/>
              <a:gd name="connsiteX1" fmla="*/ 464119 w 928237"/>
              <a:gd name="connsiteY1" fmla="*/ 0 h 928237"/>
              <a:gd name="connsiteX2" fmla="*/ 928238 w 928237"/>
              <a:gd name="connsiteY2" fmla="*/ 464119 h 928237"/>
              <a:gd name="connsiteX3" fmla="*/ 464119 w 928237"/>
              <a:gd name="connsiteY3" fmla="*/ 928238 h 928237"/>
              <a:gd name="connsiteX4" fmla="*/ 0 w 928237"/>
              <a:gd name="connsiteY4" fmla="*/ 464119 h 9282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237" h="928237">
                <a:moveTo>
                  <a:pt x="0" y="464119"/>
                </a:moveTo>
                <a:cubicBezTo>
                  <a:pt x="0" y="207793"/>
                  <a:pt x="207793" y="0"/>
                  <a:pt x="464119" y="0"/>
                </a:cubicBezTo>
                <a:cubicBezTo>
                  <a:pt x="720445" y="0"/>
                  <a:pt x="928238" y="207793"/>
                  <a:pt x="928238" y="464119"/>
                </a:cubicBezTo>
                <a:cubicBezTo>
                  <a:pt x="928238" y="720445"/>
                  <a:pt x="720445" y="928238"/>
                  <a:pt x="464119" y="928238"/>
                </a:cubicBezTo>
                <a:cubicBezTo>
                  <a:pt x="207793" y="928238"/>
                  <a:pt x="0" y="720445"/>
                  <a:pt x="0" y="464119"/>
                </a:cubicBezTo>
                <a:close/>
              </a:path>
            </a:pathLst>
          </a:custGeom>
        </p:spPr>
        <p:style>
          <a:lnRef idx="2">
            <a:schemeClr val="lt1">
              <a:hueOff val="0"/>
              <a:satOff val="0"/>
              <a:lumOff val="0"/>
              <a:alphaOff val="0"/>
            </a:schemeClr>
          </a:lnRef>
          <a:fillRef idx="1">
            <a:schemeClr val="accent2">
              <a:alpha val="90000"/>
              <a:hueOff val="0"/>
              <a:satOff val="0"/>
              <a:lumOff val="0"/>
              <a:alphaOff val="-32000"/>
            </a:schemeClr>
          </a:fillRef>
          <a:effectRef idx="0">
            <a:schemeClr val="accent2">
              <a:alpha val="90000"/>
              <a:hueOff val="0"/>
              <a:satOff val="0"/>
              <a:lumOff val="0"/>
              <a:alphaOff val="-32000"/>
            </a:schemeClr>
          </a:effectRef>
          <a:fontRef idx="minor">
            <a:schemeClr val="lt1"/>
          </a:fontRef>
        </p:style>
        <p:txBody>
          <a:bodyPr spcFirstLastPara="0" vert="horz" wrap="square" lIns="141652" tIns="141652" rIns="141652" bIns="141652" numCol="1" spcCol="1270" anchor="ctr" anchorCtr="0">
            <a:noAutofit/>
          </a:bodyPr>
          <a:lstStyle/>
          <a:p>
            <a:pPr lvl="0" algn="ctr" defTabSz="400050">
              <a:lnSpc>
                <a:spcPct val="90000"/>
              </a:lnSpc>
              <a:spcBef>
                <a:spcPct val="0"/>
              </a:spcBef>
              <a:spcAft>
                <a:spcPct val="35000"/>
              </a:spcAft>
            </a:pPr>
            <a:r>
              <a:rPr lang="en-GB" sz="900" kern="1200" dirty="0" smtClean="0"/>
              <a:t>Better marketability</a:t>
            </a:r>
            <a:endParaRPr lang="en-GB" sz="900" kern="1200" dirty="0"/>
          </a:p>
        </p:txBody>
      </p:sp>
      <p:sp>
        <p:nvSpPr>
          <p:cNvPr id="21" name="Freeform 20"/>
          <p:cNvSpPr/>
          <p:nvPr/>
        </p:nvSpPr>
        <p:spPr>
          <a:xfrm>
            <a:off x="6143402" y="4580087"/>
            <a:ext cx="1965882" cy="928237"/>
          </a:xfrm>
          <a:custGeom>
            <a:avLst/>
            <a:gdLst>
              <a:gd name="connsiteX0" fmla="*/ 0 w 1392355"/>
              <a:gd name="connsiteY0" fmla="*/ 0 h 928237"/>
              <a:gd name="connsiteX1" fmla="*/ 1392355 w 1392355"/>
              <a:gd name="connsiteY1" fmla="*/ 0 h 928237"/>
              <a:gd name="connsiteX2" fmla="*/ 1392355 w 1392355"/>
              <a:gd name="connsiteY2" fmla="*/ 928237 h 928237"/>
              <a:gd name="connsiteX3" fmla="*/ 0 w 1392355"/>
              <a:gd name="connsiteY3" fmla="*/ 928237 h 928237"/>
              <a:gd name="connsiteX4" fmla="*/ 0 w 1392355"/>
              <a:gd name="connsiteY4" fmla="*/ 0 h 9282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355" h="928237">
                <a:moveTo>
                  <a:pt x="0" y="0"/>
                </a:moveTo>
                <a:lnTo>
                  <a:pt x="1392355" y="0"/>
                </a:lnTo>
                <a:lnTo>
                  <a:pt x="1392355" y="928237"/>
                </a:lnTo>
                <a:lnTo>
                  <a:pt x="0" y="92823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114300" lvl="1" indent="-114300" algn="l" defTabSz="577850">
              <a:lnSpc>
                <a:spcPct val="90000"/>
              </a:lnSpc>
              <a:spcBef>
                <a:spcPct val="0"/>
              </a:spcBef>
              <a:spcAft>
                <a:spcPct val="15000"/>
              </a:spcAft>
              <a:buChar char="••"/>
            </a:pPr>
            <a:r>
              <a:rPr lang="en-GB" sz="1300" kern="1200" dirty="0" smtClean="0"/>
              <a:t>Consumer interaction</a:t>
            </a:r>
            <a:endParaRPr lang="en-GB" sz="1300" kern="1200" dirty="0"/>
          </a:p>
          <a:p>
            <a:pPr marL="114300" lvl="1" indent="-114300" algn="l" defTabSz="577850">
              <a:lnSpc>
                <a:spcPct val="90000"/>
              </a:lnSpc>
              <a:spcBef>
                <a:spcPct val="0"/>
              </a:spcBef>
              <a:spcAft>
                <a:spcPct val="15000"/>
              </a:spcAft>
              <a:buChar char="••"/>
            </a:pPr>
            <a:r>
              <a:rPr lang="en-GB" sz="1300" kern="1200" dirty="0" smtClean="0"/>
              <a:t>Direct marketing</a:t>
            </a:r>
            <a:endParaRPr lang="en-GB" sz="1300" kern="1200" dirty="0"/>
          </a:p>
        </p:txBody>
      </p:sp>
      <p:sp>
        <p:nvSpPr>
          <p:cNvPr id="22" name="Freeform 21"/>
          <p:cNvSpPr/>
          <p:nvPr/>
        </p:nvSpPr>
        <p:spPr>
          <a:xfrm>
            <a:off x="4426164" y="5582092"/>
            <a:ext cx="928237" cy="928237"/>
          </a:xfrm>
          <a:custGeom>
            <a:avLst/>
            <a:gdLst>
              <a:gd name="connsiteX0" fmla="*/ 0 w 928237"/>
              <a:gd name="connsiteY0" fmla="*/ 464119 h 928237"/>
              <a:gd name="connsiteX1" fmla="*/ 464119 w 928237"/>
              <a:gd name="connsiteY1" fmla="*/ 0 h 928237"/>
              <a:gd name="connsiteX2" fmla="*/ 928238 w 928237"/>
              <a:gd name="connsiteY2" fmla="*/ 464119 h 928237"/>
              <a:gd name="connsiteX3" fmla="*/ 464119 w 928237"/>
              <a:gd name="connsiteY3" fmla="*/ 928238 h 928237"/>
              <a:gd name="connsiteX4" fmla="*/ 0 w 928237"/>
              <a:gd name="connsiteY4" fmla="*/ 464119 h 9282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237" h="928237">
                <a:moveTo>
                  <a:pt x="0" y="464119"/>
                </a:moveTo>
                <a:cubicBezTo>
                  <a:pt x="0" y="207793"/>
                  <a:pt x="207793" y="0"/>
                  <a:pt x="464119" y="0"/>
                </a:cubicBezTo>
                <a:cubicBezTo>
                  <a:pt x="720445" y="0"/>
                  <a:pt x="928238" y="207793"/>
                  <a:pt x="928238" y="464119"/>
                </a:cubicBezTo>
                <a:cubicBezTo>
                  <a:pt x="928238" y="720445"/>
                  <a:pt x="720445" y="928238"/>
                  <a:pt x="464119" y="928238"/>
                </a:cubicBezTo>
                <a:cubicBezTo>
                  <a:pt x="207793" y="928238"/>
                  <a:pt x="0" y="720445"/>
                  <a:pt x="0" y="464119"/>
                </a:cubicBezTo>
                <a:close/>
              </a:path>
            </a:pathLst>
          </a:custGeom>
        </p:spPr>
        <p:style>
          <a:lnRef idx="2">
            <a:schemeClr val="lt1">
              <a:hueOff val="0"/>
              <a:satOff val="0"/>
              <a:lumOff val="0"/>
              <a:alphaOff val="0"/>
            </a:schemeClr>
          </a:lnRef>
          <a:fillRef idx="1">
            <a:schemeClr val="accent2">
              <a:alpha val="90000"/>
              <a:hueOff val="0"/>
              <a:satOff val="0"/>
              <a:lumOff val="0"/>
              <a:alphaOff val="-40000"/>
            </a:schemeClr>
          </a:fillRef>
          <a:effectRef idx="0">
            <a:schemeClr val="accent2">
              <a:alpha val="90000"/>
              <a:hueOff val="0"/>
              <a:satOff val="0"/>
              <a:lumOff val="0"/>
              <a:alphaOff val="-40000"/>
            </a:schemeClr>
          </a:effectRef>
          <a:fontRef idx="minor">
            <a:schemeClr val="lt1"/>
          </a:fontRef>
        </p:style>
        <p:txBody>
          <a:bodyPr spcFirstLastPara="0" vert="horz" wrap="square" lIns="141652" tIns="141652" rIns="141652" bIns="141652" numCol="1" spcCol="1270" anchor="ctr" anchorCtr="0">
            <a:noAutofit/>
          </a:bodyPr>
          <a:lstStyle/>
          <a:p>
            <a:pPr lvl="0" algn="ctr" defTabSz="400050">
              <a:lnSpc>
                <a:spcPct val="90000"/>
              </a:lnSpc>
              <a:spcBef>
                <a:spcPct val="0"/>
              </a:spcBef>
              <a:spcAft>
                <a:spcPct val="35000"/>
              </a:spcAft>
            </a:pPr>
            <a:r>
              <a:rPr lang="en-GB" sz="900" kern="1200" dirty="0" smtClean="0"/>
              <a:t>Fraud avoidance</a:t>
            </a:r>
            <a:endParaRPr lang="en-GB" sz="900" kern="1200" dirty="0"/>
          </a:p>
        </p:txBody>
      </p:sp>
      <p:sp>
        <p:nvSpPr>
          <p:cNvPr id="23" name="Freeform 22"/>
          <p:cNvSpPr/>
          <p:nvPr/>
        </p:nvSpPr>
        <p:spPr>
          <a:xfrm>
            <a:off x="5447225" y="5582092"/>
            <a:ext cx="1735628" cy="928237"/>
          </a:xfrm>
          <a:custGeom>
            <a:avLst/>
            <a:gdLst>
              <a:gd name="connsiteX0" fmla="*/ 0 w 1392355"/>
              <a:gd name="connsiteY0" fmla="*/ 0 h 928237"/>
              <a:gd name="connsiteX1" fmla="*/ 1392355 w 1392355"/>
              <a:gd name="connsiteY1" fmla="*/ 0 h 928237"/>
              <a:gd name="connsiteX2" fmla="*/ 1392355 w 1392355"/>
              <a:gd name="connsiteY2" fmla="*/ 928237 h 928237"/>
              <a:gd name="connsiteX3" fmla="*/ 0 w 1392355"/>
              <a:gd name="connsiteY3" fmla="*/ 928237 h 928237"/>
              <a:gd name="connsiteX4" fmla="*/ 0 w 1392355"/>
              <a:gd name="connsiteY4" fmla="*/ 0 h 9282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355" h="928237">
                <a:moveTo>
                  <a:pt x="0" y="0"/>
                </a:moveTo>
                <a:lnTo>
                  <a:pt x="1392355" y="0"/>
                </a:lnTo>
                <a:lnTo>
                  <a:pt x="1392355" y="928237"/>
                </a:lnTo>
                <a:lnTo>
                  <a:pt x="0" y="92823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114300" lvl="1" indent="-114300" algn="l" defTabSz="577850">
              <a:lnSpc>
                <a:spcPct val="90000"/>
              </a:lnSpc>
              <a:spcBef>
                <a:spcPct val="0"/>
              </a:spcBef>
              <a:spcAft>
                <a:spcPct val="15000"/>
              </a:spcAft>
              <a:buChar char="••"/>
            </a:pPr>
            <a:r>
              <a:rPr lang="en-GB" sz="1300" kern="1200" dirty="0" smtClean="0"/>
              <a:t>Greater total market</a:t>
            </a:r>
            <a:endParaRPr lang="en-GB" sz="1300" kern="1200" dirty="0"/>
          </a:p>
        </p:txBody>
      </p:sp>
      <p:sp>
        <p:nvSpPr>
          <p:cNvPr id="5" name="Slide Number Placeholder 4"/>
          <p:cNvSpPr>
            <a:spLocks noGrp="1"/>
          </p:cNvSpPr>
          <p:nvPr>
            <p:ph type="sldNum" sz="quarter" idx="12"/>
          </p:nvPr>
        </p:nvSpPr>
        <p:spPr/>
        <p:txBody>
          <a:bodyPr/>
          <a:lstStyle/>
          <a:p>
            <a:fld id="{1920EEC7-98E1-4CEF-92AF-B9255C82647E}" type="slidenum">
              <a:rPr lang="en-GB" smtClean="0"/>
              <a:t>14</a:t>
            </a:fld>
            <a:endParaRPr lang="en-GB"/>
          </a:p>
        </p:txBody>
      </p:sp>
      <p:sp>
        <p:nvSpPr>
          <p:cNvPr id="24" name="Freeform 23"/>
          <p:cNvSpPr/>
          <p:nvPr/>
        </p:nvSpPr>
        <p:spPr>
          <a:xfrm>
            <a:off x="821900" y="3026203"/>
            <a:ext cx="1567610" cy="1567610"/>
          </a:xfrm>
          <a:custGeom>
            <a:avLst/>
            <a:gdLst>
              <a:gd name="connsiteX0" fmla="*/ 0 w 866057"/>
              <a:gd name="connsiteY0" fmla="*/ 433029 h 866057"/>
              <a:gd name="connsiteX1" fmla="*/ 433029 w 866057"/>
              <a:gd name="connsiteY1" fmla="*/ 0 h 866057"/>
              <a:gd name="connsiteX2" fmla="*/ 866058 w 866057"/>
              <a:gd name="connsiteY2" fmla="*/ 433029 h 866057"/>
              <a:gd name="connsiteX3" fmla="*/ 433029 w 866057"/>
              <a:gd name="connsiteY3" fmla="*/ 866058 h 866057"/>
              <a:gd name="connsiteX4" fmla="*/ 0 w 866057"/>
              <a:gd name="connsiteY4" fmla="*/ 433029 h 866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6057" h="866057">
                <a:moveTo>
                  <a:pt x="0" y="433029"/>
                </a:moveTo>
                <a:cubicBezTo>
                  <a:pt x="0" y="193874"/>
                  <a:pt x="193874" y="0"/>
                  <a:pt x="433029" y="0"/>
                </a:cubicBezTo>
                <a:cubicBezTo>
                  <a:pt x="672184" y="0"/>
                  <a:pt x="866058" y="193874"/>
                  <a:pt x="866058" y="433029"/>
                </a:cubicBezTo>
                <a:cubicBezTo>
                  <a:pt x="866058" y="672184"/>
                  <a:pt x="672184" y="866058"/>
                  <a:pt x="433029" y="866058"/>
                </a:cubicBezTo>
                <a:cubicBezTo>
                  <a:pt x="193874" y="866058"/>
                  <a:pt x="0" y="672184"/>
                  <a:pt x="0" y="433029"/>
                </a:cubicBezTo>
                <a:close/>
              </a:path>
            </a:pathLst>
          </a:custGeom>
          <a:solidFill>
            <a:schemeClr val="accent2">
              <a:hueOff val="0"/>
              <a:satOff val="0"/>
              <a:lumOff val="0"/>
            </a:schemeClr>
          </a:solidFill>
        </p:spPr>
        <p:style>
          <a:lnRef idx="2">
            <a:schemeClr val="lt1">
              <a:hueOff val="0"/>
              <a:satOff val="0"/>
              <a:lumOff val="0"/>
              <a:alphaOff val="0"/>
            </a:schemeClr>
          </a:lnRef>
          <a:fillRef idx="1">
            <a:schemeClr val="accent2">
              <a:alpha val="90000"/>
              <a:hueOff val="0"/>
              <a:satOff val="0"/>
              <a:lumOff val="0"/>
              <a:alphaOff val="-24000"/>
            </a:schemeClr>
          </a:fillRef>
          <a:effectRef idx="0">
            <a:schemeClr val="accent2">
              <a:alpha val="90000"/>
              <a:hueOff val="0"/>
              <a:satOff val="0"/>
              <a:lumOff val="0"/>
              <a:alphaOff val="-24000"/>
            </a:schemeClr>
          </a:effectRef>
          <a:fontRef idx="minor">
            <a:schemeClr val="lt1"/>
          </a:fontRef>
        </p:style>
        <p:txBody>
          <a:bodyPr spcFirstLastPara="0" vert="horz" wrap="square" lIns="132546" tIns="132546" rIns="132546" bIns="132546" numCol="1" spcCol="1270" anchor="ctr" anchorCtr="0">
            <a:noAutofit/>
          </a:bodyPr>
          <a:lstStyle/>
          <a:p>
            <a:pPr lvl="0" algn="ctr" defTabSz="400050">
              <a:lnSpc>
                <a:spcPct val="90000"/>
              </a:lnSpc>
              <a:spcBef>
                <a:spcPct val="0"/>
              </a:spcBef>
              <a:spcAft>
                <a:spcPct val="35000"/>
              </a:spcAft>
            </a:pPr>
            <a:r>
              <a:rPr lang="en-GB" sz="1400" kern="1200" dirty="0" smtClean="0"/>
              <a:t>PUBLIC PRIVATE PARTNERSHIPS</a:t>
            </a:r>
            <a:endParaRPr lang="en-GB" sz="1400" kern="1200" dirty="0"/>
          </a:p>
        </p:txBody>
      </p:sp>
      <p:sp>
        <p:nvSpPr>
          <p:cNvPr id="28" name="TextBox 27"/>
          <p:cNvSpPr txBox="1"/>
          <p:nvPr/>
        </p:nvSpPr>
        <p:spPr>
          <a:xfrm>
            <a:off x="639185" y="2651632"/>
            <a:ext cx="685829" cy="369332"/>
          </a:xfrm>
          <a:prstGeom prst="rect">
            <a:avLst/>
          </a:prstGeom>
          <a:noFill/>
        </p:spPr>
        <p:txBody>
          <a:bodyPr wrap="none" rtlCol="0">
            <a:spAutoFit/>
          </a:bodyPr>
          <a:lstStyle/>
          <a:p>
            <a:r>
              <a:rPr lang="en-GB" dirty="0" smtClean="0"/>
              <a:t>Taxes</a:t>
            </a:r>
            <a:endParaRPr lang="en-GB" dirty="0"/>
          </a:p>
        </p:txBody>
      </p:sp>
      <p:sp>
        <p:nvSpPr>
          <p:cNvPr id="29" name="TextBox 28"/>
          <p:cNvSpPr txBox="1"/>
          <p:nvPr/>
        </p:nvSpPr>
        <p:spPr>
          <a:xfrm>
            <a:off x="568229" y="4669384"/>
            <a:ext cx="758990" cy="369332"/>
          </a:xfrm>
          <a:prstGeom prst="rect">
            <a:avLst/>
          </a:prstGeom>
          <a:noFill/>
        </p:spPr>
        <p:txBody>
          <a:bodyPr wrap="none" rtlCol="0">
            <a:spAutoFit/>
          </a:bodyPr>
          <a:lstStyle/>
          <a:p>
            <a:r>
              <a:rPr lang="en-GB" dirty="0" smtClean="0"/>
              <a:t>Levies</a:t>
            </a:r>
            <a:endParaRPr lang="en-GB" dirty="0"/>
          </a:p>
        </p:txBody>
      </p:sp>
    </p:spTree>
    <p:extLst>
      <p:ext uri="{BB962C8B-B14F-4D97-AF65-F5344CB8AC3E}">
        <p14:creationId xmlns:p14="http://schemas.microsoft.com/office/powerpoint/2010/main" val="36078804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title" idx="4294967295"/>
          </p:nvPr>
        </p:nvSpPr>
        <p:spPr>
          <a:xfrm>
            <a:off x="1104900" y="2657475"/>
            <a:ext cx="6718300" cy="320675"/>
          </a:xfrm>
        </p:spPr>
        <p:txBody>
          <a:bodyPr>
            <a:noAutofit/>
          </a:bodyPr>
          <a:lstStyle/>
          <a:p>
            <a:r>
              <a:rPr lang="en-US" sz="3600" dirty="0" smtClean="0"/>
              <a:t>Thank you for your attention!</a:t>
            </a:r>
            <a:endParaRPr lang="en-US" sz="3600" dirty="0"/>
          </a:p>
        </p:txBody>
      </p:sp>
      <p:sp>
        <p:nvSpPr>
          <p:cNvPr id="4" name="TextBox 3"/>
          <p:cNvSpPr txBox="1"/>
          <p:nvPr/>
        </p:nvSpPr>
        <p:spPr>
          <a:xfrm>
            <a:off x="659218" y="4723030"/>
            <a:ext cx="8165805" cy="1600438"/>
          </a:xfrm>
          <a:prstGeom prst="rect">
            <a:avLst/>
          </a:prstGeom>
          <a:noFill/>
        </p:spPr>
        <p:txBody>
          <a:bodyPr wrap="square" rtlCol="0">
            <a:spAutoFit/>
          </a:bodyPr>
          <a:lstStyle/>
          <a:p>
            <a:r>
              <a:rPr lang="en-GB" sz="1400" b="1" dirty="0" smtClean="0"/>
              <a:t>ACKNOWLEDGMENTS: </a:t>
            </a:r>
            <a:r>
              <a:rPr lang="en-GB" sz="1400" dirty="0" smtClean="0"/>
              <a:t>The </a:t>
            </a:r>
            <a:r>
              <a:rPr lang="en-GB" sz="1400" dirty="0"/>
              <a:t>author would like to acknowledge </a:t>
            </a:r>
            <a:r>
              <a:rPr lang="en-GB" sz="1400" dirty="0" smtClean="0"/>
              <a:t>contributions by Francisco </a:t>
            </a:r>
            <a:r>
              <a:rPr lang="en-GB" sz="1400" dirty="0"/>
              <a:t>Blaha </a:t>
            </a:r>
            <a:r>
              <a:rPr lang="en-GB" sz="1400" dirty="0" smtClean="0"/>
              <a:t>and </a:t>
            </a:r>
            <a:r>
              <a:rPr lang="en-GB" sz="1400" dirty="0"/>
              <a:t>Gwynne </a:t>
            </a:r>
            <a:r>
              <a:rPr lang="en-GB" sz="1400" dirty="0" smtClean="0"/>
              <a:t>Foster, Xifrat </a:t>
            </a:r>
            <a:r>
              <a:rPr lang="en-GB" sz="1400" dirty="0" err="1" smtClean="0"/>
              <a:t>Daten</a:t>
            </a:r>
            <a:r>
              <a:rPr lang="en-GB" sz="1400" dirty="0" smtClean="0"/>
              <a:t> AG, FoodReg and Yakin IT </a:t>
            </a:r>
            <a:r>
              <a:rPr lang="en-GB" sz="1400" dirty="0" err="1" smtClean="0"/>
              <a:t>Sdn</a:t>
            </a:r>
            <a:r>
              <a:rPr lang="en-GB" sz="1400" dirty="0" smtClean="0"/>
              <a:t> Bhd. Financial support from the European Commission for research projects is gratefully acknowledged. This deck of presentations was made possible by SATNET and UN ESCAP and the author is very thankful for this opportunity. </a:t>
            </a:r>
            <a:endParaRPr lang="en-GB" sz="1400" b="1" dirty="0" smtClean="0"/>
          </a:p>
          <a:p>
            <a:endParaRPr lang="en-GB" sz="1400" b="1" dirty="0" smtClean="0"/>
          </a:p>
          <a:p>
            <a:r>
              <a:rPr lang="en-GB" sz="1400" b="1" dirty="0" smtClean="0"/>
              <a:t>DISCLAIMER: </a:t>
            </a:r>
            <a:r>
              <a:rPr lang="en-GB" sz="1400" dirty="0" smtClean="0"/>
              <a:t>this presentation expresses the view of the presenter only. In particular, it does not express necessarily the views of cited international bodies and firms.</a:t>
            </a:r>
            <a:endParaRPr lang="en-GB" sz="1400" b="1" dirty="0"/>
          </a:p>
        </p:txBody>
      </p:sp>
      <p:sp>
        <p:nvSpPr>
          <p:cNvPr id="5" name="Slide Number Placeholder 4"/>
          <p:cNvSpPr>
            <a:spLocks noGrp="1"/>
          </p:cNvSpPr>
          <p:nvPr>
            <p:ph type="sldNum" sz="quarter" idx="12"/>
          </p:nvPr>
        </p:nvSpPr>
        <p:spPr/>
        <p:txBody>
          <a:bodyPr/>
          <a:lstStyle/>
          <a:p>
            <a:fld id="{1920EEC7-98E1-4CEF-92AF-B9255C82647E}" type="slidenum">
              <a:rPr lang="en-GB" smtClean="0"/>
              <a:t>15</a:t>
            </a:fld>
            <a:endParaRPr lang="en-GB"/>
          </a:p>
        </p:txBody>
      </p:sp>
    </p:spTree>
    <p:extLst>
      <p:ext uri="{BB962C8B-B14F-4D97-AF65-F5344CB8AC3E}">
        <p14:creationId xmlns:p14="http://schemas.microsoft.com/office/powerpoint/2010/main" val="3967068832"/>
      </p:ext>
    </p:extLst>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483503983"/>
              </p:ext>
            </p:extLst>
          </p:nvPr>
        </p:nvGraphicFramePr>
        <p:xfrm>
          <a:off x="383541" y="845437"/>
          <a:ext cx="8303259" cy="6018590"/>
        </p:xfrm>
        <a:graphic>
          <a:graphicData uri="http://schemas.openxmlformats.org/drawingml/2006/table">
            <a:tbl>
              <a:tblPr firstRow="1" firstCol="1" bandRow="1">
                <a:tableStyleId>{68D230F3-CF80-4859-8CE7-A43EE81993B5}</a:tableStyleId>
              </a:tblPr>
              <a:tblGrid>
                <a:gridCol w="1271588"/>
                <a:gridCol w="7031671"/>
              </a:tblGrid>
              <a:tr h="192691">
                <a:tc>
                  <a:txBody>
                    <a:bodyPr/>
                    <a:lstStyle/>
                    <a:p>
                      <a:pPr>
                        <a:lnSpc>
                          <a:spcPct val="107000"/>
                        </a:lnSpc>
                        <a:spcAft>
                          <a:spcPts val="0"/>
                        </a:spcAft>
                      </a:pPr>
                      <a:r>
                        <a:rPr lang="en-US" sz="1400" b="1" kern="100" dirty="0">
                          <a:solidFill>
                            <a:srgbClr val="475A8D"/>
                          </a:solidFill>
                          <a:effectLst/>
                          <a:latin typeface="Calibri" panose="020F0502020204030204" pitchFamily="34" charset="0"/>
                          <a:ea typeface="Calibri" panose="020F0502020204030204" pitchFamily="34" charset="0"/>
                          <a:cs typeface="Times New Roman" panose="02020603050405020304" pitchFamily="18" charset="0"/>
                        </a:rPr>
                        <a:t>Time</a:t>
                      </a:r>
                      <a:endParaRPr lang="en-GB"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b="1" kern="100">
                          <a:solidFill>
                            <a:srgbClr val="475A8D"/>
                          </a:solidFill>
                          <a:effectLst/>
                          <a:latin typeface="Calibri" panose="020F0502020204030204" pitchFamily="34" charset="0"/>
                          <a:ea typeface="Calibri" panose="020F0502020204030204" pitchFamily="34" charset="0"/>
                          <a:cs typeface="Times New Roman" panose="02020603050405020304" pitchFamily="18" charset="0"/>
                        </a:rPr>
                        <a:t>Subject</a:t>
                      </a:r>
                      <a:endParaRPr lang="en-GB"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85379">
                <a:tc>
                  <a:txBody>
                    <a:bodyPr/>
                    <a:lstStyle/>
                    <a:p>
                      <a:pPr>
                        <a:lnSpc>
                          <a:spcPct val="107000"/>
                        </a:lnSpc>
                        <a:spcAft>
                          <a:spcPts val="0"/>
                        </a:spcAft>
                      </a:pPr>
                      <a:r>
                        <a:rPr lang="en-US" sz="1400" b="1" kern="100">
                          <a:solidFill>
                            <a:srgbClr val="475A8D"/>
                          </a:solidFill>
                          <a:effectLst/>
                          <a:latin typeface="Calibri" panose="020F0502020204030204" pitchFamily="34" charset="0"/>
                          <a:ea typeface="Calibri" panose="020F0502020204030204" pitchFamily="34" charset="0"/>
                          <a:cs typeface="Times New Roman" panose="02020603050405020304" pitchFamily="18" charset="0"/>
                        </a:rPr>
                        <a:t>09:00-09:15</a:t>
                      </a:r>
                      <a:endParaRPr lang="en-GB"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7000"/>
                        </a:lnSpc>
                        <a:spcAft>
                          <a:spcPts val="0"/>
                        </a:spcAft>
                        <a:buFont typeface="Symbol" panose="05050102010706020507" pitchFamily="18" charset="2"/>
                        <a:buChar char=""/>
                      </a:pPr>
                      <a:r>
                        <a:rPr lang="en-US" sz="1400" b="1" kern="100">
                          <a:solidFill>
                            <a:srgbClr val="475A8D"/>
                          </a:solidFill>
                          <a:effectLst/>
                          <a:latin typeface="Calibri" panose="020F0502020204030204" pitchFamily="34" charset="0"/>
                          <a:ea typeface="Calibri" panose="020F0502020204030204" pitchFamily="34" charset="0"/>
                          <a:cs typeface="Times New Roman" panose="02020603050405020304" pitchFamily="18" charset="0"/>
                        </a:rPr>
                        <a:t>Welcome - </a:t>
                      </a:r>
                      <a:r>
                        <a:rPr lang="en-US" sz="1400" i="1" kern="100">
                          <a:solidFill>
                            <a:srgbClr val="475A8D"/>
                          </a:solidFill>
                          <a:effectLst/>
                          <a:latin typeface="Calibri" panose="020F0502020204030204" pitchFamily="34" charset="0"/>
                          <a:ea typeface="Calibri" panose="020F0502020204030204" pitchFamily="34" charset="0"/>
                          <a:cs typeface="Times New Roman" panose="02020603050405020304" pitchFamily="18" charset="0"/>
                        </a:rPr>
                        <a:t>Representative UN ECE</a:t>
                      </a:r>
                      <a:endParaRPr lang="en-GB" sz="1400" kern="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US" sz="1400" kern="100">
                          <a:solidFill>
                            <a:srgbClr val="475A8D"/>
                          </a:solidFill>
                          <a:effectLst/>
                          <a:latin typeface="Calibri" panose="020F0502020204030204" pitchFamily="34" charset="0"/>
                          <a:ea typeface="Calibri" panose="020F0502020204030204" pitchFamily="34" charset="0"/>
                          <a:cs typeface="Times New Roman" panose="02020603050405020304" pitchFamily="18" charset="0"/>
                        </a:rPr>
                        <a:t>Presentation of participants</a:t>
                      </a:r>
                      <a:endParaRPr lang="en-GB"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85379">
                <a:tc>
                  <a:txBody>
                    <a:bodyPr/>
                    <a:lstStyle/>
                    <a:p>
                      <a:pPr>
                        <a:lnSpc>
                          <a:spcPct val="107000"/>
                        </a:lnSpc>
                        <a:spcAft>
                          <a:spcPts val="0"/>
                        </a:spcAft>
                      </a:pPr>
                      <a:r>
                        <a:rPr lang="en-US" sz="1400" b="1" kern="100">
                          <a:solidFill>
                            <a:srgbClr val="475A8D"/>
                          </a:solidFill>
                          <a:effectLst/>
                          <a:latin typeface="Calibri" panose="020F0502020204030204" pitchFamily="34" charset="0"/>
                          <a:ea typeface="Calibri" panose="020F0502020204030204" pitchFamily="34" charset="0"/>
                          <a:cs typeface="Times New Roman" panose="02020603050405020304" pitchFamily="18" charset="0"/>
                        </a:rPr>
                        <a:t>09:15-09:30</a:t>
                      </a:r>
                      <a:endParaRPr lang="en-GB"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b="1" kern="100">
                          <a:solidFill>
                            <a:srgbClr val="475A8D"/>
                          </a:solidFill>
                          <a:effectLst/>
                          <a:latin typeface="Calibri" panose="020F0502020204030204" pitchFamily="34" charset="0"/>
                          <a:ea typeface="Calibri" panose="020F0502020204030204" pitchFamily="34" charset="0"/>
                          <a:cs typeface="Times New Roman" panose="02020603050405020304" pitchFamily="18" charset="0"/>
                        </a:rPr>
                        <a:t>Purpose and scope of the meeting</a:t>
                      </a:r>
                      <a:endParaRPr lang="en-GB" sz="14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400" i="1" kern="100">
                          <a:solidFill>
                            <a:srgbClr val="475A8D"/>
                          </a:solidFill>
                          <a:effectLst/>
                          <a:latin typeface="Calibri" panose="020F0502020204030204" pitchFamily="34" charset="0"/>
                          <a:ea typeface="Calibri" panose="020F0502020204030204" pitchFamily="34" charset="0"/>
                          <a:cs typeface="Times New Roman" panose="02020603050405020304" pitchFamily="18" charset="0"/>
                        </a:rPr>
                        <a:t>Dr Heiner Lehr</a:t>
                      </a:r>
                      <a:endParaRPr lang="en-GB"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85379">
                <a:tc>
                  <a:txBody>
                    <a:bodyPr/>
                    <a:lstStyle/>
                    <a:p>
                      <a:pPr>
                        <a:lnSpc>
                          <a:spcPct val="107000"/>
                        </a:lnSpc>
                        <a:spcAft>
                          <a:spcPts val="0"/>
                        </a:spcAft>
                      </a:pPr>
                      <a:r>
                        <a:rPr lang="en-US" sz="1400" b="1" kern="100" dirty="0">
                          <a:solidFill>
                            <a:srgbClr val="475A8D"/>
                          </a:solidFill>
                          <a:effectLst/>
                          <a:latin typeface="Calibri" panose="020F0502020204030204" pitchFamily="34" charset="0"/>
                          <a:ea typeface="Calibri" panose="020F0502020204030204" pitchFamily="34" charset="0"/>
                          <a:cs typeface="Times New Roman" panose="02020603050405020304" pitchFamily="18" charset="0"/>
                        </a:rPr>
                        <a:t>09:30-10:00</a:t>
                      </a:r>
                      <a:endParaRPr lang="en-GB"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b="1" kern="100" dirty="0">
                          <a:solidFill>
                            <a:srgbClr val="475A8D"/>
                          </a:solidFill>
                          <a:effectLst/>
                          <a:latin typeface="Calibri" panose="020F0502020204030204" pitchFamily="34" charset="0"/>
                          <a:ea typeface="Calibri" panose="020F0502020204030204" pitchFamily="34" charset="0"/>
                          <a:cs typeface="Times New Roman" panose="02020603050405020304" pitchFamily="18" charset="0"/>
                        </a:rPr>
                        <a:t>Summary of initial workshop and identified challenges</a:t>
                      </a:r>
                      <a:br>
                        <a:rPr lang="en-US" sz="1400" b="1" kern="100" dirty="0">
                          <a:solidFill>
                            <a:srgbClr val="475A8D"/>
                          </a:solidFill>
                          <a:effectLst/>
                          <a:latin typeface="Calibri" panose="020F0502020204030204" pitchFamily="34" charset="0"/>
                          <a:ea typeface="Calibri" panose="020F0502020204030204" pitchFamily="34" charset="0"/>
                          <a:cs typeface="Times New Roman" panose="02020603050405020304" pitchFamily="18" charset="0"/>
                        </a:rPr>
                      </a:br>
                      <a:r>
                        <a:rPr lang="en-US" sz="1400" i="1" kern="100" dirty="0">
                          <a:solidFill>
                            <a:srgbClr val="475A8D"/>
                          </a:solidFill>
                          <a:effectLst/>
                          <a:latin typeface="Calibri" panose="020F0502020204030204" pitchFamily="34" charset="0"/>
                          <a:ea typeface="Calibri" panose="020F0502020204030204" pitchFamily="34" charset="0"/>
                          <a:cs typeface="Times New Roman" panose="02020603050405020304" pitchFamily="18" charset="0"/>
                        </a:rPr>
                        <a:t>Dr Heiner Lehr</a:t>
                      </a:r>
                      <a:endParaRPr lang="en-GB"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70758">
                <a:tc>
                  <a:txBody>
                    <a:bodyPr/>
                    <a:lstStyle/>
                    <a:p>
                      <a:pPr>
                        <a:lnSpc>
                          <a:spcPct val="107000"/>
                        </a:lnSpc>
                        <a:spcAft>
                          <a:spcPts val="0"/>
                        </a:spcAft>
                      </a:pPr>
                      <a:r>
                        <a:rPr lang="en-US" sz="1400" b="1" kern="100" dirty="0">
                          <a:solidFill>
                            <a:srgbClr val="475A8D"/>
                          </a:solidFill>
                          <a:effectLst/>
                          <a:latin typeface="Calibri" panose="020F0502020204030204" pitchFamily="34" charset="0"/>
                          <a:ea typeface="Calibri" panose="020F0502020204030204" pitchFamily="34" charset="0"/>
                          <a:cs typeface="Times New Roman" panose="02020603050405020304" pitchFamily="18" charset="0"/>
                        </a:rPr>
                        <a:t>10:00-11:00</a:t>
                      </a:r>
                      <a:endParaRPr lang="en-GB"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b="1" kern="100" dirty="0">
                          <a:solidFill>
                            <a:srgbClr val="475A8D"/>
                          </a:solidFill>
                          <a:effectLst/>
                          <a:latin typeface="Calibri" panose="020F0502020204030204" pitchFamily="34" charset="0"/>
                          <a:ea typeface="Calibri" panose="020F0502020204030204" pitchFamily="34" charset="0"/>
                          <a:cs typeface="Times New Roman" panose="02020603050405020304" pitchFamily="18" charset="0"/>
                        </a:rPr>
                        <a:t>International good practice as benchmarks for Greece Part I</a:t>
                      </a:r>
                      <a:endParaRPr lang="en-GB"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US" sz="1400" i="1" kern="100" dirty="0">
                          <a:solidFill>
                            <a:srgbClr val="475A8D"/>
                          </a:solidFill>
                          <a:effectLst/>
                          <a:latin typeface="Calibri" panose="020F0502020204030204" pitchFamily="34" charset="0"/>
                          <a:ea typeface="Calibri" panose="020F0502020204030204" pitchFamily="34" charset="0"/>
                          <a:cs typeface="Times New Roman" panose="02020603050405020304" pitchFamily="18" charset="0"/>
                        </a:rPr>
                        <a:t>EXPORT PROMOTION BOARDS</a:t>
                      </a:r>
                      <a:endParaRPr lang="en-GB"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US" sz="1400" i="1" kern="100" dirty="0">
                          <a:solidFill>
                            <a:srgbClr val="475A8D"/>
                          </a:solidFill>
                          <a:effectLst/>
                          <a:latin typeface="Calibri" panose="020F0502020204030204" pitchFamily="34" charset="0"/>
                          <a:ea typeface="Calibri" panose="020F0502020204030204" pitchFamily="34" charset="0"/>
                          <a:cs typeface="Times New Roman" panose="02020603050405020304" pitchFamily="18" charset="0"/>
                        </a:rPr>
                        <a:t>COOPERATIVES as models to get economies of scale</a:t>
                      </a:r>
                      <a:endParaRPr lang="en-GB"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400" i="1" kern="100" dirty="0">
                          <a:solidFill>
                            <a:srgbClr val="475A8D"/>
                          </a:solidFill>
                          <a:effectLst/>
                          <a:latin typeface="Calibri" panose="020F0502020204030204" pitchFamily="34" charset="0"/>
                          <a:ea typeface="Calibri" panose="020F0502020204030204" pitchFamily="34" charset="0"/>
                          <a:cs typeface="Times New Roman" panose="02020603050405020304" pitchFamily="18" charset="0"/>
                        </a:rPr>
                        <a:t>Dr Heiner Lehr</a:t>
                      </a:r>
                      <a:endParaRPr lang="en-GB"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2691">
                <a:tc>
                  <a:txBody>
                    <a:bodyPr/>
                    <a:lstStyle/>
                    <a:p>
                      <a:pPr>
                        <a:lnSpc>
                          <a:spcPct val="107000"/>
                        </a:lnSpc>
                        <a:spcAft>
                          <a:spcPts val="0"/>
                        </a:spcAft>
                      </a:pPr>
                      <a:r>
                        <a:rPr lang="en-US" sz="1400" b="1" kern="100">
                          <a:solidFill>
                            <a:srgbClr val="475A8D"/>
                          </a:solidFill>
                          <a:effectLst/>
                          <a:latin typeface="Calibri" panose="020F0502020204030204" pitchFamily="34" charset="0"/>
                          <a:ea typeface="Calibri" panose="020F0502020204030204" pitchFamily="34" charset="0"/>
                          <a:cs typeface="Times New Roman" panose="02020603050405020304" pitchFamily="18" charset="0"/>
                        </a:rPr>
                        <a:t>11:00-11:30</a:t>
                      </a:r>
                      <a:endParaRPr lang="en-GB"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b="1" kern="100">
                          <a:solidFill>
                            <a:srgbClr val="475A8D"/>
                          </a:solidFill>
                          <a:effectLst/>
                          <a:latin typeface="Calibri" panose="020F0502020204030204" pitchFamily="34" charset="0"/>
                          <a:ea typeface="Calibri" panose="020F0502020204030204" pitchFamily="34" charset="0"/>
                          <a:cs typeface="Times New Roman" panose="02020603050405020304" pitchFamily="18" charset="0"/>
                        </a:rPr>
                        <a:t>Coffee break</a:t>
                      </a:r>
                      <a:endParaRPr lang="en-GB"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85379">
                <a:tc>
                  <a:txBody>
                    <a:bodyPr/>
                    <a:lstStyle/>
                    <a:p>
                      <a:pPr>
                        <a:lnSpc>
                          <a:spcPct val="107000"/>
                        </a:lnSpc>
                        <a:spcAft>
                          <a:spcPts val="0"/>
                        </a:spcAft>
                      </a:pPr>
                      <a:r>
                        <a:rPr lang="en-US" sz="1400" b="1" kern="100">
                          <a:solidFill>
                            <a:srgbClr val="475A8D"/>
                          </a:solidFill>
                          <a:effectLst/>
                          <a:latin typeface="Calibri" panose="020F0502020204030204" pitchFamily="34" charset="0"/>
                          <a:ea typeface="Calibri" panose="020F0502020204030204" pitchFamily="34" charset="0"/>
                          <a:cs typeface="Times New Roman" panose="02020603050405020304" pitchFamily="18" charset="0"/>
                        </a:rPr>
                        <a:t>11:30-13:00</a:t>
                      </a:r>
                      <a:endParaRPr lang="en-GB"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b="1" kern="100">
                          <a:solidFill>
                            <a:srgbClr val="475A8D"/>
                          </a:solidFill>
                          <a:effectLst/>
                          <a:latin typeface="Calibri" panose="020F0502020204030204" pitchFamily="34" charset="0"/>
                          <a:ea typeface="Calibri" panose="020F0502020204030204" pitchFamily="34" charset="0"/>
                          <a:cs typeface="Times New Roman" panose="02020603050405020304" pitchFamily="18" charset="0"/>
                        </a:rPr>
                        <a:t>International good practice as benchmarks for Greece Part II</a:t>
                      </a:r>
                      <a:endParaRPr lang="en-GB" sz="1400" kern="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US" sz="1400" i="1" kern="100">
                          <a:solidFill>
                            <a:srgbClr val="475A8D"/>
                          </a:solidFill>
                          <a:effectLst/>
                          <a:latin typeface="Calibri" panose="020F0502020204030204" pitchFamily="34" charset="0"/>
                          <a:ea typeface="Calibri" panose="020F0502020204030204" pitchFamily="34" charset="0"/>
                          <a:cs typeface="Times New Roman" panose="02020603050405020304" pitchFamily="18" charset="0"/>
                        </a:rPr>
                        <a:t>EXTENSION SERVICES</a:t>
                      </a:r>
                      <a:endParaRPr lang="en-GB" sz="1400" kern="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US" sz="1400" i="1" kern="100">
                          <a:solidFill>
                            <a:srgbClr val="475A8D"/>
                          </a:solidFill>
                          <a:effectLst/>
                          <a:latin typeface="Calibri" panose="020F0502020204030204" pitchFamily="34" charset="0"/>
                          <a:ea typeface="Calibri" panose="020F0502020204030204" pitchFamily="34" charset="0"/>
                          <a:cs typeface="Times New Roman" panose="02020603050405020304" pitchFamily="18" charset="0"/>
                        </a:rPr>
                        <a:t>ELECTRONIC SUPPY CHAIN</a:t>
                      </a:r>
                      <a:endParaRPr lang="en-GB" sz="1400" kern="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US" sz="1400" i="1" kern="100">
                          <a:solidFill>
                            <a:srgbClr val="475A8D"/>
                          </a:solidFill>
                          <a:effectLst/>
                          <a:latin typeface="Calibri" panose="020F0502020204030204" pitchFamily="34" charset="0"/>
                          <a:ea typeface="Calibri" panose="020F0502020204030204" pitchFamily="34" charset="0"/>
                          <a:cs typeface="Times New Roman" panose="02020603050405020304" pitchFamily="18" charset="0"/>
                        </a:rPr>
                        <a:t>TRANSPORT</a:t>
                      </a:r>
                      <a:endParaRPr lang="en-GB" sz="1400" kern="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US" sz="1400" i="1" kern="100">
                          <a:solidFill>
                            <a:srgbClr val="475A8D"/>
                          </a:solidFill>
                          <a:effectLst/>
                          <a:latin typeface="Calibri" panose="020F0502020204030204" pitchFamily="34" charset="0"/>
                          <a:ea typeface="Calibri" panose="020F0502020204030204" pitchFamily="34" charset="0"/>
                          <a:cs typeface="Times New Roman" panose="02020603050405020304" pitchFamily="18" charset="0"/>
                        </a:rPr>
                        <a:t>AUTOMATION AND SCHEDULING OF INSPECTIONS</a:t>
                      </a:r>
                      <a:endParaRPr lang="en-GB" sz="14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400" i="1" kern="100">
                          <a:solidFill>
                            <a:srgbClr val="475A8D"/>
                          </a:solidFill>
                          <a:effectLst/>
                          <a:latin typeface="Calibri" panose="020F0502020204030204" pitchFamily="34" charset="0"/>
                          <a:ea typeface="Calibri" panose="020F0502020204030204" pitchFamily="34" charset="0"/>
                          <a:cs typeface="Times New Roman" panose="02020603050405020304" pitchFamily="18" charset="0"/>
                        </a:rPr>
                        <a:t>Dr Heiner Lehr</a:t>
                      </a:r>
                      <a:endParaRPr lang="en-GB"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85379">
                <a:tc>
                  <a:txBody>
                    <a:bodyPr/>
                    <a:lstStyle/>
                    <a:p>
                      <a:pPr>
                        <a:lnSpc>
                          <a:spcPct val="107000"/>
                        </a:lnSpc>
                        <a:spcAft>
                          <a:spcPts val="0"/>
                        </a:spcAft>
                      </a:pPr>
                      <a:r>
                        <a:rPr lang="en-US" sz="1400" b="1" kern="100">
                          <a:solidFill>
                            <a:srgbClr val="475A8D"/>
                          </a:solidFill>
                          <a:effectLst/>
                          <a:latin typeface="Calibri" panose="020F0502020204030204" pitchFamily="34" charset="0"/>
                          <a:ea typeface="Calibri" panose="020F0502020204030204" pitchFamily="34" charset="0"/>
                          <a:cs typeface="Times New Roman" panose="02020603050405020304" pitchFamily="18" charset="0"/>
                        </a:rPr>
                        <a:t>14:00-14:30</a:t>
                      </a:r>
                      <a:endParaRPr lang="en-GB"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b="1" kern="100">
                          <a:solidFill>
                            <a:srgbClr val="475A8D"/>
                          </a:solidFill>
                          <a:effectLst/>
                          <a:latin typeface="Calibri" panose="020F0502020204030204" pitchFamily="34" charset="0"/>
                          <a:ea typeface="Calibri" panose="020F0502020204030204" pitchFamily="34" charset="0"/>
                          <a:cs typeface="Times New Roman" panose="02020603050405020304" pitchFamily="18" charset="0"/>
                        </a:rPr>
                        <a:t>Light Lunch</a:t>
                      </a:r>
                      <a:endParaRPr lang="en-GB"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2691">
                <a:tc>
                  <a:txBody>
                    <a:bodyPr/>
                    <a:lstStyle/>
                    <a:p>
                      <a:pPr>
                        <a:lnSpc>
                          <a:spcPct val="107000"/>
                        </a:lnSpc>
                        <a:spcAft>
                          <a:spcPts val="0"/>
                        </a:spcAft>
                      </a:pPr>
                      <a:r>
                        <a:rPr lang="en-US" sz="1400" b="1" kern="100">
                          <a:solidFill>
                            <a:srgbClr val="475A8D"/>
                          </a:solidFill>
                          <a:effectLst/>
                          <a:latin typeface="Calibri" panose="020F0502020204030204" pitchFamily="34" charset="0"/>
                          <a:ea typeface="Calibri" panose="020F0502020204030204" pitchFamily="34" charset="0"/>
                          <a:cs typeface="Times New Roman" panose="02020603050405020304" pitchFamily="18" charset="0"/>
                        </a:rPr>
                        <a:t>14:30-16:00</a:t>
                      </a:r>
                      <a:endParaRPr lang="en-GB"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b="1" kern="100">
                          <a:solidFill>
                            <a:srgbClr val="475A8D"/>
                          </a:solidFill>
                          <a:effectLst/>
                          <a:latin typeface="Calibri" panose="020F0502020204030204" pitchFamily="34" charset="0"/>
                          <a:ea typeface="Calibri" panose="020F0502020204030204" pitchFamily="34" charset="0"/>
                          <a:cs typeface="Times New Roman" panose="02020603050405020304" pitchFamily="18" charset="0"/>
                        </a:rPr>
                        <a:t>Discussion of solutions</a:t>
                      </a:r>
                      <a:endParaRPr lang="en-GB" sz="14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400" i="1" kern="100">
                          <a:solidFill>
                            <a:srgbClr val="475A8D"/>
                          </a:solidFill>
                          <a:effectLst/>
                          <a:latin typeface="Calibri" panose="020F0502020204030204" pitchFamily="34" charset="0"/>
                          <a:ea typeface="Calibri" panose="020F0502020204030204" pitchFamily="34" charset="0"/>
                          <a:cs typeface="Times New Roman" panose="02020603050405020304" pitchFamily="18" charset="0"/>
                        </a:rPr>
                        <a:t>Dr Heiner Lehr</a:t>
                      </a:r>
                      <a:endParaRPr lang="en-GB"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33780">
                <a:tc>
                  <a:txBody>
                    <a:bodyPr/>
                    <a:lstStyle/>
                    <a:p>
                      <a:pPr>
                        <a:lnSpc>
                          <a:spcPct val="107000"/>
                        </a:lnSpc>
                        <a:spcAft>
                          <a:spcPts val="0"/>
                        </a:spcAft>
                      </a:pPr>
                      <a:r>
                        <a:rPr lang="en-US" sz="1400" b="1" kern="100">
                          <a:solidFill>
                            <a:srgbClr val="475A8D"/>
                          </a:solidFill>
                          <a:effectLst/>
                          <a:latin typeface="Calibri" panose="020F0502020204030204" pitchFamily="34" charset="0"/>
                          <a:ea typeface="Calibri" panose="020F0502020204030204" pitchFamily="34" charset="0"/>
                          <a:cs typeface="Times New Roman" panose="02020603050405020304" pitchFamily="18" charset="0"/>
                        </a:rPr>
                        <a:t>16:00-16:20</a:t>
                      </a:r>
                      <a:endParaRPr lang="en-GB"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b="1" kern="100" dirty="0">
                          <a:solidFill>
                            <a:srgbClr val="475A8D"/>
                          </a:solidFill>
                          <a:effectLst/>
                          <a:latin typeface="Calibri" panose="020F0502020204030204" pitchFamily="34" charset="0"/>
                          <a:ea typeface="Calibri" panose="020F0502020204030204" pitchFamily="34" charset="0"/>
                          <a:cs typeface="Times New Roman" panose="02020603050405020304" pitchFamily="18" charset="0"/>
                        </a:rPr>
                        <a:t>The smarter food vision</a:t>
                      </a:r>
                      <a:endParaRPr lang="en-GB"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400" i="1" kern="100" dirty="0">
                          <a:solidFill>
                            <a:srgbClr val="475A8D"/>
                          </a:solidFill>
                          <a:effectLst/>
                          <a:latin typeface="Calibri" panose="020F0502020204030204" pitchFamily="34" charset="0"/>
                          <a:ea typeface="Calibri" panose="020F0502020204030204" pitchFamily="34" charset="0"/>
                          <a:cs typeface="Times New Roman" panose="02020603050405020304" pitchFamily="18" charset="0"/>
                        </a:rPr>
                        <a:t>Dr Heiner Lehr</a:t>
                      </a:r>
                      <a:endParaRPr lang="en-GB"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33780">
                <a:tc>
                  <a:txBody>
                    <a:bodyPr/>
                    <a:lstStyle/>
                    <a:p>
                      <a:pPr>
                        <a:lnSpc>
                          <a:spcPct val="107000"/>
                        </a:lnSpc>
                        <a:spcAft>
                          <a:spcPts val="0"/>
                        </a:spcAft>
                      </a:pPr>
                      <a:r>
                        <a:rPr lang="en-US" sz="1400" b="1" kern="100" dirty="0">
                          <a:solidFill>
                            <a:srgbClr val="475A8D"/>
                          </a:solidFill>
                          <a:effectLst/>
                          <a:latin typeface="Calibri" panose="020F0502020204030204" pitchFamily="34" charset="0"/>
                          <a:ea typeface="Calibri" panose="020F0502020204030204" pitchFamily="34" charset="0"/>
                          <a:cs typeface="Times New Roman" panose="02020603050405020304" pitchFamily="18" charset="0"/>
                        </a:rPr>
                        <a:t>16:20</a:t>
                      </a:r>
                      <a:endParaRPr lang="en-GB"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b="1" kern="100" dirty="0">
                          <a:solidFill>
                            <a:srgbClr val="475A8D"/>
                          </a:solidFill>
                          <a:effectLst/>
                          <a:latin typeface="Calibri" panose="020F0502020204030204" pitchFamily="34" charset="0"/>
                          <a:ea typeface="Calibri" panose="020F0502020204030204" pitchFamily="34" charset="0"/>
                          <a:cs typeface="Times New Roman" panose="02020603050405020304" pitchFamily="18" charset="0"/>
                        </a:rPr>
                        <a:t>Closure</a:t>
                      </a:r>
                      <a:br>
                        <a:rPr lang="en-US" sz="1400" b="1" kern="100" dirty="0">
                          <a:solidFill>
                            <a:srgbClr val="475A8D"/>
                          </a:solidFill>
                          <a:effectLst/>
                          <a:latin typeface="Calibri" panose="020F0502020204030204" pitchFamily="34" charset="0"/>
                          <a:ea typeface="Calibri" panose="020F0502020204030204" pitchFamily="34" charset="0"/>
                          <a:cs typeface="Times New Roman" panose="02020603050405020304" pitchFamily="18" charset="0"/>
                        </a:rPr>
                      </a:br>
                      <a:r>
                        <a:rPr lang="en-US" sz="1400" i="1" kern="100" dirty="0">
                          <a:solidFill>
                            <a:srgbClr val="475A8D"/>
                          </a:solidFill>
                          <a:effectLst/>
                          <a:latin typeface="Calibri" panose="020F0502020204030204" pitchFamily="34" charset="0"/>
                          <a:ea typeface="Calibri" panose="020F0502020204030204" pitchFamily="34" charset="0"/>
                          <a:cs typeface="Times New Roman" panose="02020603050405020304" pitchFamily="18" charset="0"/>
                        </a:rPr>
                        <a:t>Representative UN ECE</a:t>
                      </a:r>
                      <a:endParaRPr lang="en-GB"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2" name="Title 1"/>
          <p:cNvSpPr>
            <a:spLocks noGrp="1"/>
          </p:cNvSpPr>
          <p:nvPr>
            <p:ph type="title"/>
          </p:nvPr>
        </p:nvSpPr>
        <p:spPr/>
        <p:txBody>
          <a:bodyPr/>
          <a:lstStyle/>
          <a:p>
            <a:r>
              <a:rPr lang="en-GB" dirty="0" smtClean="0"/>
              <a:t>Programme of the day</a:t>
            </a:r>
            <a:endParaRPr lang="en-GB" dirty="0"/>
          </a:p>
        </p:txBody>
      </p:sp>
      <p:sp>
        <p:nvSpPr>
          <p:cNvPr id="3" name="Slide Number Placeholder 2"/>
          <p:cNvSpPr>
            <a:spLocks noGrp="1"/>
          </p:cNvSpPr>
          <p:nvPr>
            <p:ph type="sldNum" sz="quarter" idx="12"/>
          </p:nvPr>
        </p:nvSpPr>
        <p:spPr/>
        <p:txBody>
          <a:bodyPr/>
          <a:lstStyle/>
          <a:p>
            <a:fld id="{1920EEC7-98E1-4CEF-92AF-B9255C82647E}" type="slidenum">
              <a:rPr lang="en-GB" smtClean="0"/>
              <a:t>2</a:t>
            </a:fld>
            <a:endParaRPr lang="en-GB"/>
          </a:p>
        </p:txBody>
      </p:sp>
      <p:sp>
        <p:nvSpPr>
          <p:cNvPr id="5" name="Rectangle 4"/>
          <p:cNvSpPr/>
          <p:nvPr/>
        </p:nvSpPr>
        <p:spPr>
          <a:xfrm>
            <a:off x="304800" y="5791200"/>
            <a:ext cx="8458200" cy="508000"/>
          </a:xfrm>
          <a:prstGeom prst="rect">
            <a:avLst/>
          </a:prstGeom>
          <a:noFill/>
          <a:ln>
            <a:solidFill>
              <a:srgbClr val="EC48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367321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441" y="1075846"/>
            <a:ext cx="8907118" cy="5344271"/>
          </a:xfrm>
          <a:prstGeom prst="rect">
            <a:avLst/>
          </a:prstGeom>
        </p:spPr>
      </p:pic>
      <p:sp>
        <p:nvSpPr>
          <p:cNvPr id="2" name="Title 1"/>
          <p:cNvSpPr>
            <a:spLocks noGrp="1"/>
          </p:cNvSpPr>
          <p:nvPr>
            <p:ph type="title"/>
          </p:nvPr>
        </p:nvSpPr>
        <p:spPr/>
        <p:txBody>
          <a:bodyPr/>
          <a:lstStyle/>
          <a:p>
            <a:r>
              <a:rPr lang="en-GB" dirty="0" smtClean="0"/>
              <a:t>Some simple facts: the origin of food</a:t>
            </a:r>
            <a:endParaRPr lang="en-GB" dirty="0"/>
          </a:p>
        </p:txBody>
      </p:sp>
      <p:sp>
        <p:nvSpPr>
          <p:cNvPr id="13" name="TextBox 12"/>
          <p:cNvSpPr txBox="1"/>
          <p:nvPr/>
        </p:nvSpPr>
        <p:spPr>
          <a:xfrm>
            <a:off x="118441" y="6384135"/>
            <a:ext cx="2271071" cy="276999"/>
          </a:xfrm>
          <a:prstGeom prst="rect">
            <a:avLst/>
          </a:prstGeom>
          <a:noFill/>
        </p:spPr>
        <p:txBody>
          <a:bodyPr wrap="none" rtlCol="0">
            <a:spAutoFit/>
          </a:bodyPr>
          <a:lstStyle/>
          <a:p>
            <a:r>
              <a:rPr lang="en-GB" sz="1200" dirty="0" err="1" smtClean="0"/>
              <a:t>Src</a:t>
            </a:r>
            <a:r>
              <a:rPr lang="en-GB" sz="1200" dirty="0" smtClean="0"/>
              <a:t>: Global Imports of Food, WTO</a:t>
            </a:r>
            <a:endParaRPr lang="en-GB" sz="1200" dirty="0"/>
          </a:p>
        </p:txBody>
      </p:sp>
      <p:pic>
        <p:nvPicPr>
          <p:cNvPr id="14" name="Picture 13" descr="WTO | International trade and tariff data - Google Chrome"/>
          <p:cNvPicPr>
            <a:picLocks noChangeAspect="1"/>
          </p:cNvPicPr>
          <p:nvPr/>
        </p:nvPicPr>
        <p:blipFill rotWithShape="1">
          <a:blip r:embed="rId4">
            <a:extLst>
              <a:ext uri="{28A0092B-C50C-407E-A947-70E740481C1C}">
                <a14:useLocalDpi xmlns:a14="http://schemas.microsoft.com/office/drawing/2010/main" val="0"/>
              </a:ext>
            </a:extLst>
          </a:blip>
          <a:srcRect l="37500" t="40918" r="25132" b="23836"/>
          <a:stretch/>
        </p:blipFill>
        <p:spPr>
          <a:xfrm>
            <a:off x="5269832" y="4785051"/>
            <a:ext cx="3416968" cy="1961147"/>
          </a:xfrm>
          <a:prstGeom prst="rect">
            <a:avLst/>
          </a:prstGeom>
        </p:spPr>
      </p:pic>
      <p:sp>
        <p:nvSpPr>
          <p:cNvPr id="3" name="Rectangle 2"/>
          <p:cNvSpPr/>
          <p:nvPr/>
        </p:nvSpPr>
        <p:spPr>
          <a:xfrm>
            <a:off x="861237" y="2135746"/>
            <a:ext cx="7187609" cy="369332"/>
          </a:xfrm>
          <a:prstGeom prst="rect">
            <a:avLst/>
          </a:prstGeom>
          <a:solidFill>
            <a:srgbClr val="FFFFFF">
              <a:alpha val="89804"/>
            </a:srgbClr>
          </a:solidFill>
        </p:spPr>
        <p:txBody>
          <a:bodyPr wrap="square">
            <a:spAutoFit/>
          </a:bodyPr>
          <a:lstStyle/>
          <a:p>
            <a:r>
              <a:rPr lang="en-GB" dirty="0"/>
              <a:t>The global food trade is estimated to be </a:t>
            </a:r>
            <a:r>
              <a:rPr lang="en-GB" dirty="0" smtClean="0"/>
              <a:t>worth about 1.45 trillion USD</a:t>
            </a:r>
            <a:endParaRPr lang="en-GB" dirty="0"/>
          </a:p>
        </p:txBody>
      </p:sp>
      <p:sp>
        <p:nvSpPr>
          <p:cNvPr id="6" name="Slide Number Placeholder 5"/>
          <p:cNvSpPr>
            <a:spLocks noGrp="1"/>
          </p:cNvSpPr>
          <p:nvPr>
            <p:ph type="sldNum" sz="quarter" idx="12"/>
          </p:nvPr>
        </p:nvSpPr>
        <p:spPr/>
        <p:txBody>
          <a:bodyPr/>
          <a:lstStyle/>
          <a:p>
            <a:fld id="{1920EEC7-98E1-4CEF-92AF-B9255C82647E}" type="slidenum">
              <a:rPr lang="en-GB" smtClean="0"/>
              <a:t>3</a:t>
            </a:fld>
            <a:endParaRPr lang="en-GB"/>
          </a:p>
        </p:txBody>
      </p:sp>
    </p:spTree>
    <p:extLst>
      <p:ext uri="{BB962C8B-B14F-4D97-AF65-F5344CB8AC3E}">
        <p14:creationId xmlns:p14="http://schemas.microsoft.com/office/powerpoint/2010/main" val="1394292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One example: the European Union</a:t>
            </a:r>
            <a:endParaRPr lang="en-GB" dirty="0"/>
          </a:p>
        </p:txBody>
      </p:sp>
      <p:sp>
        <p:nvSpPr>
          <p:cNvPr id="5" name="Content Placeholder 4"/>
          <p:cNvSpPr>
            <a:spLocks noGrp="1"/>
          </p:cNvSpPr>
          <p:nvPr>
            <p:ph idx="1"/>
          </p:nvPr>
        </p:nvSpPr>
        <p:spPr>
          <a:xfrm>
            <a:off x="457200" y="1169581"/>
            <a:ext cx="4741192" cy="4956582"/>
          </a:xfrm>
        </p:spPr>
        <p:txBody>
          <a:bodyPr/>
          <a:lstStyle/>
          <a:p>
            <a:r>
              <a:rPr lang="en-GB" dirty="0"/>
              <a:t>The world’s largest importer and exporter is the Europe Union</a:t>
            </a:r>
          </a:p>
          <a:p>
            <a:pPr lvl="1"/>
            <a:r>
              <a:rPr lang="en-GB" dirty="0"/>
              <a:t>36% of global imports </a:t>
            </a:r>
          </a:p>
          <a:p>
            <a:pPr lvl="1"/>
            <a:r>
              <a:rPr lang="en-GB" dirty="0"/>
              <a:t>38% of global </a:t>
            </a:r>
            <a:r>
              <a:rPr lang="en-GB" dirty="0" smtClean="0"/>
              <a:t>exports</a:t>
            </a:r>
            <a:endParaRPr lang="en-GB" dirty="0"/>
          </a:p>
        </p:txBody>
      </p:sp>
      <p:graphicFrame>
        <p:nvGraphicFramePr>
          <p:cNvPr id="12" name="Chart 11"/>
          <p:cNvGraphicFramePr>
            <a:graphicFrameLocks/>
          </p:cNvGraphicFramePr>
          <p:nvPr>
            <p:extLst/>
          </p:nvPr>
        </p:nvGraphicFramePr>
        <p:xfrm>
          <a:off x="188912" y="3271234"/>
          <a:ext cx="4627787" cy="3373755"/>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5035639" y="5100034"/>
            <a:ext cx="3773510" cy="646331"/>
          </a:xfrm>
          <a:prstGeom prst="rect">
            <a:avLst/>
          </a:prstGeom>
          <a:noFill/>
        </p:spPr>
        <p:txBody>
          <a:bodyPr wrap="square" rtlCol="0">
            <a:spAutoFit/>
          </a:bodyPr>
          <a:lstStyle/>
          <a:p>
            <a:pPr marL="285750" indent="-285750">
              <a:buFont typeface="Arial" panose="020B0604020202020204" pitchFamily="34" charset="0"/>
              <a:buChar char="•"/>
            </a:pPr>
            <a:r>
              <a:rPr lang="en-GB" dirty="0"/>
              <a:t>The source is... the world</a:t>
            </a:r>
          </a:p>
          <a:p>
            <a:endParaRPr lang="en-US" dirty="0"/>
          </a:p>
        </p:txBody>
      </p:sp>
      <p:graphicFrame>
        <p:nvGraphicFramePr>
          <p:cNvPr id="15" name="Chart 14"/>
          <p:cNvGraphicFramePr>
            <a:graphicFrameLocks/>
          </p:cNvGraphicFramePr>
          <p:nvPr>
            <p:extLst/>
          </p:nvPr>
        </p:nvGraphicFramePr>
        <p:xfrm>
          <a:off x="5035639" y="898302"/>
          <a:ext cx="3934496" cy="3763850"/>
        </p:xfrm>
        <a:graphic>
          <a:graphicData uri="http://schemas.openxmlformats.org/drawingml/2006/chart">
            <c:chart xmlns:c="http://schemas.openxmlformats.org/drawingml/2006/chart" xmlns:r="http://schemas.openxmlformats.org/officeDocument/2006/relationships" r:id="rId4"/>
          </a:graphicData>
        </a:graphic>
      </p:graphicFrame>
      <p:sp>
        <p:nvSpPr>
          <p:cNvPr id="7" name="Slide Number Placeholder 6"/>
          <p:cNvSpPr>
            <a:spLocks noGrp="1"/>
          </p:cNvSpPr>
          <p:nvPr>
            <p:ph type="sldNum" sz="quarter" idx="12"/>
          </p:nvPr>
        </p:nvSpPr>
        <p:spPr/>
        <p:txBody>
          <a:bodyPr/>
          <a:lstStyle/>
          <a:p>
            <a:fld id="{1920EEC7-98E1-4CEF-92AF-B9255C82647E}" type="slidenum">
              <a:rPr lang="en-GB" smtClean="0"/>
              <a:t>4</a:t>
            </a:fld>
            <a:endParaRPr lang="en-GB"/>
          </a:p>
        </p:txBody>
      </p:sp>
    </p:spTree>
    <p:extLst>
      <p:ext uri="{BB962C8B-B14F-4D97-AF65-F5344CB8AC3E}">
        <p14:creationId xmlns:p14="http://schemas.microsoft.com/office/powerpoint/2010/main" val="21853684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source of incidences</a:t>
            </a:r>
            <a:endParaRPr lang="en-GB" dirty="0"/>
          </a:p>
        </p:txBody>
      </p:sp>
      <p:sp>
        <p:nvSpPr>
          <p:cNvPr id="3" name="Content Placeholder 2"/>
          <p:cNvSpPr>
            <a:spLocks noGrp="1"/>
          </p:cNvSpPr>
          <p:nvPr>
            <p:ph idx="1"/>
          </p:nvPr>
        </p:nvSpPr>
        <p:spPr>
          <a:xfrm>
            <a:off x="213756" y="1265275"/>
            <a:ext cx="4904509" cy="2617956"/>
          </a:xfrm>
        </p:spPr>
        <p:txBody>
          <a:bodyPr>
            <a:normAutofit lnSpcReduction="10000"/>
          </a:bodyPr>
          <a:lstStyle/>
          <a:p>
            <a:pPr>
              <a:spcBef>
                <a:spcPts val="2400"/>
              </a:spcBef>
            </a:pPr>
            <a:r>
              <a:rPr lang="en-GB" dirty="0" smtClean="0"/>
              <a:t>Food is a sensitive commodity</a:t>
            </a:r>
          </a:p>
          <a:p>
            <a:pPr lvl="1">
              <a:spcBef>
                <a:spcPts val="0"/>
              </a:spcBef>
            </a:pPr>
            <a:r>
              <a:rPr lang="en-GB" dirty="0" smtClean="0"/>
              <a:t>directly related to human health</a:t>
            </a:r>
          </a:p>
          <a:p>
            <a:pPr lvl="1">
              <a:spcBef>
                <a:spcPts val="0"/>
              </a:spcBef>
            </a:pPr>
            <a:r>
              <a:rPr lang="en-GB" dirty="0" smtClean="0"/>
              <a:t>spoils quickly</a:t>
            </a:r>
          </a:p>
          <a:p>
            <a:pPr>
              <a:spcBef>
                <a:spcPts val="2400"/>
              </a:spcBef>
            </a:pPr>
            <a:r>
              <a:rPr lang="en-GB" dirty="0" smtClean="0"/>
              <a:t>As a result, countries monitor food trade closely and reject what is not fit to eat</a:t>
            </a:r>
          </a:p>
          <a:p>
            <a:pPr>
              <a:spcBef>
                <a:spcPts val="2400"/>
              </a:spcBef>
            </a:pPr>
            <a:r>
              <a:rPr lang="en-GB" dirty="0" smtClean="0"/>
              <a:t>The source of reported incidences in Europe is again... the world!</a:t>
            </a:r>
          </a:p>
        </p:txBody>
      </p:sp>
      <p:pic>
        <p:nvPicPr>
          <p:cNvPr id="3076" name="Picture 4"/>
          <p:cNvPicPr>
            <a:picLocks noChangeAspect="1" noChangeArrowheads="1"/>
          </p:cNvPicPr>
          <p:nvPr/>
        </p:nvPicPr>
        <p:blipFill>
          <a:blip r:embed="rId3"/>
          <a:srcRect/>
          <a:stretch>
            <a:fillRect/>
          </a:stretch>
        </p:blipFill>
        <p:spPr bwMode="auto">
          <a:xfrm>
            <a:off x="5036304" y="1340747"/>
            <a:ext cx="4107696" cy="5290457"/>
          </a:xfrm>
          <a:prstGeom prst="rect">
            <a:avLst/>
          </a:prstGeom>
          <a:noFill/>
          <a:ln w="9525">
            <a:noFill/>
            <a:miter lim="800000"/>
            <a:headEnd/>
            <a:tailEnd/>
          </a:ln>
          <a:effectLst/>
        </p:spPr>
      </p:pic>
      <p:pic>
        <p:nvPicPr>
          <p:cNvPr id="3077" name="Picture 5"/>
          <p:cNvPicPr>
            <a:picLocks noChangeAspect="1" noChangeArrowheads="1"/>
          </p:cNvPicPr>
          <p:nvPr/>
        </p:nvPicPr>
        <p:blipFill>
          <a:blip r:embed="rId4"/>
          <a:srcRect/>
          <a:stretch>
            <a:fillRect/>
          </a:stretch>
        </p:blipFill>
        <p:spPr bwMode="auto">
          <a:xfrm>
            <a:off x="0" y="3905250"/>
            <a:ext cx="5057775" cy="2952750"/>
          </a:xfrm>
          <a:prstGeom prst="rect">
            <a:avLst/>
          </a:prstGeom>
          <a:noFill/>
          <a:ln w="9525">
            <a:noFill/>
            <a:miter lim="800000"/>
            <a:headEnd/>
            <a:tailEnd/>
          </a:ln>
          <a:effectLst/>
        </p:spPr>
      </p:pic>
      <p:sp>
        <p:nvSpPr>
          <p:cNvPr id="9" name="TextBox 8"/>
          <p:cNvSpPr txBox="1"/>
          <p:nvPr/>
        </p:nvSpPr>
        <p:spPr>
          <a:xfrm>
            <a:off x="3835725" y="6421680"/>
            <a:ext cx="1128161" cy="230832"/>
          </a:xfrm>
          <a:prstGeom prst="rect">
            <a:avLst/>
          </a:prstGeom>
          <a:noFill/>
        </p:spPr>
        <p:txBody>
          <a:bodyPr wrap="square" rtlCol="0">
            <a:spAutoFit/>
          </a:bodyPr>
          <a:lstStyle/>
          <a:p>
            <a:r>
              <a:rPr lang="en-GB" sz="900" dirty="0" smtClean="0"/>
              <a:t>Source: RASFF</a:t>
            </a:r>
            <a:endParaRPr lang="en-GB" sz="900" dirty="0"/>
          </a:p>
        </p:txBody>
      </p:sp>
      <p:sp>
        <p:nvSpPr>
          <p:cNvPr id="6" name="Slide Number Placeholder 5"/>
          <p:cNvSpPr>
            <a:spLocks noGrp="1"/>
          </p:cNvSpPr>
          <p:nvPr>
            <p:ph type="sldNum" sz="quarter" idx="12"/>
          </p:nvPr>
        </p:nvSpPr>
        <p:spPr/>
        <p:txBody>
          <a:bodyPr/>
          <a:lstStyle/>
          <a:p>
            <a:fld id="{1920EEC7-98E1-4CEF-92AF-B9255C82647E}" type="slidenum">
              <a:rPr lang="en-GB" smtClean="0"/>
              <a:t>5</a:t>
            </a:fld>
            <a:endParaRPr lang="en-GB"/>
          </a:p>
        </p:txBody>
      </p:sp>
    </p:spTree>
    <p:extLst>
      <p:ext uri="{BB962C8B-B14F-4D97-AF65-F5344CB8AC3E}">
        <p14:creationId xmlns:p14="http://schemas.microsoft.com/office/powerpoint/2010/main" val="7703171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Has food safety improved over time?</a:t>
            </a:r>
            <a:endParaRPr lang="en-GB" dirty="0"/>
          </a:p>
        </p:txBody>
      </p:sp>
      <p:sp>
        <p:nvSpPr>
          <p:cNvPr id="3" name="Content Placeholder 2"/>
          <p:cNvSpPr>
            <a:spLocks noGrp="1"/>
          </p:cNvSpPr>
          <p:nvPr>
            <p:ph idx="1"/>
          </p:nvPr>
        </p:nvSpPr>
        <p:spPr>
          <a:xfrm>
            <a:off x="483022" y="4067369"/>
            <a:ext cx="2814452" cy="2249822"/>
          </a:xfrm>
        </p:spPr>
        <p:txBody>
          <a:bodyPr>
            <a:normAutofit fontScale="77500" lnSpcReduction="20000"/>
          </a:bodyPr>
          <a:lstStyle/>
          <a:p>
            <a:pPr marL="0" indent="0">
              <a:buNone/>
            </a:pPr>
            <a:r>
              <a:rPr lang="en-GB" dirty="0" smtClean="0"/>
              <a:t>Nagging questions:</a:t>
            </a:r>
          </a:p>
          <a:p>
            <a:r>
              <a:rPr lang="en-GB" sz="1600" dirty="0" smtClean="0"/>
              <a:t>Has the General Food Law improved food safety?</a:t>
            </a:r>
          </a:p>
          <a:p>
            <a:r>
              <a:rPr lang="en-GB" sz="1600" dirty="0" smtClean="0"/>
              <a:t>Has increased traceability resulted in safer food?</a:t>
            </a:r>
          </a:p>
          <a:p>
            <a:r>
              <a:rPr lang="en-GB" sz="1600" dirty="0" smtClean="0"/>
              <a:t>Do consumers feel safe and capable of making well-informed decisions?</a:t>
            </a:r>
            <a:endParaRPr lang="en-GB" sz="1600" dirty="0"/>
          </a:p>
        </p:txBody>
      </p:sp>
      <p:grpSp>
        <p:nvGrpSpPr>
          <p:cNvPr id="5" name="Group 4"/>
          <p:cNvGrpSpPr/>
          <p:nvPr/>
        </p:nvGrpSpPr>
        <p:grpSpPr>
          <a:xfrm>
            <a:off x="5949698" y="3831823"/>
            <a:ext cx="3182427" cy="3027793"/>
            <a:chOff x="5949698" y="3895621"/>
            <a:chExt cx="3182427" cy="3027793"/>
          </a:xfrm>
        </p:grpSpPr>
        <p:pic>
          <p:nvPicPr>
            <p:cNvPr id="1028" name="Picture 4"/>
            <p:cNvPicPr>
              <a:picLocks noChangeAspect="1" noChangeArrowheads="1"/>
            </p:cNvPicPr>
            <p:nvPr/>
          </p:nvPicPr>
          <p:blipFill>
            <a:blip r:embed="rId3"/>
            <a:srcRect/>
            <a:stretch>
              <a:fillRect/>
            </a:stretch>
          </p:blipFill>
          <p:spPr bwMode="auto">
            <a:xfrm>
              <a:off x="6287130" y="4067368"/>
              <a:ext cx="2844995" cy="2790631"/>
            </a:xfrm>
            <a:prstGeom prst="rect">
              <a:avLst/>
            </a:prstGeom>
            <a:noFill/>
            <a:ln w="9525">
              <a:noFill/>
              <a:miter lim="800000"/>
              <a:headEnd/>
              <a:tailEnd/>
            </a:ln>
            <a:effectLst/>
          </p:spPr>
        </p:pic>
        <p:sp>
          <p:nvSpPr>
            <p:cNvPr id="14" name="TextBox 13"/>
            <p:cNvSpPr txBox="1"/>
            <p:nvPr/>
          </p:nvSpPr>
          <p:spPr>
            <a:xfrm rot="16200000">
              <a:off x="4620467" y="5224852"/>
              <a:ext cx="3027793" cy="369332"/>
            </a:xfrm>
            <a:prstGeom prst="rect">
              <a:avLst/>
            </a:prstGeom>
            <a:noFill/>
          </p:spPr>
          <p:txBody>
            <a:bodyPr wrap="square" rtlCol="0">
              <a:spAutoFit/>
            </a:bodyPr>
            <a:lstStyle/>
            <a:p>
              <a:r>
                <a:rPr lang="en-GB" sz="900" dirty="0" smtClean="0"/>
                <a:t>Number of cases and incidence rates of various </a:t>
              </a:r>
              <a:r>
                <a:rPr lang="en-GB" sz="900" dirty="0" err="1" smtClean="0"/>
                <a:t>foodborne</a:t>
              </a:r>
              <a:r>
                <a:rPr lang="en-GB" sz="900" dirty="0" smtClean="0"/>
                <a:t> and waterborne diseases, 2005 (1) Source: EUROSTAT</a:t>
              </a:r>
              <a:endParaRPr lang="en-GB" sz="900" dirty="0"/>
            </a:p>
          </p:txBody>
        </p:sp>
      </p:grpSp>
      <p:sp>
        <p:nvSpPr>
          <p:cNvPr id="15" name="Content Placeholder 2"/>
          <p:cNvSpPr txBox="1">
            <a:spLocks/>
          </p:cNvSpPr>
          <p:nvPr/>
        </p:nvSpPr>
        <p:spPr>
          <a:xfrm>
            <a:off x="3514475" y="4890977"/>
            <a:ext cx="2099515" cy="47846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HELvetica"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HELvetica"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HELvetica"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HELvetica" pitchFamily="34" charset="0"/>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HELvetic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dirty="0" smtClean="0"/>
              <a:t>If not, why not?</a:t>
            </a:r>
          </a:p>
        </p:txBody>
      </p:sp>
      <p:graphicFrame>
        <p:nvGraphicFramePr>
          <p:cNvPr id="16" name="Chart 15"/>
          <p:cNvGraphicFramePr>
            <a:graphicFrameLocks/>
          </p:cNvGraphicFramePr>
          <p:nvPr>
            <p:extLst/>
          </p:nvPr>
        </p:nvGraphicFramePr>
        <p:xfrm>
          <a:off x="483021" y="962696"/>
          <a:ext cx="8403401" cy="2720662"/>
        </p:xfrm>
        <a:graphic>
          <a:graphicData uri="http://schemas.openxmlformats.org/drawingml/2006/chart">
            <c:chart xmlns:c="http://schemas.openxmlformats.org/drawingml/2006/chart" xmlns:r="http://schemas.openxmlformats.org/officeDocument/2006/relationships" r:id="rId4"/>
          </a:graphicData>
        </a:graphic>
      </p:graphicFrame>
      <p:sp>
        <p:nvSpPr>
          <p:cNvPr id="4" name="Slide Number Placeholder 3"/>
          <p:cNvSpPr>
            <a:spLocks noGrp="1"/>
          </p:cNvSpPr>
          <p:nvPr>
            <p:ph type="sldNum" sz="quarter" idx="12"/>
          </p:nvPr>
        </p:nvSpPr>
        <p:spPr/>
        <p:txBody>
          <a:bodyPr/>
          <a:lstStyle/>
          <a:p>
            <a:fld id="{1920EEC7-98E1-4CEF-92AF-B9255C82647E}" type="slidenum">
              <a:rPr lang="en-GB" smtClean="0"/>
              <a:t>6</a:t>
            </a:fld>
            <a:endParaRPr lang="en-GB"/>
          </a:p>
        </p:txBody>
      </p:sp>
    </p:spTree>
    <p:extLst>
      <p:ext uri="{BB962C8B-B14F-4D97-AF65-F5344CB8AC3E}">
        <p14:creationId xmlns:p14="http://schemas.microsoft.com/office/powerpoint/2010/main" val="10669238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Information is not equal information</a:t>
            </a:r>
            <a:endParaRPr lang="en-GB" dirty="0"/>
          </a:p>
        </p:txBody>
      </p:sp>
      <p:sp>
        <p:nvSpPr>
          <p:cNvPr id="6" name="Text Placeholder 5"/>
          <p:cNvSpPr>
            <a:spLocks noGrp="1"/>
          </p:cNvSpPr>
          <p:nvPr>
            <p:ph type="body" idx="1"/>
          </p:nvPr>
        </p:nvSpPr>
        <p:spPr>
          <a:xfrm>
            <a:off x="457200" y="1056648"/>
            <a:ext cx="4040188" cy="639762"/>
          </a:xfrm>
        </p:spPr>
        <p:txBody>
          <a:bodyPr/>
          <a:lstStyle/>
          <a:p>
            <a:r>
              <a:rPr lang="en-GB" dirty="0" smtClean="0"/>
              <a:t>Paper-based systems</a:t>
            </a:r>
            <a:endParaRPr lang="en-GB" dirty="0"/>
          </a:p>
        </p:txBody>
      </p:sp>
      <p:sp>
        <p:nvSpPr>
          <p:cNvPr id="3" name="Content Placeholder 2"/>
          <p:cNvSpPr>
            <a:spLocks noGrp="1"/>
          </p:cNvSpPr>
          <p:nvPr>
            <p:ph sz="half" idx="2"/>
          </p:nvPr>
        </p:nvSpPr>
        <p:spPr>
          <a:xfrm>
            <a:off x="457200" y="1696409"/>
            <a:ext cx="4040188" cy="4502371"/>
          </a:xfrm>
        </p:spPr>
        <p:txBody>
          <a:bodyPr>
            <a:normAutofit fontScale="85000" lnSpcReduction="20000"/>
          </a:bodyPr>
          <a:lstStyle/>
          <a:p>
            <a:r>
              <a:rPr lang="en-GB" dirty="0" smtClean="0"/>
              <a:t>Easy to implement</a:t>
            </a:r>
          </a:p>
          <a:p>
            <a:r>
              <a:rPr lang="en-GB" dirty="0" smtClean="0"/>
              <a:t>Time resilient</a:t>
            </a:r>
          </a:p>
          <a:p>
            <a:r>
              <a:rPr lang="en-GB" dirty="0" smtClean="0"/>
              <a:t>Not scalable; limited by capacity of personnel and physical transportation</a:t>
            </a:r>
          </a:p>
          <a:p>
            <a:r>
              <a:rPr lang="en-GB" dirty="0" smtClean="0"/>
              <a:t>Cannot be re-used</a:t>
            </a:r>
          </a:p>
          <a:p>
            <a:r>
              <a:rPr lang="en-GB" dirty="0" smtClean="0"/>
              <a:t>Usually not accessible; filed in physical location</a:t>
            </a:r>
          </a:p>
          <a:p>
            <a:r>
              <a:rPr lang="en-GB" b="1" dirty="0" smtClean="0"/>
              <a:t>Information chains impossible to construct</a:t>
            </a:r>
          </a:p>
          <a:p>
            <a:pPr>
              <a:spcBef>
                <a:spcPts val="2000"/>
              </a:spcBef>
            </a:pPr>
            <a:r>
              <a:rPr lang="en-GB" i="1" dirty="0" smtClean="0"/>
              <a:t>Library of Congress</a:t>
            </a:r>
          </a:p>
          <a:p>
            <a:endParaRPr lang="en-GB" dirty="0"/>
          </a:p>
        </p:txBody>
      </p:sp>
      <p:sp>
        <p:nvSpPr>
          <p:cNvPr id="7" name="Text Placeholder 6"/>
          <p:cNvSpPr>
            <a:spLocks noGrp="1"/>
          </p:cNvSpPr>
          <p:nvPr>
            <p:ph type="body" sz="quarter" idx="3"/>
          </p:nvPr>
        </p:nvSpPr>
        <p:spPr>
          <a:xfrm>
            <a:off x="4645025" y="1056648"/>
            <a:ext cx="4041775" cy="639762"/>
          </a:xfrm>
        </p:spPr>
        <p:txBody>
          <a:bodyPr/>
          <a:lstStyle/>
          <a:p>
            <a:r>
              <a:rPr lang="en-GB" dirty="0" smtClean="0"/>
              <a:t>Paperless systems</a:t>
            </a:r>
            <a:endParaRPr lang="en-GB" dirty="0"/>
          </a:p>
        </p:txBody>
      </p:sp>
      <p:sp>
        <p:nvSpPr>
          <p:cNvPr id="8" name="Content Placeholder 7"/>
          <p:cNvSpPr>
            <a:spLocks noGrp="1"/>
          </p:cNvSpPr>
          <p:nvPr>
            <p:ph sz="quarter" idx="4"/>
          </p:nvPr>
        </p:nvSpPr>
        <p:spPr>
          <a:xfrm>
            <a:off x="4645025" y="1696410"/>
            <a:ext cx="4041775" cy="4502370"/>
          </a:xfrm>
        </p:spPr>
        <p:txBody>
          <a:bodyPr>
            <a:normAutofit fontScale="85000" lnSpcReduction="20000"/>
          </a:bodyPr>
          <a:lstStyle/>
          <a:p>
            <a:r>
              <a:rPr lang="en-GB" dirty="0" smtClean="0"/>
              <a:t>Require technical capacity</a:t>
            </a:r>
          </a:p>
          <a:p>
            <a:r>
              <a:rPr lang="en-GB" dirty="0" smtClean="0"/>
              <a:t>Subject to data format compatibility issues</a:t>
            </a:r>
          </a:p>
          <a:p>
            <a:r>
              <a:rPr lang="en-GB" dirty="0" smtClean="0"/>
              <a:t>More scalable</a:t>
            </a:r>
            <a:r>
              <a:rPr lang="en-GB" dirty="0"/>
              <a:t>;</a:t>
            </a:r>
            <a:r>
              <a:rPr lang="en-GB" dirty="0" smtClean="0"/>
              <a:t> can be (semi)automated</a:t>
            </a:r>
          </a:p>
          <a:p>
            <a:r>
              <a:rPr lang="en-GB" dirty="0" smtClean="0"/>
              <a:t>Easy to copy and exchange; no transportation time</a:t>
            </a:r>
          </a:p>
          <a:p>
            <a:r>
              <a:rPr lang="en-GB" dirty="0" smtClean="0"/>
              <a:t>Easily accessible</a:t>
            </a:r>
          </a:p>
          <a:p>
            <a:r>
              <a:rPr lang="en-GB" b="1" dirty="0" smtClean="0"/>
              <a:t>An information chain can be established</a:t>
            </a:r>
          </a:p>
          <a:p>
            <a:pPr>
              <a:spcBef>
                <a:spcPts val="2000"/>
              </a:spcBef>
            </a:pPr>
            <a:r>
              <a:rPr lang="en-GB" i="1" dirty="0" smtClean="0"/>
              <a:t>Google</a:t>
            </a:r>
            <a:endParaRPr lang="en-GB" i="1" dirty="0"/>
          </a:p>
        </p:txBody>
      </p:sp>
      <p:sp>
        <p:nvSpPr>
          <p:cNvPr id="9" name="Slide Number Placeholder 8"/>
          <p:cNvSpPr>
            <a:spLocks noGrp="1"/>
          </p:cNvSpPr>
          <p:nvPr>
            <p:ph type="sldNum" sz="quarter" idx="12"/>
          </p:nvPr>
        </p:nvSpPr>
        <p:spPr/>
        <p:txBody>
          <a:bodyPr/>
          <a:lstStyle/>
          <a:p>
            <a:fld id="{1920EEC7-98E1-4CEF-92AF-B9255C82647E}" type="slidenum">
              <a:rPr lang="en-GB" smtClean="0"/>
              <a:t>7</a:t>
            </a:fld>
            <a:endParaRPr lang="en-GB"/>
          </a:p>
        </p:txBody>
      </p:sp>
    </p:spTree>
    <p:extLst>
      <p:ext uri="{BB962C8B-B14F-4D97-AF65-F5344CB8AC3E}">
        <p14:creationId xmlns:p14="http://schemas.microsoft.com/office/powerpoint/2010/main" val="34572980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GB" dirty="0" smtClean="0"/>
              <a:t>The smarter food vision</a:t>
            </a:r>
            <a:endParaRPr lang="en-GB" dirty="0"/>
          </a:p>
        </p:txBody>
      </p:sp>
      <p:grpSp>
        <p:nvGrpSpPr>
          <p:cNvPr id="15" name="Group 14"/>
          <p:cNvGrpSpPr/>
          <p:nvPr/>
        </p:nvGrpSpPr>
        <p:grpSpPr>
          <a:xfrm>
            <a:off x="305586" y="1110885"/>
            <a:ext cx="8647026" cy="4377981"/>
            <a:chOff x="305586" y="1110885"/>
            <a:chExt cx="8647026" cy="4377981"/>
          </a:xfrm>
        </p:grpSpPr>
        <p:sp>
          <p:nvSpPr>
            <p:cNvPr id="18" name="TextBox 17"/>
            <p:cNvSpPr txBox="1"/>
            <p:nvPr/>
          </p:nvSpPr>
          <p:spPr>
            <a:xfrm>
              <a:off x="2106840" y="1110885"/>
              <a:ext cx="4336252" cy="1015663"/>
            </a:xfrm>
            <a:prstGeom prst="rect">
              <a:avLst/>
            </a:prstGeom>
            <a:noFill/>
          </p:spPr>
          <p:txBody>
            <a:bodyPr wrap="none" rtlCol="0">
              <a:spAutoFit/>
            </a:bodyPr>
            <a:lstStyle/>
            <a:p>
              <a:r>
                <a:rPr lang="en-GB" sz="6000" b="1" dirty="0"/>
                <a:t>s</a:t>
              </a:r>
              <a:r>
                <a:rPr lang="en-GB" sz="6000" b="1" dirty="0" smtClean="0"/>
                <a:t>marter food</a:t>
              </a:r>
              <a:endParaRPr lang="en-GB" sz="6000" b="1" dirty="0"/>
            </a:p>
          </p:txBody>
        </p:sp>
        <p:sp>
          <p:nvSpPr>
            <p:cNvPr id="22" name="Rectangle 21"/>
            <p:cNvSpPr/>
            <p:nvPr/>
          </p:nvSpPr>
          <p:spPr>
            <a:xfrm>
              <a:off x="305586" y="2458424"/>
              <a:ext cx="1474956" cy="523220"/>
            </a:xfrm>
            <a:prstGeom prst="rect">
              <a:avLst/>
            </a:prstGeom>
          </p:spPr>
          <p:txBody>
            <a:bodyPr wrap="none">
              <a:spAutoFit/>
            </a:bodyPr>
            <a:lstStyle/>
            <a:p>
              <a:r>
                <a:rPr lang="en-GB" sz="2800" b="1" dirty="0" smtClean="0">
                  <a:solidFill>
                    <a:srgbClr val="FF4535"/>
                  </a:solidFill>
                </a:rPr>
                <a:t>inclusive</a:t>
              </a:r>
              <a:endParaRPr lang="en-GB" sz="2800" b="1" dirty="0">
                <a:solidFill>
                  <a:srgbClr val="FF4535"/>
                </a:solidFill>
              </a:endParaRPr>
            </a:p>
          </p:txBody>
        </p:sp>
        <p:sp>
          <p:nvSpPr>
            <p:cNvPr id="23" name="Rectangle 22"/>
            <p:cNvSpPr/>
            <p:nvPr/>
          </p:nvSpPr>
          <p:spPr>
            <a:xfrm>
              <a:off x="3878226" y="2832871"/>
              <a:ext cx="792012" cy="523220"/>
            </a:xfrm>
            <a:prstGeom prst="rect">
              <a:avLst/>
            </a:prstGeom>
          </p:spPr>
          <p:txBody>
            <a:bodyPr wrap="none">
              <a:spAutoFit/>
            </a:bodyPr>
            <a:lstStyle/>
            <a:p>
              <a:r>
                <a:rPr lang="en-GB" sz="2800" b="1" dirty="0" smtClean="0">
                  <a:solidFill>
                    <a:srgbClr val="FF4535"/>
                  </a:solidFill>
                </a:rPr>
                <a:t>safe</a:t>
              </a:r>
              <a:endParaRPr lang="en-GB" sz="2800" dirty="0"/>
            </a:p>
          </p:txBody>
        </p:sp>
        <p:sp>
          <p:nvSpPr>
            <p:cNvPr id="24" name="Rectangle 23"/>
            <p:cNvSpPr/>
            <p:nvPr/>
          </p:nvSpPr>
          <p:spPr>
            <a:xfrm>
              <a:off x="7315795" y="2458424"/>
              <a:ext cx="1579407" cy="523220"/>
            </a:xfrm>
            <a:prstGeom prst="rect">
              <a:avLst/>
            </a:prstGeom>
          </p:spPr>
          <p:txBody>
            <a:bodyPr wrap="none">
              <a:spAutoFit/>
            </a:bodyPr>
            <a:lstStyle/>
            <a:p>
              <a:r>
                <a:rPr lang="en-GB" sz="2800" b="1" dirty="0" smtClean="0">
                  <a:solidFill>
                    <a:srgbClr val="FF4535"/>
                  </a:solidFill>
                </a:rPr>
                <a:t>traceable</a:t>
              </a:r>
              <a:endParaRPr lang="en-GB" sz="2800" dirty="0"/>
            </a:p>
          </p:txBody>
        </p:sp>
        <p:sp>
          <p:nvSpPr>
            <p:cNvPr id="26" name="TextBox 25"/>
            <p:cNvSpPr txBox="1"/>
            <p:nvPr/>
          </p:nvSpPr>
          <p:spPr>
            <a:xfrm>
              <a:off x="325080" y="2934321"/>
              <a:ext cx="2513812" cy="2062103"/>
            </a:xfrm>
            <a:prstGeom prst="rect">
              <a:avLst/>
            </a:prstGeom>
            <a:noFill/>
          </p:spPr>
          <p:txBody>
            <a:bodyPr wrap="square" rtlCol="0">
              <a:spAutoFit/>
            </a:bodyPr>
            <a:lstStyle/>
            <a:p>
              <a:r>
                <a:rPr lang="en-GB" sz="1600" dirty="0" smtClean="0"/>
                <a:t>70% of food globally is produced by smallholders, most of which are excluded from the global food chain. Information technology is used to integrate small-holders in international supply chains.</a:t>
              </a:r>
              <a:endParaRPr lang="en-GB" sz="1600" dirty="0"/>
            </a:p>
          </p:txBody>
        </p:sp>
        <p:sp>
          <p:nvSpPr>
            <p:cNvPr id="27" name="TextBox 26"/>
            <p:cNvSpPr txBox="1"/>
            <p:nvPr/>
          </p:nvSpPr>
          <p:spPr>
            <a:xfrm>
              <a:off x="5981600" y="2934321"/>
              <a:ext cx="2971012" cy="2554545"/>
            </a:xfrm>
            <a:prstGeom prst="rect">
              <a:avLst/>
            </a:prstGeom>
            <a:noFill/>
          </p:spPr>
          <p:txBody>
            <a:bodyPr wrap="square" rtlCol="0">
              <a:spAutoFit/>
            </a:bodyPr>
            <a:lstStyle/>
            <a:p>
              <a:r>
                <a:rPr lang="en-GB" sz="1600" dirty="0" smtClean="0"/>
                <a:t>Consumers </a:t>
              </a:r>
              <a:r>
                <a:rPr lang="en-GB" sz="1600" dirty="0"/>
                <a:t>want to make informed </a:t>
              </a:r>
              <a:r>
                <a:rPr lang="en-GB" sz="1600" dirty="0" smtClean="0"/>
                <a:t>choice of the </a:t>
              </a:r>
              <a:r>
                <a:rPr lang="en-GB" sz="1600" dirty="0"/>
                <a:t>food they </a:t>
              </a:r>
              <a:r>
                <a:rPr lang="en-GB" sz="1600" dirty="0" smtClean="0"/>
                <a:t>buy for religious, environmental </a:t>
              </a:r>
              <a:r>
                <a:rPr lang="en-GB" sz="1600" dirty="0"/>
                <a:t>or health </a:t>
              </a:r>
              <a:r>
                <a:rPr lang="en-GB" sz="1600" dirty="0" smtClean="0"/>
                <a:t>reasons or </a:t>
              </a:r>
              <a:r>
                <a:rPr lang="en-GB" sz="1600" dirty="0"/>
                <a:t>simply </a:t>
              </a:r>
              <a:r>
                <a:rPr lang="en-GB" sz="1600" dirty="0" smtClean="0"/>
                <a:t>for preference. Traceable food is food of which information is recorded along its elaboration process. Consumers can access such information and eat in accordance to their needs.</a:t>
              </a:r>
              <a:endParaRPr lang="en-GB" sz="1600" dirty="0"/>
            </a:p>
          </p:txBody>
        </p:sp>
        <p:sp>
          <p:nvSpPr>
            <p:cNvPr id="28" name="TextBox 27"/>
            <p:cNvSpPr txBox="1"/>
            <p:nvPr/>
          </p:nvSpPr>
          <p:spPr>
            <a:xfrm>
              <a:off x="2933593" y="3306465"/>
              <a:ext cx="2989928" cy="1815882"/>
            </a:xfrm>
            <a:prstGeom prst="rect">
              <a:avLst/>
            </a:prstGeom>
            <a:noFill/>
          </p:spPr>
          <p:txBody>
            <a:bodyPr wrap="square" rtlCol="0">
              <a:spAutoFit/>
            </a:bodyPr>
            <a:lstStyle/>
            <a:p>
              <a:r>
                <a:rPr lang="en-GB" sz="1600" dirty="0" smtClean="0"/>
                <a:t>Food has to be safe to produce and safe to consume. Safe food uses information technology to improve controls over environ-mental and social impact of its production as well as its safety to be consumed.</a:t>
              </a:r>
              <a:endParaRPr lang="en-GB" sz="1600" dirty="0"/>
            </a:p>
          </p:txBody>
        </p:sp>
        <p:cxnSp>
          <p:nvCxnSpPr>
            <p:cNvPr id="29" name="Straight Arrow Connector 28"/>
            <p:cNvCxnSpPr>
              <a:endCxn id="22" idx="0"/>
            </p:cNvCxnSpPr>
            <p:nvPr/>
          </p:nvCxnSpPr>
          <p:spPr>
            <a:xfrm flipH="1">
              <a:off x="1043064" y="2094614"/>
              <a:ext cx="1359894" cy="363810"/>
            </a:xfrm>
            <a:prstGeom prst="straightConnector1">
              <a:avLst/>
            </a:prstGeom>
            <a:ln w="38100">
              <a:solidFill>
                <a:srgbClr val="FF4535"/>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endCxn id="23" idx="0"/>
            </p:cNvCxnSpPr>
            <p:nvPr/>
          </p:nvCxnSpPr>
          <p:spPr>
            <a:xfrm>
              <a:off x="4274232" y="2094614"/>
              <a:ext cx="0" cy="738257"/>
            </a:xfrm>
            <a:prstGeom prst="straightConnector1">
              <a:avLst/>
            </a:prstGeom>
            <a:ln w="38100">
              <a:solidFill>
                <a:srgbClr val="FF4535"/>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6218051" y="2094614"/>
              <a:ext cx="1359894" cy="363810"/>
            </a:xfrm>
            <a:prstGeom prst="straightConnector1">
              <a:avLst/>
            </a:prstGeom>
            <a:ln w="38100">
              <a:solidFill>
                <a:srgbClr val="FF4535"/>
              </a:solidFill>
              <a:tailEnd type="triangle"/>
            </a:ln>
          </p:spPr>
          <p:style>
            <a:lnRef idx="1">
              <a:schemeClr val="accent1"/>
            </a:lnRef>
            <a:fillRef idx="0">
              <a:schemeClr val="accent1"/>
            </a:fillRef>
            <a:effectRef idx="0">
              <a:schemeClr val="accent1"/>
            </a:effectRef>
            <a:fontRef idx="minor">
              <a:schemeClr val="tx1"/>
            </a:fontRef>
          </p:style>
        </p:cxnSp>
      </p:grpSp>
      <p:sp>
        <p:nvSpPr>
          <p:cNvPr id="2" name="Slide Number Placeholder 1"/>
          <p:cNvSpPr>
            <a:spLocks noGrp="1"/>
          </p:cNvSpPr>
          <p:nvPr>
            <p:ph type="sldNum" sz="quarter" idx="12"/>
          </p:nvPr>
        </p:nvSpPr>
        <p:spPr/>
        <p:txBody>
          <a:bodyPr/>
          <a:lstStyle/>
          <a:p>
            <a:fld id="{1920EEC7-98E1-4CEF-92AF-B9255C82647E}" type="slidenum">
              <a:rPr lang="en-GB" smtClean="0"/>
              <a:t>8</a:t>
            </a:fld>
            <a:endParaRPr lang="en-GB"/>
          </a:p>
        </p:txBody>
      </p:sp>
    </p:spTree>
    <p:extLst>
      <p:ext uri="{BB962C8B-B14F-4D97-AF65-F5344CB8AC3E}">
        <p14:creationId xmlns:p14="http://schemas.microsoft.com/office/powerpoint/2010/main" val="3507616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electronic traceability can help</a:t>
            </a:r>
            <a:endParaRPr lang="en-GB" dirty="0"/>
          </a:p>
        </p:txBody>
      </p:sp>
      <p:sp>
        <p:nvSpPr>
          <p:cNvPr id="5" name="TextBox 4"/>
          <p:cNvSpPr txBox="1"/>
          <p:nvPr/>
        </p:nvSpPr>
        <p:spPr>
          <a:xfrm>
            <a:off x="6362451" y="1010094"/>
            <a:ext cx="2674323" cy="646331"/>
          </a:xfrm>
          <a:prstGeom prst="rect">
            <a:avLst/>
          </a:prstGeom>
          <a:noFill/>
        </p:spPr>
        <p:txBody>
          <a:bodyPr wrap="none" rtlCol="0">
            <a:spAutoFit/>
          </a:bodyPr>
          <a:lstStyle/>
          <a:p>
            <a:pPr algn="r"/>
            <a:r>
              <a:rPr lang="en-GB" sz="3600" b="1" dirty="0"/>
              <a:t>s</a:t>
            </a:r>
            <a:r>
              <a:rPr lang="en-GB" sz="3600" b="1" dirty="0" smtClean="0"/>
              <a:t>marter food</a:t>
            </a:r>
            <a:endParaRPr lang="en-GB" sz="3600" b="1" dirty="0"/>
          </a:p>
        </p:txBody>
      </p:sp>
      <p:sp>
        <p:nvSpPr>
          <p:cNvPr id="6" name="Rectangle 5"/>
          <p:cNvSpPr/>
          <p:nvPr/>
        </p:nvSpPr>
        <p:spPr>
          <a:xfrm>
            <a:off x="539502" y="1656425"/>
            <a:ext cx="1474956" cy="523220"/>
          </a:xfrm>
          <a:prstGeom prst="rect">
            <a:avLst/>
          </a:prstGeom>
        </p:spPr>
        <p:txBody>
          <a:bodyPr wrap="none">
            <a:spAutoFit/>
          </a:bodyPr>
          <a:lstStyle/>
          <a:p>
            <a:r>
              <a:rPr lang="en-GB" sz="2800" b="1" dirty="0" smtClean="0">
                <a:solidFill>
                  <a:srgbClr val="FF4535"/>
                </a:solidFill>
              </a:rPr>
              <a:t>inclusive</a:t>
            </a:r>
            <a:endParaRPr lang="en-GB" sz="2800" b="1" dirty="0">
              <a:solidFill>
                <a:srgbClr val="FF4535"/>
              </a:solidFill>
            </a:endParaRPr>
          </a:p>
        </p:txBody>
      </p:sp>
      <p:sp>
        <p:nvSpPr>
          <p:cNvPr id="7" name="TextBox 6"/>
          <p:cNvSpPr txBox="1"/>
          <p:nvPr/>
        </p:nvSpPr>
        <p:spPr>
          <a:xfrm>
            <a:off x="520995" y="2413591"/>
            <a:ext cx="8016949" cy="3970318"/>
          </a:xfrm>
          <a:prstGeom prst="rect">
            <a:avLst/>
          </a:prstGeom>
          <a:noFill/>
        </p:spPr>
        <p:txBody>
          <a:bodyPr wrap="square" rtlCol="0">
            <a:spAutoFit/>
          </a:bodyPr>
          <a:lstStyle/>
          <a:p>
            <a:r>
              <a:rPr lang="en-GB" dirty="0" smtClean="0"/>
              <a:t>Smallholders are not part of global supply chains for a number of reasons</a:t>
            </a:r>
          </a:p>
          <a:p>
            <a:pPr marL="285750" indent="-285750">
              <a:buFont typeface="Arial" panose="020B0604020202020204" pitchFamily="34" charset="0"/>
              <a:buChar char="•"/>
            </a:pPr>
            <a:r>
              <a:rPr lang="en-GB" dirty="0" smtClean="0"/>
              <a:t>Lack of good practice and human capacitation</a:t>
            </a:r>
          </a:p>
          <a:p>
            <a:pPr marL="285750" indent="-285750">
              <a:buFont typeface="Arial" panose="020B0604020202020204" pitchFamily="34" charset="0"/>
              <a:buChar char="•"/>
            </a:pPr>
            <a:r>
              <a:rPr lang="en-GB" dirty="0" smtClean="0"/>
              <a:t>Lack of acceptable food production standards</a:t>
            </a:r>
          </a:p>
          <a:p>
            <a:pPr marL="285750" indent="-285750">
              <a:buFont typeface="Arial" panose="020B0604020202020204" pitchFamily="34" charset="0"/>
              <a:buChar char="•"/>
            </a:pPr>
            <a:r>
              <a:rPr lang="en-GB" dirty="0" smtClean="0"/>
              <a:t>Lack of understanding global trade requirements and mechanics</a:t>
            </a:r>
          </a:p>
          <a:p>
            <a:pPr marL="285750" indent="-285750">
              <a:buFont typeface="Arial" panose="020B0604020202020204" pitchFamily="34" charset="0"/>
              <a:buChar char="•"/>
            </a:pPr>
            <a:endParaRPr lang="en-GB" dirty="0"/>
          </a:p>
          <a:p>
            <a:r>
              <a:rPr lang="en-GB" dirty="0" smtClean="0"/>
              <a:t>On the other hand, global buyers have no access to consistent product offering coming from smallholders</a:t>
            </a:r>
          </a:p>
          <a:p>
            <a:pPr marL="285750" indent="-285750">
              <a:buFont typeface="Arial" panose="020B0604020202020204" pitchFamily="34" charset="0"/>
              <a:buChar char="•"/>
            </a:pPr>
            <a:r>
              <a:rPr lang="en-GB" dirty="0" smtClean="0"/>
              <a:t>Increased sourcing effort</a:t>
            </a:r>
          </a:p>
          <a:p>
            <a:pPr marL="285750" indent="-285750">
              <a:buFont typeface="Arial" panose="020B0604020202020204" pitchFamily="34" charset="0"/>
              <a:buChar char="•"/>
            </a:pPr>
            <a:r>
              <a:rPr lang="en-GB" dirty="0" smtClean="0"/>
              <a:t>Increased certification effort</a:t>
            </a:r>
          </a:p>
          <a:p>
            <a:pPr marL="285750" indent="-285750">
              <a:buFont typeface="Arial" panose="020B0604020202020204" pitchFamily="34" charset="0"/>
              <a:buChar char="•"/>
            </a:pPr>
            <a:r>
              <a:rPr lang="en-GB" dirty="0" smtClean="0"/>
              <a:t>Increased brand risk</a:t>
            </a:r>
          </a:p>
          <a:p>
            <a:endParaRPr lang="en-GB" dirty="0"/>
          </a:p>
          <a:p>
            <a:r>
              <a:rPr lang="en-GB" dirty="0" smtClean="0"/>
              <a:t>Information technology based on e-traceability can provide a platform for training, keep track of food safety measures, connect buyers to sellers and assist with global trade mechanics.</a:t>
            </a:r>
          </a:p>
        </p:txBody>
      </p:sp>
      <p:sp>
        <p:nvSpPr>
          <p:cNvPr id="8" name="Slide Number Placeholder 7"/>
          <p:cNvSpPr>
            <a:spLocks noGrp="1"/>
          </p:cNvSpPr>
          <p:nvPr>
            <p:ph type="sldNum" sz="quarter" idx="12"/>
          </p:nvPr>
        </p:nvSpPr>
        <p:spPr/>
        <p:txBody>
          <a:bodyPr/>
          <a:lstStyle/>
          <a:p>
            <a:fld id="{1920EEC7-98E1-4CEF-92AF-B9255C82647E}" type="slidenum">
              <a:rPr lang="en-GB" smtClean="0"/>
              <a:t>9</a:t>
            </a:fld>
            <a:endParaRPr lang="en-GB"/>
          </a:p>
        </p:txBody>
      </p:sp>
    </p:spTree>
    <p:extLst>
      <p:ext uri="{BB962C8B-B14F-4D97-AF65-F5344CB8AC3E}">
        <p14:creationId xmlns:p14="http://schemas.microsoft.com/office/powerpoint/2010/main" val="279145521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Syntesa V120607a</Template>
  <TotalTime>199</TotalTime>
  <Words>1195</Words>
  <Application>Microsoft Office PowerPoint</Application>
  <PresentationFormat>On-screen Show (4:3)</PresentationFormat>
  <Paragraphs>194</Paragraphs>
  <Slides>15</Slides>
  <Notes>14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Arial</vt:lpstr>
      <vt:lpstr>Calibri</vt:lpstr>
      <vt:lpstr>Cambria</vt:lpstr>
      <vt:lpstr>HELvetica</vt:lpstr>
      <vt:lpstr>Symbol</vt:lpstr>
      <vt:lpstr>Times New Roman</vt:lpstr>
      <vt:lpstr>1_Custom Design</vt:lpstr>
      <vt:lpstr>Custom Design</vt:lpstr>
      <vt:lpstr>PowerPoint Presentation</vt:lpstr>
      <vt:lpstr>Programme of the day</vt:lpstr>
      <vt:lpstr>Some simple facts: the origin of food</vt:lpstr>
      <vt:lpstr>One example: the European Union</vt:lpstr>
      <vt:lpstr>The source of incidences</vt:lpstr>
      <vt:lpstr>Has food safety improved over time?</vt:lpstr>
      <vt:lpstr>Information is not equal information</vt:lpstr>
      <vt:lpstr>The smarter food vision</vt:lpstr>
      <vt:lpstr>How electronic traceability can help</vt:lpstr>
      <vt:lpstr>How electronic traceability can help</vt:lpstr>
      <vt:lpstr>How electronic traceability can help</vt:lpstr>
      <vt:lpstr>Main benefits when achieving the vision</vt:lpstr>
      <vt:lpstr>Steps to start implementing the vision</vt:lpstr>
      <vt:lpstr>Funding</vt:lpstr>
      <vt:lpstr>Thank you for your attention!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Heiner Lehr</dc:creator>
  <cp:lastModifiedBy>Heiner Lehr</cp:lastModifiedBy>
  <cp:revision>33</cp:revision>
  <dcterms:created xsi:type="dcterms:W3CDTF">2013-09-16T10:21:25Z</dcterms:created>
  <dcterms:modified xsi:type="dcterms:W3CDTF">2014-06-06T08:00:39Z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Google.Documents.DocumentId">
    <vt:lpwstr>1DjXEyN2sBlpI6Nm2kLJoRmw13u2HZvOGfxmoRRBV218</vt:lpwstr>
  </property>
  <property fmtid="{D5CDD505-2E9C-101B-9397-08002B2CF9AE}" pid="3" name="Google.Documents.RevisionId">
    <vt:lpwstr>08342784795775903886</vt:lpwstr>
  </property>
  <property fmtid="{D5CDD505-2E9C-101B-9397-08002B2CF9AE}" pid="4" name="Google.Documents.PreviousRevisionId">
    <vt:lpwstr>02996576129064177633</vt:lpwstr>
  </property>
  <property fmtid="{D5CDD505-2E9C-101B-9397-08002B2CF9AE}" pid="5" name="Google.Documents.PluginVersion">
    <vt:lpwstr>2.0.2662.553</vt:lpwstr>
  </property>
  <property fmtid="{D5CDD505-2E9C-101B-9397-08002B2CF9AE}" pid="6" name="Google.Documents.MergeIncapabilityFlags">
    <vt:i4>0</vt:i4>
  </property>
  <property fmtid="{D5CDD505-2E9C-101B-9397-08002B2CF9AE}" pid="7" name="Google.Documents.Tracking">
    <vt:lpwstr>false</vt:lpwstr>
  </property>
</Properties>
</file>