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05" r:id="rId3"/>
    <p:sldId id="275" r:id="rId4"/>
    <p:sldId id="291" r:id="rId5"/>
    <p:sldId id="303" r:id="rId6"/>
    <p:sldId id="295" r:id="rId7"/>
    <p:sldId id="311" r:id="rId8"/>
    <p:sldId id="309" r:id="rId9"/>
    <p:sldId id="302" r:id="rId10"/>
    <p:sldId id="306" r:id="rId11"/>
    <p:sldId id="310" r:id="rId12"/>
    <p:sldId id="307" r:id="rId13"/>
    <p:sldId id="30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5009" autoAdjust="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F3E8863-F15D-4C97-B183-0AD8935AD6C1}" type="datetimeFigureOut">
              <a:rPr lang="en-US"/>
              <a:pPr>
                <a:defRPr/>
              </a:pPr>
              <a:t>6/21/2011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8A9D461-8A2A-4255-A102-4F6EF8E81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2EC859-A46B-4867-85DC-FE8BC61AEAC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E39C49-AA4D-4DA7-8DC5-B6BCD12CBD4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41FF7E-ED31-40B0-BCE6-E13D784F325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AD30CE-AF54-4C50-A4AC-0F284D484EE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DFE00F-EB68-435B-963E-0399632623C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98B158-C349-4D89-A265-38ACCDF8107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2DF946-AAA4-405E-8887-5380C53DF37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DA321A-D045-4EFC-8DA4-3B3FDFE534E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en-GB" dirty="0" smtClean="0"/>
          </a:p>
          <a:p>
            <a:pPr fontAlgn="auto">
              <a:spcBef>
                <a:spcPts val="300"/>
              </a:spcBef>
              <a:spcAft>
                <a:spcPts val="300"/>
              </a:spcAft>
              <a:defRPr/>
            </a:pPr>
            <a:endParaRPr lang="en-GB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8B48A5-A0B3-45D6-8D5B-621D9923390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DD8876-67E7-4457-ADC7-2615574C884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B9DB5D-D28D-409C-B679-0723892DAEF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FBBB2-D2A2-4F86-AE90-7733BA7EB97E}" type="datetimeFigureOut">
              <a:rPr lang="en-US"/>
              <a:pPr>
                <a:defRPr/>
              </a:pPr>
              <a:t>6/21/2011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4C69D-2978-4240-8046-FFE2E7457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AFAD-D768-49EC-A1AA-864E41413321}" type="datetimeFigureOut">
              <a:rPr lang="en-US"/>
              <a:pPr>
                <a:defRPr/>
              </a:pPr>
              <a:t>6/21/2011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7E5CC-94B4-4E4F-BB78-722910890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02D55-140E-43A5-B2EC-1DF978256111}" type="datetimeFigureOut">
              <a:rPr lang="en-US"/>
              <a:pPr>
                <a:defRPr/>
              </a:pPr>
              <a:t>6/21/2011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18305-8320-4A36-8E5D-FDF117CB0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1512888" y="1250950"/>
            <a:ext cx="7596187" cy="9048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5" name="Picture 4" descr="I:\SKILLS POLICIES AND SYSTEMS\ECproject_Skills-for-GJs\Logos &amp; pictures\ILO logo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29563" y="47625"/>
            <a:ext cx="11525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/>
          <p:nvPr userDrawn="1"/>
        </p:nvSpPr>
        <p:spPr>
          <a:xfrm>
            <a:off x="-11113" y="1268413"/>
            <a:ext cx="982663" cy="7302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7115196" cy="1143000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8625" y="6356350"/>
            <a:ext cx="828675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Final Technical Validation Workshop, 29-30 March 2011 – Study of Occupations and skill needs in the green building sector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5CE0A-13E3-4574-A275-AEDB50DF5DF1}" type="datetimeFigureOut">
              <a:rPr lang="en-US"/>
              <a:pPr>
                <a:defRPr/>
              </a:pPr>
              <a:t>6/21/2011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BAB8F-F297-48A4-8091-303602B91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2BFCF-20B4-4EB0-B207-4A62F29F31C9}" type="datetimeFigureOut">
              <a:rPr lang="en-US"/>
              <a:pPr>
                <a:defRPr/>
              </a:pPr>
              <a:t>6/21/2011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3F85-B31B-4983-8436-FFAEBFA9F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062D1-379E-4EAA-8D9F-EFBC9BB997B9}" type="datetimeFigureOut">
              <a:rPr lang="en-US"/>
              <a:pPr>
                <a:defRPr/>
              </a:pPr>
              <a:t>6/21/2011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F9F89-2CAA-4394-AFF2-5E8A70AA7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B0AF2-0B42-46D6-83FC-CB0AB1E64F86}" type="datetimeFigureOut">
              <a:rPr lang="en-US"/>
              <a:pPr>
                <a:defRPr/>
              </a:pPr>
              <a:t>6/21/2011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CE03F-8A1F-4DD3-9256-B3A7E1D75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30C96-FDC0-4CFB-811F-331A442E0180}" type="datetimeFigureOut">
              <a:rPr lang="en-US"/>
              <a:pPr>
                <a:defRPr/>
              </a:pPr>
              <a:t>6/21/2011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30066-6411-4A76-A2FA-B22C45E02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53565-7165-41D8-8676-CD0E46334554}" type="datetimeFigureOut">
              <a:rPr lang="en-US"/>
              <a:pPr>
                <a:defRPr/>
              </a:pPr>
              <a:t>6/21/2011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2A3CD-0B59-4D2C-B34A-4F63D6DF0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2C238-F03D-4621-9B6E-695DB5518861}" type="datetimeFigureOut">
              <a:rPr lang="en-US"/>
              <a:pPr>
                <a:defRPr/>
              </a:pPr>
              <a:t>6/21/2011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92385-B0F5-496A-85F5-4B80CBD3C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8994D3-D4A9-4B44-9223-CB8853D4F0C3}" type="datetimeFigureOut">
              <a:rPr lang="en-US"/>
              <a:pPr>
                <a:defRPr/>
              </a:pPr>
              <a:t>6/21/2011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DC7CE0-68B1-4336-92E1-A96810648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7" descr="han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571750"/>
            <a:ext cx="3143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2786063" y="2173288"/>
            <a:ext cx="5786437" cy="1470025"/>
          </a:xfrm>
        </p:spPr>
        <p:txBody>
          <a:bodyPr/>
          <a:lstStyle/>
          <a:p>
            <a:pPr algn="r"/>
            <a:r>
              <a:rPr lang="en-GB" sz="4800" smtClean="0"/>
              <a:t>Skills for Green Jobs</a:t>
            </a:r>
            <a:endParaRPr lang="en-US" sz="480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7513" y="3571875"/>
            <a:ext cx="5543550" cy="1752600"/>
          </a:xfrm>
        </p:spPr>
        <p:txBody>
          <a:bodyPr rtlCol="0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solidFill>
                  <a:schemeClr val="tx2"/>
                </a:solidFill>
              </a:rPr>
              <a:t>Mercedes </a:t>
            </a:r>
            <a:r>
              <a:rPr lang="en-GB" dirty="0" err="1" smtClean="0">
                <a:solidFill>
                  <a:schemeClr val="tx2"/>
                </a:solidFill>
              </a:rPr>
              <a:t>Durán-Haro</a:t>
            </a:r>
            <a:endParaRPr lang="en-GB" dirty="0" smtClean="0">
              <a:solidFill>
                <a:schemeClr val="tx2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Skills and Employability Department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International Labour Organization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4340" name="Picture 4" descr="I:\SKILLS POLICIES AND SYSTEMS\ECproject_Skills-for-GJs\Logos &amp; pictures\ILO 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714375"/>
            <a:ext cx="14287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57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1"/>
          <p:cNvSpPr>
            <a:spLocks noGrp="1"/>
          </p:cNvSpPr>
          <p:nvPr>
            <p:ph idx="1"/>
          </p:nvPr>
        </p:nvSpPr>
        <p:spPr>
          <a:xfrm>
            <a:off x="457200" y="1341438"/>
            <a:ext cx="8401050" cy="49720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de-CH" sz="2800" smtClean="0"/>
              <a:t>At different levels: </a:t>
            </a:r>
          </a:p>
          <a:p>
            <a:r>
              <a:rPr lang="de-CH" sz="2800" smtClean="0"/>
              <a:t>Enterprise level response  </a:t>
            </a:r>
          </a:p>
          <a:p>
            <a:r>
              <a:rPr lang="de-CH" sz="2800" smtClean="0"/>
              <a:t>Industry response (associations of employers, sector skills councils, joint bipartitie or tripartite initiatives)</a:t>
            </a:r>
          </a:p>
          <a:p>
            <a:r>
              <a:rPr lang="de-CH" sz="2800" smtClean="0"/>
              <a:t>Government solutions come mostly through the formal education and training system</a:t>
            </a:r>
          </a:p>
          <a:p>
            <a:r>
              <a:rPr lang="de-CH" sz="2800" smtClean="0"/>
              <a:t>Universities usually responsive, private and public</a:t>
            </a:r>
          </a:p>
          <a:p>
            <a:r>
              <a:rPr lang="de-CH" sz="2800" smtClean="0"/>
              <a:t>NGOs and donors deliver skills where formal systems don‘t reach out – mostly developing countries.</a:t>
            </a:r>
          </a:p>
          <a:p>
            <a:r>
              <a:rPr lang="en-GB" sz="2800" smtClean="0"/>
              <a:t>Stronger in higher education and weaker in TVET</a:t>
            </a:r>
          </a:p>
          <a:p>
            <a:endParaRPr lang="en-US" sz="28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625" y="71438"/>
            <a:ext cx="7115175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Training </a:t>
            </a:r>
            <a:r>
              <a:rPr lang="en-US" sz="4000" dirty="0" smtClean="0"/>
              <a:t>response</a:t>
            </a:r>
            <a:endParaRPr lang="en-US" sz="4000" dirty="0"/>
          </a:p>
        </p:txBody>
      </p:sp>
    </p:spTree>
  </p:cSld>
  <p:clrMapOvr>
    <a:masterClrMapping/>
  </p:clrMapOvr>
  <p:transition advTm="592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1"/>
          <p:cNvSpPr>
            <a:spLocks noGrp="1"/>
          </p:cNvSpPr>
          <p:nvPr>
            <p:ph idx="1"/>
          </p:nvPr>
        </p:nvSpPr>
        <p:spPr>
          <a:xfrm>
            <a:off x="242888" y="1411288"/>
            <a:ext cx="8543925" cy="5257800"/>
          </a:xfrm>
        </p:spPr>
        <p:txBody>
          <a:bodyPr/>
          <a:lstStyle/>
          <a:p>
            <a:pPr algn="ctr">
              <a:buFontTx/>
              <a:buNone/>
              <a:tabLst>
                <a:tab pos="1066800" algn="l"/>
              </a:tabLst>
            </a:pPr>
            <a:r>
              <a:rPr lang="en-GB" sz="2600" b="1" i="1" smtClean="0"/>
              <a:t>	</a:t>
            </a:r>
            <a:r>
              <a:rPr lang="en-GB" sz="2800" b="1" smtClean="0"/>
              <a:t>Grenelle de l’Environnement </a:t>
            </a:r>
          </a:p>
          <a:p>
            <a:pPr algn="ctr">
              <a:buFont typeface="Arial" charset="0"/>
              <a:buNone/>
              <a:tabLst>
                <a:tab pos="1066800" algn="l"/>
              </a:tabLst>
            </a:pPr>
            <a:r>
              <a:rPr lang="en-GB" sz="2800" smtClean="0"/>
              <a:t>government, unions, employers, NGOs and local authorities. </a:t>
            </a:r>
          </a:p>
          <a:p>
            <a:pPr algn="ctr">
              <a:buFontTx/>
              <a:buNone/>
              <a:tabLst>
                <a:tab pos="1066800" algn="l"/>
              </a:tabLst>
            </a:pPr>
            <a:r>
              <a:rPr lang="en-GB" sz="2800" smtClean="0">
                <a:solidFill>
                  <a:srgbClr val="FF0000"/>
                </a:solidFill>
              </a:rPr>
              <a:t>Social dialogue!!</a:t>
            </a:r>
          </a:p>
          <a:p>
            <a:pPr lvl="1">
              <a:tabLst>
                <a:tab pos="1066800" algn="l"/>
              </a:tabLst>
            </a:pPr>
            <a:r>
              <a:rPr lang="en-GB" i="1" smtClean="0"/>
              <a:t>National Strategy for Sustainable Development </a:t>
            </a:r>
            <a:r>
              <a:rPr lang="en-GB" smtClean="0"/>
              <a:t>2009-2012 where </a:t>
            </a:r>
            <a:r>
              <a:rPr lang="en-GB" smtClean="0">
                <a:solidFill>
                  <a:srgbClr val="FF0000"/>
                </a:solidFill>
              </a:rPr>
              <a:t>training is included!!</a:t>
            </a:r>
          </a:p>
          <a:p>
            <a:pPr lvl="1">
              <a:tabLst>
                <a:tab pos="1066800" algn="l"/>
              </a:tabLst>
            </a:pPr>
            <a:r>
              <a:rPr lang="en-GB" i="1" smtClean="0"/>
              <a:t>Mobilization Plan for Green Jobs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625" y="71438"/>
            <a:ext cx="7929563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dirty="0" smtClean="0"/>
              <a:t>Policy coherence: The case of France: </a:t>
            </a:r>
            <a:br>
              <a:rPr lang="en-GB" sz="4000" dirty="0" smtClean="0"/>
            </a:br>
            <a:r>
              <a:rPr lang="en-GB" sz="4000" dirty="0" smtClean="0"/>
              <a:t>A comprehensive policy framework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4781550"/>
            <a:ext cx="86407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buFont typeface="Arial" charset="0"/>
              <a:buChar char="•"/>
              <a:tabLst>
                <a:tab pos="1066800" algn="l"/>
              </a:tabLst>
            </a:pPr>
            <a:r>
              <a:rPr lang="en-GB" sz="2600">
                <a:latin typeface="Calibri" pitchFamily="34" charset="0"/>
              </a:rPr>
              <a:t>Eleven Sectoral Committees: analysis on skills and training needs in the green economy</a:t>
            </a:r>
          </a:p>
          <a:p>
            <a:pPr lvl="2">
              <a:buFont typeface="Arial" charset="0"/>
              <a:buChar char="•"/>
              <a:tabLst>
                <a:tab pos="1066800" algn="l"/>
              </a:tabLst>
            </a:pPr>
            <a:r>
              <a:rPr lang="en-GB" sz="2800">
                <a:latin typeface="Calibri" pitchFamily="34" charset="0"/>
              </a:rPr>
              <a:t>Collaborative work between stakeholders at all levels </a:t>
            </a:r>
            <a:r>
              <a:rPr lang="en-GB" sz="2800">
                <a:solidFill>
                  <a:srgbClr val="FF0000"/>
                </a:solidFill>
                <a:latin typeface="Calibri" pitchFamily="34" charset="0"/>
              </a:rPr>
              <a:t>Coordination!!</a:t>
            </a:r>
          </a:p>
          <a:p>
            <a:pPr lvl="2" algn="ctr">
              <a:tabLst>
                <a:tab pos="1066800" algn="l"/>
              </a:tabLst>
            </a:pP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 advTm="742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1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525962"/>
          </a:xfrm>
        </p:spPr>
        <p:txBody>
          <a:bodyPr/>
          <a:lstStyle/>
          <a:p>
            <a:r>
              <a:rPr lang="en-GB" sz="3600" smtClean="0"/>
              <a:t>The green change is happening </a:t>
            </a:r>
            <a:r>
              <a:rPr lang="en-GB" sz="3600" smtClean="0">
                <a:sym typeface="Wingdings" pitchFamily="2" charset="2"/>
              </a:rPr>
              <a:t> </a:t>
            </a:r>
            <a:r>
              <a:rPr lang="en-GB" sz="3600" smtClean="0"/>
              <a:t>identification of skills needs and adequate provision of skills are required</a:t>
            </a:r>
          </a:p>
          <a:p>
            <a:r>
              <a:rPr lang="en-GB" sz="3600" smtClean="0"/>
              <a:t>The success in response measures   depends on:</a:t>
            </a:r>
          </a:p>
          <a:p>
            <a:pPr lvl="1"/>
            <a:r>
              <a:rPr lang="en-GB" sz="3200" smtClean="0"/>
              <a:t>policy coherence and the inclusion of a training component in policies for greening</a:t>
            </a:r>
          </a:p>
          <a:p>
            <a:pPr lvl="1"/>
            <a:r>
              <a:rPr lang="en-GB" sz="3200" smtClean="0"/>
              <a:t>coordination among various actors and levels: social dialogue!!</a:t>
            </a:r>
          </a:p>
          <a:p>
            <a:endParaRPr lang="en-GB" sz="36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625" y="71438"/>
            <a:ext cx="7115175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mtClean="0"/>
              <a:t>Some general conclusions</a:t>
            </a:r>
            <a:endParaRPr lang="en-GB"/>
          </a:p>
        </p:txBody>
      </p:sp>
    </p:spTree>
  </p:cSld>
  <p:clrMapOvr>
    <a:masterClrMapping/>
  </p:clrMapOvr>
  <p:transition advTm="657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/>
          <p:cNvSpPr txBox="1">
            <a:spLocks/>
          </p:cNvSpPr>
          <p:nvPr/>
        </p:nvSpPr>
        <p:spPr bwMode="auto">
          <a:xfrm>
            <a:off x="119063" y="4041775"/>
            <a:ext cx="8915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GB" sz="4800" b="1" ker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tyle Script" pitchFamily="66" charset="0"/>
                <a:ea typeface="+mj-ea"/>
                <a:cs typeface="+mj-cs"/>
              </a:rPr>
              <a:t>Thank you for your attention!</a:t>
            </a:r>
            <a:endParaRPr lang="en-US" sz="4800" b="1" kern="0" dirty="0">
              <a:solidFill>
                <a:srgbClr val="00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eestyle Script" pitchFamily="66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4563" y="4889500"/>
            <a:ext cx="4429125" cy="825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kern="0" dirty="0">
                <a:solidFill>
                  <a:srgbClr val="000000"/>
                </a:solidFill>
                <a:latin typeface="Arial"/>
                <a:cs typeface="+mn-cs"/>
              </a:rPr>
              <a:t>Mercedes Durán-</a:t>
            </a:r>
            <a:r>
              <a:rPr lang="es-ES_tradnl" sz="1600" b="1" kern="0" dirty="0" err="1">
                <a:solidFill>
                  <a:srgbClr val="000000"/>
                </a:solidFill>
                <a:latin typeface="Arial"/>
                <a:cs typeface="+mn-cs"/>
              </a:rPr>
              <a:t>Haro</a:t>
            </a:r>
            <a:endParaRPr lang="es-ES_tradnl" sz="1600" b="1" kern="0" dirty="0">
              <a:solidFill>
                <a:srgbClr val="000000"/>
              </a:soli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i="1" kern="0" dirty="0">
                <a:solidFill>
                  <a:srgbClr val="000000"/>
                </a:solidFill>
                <a:latin typeface="Arial"/>
                <a:cs typeface="+mn-cs"/>
              </a:rPr>
              <a:t>ILO Skills and Employability Dept</a:t>
            </a:r>
            <a:r>
              <a:rPr lang="en-GB" sz="1600" b="1" i="1" kern="0" dirty="0">
                <a:solidFill>
                  <a:srgbClr val="000000"/>
                </a:solidFill>
                <a:latin typeface="Arial"/>
                <a:cs typeface="+mn-cs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kern="0" dirty="0">
                <a:solidFill>
                  <a:srgbClr val="BBE0E3">
                    <a:lumMod val="75000"/>
                  </a:srgbClr>
                </a:solidFill>
                <a:latin typeface="Arial"/>
                <a:cs typeface="+mn-cs"/>
              </a:rPr>
              <a:t>duran@ilo.org</a:t>
            </a:r>
            <a:endParaRPr lang="es-ES" sz="1600" u="sng" kern="0" dirty="0">
              <a:solidFill>
                <a:srgbClr val="BBE0E3">
                  <a:lumMod val="75000"/>
                </a:srgbClr>
              </a:solidFill>
              <a:latin typeface="Arial"/>
              <a:cs typeface="+mn-cs"/>
            </a:endParaRPr>
          </a:p>
        </p:txBody>
      </p:sp>
      <p:pic>
        <p:nvPicPr>
          <p:cNvPr id="10" name="Picture 9" descr="Skills 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0769" y="1203697"/>
            <a:ext cx="3429024" cy="2457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3608388"/>
            <a:ext cx="8929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kern="0" dirty="0">
                <a:solidFill>
                  <a:srgbClr val="0070C0"/>
                </a:solidFill>
                <a:latin typeface="+mn-lt"/>
                <a:cs typeface="+mn-cs"/>
              </a:rPr>
              <a:t>http://www.ilo.org/skills/</a:t>
            </a:r>
          </a:p>
        </p:txBody>
      </p:sp>
    </p:spTree>
  </p:cSld>
  <p:clrMapOvr>
    <a:masterClrMapping/>
  </p:clrMapOvr>
  <p:transition advTm="434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14688" y="1600200"/>
            <a:ext cx="5715000" cy="52578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In 2008, ILC Conclusions on: 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GB" dirty="0" smtClean="0"/>
              <a:t>    “</a:t>
            </a:r>
            <a:r>
              <a:rPr lang="en-GB" i="1" dirty="0" smtClean="0"/>
              <a:t>Skills for improved productivity, employment growth and development” 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For the green economy:</a:t>
            </a:r>
          </a:p>
          <a:p>
            <a:pPr lvl="1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Meet new skill needs as part of     mitigation and adaptation efforts</a:t>
            </a:r>
          </a:p>
          <a:p>
            <a:pPr lvl="1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Support a fair transition to more sustainable production</a:t>
            </a:r>
          </a:p>
          <a:p>
            <a:pPr lvl="1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Sustain a dynamic development  process: Adjust training supply to demands of new technologies, products, energy efficiency, etc.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625" y="53975"/>
            <a:ext cx="752792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ILO framework for skills development</a:t>
            </a:r>
            <a:endParaRPr lang="en-US" dirty="0"/>
          </a:p>
        </p:txBody>
      </p:sp>
      <p:pic>
        <p:nvPicPr>
          <p:cNvPr id="4" name="Picture 4" descr="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01678">
            <a:off x="546471" y="2036732"/>
            <a:ext cx="2380060" cy="3535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265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/>
              <a:t>ILO-</a:t>
            </a:r>
            <a:r>
              <a:rPr lang="en-GB" sz="2800" dirty="0" err="1" smtClean="0"/>
              <a:t>Cedefop</a:t>
            </a:r>
            <a:r>
              <a:rPr lang="en-GB" sz="2800" dirty="0" smtClean="0"/>
              <a:t> study: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i="1" dirty="0" smtClean="0"/>
              <a:t>“Skills for Green Jobs. A global View”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/>
              <a:t>Forthcoming.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/>
              <a:t>On-going Joint project ILO-EC: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/>
              <a:t>Methods of Identification of skill needs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/>
              <a:t>Occupations &amp; skills in renewable energy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/>
              <a:t>Occupations &amp; skills in green building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/>
              <a:t>End of the project July 2011.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>
                <a:solidFill>
                  <a:srgbClr val="FF0000"/>
                </a:solidFill>
              </a:rPr>
              <a:t>All part of the Green Jobs Program of the ILO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625" y="71438"/>
            <a:ext cx="7115175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dirty="0" smtClean="0"/>
              <a:t>Research projects</a:t>
            </a:r>
            <a:endParaRPr lang="en-US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6985">
            <a:off x="6558011" y="1611024"/>
            <a:ext cx="2106686" cy="2910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89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Change in the natural or build environment </a:t>
            </a:r>
            <a:r>
              <a:rPr lang="en-GB" sz="2800" smtClean="0"/>
              <a:t>(</a:t>
            </a:r>
            <a:r>
              <a:rPr lang="en-US" sz="2800" smtClean="0"/>
              <a:t>for instance in agriculture, adapting workers’ skills to prolonged dry or rainy seasons) </a:t>
            </a:r>
            <a:endParaRPr lang="en-GB" smtClean="0"/>
          </a:p>
          <a:p>
            <a:r>
              <a:rPr lang="en-GB" smtClean="0"/>
              <a:t>Policy or regulation</a:t>
            </a:r>
          </a:p>
          <a:p>
            <a:r>
              <a:rPr lang="en-GB" smtClean="0"/>
              <a:t>New technologies</a:t>
            </a:r>
          </a:p>
          <a:p>
            <a:r>
              <a:rPr lang="en-GB" smtClean="0"/>
              <a:t>Markets for green industries </a:t>
            </a:r>
            <a:r>
              <a:rPr lang="en-GB" sz="2800" smtClean="0"/>
              <a:t>(competitive advantage) </a:t>
            </a:r>
            <a:r>
              <a:rPr lang="en-GB" smtClean="0"/>
              <a:t>and consumer habits</a:t>
            </a:r>
          </a:p>
          <a:p>
            <a:endParaRPr lang="en-GB" smtClean="0"/>
          </a:p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625" y="71438"/>
            <a:ext cx="7115175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Drivers of skills change</a:t>
            </a:r>
            <a:endParaRPr lang="en-US" sz="4000"/>
          </a:p>
        </p:txBody>
      </p:sp>
      <p:pic>
        <p:nvPicPr>
          <p:cNvPr id="4" name="Picture 3" descr="http://www.qprcoldpatch.com/imgs/banner__environmen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258" y="5320679"/>
            <a:ext cx="9241548" cy="153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56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Additional jobs will be created.</a:t>
            </a:r>
          </a:p>
          <a:p>
            <a:r>
              <a:rPr lang="en-GB" smtClean="0"/>
              <a:t>Some employment will be substituted</a:t>
            </a:r>
          </a:p>
          <a:p>
            <a:r>
              <a:rPr lang="en-GB" smtClean="0"/>
              <a:t>Certain jobs may be eliminated without direct replacement</a:t>
            </a:r>
          </a:p>
          <a:p>
            <a:r>
              <a:rPr lang="en-GB" smtClean="0"/>
              <a:t>Many existing jobs will be redefined</a:t>
            </a:r>
          </a:p>
          <a:p>
            <a:pPr eaLnBrk="0" hangingPunct="0"/>
            <a:r>
              <a:rPr lang="en-GB" smtClean="0"/>
              <a:t>New jobs created will offset those lost</a:t>
            </a:r>
          </a:p>
          <a:p>
            <a:pPr eaLnBrk="0" hangingPunct="0"/>
            <a:r>
              <a:rPr lang="en-GB" smtClean="0"/>
              <a:t>But  </a:t>
            </a:r>
            <a:r>
              <a:rPr lang="en-US" smtClean="0"/>
              <a:t>those who will get green jobs are not necessarily those who will have lost their jobs</a:t>
            </a:r>
            <a:r>
              <a:rPr lang="en-GB" smtClean="0"/>
              <a:t> </a:t>
            </a:r>
            <a:endParaRPr lang="fr-CH" smtClean="0"/>
          </a:p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625" y="71438"/>
            <a:ext cx="7115175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Green structural change</a:t>
            </a:r>
            <a:endParaRPr lang="en-US" sz="4000" dirty="0"/>
          </a:p>
        </p:txBody>
      </p:sp>
      <p:sp>
        <p:nvSpPr>
          <p:cNvPr id="22531" name="Text Box 14"/>
          <p:cNvSpPr txBox="1">
            <a:spLocks noChangeArrowheads="1"/>
          </p:cNvSpPr>
          <p:nvPr/>
        </p:nvSpPr>
        <p:spPr bwMode="auto">
          <a:xfrm rot="1500150">
            <a:off x="7243763" y="1760538"/>
            <a:ext cx="18097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solidFill>
                  <a:srgbClr val="F92515"/>
                </a:solidFill>
                <a:latin typeface="Calibri" pitchFamily="34" charset="0"/>
              </a:rPr>
              <a:t>Retraining</a:t>
            </a:r>
          </a:p>
          <a:p>
            <a:r>
              <a:rPr lang="en-GB" sz="2800" b="1">
                <a:solidFill>
                  <a:srgbClr val="F92515"/>
                </a:solidFill>
                <a:latin typeface="Calibri" pitchFamily="34" charset="0"/>
              </a:rPr>
              <a:t> matters</a:t>
            </a:r>
          </a:p>
        </p:txBody>
      </p:sp>
    </p:spTree>
  </p:cSld>
  <p:clrMapOvr>
    <a:masterClrMapping/>
  </p:clrMapOvr>
  <p:transition advTm="35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43313" y="1500188"/>
            <a:ext cx="5286375" cy="4857750"/>
          </a:xfrm>
        </p:spPr>
        <p:txBody>
          <a:bodyPr rtlCol="0">
            <a:noAutofit/>
          </a:bodyPr>
          <a:lstStyle/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End 2010, Navarre :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produced 65% of electrical energy consumption from RE sources, 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 smtClean="0"/>
              <a:t>had the second lowest unemployment rate in Spain  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 smtClean="0"/>
              <a:t>was the first region to have a positive GDP growth rate after the crisis </a:t>
            </a:r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625" y="53975"/>
            <a:ext cx="711517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Navarre’s successful shift to </a:t>
            </a:r>
            <a:br>
              <a:rPr lang="en-GB" dirty="0" smtClean="0"/>
            </a:br>
            <a:r>
              <a:rPr lang="en-GB" dirty="0" smtClean="0"/>
              <a:t>renewable energies (Spain)</a:t>
            </a:r>
            <a:endParaRPr lang="en-US" dirty="0"/>
          </a:p>
        </p:txBody>
      </p:sp>
      <p:pic>
        <p:nvPicPr>
          <p:cNvPr id="14342" name="Picture 6" descr="http://i1.trekearth.com/photos/10088/windmill_clos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01" y="2087547"/>
            <a:ext cx="2800353" cy="4509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4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88" y="71438"/>
            <a:ext cx="74295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H" dirty="0" smtClean="0"/>
              <a:t>Green building – </a:t>
            </a:r>
            <a:r>
              <a:rPr lang="fr-CH" dirty="0" err="1" smtClean="0"/>
              <a:t>core</a:t>
            </a:r>
            <a:r>
              <a:rPr lang="fr-CH" dirty="0" smtClean="0"/>
              <a:t> occupations</a:t>
            </a:r>
            <a:endParaRPr lang="en-US" dirty="0"/>
          </a:p>
        </p:txBody>
      </p:sp>
      <p:grpSp>
        <p:nvGrpSpPr>
          <p:cNvPr id="26626" name="Group 5"/>
          <p:cNvGrpSpPr>
            <a:grpSpLocks/>
          </p:cNvGrpSpPr>
          <p:nvPr/>
        </p:nvGrpSpPr>
        <p:grpSpPr bwMode="auto">
          <a:xfrm>
            <a:off x="4357688" y="1428750"/>
            <a:ext cx="4714875" cy="5286375"/>
            <a:chOff x="-32" y="-24"/>
            <a:chExt cx="6997653" cy="6159521"/>
          </a:xfrm>
        </p:grpSpPr>
        <p:pic>
          <p:nvPicPr>
            <p:cNvPr id="26628" name="Picture 2"/>
            <p:cNvPicPr>
              <a:picLocks noChangeAspect="1" noChangeArrowheads="1"/>
            </p:cNvPicPr>
            <p:nvPr/>
          </p:nvPicPr>
          <p:blipFill>
            <a:blip r:embed="rId3"/>
            <a:srcRect l="14648" t="20000" r="12842" b="7500"/>
            <a:stretch>
              <a:fillRect/>
            </a:stretch>
          </p:blipFill>
          <p:spPr bwMode="auto">
            <a:xfrm>
              <a:off x="104695" y="-24"/>
              <a:ext cx="6892926" cy="305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29" name="Picture 3"/>
            <p:cNvPicPr>
              <a:picLocks noChangeAspect="1" noChangeArrowheads="1"/>
            </p:cNvPicPr>
            <p:nvPr/>
          </p:nvPicPr>
          <p:blipFill>
            <a:blip r:embed="rId4"/>
            <a:srcRect l="13574" t="16251" r="13184" b="8749"/>
            <a:stretch>
              <a:fillRect/>
            </a:stretch>
          </p:blipFill>
          <p:spPr bwMode="auto">
            <a:xfrm>
              <a:off x="-32" y="3000372"/>
              <a:ext cx="6962775" cy="315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357188" y="1643063"/>
            <a:ext cx="414337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800">
                <a:latin typeface="Calibri" pitchFamily="34" charset="0"/>
              </a:rPr>
              <a:t> Research on 32 countries –including 19 European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800">
                <a:latin typeface="Calibri" pitchFamily="34" charset="0"/>
              </a:rPr>
              <a:t> A wide range of existing occupations are affected, but in some cases new occupations are created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800">
                <a:latin typeface="Calibri" pitchFamily="34" charset="0"/>
              </a:rPr>
              <a:t> Core occupations grouped in 6 different occupational clusters along the value chain</a:t>
            </a:r>
          </a:p>
        </p:txBody>
      </p:sp>
    </p:spTree>
  </p:cSld>
  <p:clrMapOvr>
    <a:masterClrMapping/>
  </p:clrMapOvr>
  <p:transition advTm="356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288" y="1423988"/>
            <a:ext cx="4978400" cy="4525962"/>
          </a:xfrm>
        </p:spPr>
        <p:txBody>
          <a:bodyPr rtlCol="0">
            <a:noAutofit/>
          </a:bodyPr>
          <a:lstStyle/>
          <a:p>
            <a:pPr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GB" sz="2000" b="1" i="1" dirty="0" smtClean="0">
                <a:solidFill>
                  <a:srgbClr val="C00000"/>
                </a:solidFill>
              </a:rPr>
              <a:t>Technical  skills</a:t>
            </a:r>
          </a:p>
          <a:p>
            <a:pPr marL="0" indent="0"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GB" sz="2000" dirty="0" smtClean="0"/>
              <a:t>    environmental regulations, schemes etc.</a:t>
            </a:r>
          </a:p>
          <a:p>
            <a:pPr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GB" sz="2000" dirty="0" smtClean="0"/>
              <a:t>understanding of the environmental, social, economic issues to design effective policies </a:t>
            </a:r>
          </a:p>
          <a:p>
            <a:pPr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GB" sz="2000" dirty="0" smtClean="0"/>
              <a:t>passive design &amp; RE in buildings</a:t>
            </a:r>
          </a:p>
          <a:p>
            <a:pPr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GB" sz="2000" dirty="0" smtClean="0"/>
              <a:t>energy efficiency analysis</a:t>
            </a:r>
          </a:p>
          <a:p>
            <a:pPr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GB" sz="2000" dirty="0" smtClean="0"/>
              <a:t>water conservation techniques</a:t>
            </a:r>
          </a:p>
          <a:p>
            <a:pPr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GB" sz="2000" dirty="0" smtClean="0"/>
              <a:t>insulation techniques</a:t>
            </a:r>
          </a:p>
          <a:p>
            <a:pPr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GB" sz="2000" dirty="0" smtClean="0"/>
              <a:t>Solar PV and thermal systems installation and maintenance</a:t>
            </a:r>
          </a:p>
          <a:p>
            <a:pPr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GB" sz="2000" dirty="0" smtClean="0"/>
              <a:t>recycled materials</a:t>
            </a:r>
          </a:p>
          <a:p>
            <a:pPr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GB" sz="2000" dirty="0" smtClean="0"/>
              <a:t>upgrade and replacement HVAC systems</a:t>
            </a:r>
          </a:p>
          <a:p>
            <a:pPr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GB" sz="2000" dirty="0" smtClean="0"/>
              <a:t>preventive maintenance, etc.</a:t>
            </a:r>
          </a:p>
          <a:p>
            <a:pPr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en-GB" sz="2000" dirty="0" smtClean="0"/>
          </a:p>
          <a:p>
            <a:pPr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endParaRPr lang="en-GB" sz="2000" b="1" i="1" dirty="0" smtClean="0">
              <a:solidFill>
                <a:srgbClr val="C00000"/>
              </a:solidFill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endParaRPr lang="en-GB" sz="2000" b="1" i="1" dirty="0" smtClean="0">
              <a:solidFill>
                <a:srgbClr val="C00000"/>
              </a:solidFill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endParaRPr lang="en-GB" sz="2000" dirty="0" smtClean="0"/>
          </a:p>
          <a:p>
            <a:pPr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endParaRPr lang="en-GB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625" y="71438"/>
            <a:ext cx="7115175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Green building – skill needs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651500" y="1692275"/>
            <a:ext cx="316865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000" b="1" i="1">
                <a:solidFill>
                  <a:srgbClr val="C00000"/>
                </a:solidFill>
                <a:latin typeface="Calibri" pitchFamily="34" charset="0"/>
              </a:rPr>
              <a:t>Soft skills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GB" sz="2000">
                <a:latin typeface="Calibri" pitchFamily="34" charset="0"/>
              </a:rPr>
              <a:t>environmental awareness 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GB" sz="2000">
                <a:latin typeface="Calibri" pitchFamily="34" charset="0"/>
              </a:rPr>
              <a:t>innovation and leadership 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GB" sz="2000">
                <a:latin typeface="Calibri" pitchFamily="34" charset="0"/>
              </a:rPr>
              <a:t>interdisciplinary skills and team work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GB" sz="2000">
                <a:latin typeface="Calibri" pitchFamily="34" charset="0"/>
              </a:rPr>
              <a:t>risk management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GB" sz="2000">
                <a:latin typeface="Calibri" pitchFamily="34" charset="0"/>
              </a:rPr>
              <a:t>understanding market needs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GB" sz="2000">
                <a:latin typeface="Calibri" pitchFamily="34" charset="0"/>
              </a:rPr>
              <a:t>communication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GB" sz="2000">
                <a:latin typeface="Calibri" pitchFamily="34" charset="0"/>
              </a:rPr>
              <a:t>analytical skills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GB" sz="2000">
                <a:latin typeface="Calibri" pitchFamily="34" charset="0"/>
              </a:rPr>
              <a:t>marketing skills, etc.</a:t>
            </a:r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  <p:transition advTm="437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1"/>
          <p:cNvSpPr>
            <a:spLocks noGrp="1"/>
          </p:cNvSpPr>
          <p:nvPr>
            <p:ph idx="1"/>
          </p:nvPr>
        </p:nvSpPr>
        <p:spPr>
          <a:xfrm>
            <a:off x="457200" y="1639888"/>
            <a:ext cx="8229600" cy="4957762"/>
          </a:xfrm>
        </p:spPr>
        <p:txBody>
          <a:bodyPr/>
          <a:lstStyle/>
          <a:p>
            <a:r>
              <a:rPr lang="en-GB" smtClean="0"/>
              <a:t>A wide range of existing occupations are affected, but in some cases new occupations are created</a:t>
            </a:r>
          </a:p>
          <a:p>
            <a:r>
              <a:rPr lang="en-US" smtClean="0"/>
              <a:t>The impact on skills needs can be quantitative and/or qualitative</a:t>
            </a:r>
          </a:p>
          <a:p>
            <a:r>
              <a:rPr lang="en-GB" smtClean="0"/>
              <a:t>Generic and core skills are equally important</a:t>
            </a:r>
          </a:p>
          <a:p>
            <a:pPr>
              <a:buFont typeface="Arial" charset="0"/>
              <a:buNone/>
            </a:pPr>
            <a:r>
              <a:rPr lang="en-US" b="1" smtClean="0">
                <a:solidFill>
                  <a:srgbClr val="009900"/>
                </a:solidFill>
              </a:rPr>
              <a:t>	</a:t>
            </a:r>
            <a:r>
              <a:rPr lang="en-US" b="1" smtClean="0">
                <a:solidFill>
                  <a:srgbClr val="FF0000"/>
                </a:solidFill>
              </a:rPr>
              <a:t>	Skills shortages already pose a major  	barrier to green transitions and job 	creation</a:t>
            </a:r>
          </a:p>
          <a:p>
            <a:endParaRPr lang="en-US" smtClean="0"/>
          </a:p>
          <a:p>
            <a:pPr>
              <a:lnSpc>
                <a:spcPct val="80000"/>
              </a:lnSpc>
            </a:pPr>
            <a:endParaRPr lang="en-US" smtClean="0"/>
          </a:p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625" y="71438"/>
            <a:ext cx="7115175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Skills and occupational </a:t>
            </a:r>
            <a:r>
              <a:rPr lang="en-US" sz="4000" dirty="0" smtClean="0"/>
              <a:t>changes</a:t>
            </a:r>
            <a:endParaRPr lang="en-US" sz="4000" dirty="0"/>
          </a:p>
        </p:txBody>
      </p:sp>
      <p:sp>
        <p:nvSpPr>
          <p:cNvPr id="4" name="Right Arrow 3"/>
          <p:cNvSpPr/>
          <p:nvPr/>
        </p:nvSpPr>
        <p:spPr>
          <a:xfrm>
            <a:off x="755650" y="5449888"/>
            <a:ext cx="571500" cy="5000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advTm="4969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2750</TotalTime>
  <Words>606</Words>
  <Application>Microsoft Office PowerPoint</Application>
  <PresentationFormat>On-screen Show (4:3)</PresentationFormat>
  <Paragraphs>117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Arial</vt:lpstr>
      <vt:lpstr>Wingdings</vt:lpstr>
      <vt:lpstr>Freestyle Script</vt:lpstr>
      <vt:lpstr>Office Theme</vt:lpstr>
      <vt:lpstr>Office Theme</vt:lpstr>
      <vt:lpstr>Skills for Green Jobs</vt:lpstr>
      <vt:lpstr>ILO framework for skills development</vt:lpstr>
      <vt:lpstr>Research projects</vt:lpstr>
      <vt:lpstr>Drivers of skills change</vt:lpstr>
      <vt:lpstr>Green structural change</vt:lpstr>
      <vt:lpstr>Navarre’s successful shift to  renewable energies (Spain)</vt:lpstr>
      <vt:lpstr>Green building – core occupations</vt:lpstr>
      <vt:lpstr>Green building – skill needs</vt:lpstr>
      <vt:lpstr>Skills and occupational changes</vt:lpstr>
      <vt:lpstr>Training response</vt:lpstr>
      <vt:lpstr>Policy coherence: The case of France:  A comprehensive policy framework</vt:lpstr>
      <vt:lpstr>Some general conclusions</vt:lpstr>
      <vt:lpstr>Slide 13</vt:lpstr>
    </vt:vector>
  </TitlesOfParts>
  <Company>ILO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Occupations and Skill Needs in GB</dc:title>
  <dc:creator>duran</dc:creator>
  <cp:lastModifiedBy>Hofner</cp:lastModifiedBy>
  <cp:revision>258</cp:revision>
  <dcterms:created xsi:type="dcterms:W3CDTF">2011-03-21T14:36:40Z</dcterms:created>
  <dcterms:modified xsi:type="dcterms:W3CDTF">2011-06-21T08:52:45Z</dcterms:modified>
</cp:coreProperties>
</file>