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66" r:id="rId5"/>
  </p:sldMasterIdLst>
  <p:notesMasterIdLst>
    <p:notesMasterId r:id="rId24"/>
  </p:notesMasterIdLst>
  <p:handoutMasterIdLst>
    <p:handoutMasterId r:id="rId25"/>
  </p:handoutMasterIdLst>
  <p:sldIdLst>
    <p:sldId id="4576" r:id="rId6"/>
    <p:sldId id="4535" r:id="rId7"/>
    <p:sldId id="4586" r:id="rId8"/>
    <p:sldId id="4653" r:id="rId9"/>
    <p:sldId id="4612" r:id="rId10"/>
    <p:sldId id="4649" r:id="rId11"/>
    <p:sldId id="4654" r:id="rId12"/>
    <p:sldId id="4647" r:id="rId13"/>
    <p:sldId id="4648" r:id="rId14"/>
    <p:sldId id="4623" r:id="rId15"/>
    <p:sldId id="4655" r:id="rId16"/>
    <p:sldId id="4656" r:id="rId17"/>
    <p:sldId id="4657" r:id="rId18"/>
    <p:sldId id="4651" r:id="rId19"/>
    <p:sldId id="4652" r:id="rId20"/>
    <p:sldId id="4658" r:id="rId21"/>
    <p:sldId id="4659" r:id="rId22"/>
    <p:sldId id="4536" r:id="rId23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UTAC 2021" id="{F29C9968-33FE-4617-B9E9-1D9A2A22CC21}">
          <p14:sldIdLst>
            <p14:sldId id="4576"/>
            <p14:sldId id="4535"/>
            <p14:sldId id="4586"/>
            <p14:sldId id="4653"/>
            <p14:sldId id="4612"/>
            <p14:sldId id="4649"/>
            <p14:sldId id="4654"/>
            <p14:sldId id="4647"/>
            <p14:sldId id="4648"/>
            <p14:sldId id="4623"/>
            <p14:sldId id="4655"/>
            <p14:sldId id="4656"/>
            <p14:sldId id="4657"/>
            <p14:sldId id="4651"/>
            <p14:sldId id="4652"/>
            <p14:sldId id="4658"/>
            <p14:sldId id="4659"/>
            <p14:sldId id="45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4680"/>
    <a:srgbClr val="5B178E"/>
    <a:srgbClr val="FFEDCC"/>
    <a:srgbClr val="D6FFF3"/>
    <a:srgbClr val="CCF1FF"/>
    <a:srgbClr val="CCCCFF"/>
    <a:srgbClr val="808080"/>
    <a:srgbClr val="00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B6982-2CAF-4FD1-8368-AD153CE1BC96}" v="4" dt="2024-02-06T11:14:31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3792" autoAdjust="0"/>
  </p:normalViewPr>
  <p:slideViewPr>
    <p:cSldViewPr snapToGrid="0">
      <p:cViewPr varScale="1">
        <p:scale>
          <a:sx n="82" d="100"/>
          <a:sy n="82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1903" y="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taceram-my.sharepoint.com/personal/ilias_akil_utacceram_com/Documents/Bureau/QuestionnaireACEA/Contractant/Contractant_ASEP_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taceram-my.sharepoint.com/personal/ilias_akil_utacceram_com/Documents/Bureau/QuestionnaireACEA/Contractant/Contractant_ASEP_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/>
              <a:t>Is ASEP an important tool for single vehicle noise abatement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25-4558-9E82-50B051C66D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25-4558-9E82-50B051C66D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F25-4558-9E82-50B051C66D3F}"/>
              </c:ext>
            </c:extLst>
          </c:dPt>
          <c:cat>
            <c:strRef>
              <c:f>'Graphiques-2'!$A$55:$A$57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'Graphiques-2'!$B$55:$B$57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5-4558-9E82-50B051C66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In your opinion, has ASEP contributed to making noisy single vehicles quieter?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64-4801-9E5F-075D3B6A34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64-4801-9E5F-075D3B6A34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64-4801-9E5F-075D3B6A348B}"/>
              </c:ext>
            </c:extLst>
          </c:dPt>
          <c:cat>
            <c:strRef>
              <c:f>'Graphiques-2'!$D$54:$D$56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'Graphiques-2'!$E$54:$E$56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64-4801-9E5F-075D3B6A3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FF05183-0F43-4AAE-9A2F-4DEB3B069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AB6666-537F-43BB-BD37-1A849BEC0E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CC251-43C6-4476-901C-4B25572A7063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5F5EF6-C17F-4793-A947-C11E4E2CC4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63FC37-1226-4746-A711-0D36A022AC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556AC-6C43-4B96-9A23-0CE1AB2F9D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800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48D90-28B7-4F51-ADC3-52570455B5F5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3B112-0B6F-4F2F-9FF7-76F54AFCE7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864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344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15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48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426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08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UTAC has been commissioned by ACEA to conduct a comprehensive study focusing on the ASEP and RD-ASEP initiatives. This study comprises two distinct work packages aimed at addressing specific objectives: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Work Package 1: The primary objective of this phase is to assess whether the existing implementation of ASEP has resulted in any modifications to the design process in vehicles. This involves a thorough examination of the impact of ASEP on design changes.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Work Package 2: In this phase, the focus shifts towards the RD-ASEP program. The key task is to gather pertinent data from the RD-ASEP monitoring process and subsequently carry out a preliminary analysis. The input will be supplied to the IWG on RD-ASEP.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This study is a collaborative endeavor involving the active participation of critical stakeholders, including France, Germany, Japan, The Netherlands, as well as OICA (ACEA). The concerted efforts of these entities reflect a joint commitment to advancing the field of Vehicle exterior noise.</a:t>
            </a:r>
          </a:p>
          <a:p>
            <a:br>
              <a:rPr lang="en-US" b="0" i="0">
                <a:solidFill>
                  <a:srgbClr val="000000"/>
                </a:solidFill>
                <a:effectLst/>
                <a:latin typeface="Söhne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6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75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47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03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99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UTAC has been commissioned by ACEA to conduct a comprehensive study focusing on the ASEP and RD-ASEP initiatives. This study comprises two distinct work packages aimed at addressing specific objectives: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Work Package 1: The primary objective of this phase is to assess whether the existing implementation of ASEP has resulted in any modifications to the design process in vehicles. This involves a thorough examination of the impact of ASEP on design changes.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Work Package 2: In this phase, the focus shifts towards the RD-ASEP program. The key task is to gather pertinent data from the RD-ASEP monitoring process and subsequently carry out a preliminary analysis. The input will be supplied to the IWG on RD-ASEP.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This study is a collaborative endeavor involving the active participation of critical stakeholders, including France, Germany, Japan, The Netherlands, as well as OICA (ACEA). The concerted efforts of these entities reflect a joint commitment to advancing the field of Vehicle exterior noise.</a:t>
            </a:r>
          </a:p>
          <a:p>
            <a:br>
              <a:rPr lang="en-US" b="0" i="0">
                <a:solidFill>
                  <a:srgbClr val="000000"/>
                </a:solidFill>
                <a:effectLst/>
                <a:latin typeface="Söhne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4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UTAC has been commissioned by ACEA to conduct a comprehensive study focusing on the ASEP and RD-ASEP initiatives. This study comprises two distinct work packages aimed at addressing specific objectives: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Work Package 1: The primary objective of this phase is to assess whether the existing implementation of ASEP has resulted in any modifications to the design process in vehicles. This involves a thorough examination of the impact of ASEP on design changes.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Work Package 2: In this phase, the focus shifts towards the RD-ASEP program. The key task is to gather pertinent data from the RD-ASEP monitoring process and subsequently carry out a preliminary analysis. The input will be supplied to the IWG on RD-ASEP.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öhne"/>
              </a:rPr>
              <a:t>This study is a collaborative endeavor involving the active participation of critical stakeholders, including France, Germany, Japan, The Netherlands, as well as OICA (ACEA). The concerted efforts of these entities reflect a joint commitment to advancing the field of Vehicle exterior noise.</a:t>
            </a:r>
          </a:p>
          <a:p>
            <a:br>
              <a:rPr lang="en-US" b="0" i="0">
                <a:solidFill>
                  <a:srgbClr val="000000"/>
                </a:solidFill>
                <a:effectLst/>
                <a:latin typeface="Söhne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83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83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utacceram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BE3D9AEE-2A4C-41EB-8689-11F1608B2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57" y="3527146"/>
            <a:ext cx="5016523" cy="7904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18541BDD-5EB7-474B-9D29-38AD0A5DB7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2100" y="2432050"/>
            <a:ext cx="5372901" cy="2125664"/>
          </a:xfrm>
          <a:custGeom>
            <a:avLst/>
            <a:gdLst>
              <a:gd name="connsiteX0" fmla="*/ 325656 w 5372901"/>
              <a:gd name="connsiteY0" fmla="*/ 0 h 2125664"/>
              <a:gd name="connsiteX1" fmla="*/ 5372901 w 5372901"/>
              <a:gd name="connsiteY1" fmla="*/ 0 h 2125664"/>
              <a:gd name="connsiteX2" fmla="*/ 5372901 w 5372901"/>
              <a:gd name="connsiteY2" fmla="*/ 2125664 h 2125664"/>
              <a:gd name="connsiteX3" fmla="*/ 0 w 5372901"/>
              <a:gd name="connsiteY3" fmla="*/ 2125664 h 2125664"/>
              <a:gd name="connsiteX4" fmla="*/ 0 w 5372901"/>
              <a:gd name="connsiteY4" fmla="*/ 2117924 h 212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901" h="2125664">
                <a:moveTo>
                  <a:pt x="325656" y="0"/>
                </a:moveTo>
                <a:lnTo>
                  <a:pt x="5372901" y="0"/>
                </a:lnTo>
                <a:lnTo>
                  <a:pt x="5372901" y="2125664"/>
                </a:lnTo>
                <a:lnTo>
                  <a:pt x="0" y="2125664"/>
                </a:lnTo>
                <a:lnTo>
                  <a:pt x="0" y="2117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B9C248EA-D2F5-4D83-99E5-A9FF1A055E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1567" y="174625"/>
            <a:ext cx="5013434" cy="2125663"/>
          </a:xfrm>
          <a:custGeom>
            <a:avLst/>
            <a:gdLst>
              <a:gd name="connsiteX0" fmla="*/ 326846 w 5013434"/>
              <a:gd name="connsiteY0" fmla="*/ 0 h 2125663"/>
              <a:gd name="connsiteX1" fmla="*/ 5013434 w 5013434"/>
              <a:gd name="connsiteY1" fmla="*/ 0 h 2125663"/>
              <a:gd name="connsiteX2" fmla="*/ 5013434 w 5013434"/>
              <a:gd name="connsiteY2" fmla="*/ 2125663 h 2125663"/>
              <a:gd name="connsiteX3" fmla="*/ 0 w 5013434"/>
              <a:gd name="connsiteY3" fmla="*/ 2125663 h 212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434" h="2125663">
                <a:moveTo>
                  <a:pt x="326846" y="0"/>
                </a:moveTo>
                <a:lnTo>
                  <a:pt x="5013434" y="0"/>
                </a:lnTo>
                <a:lnTo>
                  <a:pt x="5013434" y="2125663"/>
                </a:lnTo>
                <a:lnTo>
                  <a:pt x="0" y="21256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E1CE6348-657B-435E-978C-CE636D26D6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5550" y="4689475"/>
            <a:ext cx="5710238" cy="2046288"/>
          </a:xfrm>
          <a:custGeom>
            <a:avLst/>
            <a:gdLst>
              <a:gd name="connsiteX0" fmla="*/ 314028 w 5710238"/>
              <a:gd name="connsiteY0" fmla="*/ 0 h 2046288"/>
              <a:gd name="connsiteX1" fmla="*/ 5710238 w 5710238"/>
              <a:gd name="connsiteY1" fmla="*/ 0 h 2046288"/>
              <a:gd name="connsiteX2" fmla="*/ 5710238 w 5710238"/>
              <a:gd name="connsiteY2" fmla="*/ 2046288 h 2046288"/>
              <a:gd name="connsiteX3" fmla="*/ 0 w 5710238"/>
              <a:gd name="connsiteY3" fmla="*/ 2046288 h 2046288"/>
              <a:gd name="connsiteX4" fmla="*/ 0 w 5710238"/>
              <a:gd name="connsiteY4" fmla="*/ 2042297 h 20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0238" h="2046288">
                <a:moveTo>
                  <a:pt x="314028" y="0"/>
                </a:moveTo>
                <a:lnTo>
                  <a:pt x="5710238" y="0"/>
                </a:lnTo>
                <a:lnTo>
                  <a:pt x="5710238" y="2046288"/>
                </a:lnTo>
                <a:lnTo>
                  <a:pt x="0" y="2046288"/>
                </a:lnTo>
                <a:lnTo>
                  <a:pt x="0" y="2042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CB28455-3AD7-44D7-A38D-B0FA0E482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95705"/>
            <a:ext cx="5942806" cy="28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9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8040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58515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0588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18766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415073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86641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06704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4425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BE3D9AEE-2A4C-41EB-8689-11F1608B2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57" y="3033768"/>
            <a:ext cx="4324729" cy="7904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18541BDD-5EB7-474B-9D29-38AD0A5DB7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2100" y="2432050"/>
            <a:ext cx="5372901" cy="2125664"/>
          </a:xfrm>
          <a:custGeom>
            <a:avLst/>
            <a:gdLst>
              <a:gd name="connsiteX0" fmla="*/ 325656 w 5372901"/>
              <a:gd name="connsiteY0" fmla="*/ 0 h 2125664"/>
              <a:gd name="connsiteX1" fmla="*/ 5372901 w 5372901"/>
              <a:gd name="connsiteY1" fmla="*/ 0 h 2125664"/>
              <a:gd name="connsiteX2" fmla="*/ 5372901 w 5372901"/>
              <a:gd name="connsiteY2" fmla="*/ 2125664 h 2125664"/>
              <a:gd name="connsiteX3" fmla="*/ 0 w 5372901"/>
              <a:gd name="connsiteY3" fmla="*/ 2125664 h 2125664"/>
              <a:gd name="connsiteX4" fmla="*/ 0 w 5372901"/>
              <a:gd name="connsiteY4" fmla="*/ 2117924 h 212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901" h="2125664">
                <a:moveTo>
                  <a:pt x="325656" y="0"/>
                </a:moveTo>
                <a:lnTo>
                  <a:pt x="5372901" y="0"/>
                </a:lnTo>
                <a:lnTo>
                  <a:pt x="5372901" y="2125664"/>
                </a:lnTo>
                <a:lnTo>
                  <a:pt x="0" y="2125664"/>
                </a:lnTo>
                <a:lnTo>
                  <a:pt x="0" y="2117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B9C248EA-D2F5-4D83-99E5-A9FF1A055E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1567" y="174625"/>
            <a:ext cx="5013434" cy="2125663"/>
          </a:xfrm>
          <a:custGeom>
            <a:avLst/>
            <a:gdLst>
              <a:gd name="connsiteX0" fmla="*/ 326846 w 5013434"/>
              <a:gd name="connsiteY0" fmla="*/ 0 h 2125663"/>
              <a:gd name="connsiteX1" fmla="*/ 5013434 w 5013434"/>
              <a:gd name="connsiteY1" fmla="*/ 0 h 2125663"/>
              <a:gd name="connsiteX2" fmla="*/ 5013434 w 5013434"/>
              <a:gd name="connsiteY2" fmla="*/ 2125663 h 2125663"/>
              <a:gd name="connsiteX3" fmla="*/ 0 w 5013434"/>
              <a:gd name="connsiteY3" fmla="*/ 2125663 h 212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434" h="2125663">
                <a:moveTo>
                  <a:pt x="326846" y="0"/>
                </a:moveTo>
                <a:lnTo>
                  <a:pt x="5013434" y="0"/>
                </a:lnTo>
                <a:lnTo>
                  <a:pt x="5013434" y="2125663"/>
                </a:lnTo>
                <a:lnTo>
                  <a:pt x="0" y="21256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E1CE6348-657B-435E-978C-CE636D26D6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5550" y="4689475"/>
            <a:ext cx="5710238" cy="2046288"/>
          </a:xfrm>
          <a:custGeom>
            <a:avLst/>
            <a:gdLst>
              <a:gd name="connsiteX0" fmla="*/ 314028 w 5710238"/>
              <a:gd name="connsiteY0" fmla="*/ 0 h 2046288"/>
              <a:gd name="connsiteX1" fmla="*/ 5710238 w 5710238"/>
              <a:gd name="connsiteY1" fmla="*/ 0 h 2046288"/>
              <a:gd name="connsiteX2" fmla="*/ 5710238 w 5710238"/>
              <a:gd name="connsiteY2" fmla="*/ 2046288 h 2046288"/>
              <a:gd name="connsiteX3" fmla="*/ 0 w 5710238"/>
              <a:gd name="connsiteY3" fmla="*/ 2046288 h 2046288"/>
              <a:gd name="connsiteX4" fmla="*/ 0 w 5710238"/>
              <a:gd name="connsiteY4" fmla="*/ 2042297 h 20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0238" h="2046288">
                <a:moveTo>
                  <a:pt x="314028" y="0"/>
                </a:moveTo>
                <a:lnTo>
                  <a:pt x="5710238" y="0"/>
                </a:lnTo>
                <a:lnTo>
                  <a:pt x="5710238" y="2046288"/>
                </a:lnTo>
                <a:lnTo>
                  <a:pt x="0" y="2046288"/>
                </a:lnTo>
                <a:lnTo>
                  <a:pt x="0" y="2042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33" name="Graphique 32">
            <a:extLst>
              <a:ext uri="{FF2B5EF4-FFF2-40B4-BE49-F238E27FC236}">
                <a16:creationId xmlns:a16="http://schemas.microsoft.com/office/drawing/2014/main" id="{7876126E-CA8E-4AA4-8DFA-3C7FE6E81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835" y="13997"/>
            <a:ext cx="2632288" cy="12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B9B89B-842C-476F-97FF-44007E7F9821}"/>
              </a:ext>
            </a:extLst>
          </p:cNvPr>
          <p:cNvSpPr/>
          <p:nvPr userDrawn="1"/>
        </p:nvSpPr>
        <p:spPr>
          <a:xfrm>
            <a:off x="1" y="-5933"/>
            <a:ext cx="12192000" cy="1128906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BC22F9EA-7178-4398-95D4-C1A672DA3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990" y="-5933"/>
            <a:ext cx="2350713" cy="1128906"/>
          </a:xfrm>
          <a:prstGeom prst="rect">
            <a:avLst/>
          </a:prstGeom>
        </p:spPr>
      </p:pic>
      <p:sp>
        <p:nvSpPr>
          <p:cNvPr id="12" name="Titre 12">
            <a:extLst>
              <a:ext uri="{FF2B5EF4-FFF2-40B4-BE49-F238E27FC236}">
                <a16:creationId xmlns:a16="http://schemas.microsoft.com/office/drawing/2014/main" id="{7410B159-9E4E-4B59-A57B-C8648BC3B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622" y="294244"/>
            <a:ext cx="9156808" cy="680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372F45-9FA0-421C-B0DE-EAF589DD3239}"/>
              </a:ext>
            </a:extLst>
          </p:cNvPr>
          <p:cNvSpPr/>
          <p:nvPr userDrawn="1"/>
        </p:nvSpPr>
        <p:spPr>
          <a:xfrm rot="5400000">
            <a:off x="11688431" y="6518264"/>
            <a:ext cx="406401" cy="273076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83DBE37E-2147-4C7C-9EB4-FFD911BE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4612" y="6472237"/>
            <a:ext cx="554038" cy="365125"/>
          </a:xfrm>
          <a:prstGeom prst="rect">
            <a:avLst/>
          </a:prstGeom>
        </p:spPr>
        <p:txBody>
          <a:bodyPr numCol="1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C25BAF-2119-450B-9CE7-EF7FEDF417A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AFEEA98-4634-4415-9117-55724F17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  <a:prstGeom prst="rect">
            <a:avLst/>
          </a:prstGeom>
        </p:spPr>
        <p:txBody>
          <a:bodyPr/>
          <a:lstStyle>
            <a:lvl1pPr algn="r">
              <a:defRPr sz="600" b="1">
                <a:solidFill>
                  <a:srgbClr val="0046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ACEA/UTAC study on ASEP </a:t>
            </a:r>
            <a:endParaRPr lang="fr-FR" dirty="0"/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16E20721-247C-4A82-AA54-AB57F07785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43038"/>
            <a:ext cx="10801350" cy="4897437"/>
          </a:xfrm>
          <a:prstGeom prst="rect">
            <a:avLst/>
          </a:prstGeom>
        </p:spPr>
        <p:txBody>
          <a:bodyPr/>
          <a:lstStyle>
            <a:lvl1pPr>
              <a:buClr>
                <a:srgbClr val="004680"/>
              </a:buClr>
              <a:defRPr/>
            </a:lvl1pPr>
            <a:lvl2pPr>
              <a:buClr>
                <a:srgbClr val="004680"/>
              </a:buClr>
              <a:defRPr/>
            </a:lvl2pPr>
            <a:lvl3pPr>
              <a:buClr>
                <a:srgbClr val="004680"/>
              </a:buClr>
              <a:defRPr/>
            </a:lvl3pPr>
            <a:lvl4pPr>
              <a:buClr>
                <a:srgbClr val="004680"/>
              </a:buClr>
              <a:defRPr/>
            </a:lvl4pPr>
            <a:lvl5pPr>
              <a:buClr>
                <a:srgbClr val="004680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901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5145FB-F916-4349-A41B-4B8AFD5868C5}"/>
              </a:ext>
            </a:extLst>
          </p:cNvPr>
          <p:cNvSpPr/>
          <p:nvPr userDrawn="1"/>
        </p:nvSpPr>
        <p:spPr>
          <a:xfrm>
            <a:off x="1" y="-5933"/>
            <a:ext cx="12192000" cy="1128906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5F9A6659-4CF1-4610-977B-F1CC88A98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990" y="-5933"/>
            <a:ext cx="2350713" cy="1128906"/>
          </a:xfrm>
          <a:prstGeom prst="rect">
            <a:avLst/>
          </a:prstGeom>
        </p:spPr>
      </p:pic>
      <p:sp>
        <p:nvSpPr>
          <p:cNvPr id="15" name="Titre 12">
            <a:extLst>
              <a:ext uri="{FF2B5EF4-FFF2-40B4-BE49-F238E27FC236}">
                <a16:creationId xmlns:a16="http://schemas.microsoft.com/office/drawing/2014/main" id="{82B62B28-DF69-4627-B231-A9CE25EF6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620" y="294245"/>
            <a:ext cx="9156808" cy="680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34B2AF-27BB-4D0D-9583-934621A73061}"/>
              </a:ext>
            </a:extLst>
          </p:cNvPr>
          <p:cNvSpPr/>
          <p:nvPr userDrawn="1"/>
        </p:nvSpPr>
        <p:spPr>
          <a:xfrm rot="5400000">
            <a:off x="11688431" y="6518264"/>
            <a:ext cx="406401" cy="273076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7E3B170C-19AE-44A7-93C7-AB17053D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4612" y="6472237"/>
            <a:ext cx="554038" cy="365125"/>
          </a:xfrm>
          <a:prstGeom prst="rect">
            <a:avLst/>
          </a:prstGeom>
        </p:spPr>
        <p:txBody>
          <a:bodyPr numCol="1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C25BAF-2119-450B-9CE7-EF7FEDF417A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A16A6C9E-8191-4D01-B329-CB7F7ABC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  <a:prstGeom prst="rect">
            <a:avLst/>
          </a:prstGeom>
        </p:spPr>
        <p:txBody>
          <a:bodyPr/>
          <a:lstStyle>
            <a:lvl1pPr algn="r">
              <a:defRPr sz="600" b="1">
                <a:solidFill>
                  <a:srgbClr val="0046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ACEA/UTAC study on ASEP </a:t>
            </a:r>
            <a:endParaRPr lang="fr-FR" dirty="0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B92B1BC1-799E-432E-B24E-AECD674E98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43038"/>
            <a:ext cx="5034914" cy="4897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1876340E-6469-4AC8-8D7B-1C0171BD2B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61762" y="1443038"/>
            <a:ext cx="5034913" cy="4897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2387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 13">
            <a:extLst>
              <a:ext uri="{FF2B5EF4-FFF2-40B4-BE49-F238E27FC236}">
                <a16:creationId xmlns:a16="http://schemas.microsoft.com/office/drawing/2014/main" id="{69B2C437-0039-48F1-9ADC-33D4407E4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3116" y="1113899"/>
            <a:ext cx="9005120" cy="4324624"/>
          </a:xfrm>
          <a:prstGeom prst="rect">
            <a:avLst/>
          </a:prstGeom>
        </p:spPr>
      </p:pic>
      <p:sp>
        <p:nvSpPr>
          <p:cNvPr id="13" name="ZoneTexte 12">
            <a:hlinkClick r:id="rId4"/>
            <a:extLst>
              <a:ext uri="{FF2B5EF4-FFF2-40B4-BE49-F238E27FC236}">
                <a16:creationId xmlns:a16="http://schemas.microsoft.com/office/drawing/2014/main" id="{DB357D88-04F5-4C35-AAC8-858C4D3F066E}"/>
              </a:ext>
            </a:extLst>
          </p:cNvPr>
          <p:cNvSpPr txBox="1"/>
          <p:nvPr userDrawn="1"/>
        </p:nvSpPr>
        <p:spPr>
          <a:xfrm>
            <a:off x="4755856" y="5858270"/>
            <a:ext cx="2635170" cy="4550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800">
                <a:solidFill>
                  <a:srgbClr val="004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www.utac.com</a:t>
            </a:r>
          </a:p>
        </p:txBody>
      </p:sp>
    </p:spTree>
    <p:extLst>
      <p:ext uri="{BB962C8B-B14F-4D97-AF65-F5344CB8AC3E}">
        <p14:creationId xmlns:p14="http://schemas.microsoft.com/office/powerpoint/2010/main" val="275848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36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702179-BB20-4D4E-A8AF-7B99DD8BD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488" y="128212"/>
            <a:ext cx="2016224" cy="12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4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93779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48181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B708FA-3357-46A7-88E5-C390FEB7E750}"/>
              </a:ext>
            </a:extLst>
          </p:cNvPr>
          <p:cNvSpPr/>
          <p:nvPr userDrawn="1"/>
        </p:nvSpPr>
        <p:spPr>
          <a:xfrm>
            <a:off x="12494871" y="5607936"/>
            <a:ext cx="416688" cy="416688"/>
          </a:xfrm>
          <a:prstGeom prst="rect">
            <a:avLst/>
          </a:prstGeom>
          <a:solidFill>
            <a:srgbClr val="004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85A32-5BF2-451C-8F32-B8F60BF55D32}"/>
              </a:ext>
            </a:extLst>
          </p:cNvPr>
          <p:cNvSpPr/>
          <p:nvPr userDrawn="1"/>
        </p:nvSpPr>
        <p:spPr>
          <a:xfrm>
            <a:off x="12911391" y="5607936"/>
            <a:ext cx="416688" cy="416688"/>
          </a:xfrm>
          <a:prstGeom prst="rect">
            <a:avLst/>
          </a:prstGeom>
          <a:solidFill>
            <a:srgbClr val="BFB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94122-5605-4264-87E2-856C16D3B55F}"/>
              </a:ext>
            </a:extLst>
          </p:cNvPr>
          <p:cNvSpPr/>
          <p:nvPr userDrawn="1"/>
        </p:nvSpPr>
        <p:spPr>
          <a:xfrm>
            <a:off x="12911391" y="6441312"/>
            <a:ext cx="416688" cy="416688"/>
          </a:xfrm>
          <a:prstGeom prst="rect">
            <a:avLst/>
          </a:pr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357BCA-20B7-44A2-ADC9-1FBCF61548B2}"/>
              </a:ext>
            </a:extLst>
          </p:cNvPr>
          <p:cNvSpPr/>
          <p:nvPr userDrawn="1"/>
        </p:nvSpPr>
        <p:spPr>
          <a:xfrm>
            <a:off x="12494871" y="6441312"/>
            <a:ext cx="416688" cy="4166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E197FF-535A-4F3F-8906-EA8EC735A90D}"/>
              </a:ext>
            </a:extLst>
          </p:cNvPr>
          <p:cNvSpPr/>
          <p:nvPr userDrawn="1"/>
        </p:nvSpPr>
        <p:spPr>
          <a:xfrm>
            <a:off x="12911559" y="6024624"/>
            <a:ext cx="416688" cy="416688"/>
          </a:xfrm>
          <a:prstGeom prst="rect">
            <a:avLst/>
          </a:prstGeom>
          <a:solidFill>
            <a:srgbClr val="808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6B55E3-ABC7-4E46-A4EB-53B86988125F}"/>
              </a:ext>
            </a:extLst>
          </p:cNvPr>
          <p:cNvSpPr/>
          <p:nvPr userDrawn="1"/>
        </p:nvSpPr>
        <p:spPr>
          <a:xfrm>
            <a:off x="12495039" y="6024624"/>
            <a:ext cx="416688" cy="41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57125E-7E96-4C04-B4C2-CC3AF32AC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B16BF6BA-C9D9-47A5-91EA-B9BF4CF5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45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  <p:sldLayoutId id="2147483659" r:id="rId3"/>
    <p:sldLayoutId id="2147483661" r:id="rId4"/>
    <p:sldLayoutId id="2147483664" r:id="rId5"/>
    <p:sldLayoutId id="214748366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68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r>
              <a:rPr lang="en-US" altLang="ja-JP"/>
              <a:t>ACEA/UTAC study on ASEP </a:t>
            </a:r>
            <a:endParaRPr lang="fr-FR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/>
              <a:pPr/>
              <a:t>‹#›</a:t>
            </a:fld>
            <a:endParaRPr lang="fr-FR" altLang="ja-JP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77AA37-839A-40B8-BDFD-D116C7EC7C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9350" y="20336"/>
            <a:ext cx="1179329" cy="14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ac.com/unece-rdasep-for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ece.org/documents-reference-only-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transport/documents/2023/08/informal-documents/oica-aseprd-asep-stud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ece.org/documents-reference-only-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EFB3BFE-026A-4511-BF97-ED4E1E36C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ASEP / RD-ASEP Study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6C47E5BB-7161-481E-953C-DA595BFB3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033" y="3886200"/>
            <a:ext cx="689574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Study performed by UTAC on behalf of ACEA / OICA</a:t>
            </a:r>
            <a:endParaRPr lang="en-GB" sz="2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7C851F-58B2-8259-D713-A862DFB77D79}"/>
              </a:ext>
            </a:extLst>
          </p:cNvPr>
          <p:cNvSpPr txBox="1"/>
          <p:nvPr/>
        </p:nvSpPr>
        <p:spPr>
          <a:xfrm>
            <a:off x="9613782" y="0"/>
            <a:ext cx="2107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Informal Document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GRBP-79-45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79</a:t>
            </a:r>
            <a:r>
              <a:rPr kumimoji="0" lang="en-GB" sz="1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GRBP, 6-9 February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Agenda Item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3.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7CBDA-667F-2C4B-C0B4-565E8E4F7A59}"/>
              </a:ext>
            </a:extLst>
          </p:cNvPr>
          <p:cNvSpPr txBox="1"/>
          <p:nvPr/>
        </p:nvSpPr>
        <p:spPr>
          <a:xfrm>
            <a:off x="486561" y="0"/>
            <a:ext cx="47733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Submitted by the experts of OICA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67195-DDD3-B0ED-AA4A-B94522FA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findings from CPs questionnaire 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F701C4-9C15-EFD7-8C0F-73199AE4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CFB69C-3C62-7382-706C-986070550C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266" y="1357680"/>
            <a:ext cx="4540604" cy="52060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GB" sz="1600"/>
              <a:t>The </a:t>
            </a:r>
            <a:r>
              <a:rPr lang="en-GB" sz="1600" dirty="0"/>
              <a:t>trend of citizens’ complaints increases could be linked to more awareness of environmental noise issues (after Covid 19, with home office, …).</a:t>
            </a:r>
          </a:p>
          <a:p>
            <a:pPr marL="342900" indent="-342900">
              <a:buAutoNum type="arabicPeriod"/>
            </a:pPr>
            <a:r>
              <a:rPr lang="en-GB" sz="1600" dirty="0"/>
              <a:t>The Market Surveillance is not systematically applied (only half of CPs answering to the questionnaire applies MaS for noise). </a:t>
            </a:r>
          </a:p>
          <a:p>
            <a:pPr marL="342900" indent="-342900">
              <a:buAutoNum type="arabicPeriod"/>
            </a:pPr>
            <a:r>
              <a:rPr lang="en-GB" sz="1600" dirty="0"/>
              <a:t>ASEP is rarely tested</a:t>
            </a:r>
          </a:p>
          <a:p>
            <a:pPr marL="342900" indent="-342900">
              <a:buAutoNum type="arabicPeriod"/>
            </a:pPr>
            <a:r>
              <a:rPr lang="en-GB" sz="1600" dirty="0"/>
              <a:t>Low assessment or information regarding the ASEP effectiveness in reducing single vehicle noise.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Conclusions</a:t>
            </a:r>
            <a:r>
              <a:rPr lang="en-GB" sz="1600" dirty="0"/>
              <a:t>:</a:t>
            </a:r>
          </a:p>
          <a:p>
            <a:r>
              <a:rPr lang="en-GB" sz="1600" dirty="0"/>
              <a:t>At least, the EU system allows enough enforcement for noise abatement  </a:t>
            </a:r>
          </a:p>
          <a:p>
            <a:r>
              <a:rPr lang="en-GB" sz="1600" dirty="0"/>
              <a:t>Recommendation to </a:t>
            </a:r>
          </a:p>
          <a:p>
            <a:pPr lvl="1"/>
            <a:r>
              <a:rPr lang="en-GB" sz="1400" dirty="0"/>
              <a:t>Systematically use the MaS</a:t>
            </a:r>
          </a:p>
          <a:p>
            <a:pPr lvl="1"/>
            <a:r>
              <a:rPr lang="en-GB" sz="1400" dirty="0"/>
              <a:t>Reinforce in-use controls and PTI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A43ED7-C357-985C-BA6D-38C5DEB0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ACEA/UTAC study on ASEP </a:t>
            </a:r>
            <a:endParaRPr lang="fr-FR"/>
          </a:p>
        </p:txBody>
      </p:sp>
      <p:graphicFrame>
        <p:nvGraphicFramePr>
          <p:cNvPr id="6" name="Graphique 1">
            <a:extLst>
              <a:ext uri="{FF2B5EF4-FFF2-40B4-BE49-F238E27FC236}">
                <a16:creationId xmlns:a16="http://schemas.microsoft.com/office/drawing/2014/main" id="{D632AACD-A7AE-CC46-FB25-DF0C9376F2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832728"/>
              </p:ext>
            </p:extLst>
          </p:nvPr>
        </p:nvGraphicFramePr>
        <p:xfrm>
          <a:off x="8798130" y="1282922"/>
          <a:ext cx="3370520" cy="166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2">
            <a:extLst>
              <a:ext uri="{FF2B5EF4-FFF2-40B4-BE49-F238E27FC236}">
                <a16:creationId xmlns:a16="http://schemas.microsoft.com/office/drawing/2014/main" id="{EC929C0A-BD75-9385-1A9C-5DD293EC2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976180"/>
              </p:ext>
            </p:extLst>
          </p:nvPr>
        </p:nvGraphicFramePr>
        <p:xfrm>
          <a:off x="5624623" y="1282921"/>
          <a:ext cx="3466214" cy="181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9137A2E-46F1-D71C-DFB8-029DF46FD9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699" y="3161526"/>
            <a:ext cx="6251324" cy="36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BF261D23-6182-445E-9D5C-978B841457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Espace réservé pour une image  19" descr="Une image contenant ciel, extérieur, scène, passage&#10;&#10;Description générée automatiquement">
            <a:extLst>
              <a:ext uri="{FF2B5EF4-FFF2-40B4-BE49-F238E27FC236}">
                <a16:creationId xmlns:a16="http://schemas.microsoft.com/office/drawing/2014/main" id="{D35EC673-0025-4FCE-9BB1-0B65C2558E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Espace réservé pour une image  24" descr="Une image contenant intérieur, LEGO, neige, jouet&#10;&#10;Description générée automatiquement">
            <a:extLst>
              <a:ext uri="{FF2B5EF4-FFF2-40B4-BE49-F238E27FC236}">
                <a16:creationId xmlns:a16="http://schemas.microsoft.com/office/drawing/2014/main" id="{2655F1A8-F322-4B8C-A5ED-735508E2FF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re 20">
            <a:extLst>
              <a:ext uri="{FF2B5EF4-FFF2-40B4-BE49-F238E27FC236}">
                <a16:creationId xmlns:a16="http://schemas.microsoft.com/office/drawing/2014/main" id="{A269B18C-E83A-C77B-5E94-4666A113D9A8}"/>
              </a:ext>
            </a:extLst>
          </p:cNvPr>
          <p:cNvSpPr txBox="1">
            <a:spLocks/>
          </p:cNvSpPr>
          <p:nvPr/>
        </p:nvSpPr>
        <p:spPr>
          <a:xfrm>
            <a:off x="784459" y="3798695"/>
            <a:ext cx="5521091" cy="1649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WP1.3. Test campaign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52847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1E4D76-865F-C8D7-257C-398300BD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ACEA/UTAC study on ASEP 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8EC8826-93C8-5160-9364-583B9BE15A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2200" dirty="0"/>
              <a:t>Tests according to </a:t>
            </a:r>
          </a:p>
          <a:p>
            <a:pPr lvl="1"/>
            <a:r>
              <a:rPr lang="en-GB" sz="2000" dirty="0"/>
              <a:t>UNR51.03 </a:t>
            </a:r>
            <a:br>
              <a:rPr lang="en-GB" sz="2000" dirty="0"/>
            </a:br>
            <a:r>
              <a:rPr lang="en-GB" sz="2000" dirty="0"/>
              <a:t>and </a:t>
            </a:r>
          </a:p>
          <a:p>
            <a:pPr lvl="1"/>
            <a:r>
              <a:rPr lang="en-GB" sz="2000" dirty="0"/>
              <a:t>ASEP based on the test program outlined by the IWG RD-ASEP in 2017/2018 </a:t>
            </a:r>
          </a:p>
          <a:p>
            <a:pPr lvl="2"/>
            <a:r>
              <a:rPr lang="en-GB" sz="1800" dirty="0"/>
              <a:t>except stationary sound measurement </a:t>
            </a:r>
            <a:br>
              <a:rPr lang="en-GB" sz="1800" dirty="0"/>
            </a:br>
            <a:r>
              <a:rPr lang="en-GB" sz="1800" dirty="0"/>
              <a:t>and </a:t>
            </a:r>
          </a:p>
          <a:p>
            <a:pPr lvl="2"/>
            <a:r>
              <a:rPr lang="en-GB" sz="1800" dirty="0"/>
              <a:t>adding tyre rolling noise</a:t>
            </a:r>
            <a:endParaRPr lang="de-DE" sz="1800" dirty="0"/>
          </a:p>
          <a:p>
            <a:r>
              <a:rPr lang="en-GB" sz="2200" dirty="0"/>
              <a:t>8 vehicles targeted of which 4 tests are in the pipe.</a:t>
            </a:r>
          </a:p>
          <a:p>
            <a:pPr lvl="1"/>
            <a:r>
              <a:rPr lang="en-GB" sz="2000" dirty="0"/>
              <a:t>When possible, twin pairs of vehicles </a:t>
            </a:r>
          </a:p>
          <a:p>
            <a:pPr lvl="2"/>
            <a:r>
              <a:rPr lang="en-GB" sz="1800" dirty="0"/>
              <a:t>one approved acc. to UNR51.02 </a:t>
            </a:r>
          </a:p>
          <a:p>
            <a:pPr lvl="2"/>
            <a:r>
              <a:rPr lang="en-GB" sz="1800" dirty="0"/>
              <a:t>its successor under UNR51.03</a:t>
            </a:r>
            <a:endParaRPr lang="de-DE" sz="1800" dirty="0"/>
          </a:p>
          <a:p>
            <a:pPr lvl="1"/>
            <a:r>
              <a:rPr lang="en-GB" sz="2000" dirty="0"/>
              <a:t>Single vehicles might be tested as well, if they are interesting.</a:t>
            </a:r>
            <a:endParaRPr lang="de-DE" sz="2000" dirty="0"/>
          </a:p>
          <a:p>
            <a:pPr lvl="1"/>
            <a:r>
              <a:rPr lang="en-GB" sz="2000" dirty="0"/>
              <a:t>Vehicles selection is based on press reports and outcome of questionnaires.</a:t>
            </a:r>
          </a:p>
          <a:p>
            <a:r>
              <a:rPr lang="en-GB" sz="2000" dirty="0"/>
              <a:t>Target to complete all tests by end of June 2024</a:t>
            </a:r>
          </a:p>
          <a:p>
            <a:r>
              <a:rPr lang="en-GB" sz="2000" dirty="0"/>
              <a:t>Presentation to be done at next GRBP session (Sept 2024)</a:t>
            </a:r>
            <a:endParaRPr lang="de-DE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92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BF261D23-6182-445E-9D5C-978B841457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Espace réservé pour une image  19" descr="Une image contenant ciel, extérieur, scène, passage&#10;&#10;Description générée automatiquement">
            <a:extLst>
              <a:ext uri="{FF2B5EF4-FFF2-40B4-BE49-F238E27FC236}">
                <a16:creationId xmlns:a16="http://schemas.microsoft.com/office/drawing/2014/main" id="{D35EC673-0025-4FCE-9BB1-0B65C2558E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Espace réservé pour une image  24" descr="Une image contenant intérieur, LEGO, neige, jouet&#10;&#10;Description générée automatiquement">
            <a:extLst>
              <a:ext uri="{FF2B5EF4-FFF2-40B4-BE49-F238E27FC236}">
                <a16:creationId xmlns:a16="http://schemas.microsoft.com/office/drawing/2014/main" id="{2655F1A8-F322-4B8C-A5ED-735508E2FF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re 20">
            <a:extLst>
              <a:ext uri="{FF2B5EF4-FFF2-40B4-BE49-F238E27FC236}">
                <a16:creationId xmlns:a16="http://schemas.microsoft.com/office/drawing/2014/main" id="{A269B18C-E83A-C77B-5E94-4666A113D9A8}"/>
              </a:ext>
            </a:extLst>
          </p:cNvPr>
          <p:cNvSpPr txBox="1">
            <a:spLocks/>
          </p:cNvSpPr>
          <p:nvPr/>
        </p:nvSpPr>
        <p:spPr>
          <a:xfrm>
            <a:off x="784459" y="3798695"/>
            <a:ext cx="5521091" cy="1649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WP2. RD-ASEP Monitoring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59465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RD-ASEP monitoring: database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BB3D7B-0F78-C1CD-DF0A-720B660B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ACEA/UTAC study on ASEP 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752490-FB5B-78E4-21AD-DEC3C6432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UTAC made a data-exchange platform available </a:t>
            </a:r>
          </a:p>
          <a:p>
            <a:pPr lvl="1"/>
            <a:r>
              <a:rPr lang="en-GB" dirty="0"/>
              <a:t>For TAAs and for OEMs (on voluntary base)</a:t>
            </a:r>
          </a:p>
          <a:p>
            <a:pPr lvl="1"/>
            <a:r>
              <a:rPr lang="en-GB" dirty="0"/>
              <a:t>For mandatory data (type approval) and for other sets of data or for other kinds of vehicles (PEV, …)</a:t>
            </a:r>
          </a:p>
          <a:p>
            <a:pPr lvl="1"/>
            <a:r>
              <a:rPr lang="en-GB" dirty="0"/>
              <a:t>Other data than TA data can be updated (even “FAIL” one)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identify it in the file name and in the sheet “(0) </a:t>
            </a:r>
            <a:r>
              <a:rPr lang="en-GB">
                <a:sym typeface="Wingdings" panose="05000000000000000000" pitchFamily="2" charset="2"/>
              </a:rPr>
              <a:t>data tracking”</a:t>
            </a:r>
            <a:endParaRPr lang="en-GB" dirty="0"/>
          </a:p>
          <a:p>
            <a:pPr lvl="1"/>
            <a:endParaRPr lang="en-GB" dirty="0"/>
          </a:p>
          <a:p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Process of access to the platform</a:t>
            </a:r>
          </a:p>
          <a:p>
            <a:pPr lvl="1"/>
            <a:r>
              <a:rPr lang="en-GB" dirty="0">
                <a:latin typeface="+mj-lt"/>
                <a:ea typeface="Calibri" panose="020F0502020204030204" pitchFamily="34" charset="0"/>
              </a:rPr>
              <a:t>Confirmation of e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mail address of the person(s) in charge to send data for RD- ASEP </a:t>
            </a:r>
            <a:br>
              <a:rPr lang="en-GB" dirty="0">
                <a:effectLst/>
                <a:latin typeface="+mj-lt"/>
                <a:ea typeface="Calibri" panose="020F0502020204030204" pitchFamily="34" charset="0"/>
              </a:rPr>
            </a:b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(email exchange with UTAC)</a:t>
            </a:r>
          </a:p>
          <a:p>
            <a:pPr lvl="1"/>
            <a:r>
              <a:rPr lang="en-GB" dirty="0">
                <a:latin typeface="+mj-lt"/>
                <a:ea typeface="Calibri" panose="020F0502020204030204" pitchFamily="34" charset="0"/>
              </a:rPr>
              <a:t>R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egistration code given to </a:t>
            </a:r>
            <a:r>
              <a:rPr lang="en-GB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3"/>
              </a:rPr>
              <a:t>upload data to server/registration form</a:t>
            </a:r>
            <a:endParaRPr lang="en-GB" dirty="0">
              <a:effectLst/>
              <a:latin typeface="+mj-lt"/>
              <a:ea typeface="Calibri" panose="020F0502020204030204" pitchFamily="34" charset="0"/>
            </a:endParaRPr>
          </a:p>
          <a:p>
            <a:pPr lvl="1"/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Upload of data in confidentiality per TAAs and per OEMs</a:t>
            </a:r>
          </a:p>
          <a:p>
            <a:pPr lvl="1"/>
            <a:endParaRPr lang="en-GB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GB" dirty="0">
                <a:latin typeface="+mj-lt"/>
              </a:rPr>
              <a:t>RD-ASEP Monitoring Data Delivery Document</a:t>
            </a:r>
          </a:p>
          <a:p>
            <a:pPr lvl="1"/>
            <a:r>
              <a:rPr lang="en-US" dirty="0">
                <a:hlinkClick r:id="rId4"/>
              </a:rPr>
              <a:t>Documents for reference only | UNECE</a:t>
            </a:r>
            <a:r>
              <a:rPr lang="en-GB" dirty="0">
                <a:latin typeface="+mj-lt"/>
              </a:rPr>
              <a:t>: GRBP-77-15-Rev.4 </a:t>
            </a:r>
          </a:p>
          <a:p>
            <a:pPr lvl="1"/>
            <a:r>
              <a:rPr lang="en-GB" dirty="0">
                <a:latin typeface="+mj-lt"/>
              </a:rPr>
              <a:t>This document was updated since last GRBP 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ensure you’re using the latest version</a:t>
            </a:r>
            <a:br>
              <a:rPr lang="en-GB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</a:br>
            <a:r>
              <a:rPr lang="en-GB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do not modify it</a:t>
            </a:r>
            <a:endParaRPr lang="en-GB" dirty="0">
              <a:solidFill>
                <a:srgbClr val="C00000"/>
              </a:solidFill>
              <a:latin typeface="+mj-lt"/>
            </a:endParaRPr>
          </a:p>
          <a:p>
            <a:pPr lvl="1"/>
            <a:r>
              <a:rPr lang="en-GB" dirty="0">
                <a:latin typeface="+mj-lt"/>
              </a:rPr>
              <a:t>Includes also a short survey to TAAs on the RD-ASEP implementation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ensure you have filled it</a:t>
            </a:r>
            <a:endParaRPr lang="en-GB" dirty="0">
              <a:solidFill>
                <a:srgbClr val="C00000"/>
              </a:solidFill>
              <a:latin typeface="+mj-lt"/>
            </a:endParaRPr>
          </a:p>
          <a:p>
            <a:pPr lvl="1"/>
            <a:r>
              <a:rPr lang="en-GB" dirty="0">
                <a:latin typeface="+mj-lt"/>
                <a:ea typeface="Calibri" panose="020F0502020204030204" pitchFamily="34" charset="0"/>
              </a:rPr>
              <a:t>ONLY the datasheet to upload (not the pdf file)</a:t>
            </a:r>
            <a:endParaRPr lang="en-GB" dirty="0">
              <a:effectLst/>
              <a:latin typeface="+mj-lt"/>
              <a:ea typeface="Calibri" panose="020F0502020204030204" pitchFamily="34" charset="0"/>
            </a:endParaRPr>
          </a:p>
          <a:p>
            <a:pPr lvl="1"/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56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A3E34-7A64-41D6-0AA5-BB288998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RD-ASEP monitoring: first data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B204E9C-E2DD-792A-BAA5-9A7F5DCC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94CD61-C7C4-1495-FCA9-791F53CB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ACEA/UTAC study on ASEP 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C4B9857-420D-CDD5-0A56-EEB9104FD8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RD-ASEP monitoring according to UNR51.03:</a:t>
            </a:r>
          </a:p>
          <a:p>
            <a:pPr lvl="1"/>
            <a:r>
              <a:rPr lang="en-US" sz="1800" dirty="0"/>
              <a:t>Numbers of registered CPs: 8 (7 TAAs, one with 2 TS)</a:t>
            </a:r>
          </a:p>
          <a:p>
            <a:pPr lvl="1"/>
            <a:r>
              <a:rPr lang="en-US" sz="1800" dirty="0"/>
              <a:t>Number of data set received: 18</a:t>
            </a:r>
          </a:p>
          <a:p>
            <a:pPr lvl="1"/>
            <a:endParaRPr lang="en-US" sz="1800" dirty="0"/>
          </a:p>
          <a:p>
            <a:r>
              <a:rPr lang="en-US" sz="2000" dirty="0"/>
              <a:t>Request from some OEMs to submit data on voluntary base</a:t>
            </a:r>
          </a:p>
          <a:p>
            <a:pPr lvl="1"/>
            <a:r>
              <a:rPr lang="en-US" sz="1800" dirty="0"/>
              <a:t>Numbers of registered OEMs: 2 </a:t>
            </a:r>
          </a:p>
          <a:p>
            <a:pPr lvl="1"/>
            <a:r>
              <a:rPr lang="en-US" sz="1800" dirty="0"/>
              <a:t>Number of data set received: 0</a:t>
            </a:r>
            <a:endParaRPr lang="fr-FR" sz="1800" dirty="0"/>
          </a:p>
          <a:p>
            <a:pPr lvl="1"/>
            <a:endParaRPr lang="fr-FR" sz="1800" dirty="0"/>
          </a:p>
          <a:p>
            <a:r>
              <a:rPr lang="en-GB" sz="2000" dirty="0"/>
              <a:t>Post processing of data will be done separately</a:t>
            </a:r>
          </a:p>
          <a:p>
            <a:pPr lvl="1"/>
            <a:r>
              <a:rPr lang="en-GB" sz="1800" dirty="0"/>
              <a:t>To be included in the RD-ASEP data evaluation</a:t>
            </a:r>
          </a:p>
          <a:p>
            <a:pPr lvl="1"/>
            <a:r>
              <a:rPr lang="en-GB" sz="1800" dirty="0"/>
              <a:t>TA-data will also be assessed independently </a:t>
            </a:r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3130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586AE-D244-4380-BC4D-2FB0AB69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RD-ASEP monitoring: vehicles characteristics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FBFA9D3-6FEA-3258-CCD7-E2F41A73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E3C577-40E6-68DF-04E5-92520409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ACEA/UTAC study on ASEP 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4D01C6E-66F0-2D98-E1DC-205850E0A5FE}"/>
              </a:ext>
            </a:extLst>
          </p:cNvPr>
          <p:cNvGrpSpPr/>
          <p:nvPr/>
        </p:nvGrpSpPr>
        <p:grpSpPr>
          <a:xfrm>
            <a:off x="10080931" y="1985219"/>
            <a:ext cx="2303619" cy="3862596"/>
            <a:chOff x="9597745" y="1985219"/>
            <a:chExt cx="2646454" cy="3862596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BD27DC9-8C9D-0215-D0E8-BF0F3E4E8316}"/>
                </a:ext>
              </a:extLst>
            </p:cNvPr>
            <p:cNvSpPr txBox="1"/>
            <p:nvPr/>
          </p:nvSpPr>
          <p:spPr>
            <a:xfrm>
              <a:off x="9597745" y="1985219"/>
              <a:ext cx="2646454" cy="386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b="1" dirty="0"/>
                <a:t>Legend and Abbreviations:</a:t>
              </a:r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b="1" dirty="0"/>
                <a:t>	</a:t>
              </a:r>
              <a:r>
                <a:rPr lang="en-GB" sz="1000" dirty="0"/>
                <a:t>Vehicle Category M1-a</a:t>
              </a:r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b="1" dirty="0"/>
                <a:t>	</a:t>
              </a:r>
              <a:r>
                <a:rPr lang="en-GB" sz="1000" dirty="0"/>
                <a:t>Vehicle Category M1-b</a:t>
              </a:r>
              <a:endParaRPr lang="en-GB" sz="1000" b="1" dirty="0"/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b="1" dirty="0"/>
                <a:t>	</a:t>
              </a:r>
              <a:r>
                <a:rPr lang="en-GB" sz="1000" dirty="0"/>
                <a:t>Vehicle Category M1-c</a:t>
              </a:r>
              <a:endParaRPr lang="en-GB" sz="1000" b="1" dirty="0"/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b="1" dirty="0"/>
                <a:t>	</a:t>
              </a:r>
              <a:r>
                <a:rPr lang="en-GB" sz="1000" dirty="0"/>
                <a:t>Vehicle Category M1-d</a:t>
              </a:r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endParaRPr lang="en-GB" sz="1000" b="1" dirty="0"/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dirty="0"/>
                <a:t>HEV:	Hybrid Electric Vehicle </a:t>
              </a:r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dirty="0"/>
                <a:t>AVAS:	Acoustical Vehicle </a:t>
              </a:r>
              <a:br>
                <a:rPr lang="en-GB" sz="1000" dirty="0"/>
              </a:br>
              <a:r>
                <a:rPr lang="en-GB" sz="1000" dirty="0"/>
                <a:t>	Alerting System </a:t>
              </a:r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dirty="0"/>
                <a:t>SES:	Sound Enhancement </a:t>
              </a:r>
              <a:br>
                <a:rPr lang="en-GB" sz="1000" dirty="0"/>
              </a:br>
              <a:r>
                <a:rPr lang="en-GB" sz="1000" dirty="0"/>
                <a:t>	System (supplement to </a:t>
              </a:r>
              <a:br>
                <a:rPr lang="en-GB" sz="1000" dirty="0"/>
              </a:br>
              <a:r>
                <a:rPr lang="en-GB" sz="1000" dirty="0"/>
                <a:t>	AVAS) </a:t>
              </a:r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dirty="0"/>
                <a:t>ICE:	Internal Combustion </a:t>
              </a:r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dirty="0"/>
                <a:t>	Engine </a:t>
              </a:r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dirty="0"/>
                <a:t>AT:	Automatic Transmission </a:t>
              </a:r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dirty="0"/>
                <a:t>CVT:	Continuous Variable </a:t>
              </a:r>
              <a:br>
                <a:rPr lang="en-GB" sz="1000" dirty="0"/>
              </a:br>
              <a:r>
                <a:rPr lang="en-GB" sz="1000" dirty="0"/>
                <a:t>	Transmission</a:t>
              </a:r>
            </a:p>
            <a:p>
              <a:pPr>
                <a:spcAft>
                  <a:spcPts val="600"/>
                </a:spcAft>
                <a:tabLst>
                  <a:tab pos="539750" algn="l"/>
                  <a:tab pos="3232150" algn="l"/>
                  <a:tab pos="4933950" algn="l"/>
                  <a:tab pos="5562600" algn="l"/>
                </a:tabLst>
              </a:pPr>
              <a:r>
                <a:rPr lang="en-GB" sz="1000" dirty="0"/>
                <a:t>EV:	(Pure) Electric Vehicle</a:t>
              </a:r>
            </a:p>
          </p:txBody>
        </p:sp>
        <p:sp>
          <p:nvSpPr>
            <p:cNvPr id="7" name="Rechteck 5">
              <a:extLst>
                <a:ext uri="{FF2B5EF4-FFF2-40B4-BE49-F238E27FC236}">
                  <a16:creationId xmlns:a16="http://schemas.microsoft.com/office/drawing/2014/main" id="{BF2641B6-A8A5-F535-E338-ACE7BCFC9171}"/>
                </a:ext>
              </a:extLst>
            </p:cNvPr>
            <p:cNvSpPr/>
            <p:nvPr/>
          </p:nvSpPr>
          <p:spPr>
            <a:xfrm>
              <a:off x="9703093" y="2290903"/>
              <a:ext cx="412750" cy="133350"/>
            </a:xfrm>
            <a:prstGeom prst="rect">
              <a:avLst/>
            </a:prstGeom>
            <a:solidFill>
              <a:srgbClr val="CC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B4248B9-3775-9C0A-A2BC-B924DDD0E044}"/>
                </a:ext>
              </a:extLst>
            </p:cNvPr>
            <p:cNvSpPr/>
            <p:nvPr/>
          </p:nvSpPr>
          <p:spPr>
            <a:xfrm>
              <a:off x="9703093" y="2505263"/>
              <a:ext cx="412750" cy="133350"/>
            </a:xfrm>
            <a:prstGeom prst="rect">
              <a:avLst/>
            </a:prstGeom>
            <a:solidFill>
              <a:srgbClr val="CCF1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C9BC9A4-7FED-905C-A4F0-A8A92464DE92}"/>
                </a:ext>
              </a:extLst>
            </p:cNvPr>
            <p:cNvSpPr/>
            <p:nvPr/>
          </p:nvSpPr>
          <p:spPr>
            <a:xfrm>
              <a:off x="9703093" y="2748987"/>
              <a:ext cx="412750" cy="133350"/>
            </a:xfrm>
            <a:prstGeom prst="rect">
              <a:avLst/>
            </a:prstGeom>
            <a:solidFill>
              <a:srgbClr val="D6FFF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AA5237F-A538-7B27-0E2D-E6ECE36AB827}"/>
                </a:ext>
              </a:extLst>
            </p:cNvPr>
            <p:cNvSpPr/>
            <p:nvPr/>
          </p:nvSpPr>
          <p:spPr>
            <a:xfrm>
              <a:off x="9703093" y="2969736"/>
              <a:ext cx="412750" cy="133350"/>
            </a:xfrm>
            <a:prstGeom prst="rect">
              <a:avLst/>
            </a:prstGeom>
            <a:solidFill>
              <a:srgbClr val="FFFEC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FB13C6-A6E7-CA8F-24EB-DDC5948FC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r="11706"/>
          <a:stretch/>
        </p:blipFill>
        <p:spPr bwMode="auto">
          <a:xfrm>
            <a:off x="6445" y="1252151"/>
            <a:ext cx="9156807" cy="559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34DED34-E5D5-7A30-F4F4-0188117B3084}"/>
              </a:ext>
            </a:extLst>
          </p:cNvPr>
          <p:cNvSpPr/>
          <p:nvPr/>
        </p:nvSpPr>
        <p:spPr>
          <a:xfrm>
            <a:off x="10044931" y="34290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2E0E69E-C194-73CC-0E36-205D04C50E7F}"/>
              </a:ext>
            </a:extLst>
          </p:cNvPr>
          <p:cNvSpPr/>
          <p:nvPr/>
        </p:nvSpPr>
        <p:spPr>
          <a:xfrm>
            <a:off x="10044931" y="5647075"/>
            <a:ext cx="72000" cy="7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E2FBDA5-A2D6-D800-98FA-A94685874F96}"/>
              </a:ext>
            </a:extLst>
          </p:cNvPr>
          <p:cNvSpPr/>
          <p:nvPr/>
        </p:nvSpPr>
        <p:spPr>
          <a:xfrm>
            <a:off x="10049006" y="4581060"/>
            <a:ext cx="72000" cy="72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95E8112-5275-F54B-275F-AC6B1AB0B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1" r="1027"/>
          <a:stretch/>
        </p:blipFill>
        <p:spPr bwMode="auto">
          <a:xfrm>
            <a:off x="9079606" y="1247301"/>
            <a:ext cx="777027" cy="56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82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1E4D76-865F-C8D7-257C-398300BD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ACEA/UTAC study on ASEP 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8EC8826-93C8-5160-9364-583B9BE15A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Contribution to IWG RD-ASEP</a:t>
            </a:r>
          </a:p>
          <a:p>
            <a:r>
              <a:rPr lang="en-GB" sz="2400" dirty="0"/>
              <a:t>Interim presentation to be done at next GRBP session (Sept 2024)</a:t>
            </a:r>
          </a:p>
          <a:p>
            <a:r>
              <a:rPr lang="en-GB" sz="2400"/>
              <a:t>Final </a:t>
            </a:r>
            <a:r>
              <a:rPr lang="en-GB" sz="2400" dirty="0"/>
              <a:t>presentation of the data analysis at GRBP session (Feb 2025)</a:t>
            </a:r>
            <a:endParaRPr lang="de-DE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244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19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BF261D23-6182-445E-9D5C-978B841457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Espace réservé pour une image  19" descr="Une image contenant ciel, extérieur, scène, passage&#10;&#10;Description générée automatiquement">
            <a:extLst>
              <a:ext uri="{FF2B5EF4-FFF2-40B4-BE49-F238E27FC236}">
                <a16:creationId xmlns:a16="http://schemas.microsoft.com/office/drawing/2014/main" id="{D35EC673-0025-4FCE-9BB1-0B65C2558E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Espace réservé pour une image  24" descr="Une image contenant intérieur, LEGO, neige, jouet&#10;&#10;Description générée automatiquement">
            <a:extLst>
              <a:ext uri="{FF2B5EF4-FFF2-40B4-BE49-F238E27FC236}">
                <a16:creationId xmlns:a16="http://schemas.microsoft.com/office/drawing/2014/main" id="{2655F1A8-F322-4B8C-A5ED-735508E2FF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re 20">
            <a:extLst>
              <a:ext uri="{FF2B5EF4-FFF2-40B4-BE49-F238E27FC236}">
                <a16:creationId xmlns:a16="http://schemas.microsoft.com/office/drawing/2014/main" id="{A269B18C-E83A-C77B-5E94-4666A113D9A8}"/>
              </a:ext>
            </a:extLst>
          </p:cNvPr>
          <p:cNvSpPr txBox="1">
            <a:spLocks/>
          </p:cNvSpPr>
          <p:nvPr/>
        </p:nvSpPr>
        <p:spPr>
          <a:xfrm>
            <a:off x="784459" y="3798695"/>
            <a:ext cx="5521091" cy="192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ASEP / RD-ASEP Study</a:t>
            </a:r>
          </a:p>
          <a:p>
            <a:r>
              <a:rPr lang="en-US" dirty="0"/>
              <a:t>OICA-ACEA</a:t>
            </a:r>
            <a:br>
              <a:rPr lang="en-US" dirty="0"/>
            </a:br>
            <a:br>
              <a:rPr lang="en-US" dirty="0"/>
            </a:br>
            <a:r>
              <a:rPr lang="en-US" sz="2400" b="0" i="1" dirty="0"/>
              <a:t>Interim Report to 79</a:t>
            </a:r>
            <a:r>
              <a:rPr lang="en-US" sz="2400" b="0" i="1" baseline="30000" dirty="0"/>
              <a:t>th</a:t>
            </a:r>
            <a:r>
              <a:rPr lang="en-US" sz="2400" b="0" i="1" dirty="0"/>
              <a:t> GRBP</a:t>
            </a:r>
            <a:br>
              <a:rPr lang="en-US" sz="2400" b="0" i="1" dirty="0"/>
            </a:br>
            <a:r>
              <a:rPr lang="en-US" sz="2400" b="0" i="1" dirty="0"/>
              <a:t>February 2024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20167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on ASEP and RD-ASEP Monitoring - outlines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89B73E-9ECF-BEA6-2CEF-B53EB424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ACEA/UTAC study on ASEP 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F742D56-73CE-E7F8-A923-A9FAEF407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43038"/>
            <a:ext cx="10801350" cy="5381583"/>
          </a:xfrm>
        </p:spPr>
        <p:txBody>
          <a:bodyPr>
            <a:normAutofit/>
          </a:bodyPr>
          <a:lstStyle/>
          <a:p>
            <a:r>
              <a:rPr lang="en-GB" dirty="0"/>
              <a:t>UTAC was initially tasked by ACEA/OICA to perform a study on ASEP and RD-ASEP implementation.</a:t>
            </a:r>
          </a:p>
          <a:p>
            <a:pPr lvl="1"/>
            <a:r>
              <a:rPr lang="en-GB" dirty="0">
                <a:solidFill>
                  <a:srgbClr val="004680"/>
                </a:solidFill>
              </a:rPr>
              <a:t>Work Package 1: </a:t>
            </a:r>
            <a:r>
              <a:rPr lang="en-GB" dirty="0"/>
              <a:t>implementation of ASEP </a:t>
            </a:r>
          </a:p>
          <a:p>
            <a:pPr lvl="2"/>
            <a:r>
              <a:rPr lang="en-GB" dirty="0"/>
              <a:t>Literature review on ASEP 			</a:t>
            </a:r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/>
              <a:t>the reasons of ASEP implementation and to identify the changes since the ASEP introduction.</a:t>
            </a:r>
          </a:p>
          <a:p>
            <a:pPr lvl="2"/>
            <a:r>
              <a:rPr lang="en-GB" dirty="0"/>
              <a:t>Recognition and implementation of the ASEP</a:t>
            </a:r>
            <a:r>
              <a:rPr lang="en-GB" dirty="0">
                <a:sym typeface="Wingdings" panose="05000000000000000000" pitchFamily="2" charset="2"/>
              </a:rPr>
              <a:t> 	</a:t>
            </a:r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br>
              <a:rPr lang="en-GB" dirty="0"/>
            </a:br>
            <a:r>
              <a:rPr lang="en-GB" dirty="0"/>
              <a:t>Questionnaires send to CPs and OEM on ASEP implementation</a:t>
            </a:r>
          </a:p>
          <a:p>
            <a:pPr lvl="2"/>
            <a:r>
              <a:rPr lang="en-GB" dirty="0"/>
              <a:t>ASEP Impact</a:t>
            </a:r>
            <a:r>
              <a:rPr lang="en-GB" dirty="0">
                <a:sym typeface="Wingdings" panose="05000000000000000000" pitchFamily="2" charset="2"/>
              </a:rPr>
              <a:t> 				</a:t>
            </a:r>
            <a:r>
              <a:rPr lang="en-GB" dirty="0">
                <a:solidFill>
                  <a:srgbClr val="FFC000"/>
                </a:solidFill>
                <a:sym typeface="Wingdings" panose="05000000000000000000" pitchFamily="2" charset="2"/>
              </a:rPr>
              <a:t></a:t>
            </a:r>
            <a:br>
              <a:rPr lang="en-GB" dirty="0"/>
            </a:br>
            <a:r>
              <a:rPr lang="en-GB" dirty="0"/>
              <a:t>Outdoor test campaign on 8 vehicles (4 </a:t>
            </a:r>
            <a:r>
              <a:rPr lang="en-GB" dirty="0" err="1"/>
              <a:t>veh</a:t>
            </a:r>
            <a:r>
              <a:rPr lang="en-GB" dirty="0"/>
              <a:t>. before 2016 (UNR51.02) and successors).</a:t>
            </a:r>
          </a:p>
          <a:p>
            <a:pPr lvl="1"/>
            <a:r>
              <a:rPr lang="en-GB" dirty="0">
                <a:solidFill>
                  <a:srgbClr val="004680"/>
                </a:solidFill>
              </a:rPr>
              <a:t>Work Package 2: </a:t>
            </a:r>
            <a:r>
              <a:rPr lang="en-GB" dirty="0"/>
              <a:t>RD-ASEP monitoring (July 2023 to June 2024)</a:t>
            </a:r>
          </a:p>
          <a:p>
            <a:pPr lvl="2"/>
            <a:r>
              <a:rPr lang="en-GB" dirty="0"/>
              <a:t>RD-ASEP implementation 			</a:t>
            </a:r>
            <a:r>
              <a:rPr lang="en-GB" dirty="0">
                <a:solidFill>
                  <a:srgbClr val="FFC000"/>
                </a:solidFill>
                <a:sym typeface="Wingdings" panose="05000000000000000000" pitchFamily="2" charset="2"/>
              </a:rPr>
              <a:t></a:t>
            </a:r>
            <a:br>
              <a:rPr lang="en-GB" dirty="0"/>
            </a:br>
            <a:r>
              <a:rPr lang="en-GB" dirty="0"/>
              <a:t>Questionnaire included in RD-ASEP monitoring datasheet:</a:t>
            </a:r>
          </a:p>
          <a:p>
            <a:pPr lvl="3"/>
            <a:r>
              <a:rPr lang="en-GB" dirty="0"/>
              <a:t>to qualify the RD ASEP process, </a:t>
            </a:r>
          </a:p>
          <a:p>
            <a:pPr lvl="3"/>
            <a:r>
              <a:rPr lang="en-GB" dirty="0"/>
              <a:t>to identify potential difficulties encountered </a:t>
            </a:r>
          </a:p>
          <a:p>
            <a:pPr lvl="3"/>
            <a:r>
              <a:rPr lang="en-GB" dirty="0"/>
              <a:t>to highlight the ways of improvement.</a:t>
            </a:r>
          </a:p>
          <a:p>
            <a:pPr lvl="2"/>
            <a:r>
              <a:rPr lang="en-GB" dirty="0"/>
              <a:t>Database analysis 				</a:t>
            </a:r>
            <a:r>
              <a:rPr lang="en-GB" dirty="0">
                <a:solidFill>
                  <a:srgbClr val="FFC000"/>
                </a:solidFill>
                <a:sym typeface="Wingdings" panose="05000000000000000000" pitchFamily="2" charset="2"/>
              </a:rPr>
              <a:t></a:t>
            </a:r>
            <a:br>
              <a:rPr lang="en-GB" dirty="0"/>
            </a:br>
            <a:r>
              <a:rPr lang="en-GB" dirty="0"/>
              <a:t>statistical analysis, impact of the RD ASEP (correlation, trends, ways of improvement…)</a:t>
            </a:r>
          </a:p>
          <a:p>
            <a:r>
              <a:rPr lang="en-GB" dirty="0"/>
              <a:t>Joint study of CPs and Automotive Industry</a:t>
            </a:r>
          </a:p>
          <a:p>
            <a:pPr lvl="1"/>
            <a:r>
              <a:rPr lang="en-GB" dirty="0"/>
              <a:t>France, Germany, Japan, The Netherlands, OICA (ACEA)</a:t>
            </a:r>
          </a:p>
          <a:p>
            <a:endParaRPr lang="en-GB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1333EE-5B12-BD6F-1F45-EA7BA2C7584F}"/>
              </a:ext>
            </a:extLst>
          </p:cNvPr>
          <p:cNvSpPr txBox="1"/>
          <p:nvPr/>
        </p:nvSpPr>
        <p:spPr>
          <a:xfrm>
            <a:off x="284086" y="6404353"/>
            <a:ext cx="43797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*Previous study’s presentation, questionnaires details: </a:t>
            </a:r>
            <a:r>
              <a:rPr lang="en-GB" sz="1100" dirty="0">
                <a:hlinkClick r:id="rId3"/>
              </a:rPr>
              <a:t>GRBP-78-34</a:t>
            </a:r>
            <a:endParaRPr lang="en-GB" sz="1100" dirty="0"/>
          </a:p>
          <a:p>
            <a:r>
              <a:rPr lang="it-IT" sz="1100" dirty="0"/>
              <a:t>RD-ASEP Monitoring Data Delivery Document: </a:t>
            </a:r>
            <a:r>
              <a:rPr lang="it-IT" sz="1100" dirty="0">
                <a:hlinkClick r:id="rId4"/>
              </a:rPr>
              <a:t>GRBP-77-15-Rev.3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1351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BF261D23-6182-445E-9D5C-978B841457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Espace réservé pour une image  19" descr="Une image contenant ciel, extérieur, scène, passage&#10;&#10;Description générée automatiquement">
            <a:extLst>
              <a:ext uri="{FF2B5EF4-FFF2-40B4-BE49-F238E27FC236}">
                <a16:creationId xmlns:a16="http://schemas.microsoft.com/office/drawing/2014/main" id="{D35EC673-0025-4FCE-9BB1-0B65C2558E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Espace réservé pour une image  24" descr="Une image contenant intérieur, LEGO, neige, jouet&#10;&#10;Description générée automatiquement">
            <a:extLst>
              <a:ext uri="{FF2B5EF4-FFF2-40B4-BE49-F238E27FC236}">
                <a16:creationId xmlns:a16="http://schemas.microsoft.com/office/drawing/2014/main" id="{2655F1A8-F322-4B8C-A5ED-735508E2FF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re 20">
            <a:extLst>
              <a:ext uri="{FF2B5EF4-FFF2-40B4-BE49-F238E27FC236}">
                <a16:creationId xmlns:a16="http://schemas.microsoft.com/office/drawing/2014/main" id="{A269B18C-E83A-C77B-5E94-4666A113D9A8}"/>
              </a:ext>
            </a:extLst>
          </p:cNvPr>
          <p:cNvSpPr txBox="1">
            <a:spLocks/>
          </p:cNvSpPr>
          <p:nvPr/>
        </p:nvSpPr>
        <p:spPr>
          <a:xfrm>
            <a:off x="784459" y="3798695"/>
            <a:ext cx="5521091" cy="1649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WP1.1. Literature review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07436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Literature review : ASEP during development </a:t>
            </a:r>
            <a:r>
              <a:rPr lang="en-US"/>
              <a:t>(2005-2009)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5</a:t>
            </a:fld>
            <a:endParaRPr lang="fr-F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084A07-F18B-5B61-B3ED-6200BFD58A16}"/>
              </a:ext>
            </a:extLst>
          </p:cNvPr>
          <p:cNvCxnSpPr>
            <a:cxnSpLocks/>
          </p:cNvCxnSpPr>
          <p:nvPr/>
        </p:nvCxnSpPr>
        <p:spPr>
          <a:xfrm flipV="1">
            <a:off x="0" y="4018952"/>
            <a:ext cx="12192000" cy="250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9182D2-6FBF-9A31-730A-58C755909584}"/>
              </a:ext>
            </a:extLst>
          </p:cNvPr>
          <p:cNvSpPr txBox="1"/>
          <p:nvPr/>
        </p:nvSpPr>
        <p:spPr>
          <a:xfrm>
            <a:off x="9446588" y="1169595"/>
            <a:ext cx="2916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Model-based </a:t>
            </a:r>
            <a:r>
              <a:rPr lang="en-GB" b="1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approach</a:t>
            </a:r>
            <a:endParaRPr lang="en-GB" b="1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9CD978-FDE3-94E0-DB13-1D8B34FDB9C7}"/>
              </a:ext>
            </a:extLst>
          </p:cNvPr>
          <p:cNvSpPr txBox="1"/>
          <p:nvPr/>
        </p:nvSpPr>
        <p:spPr>
          <a:xfrm>
            <a:off x="159952" y="1221826"/>
            <a:ext cx="1431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OICA proposal</a:t>
            </a:r>
            <a:endParaRPr lang="en-GB" sz="1400" b="1" dirty="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87374E-75BB-0BBA-AF6F-221C32C7175D}"/>
              </a:ext>
            </a:extLst>
          </p:cNvPr>
          <p:cNvSpPr txBox="1"/>
          <p:nvPr/>
        </p:nvSpPr>
        <p:spPr>
          <a:xfrm>
            <a:off x="151074" y="1527745"/>
            <a:ext cx="3616960" cy="194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Detecting </a:t>
            </a:r>
            <a:r>
              <a:rPr lang="en-GB" sz="1400" b="1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non-linearities</a:t>
            </a: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, cycle-beating, cheating.</a:t>
            </a: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b="1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Engineering</a:t>
            </a: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method based on a linear </a:t>
            </a:r>
            <a:r>
              <a:rPr lang="en-GB" sz="1400" b="1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regression </a:t>
            </a: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determined individually per vehicle.</a:t>
            </a: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b="1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Engine speed </a:t>
            </a: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based.</a:t>
            </a:r>
          </a:p>
          <a:p>
            <a:pPr marR="22225" lvl="0">
              <a:spcAft>
                <a:spcPts val="895"/>
              </a:spcAft>
            </a:pPr>
            <a:endParaRPr lang="en-GB" sz="1400" kern="100" dirty="0">
              <a:solidFill>
                <a:srgbClr val="0070C0"/>
              </a:solidFill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05158E-F2DA-A406-06A0-0AFA15B72CAC}"/>
              </a:ext>
            </a:extLst>
          </p:cNvPr>
          <p:cNvSpPr txBox="1"/>
          <p:nvPr/>
        </p:nvSpPr>
        <p:spPr>
          <a:xfrm>
            <a:off x="9367022" y="4093704"/>
            <a:ext cx="3058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Not-To-Exceed approach</a:t>
            </a:r>
            <a:endParaRPr lang="en-GB" b="1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5B92C7-7993-6A67-DE8A-9281D3A49AC7}"/>
              </a:ext>
            </a:extLst>
          </p:cNvPr>
          <p:cNvSpPr txBox="1"/>
          <p:nvPr/>
        </p:nvSpPr>
        <p:spPr>
          <a:xfrm>
            <a:off x="4209710" y="1221826"/>
            <a:ext cx="1276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F/D proposal</a:t>
            </a:r>
            <a:endParaRPr lang="en-GB" sz="1400" b="1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BBA318-937C-3850-3F36-97A7D799DE68}"/>
              </a:ext>
            </a:extLst>
          </p:cNvPr>
          <p:cNvSpPr txBox="1"/>
          <p:nvPr/>
        </p:nvSpPr>
        <p:spPr>
          <a:xfrm>
            <a:off x="4124960" y="1574384"/>
            <a:ext cx="2666776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22225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Based on </a:t>
            </a:r>
            <a:r>
              <a:rPr lang="en-GB" sz="1400" b="1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linear sound behaviour.</a:t>
            </a: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Establishing </a:t>
            </a:r>
            <a:r>
              <a:rPr lang="en-GB" sz="1400" b="1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limit curves </a:t>
            </a: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based on fixed slopes.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9DE1C9-AD83-9B44-C7C8-D369E6A7AE72}"/>
              </a:ext>
            </a:extLst>
          </p:cNvPr>
          <p:cNvSpPr txBox="1"/>
          <p:nvPr/>
        </p:nvSpPr>
        <p:spPr>
          <a:xfrm>
            <a:off x="6993454" y="1221826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+mj-lt"/>
              </a:rPr>
              <a:t>Slope-Assessment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7E998D-343C-2E1E-EFA9-68211A1B288B}"/>
              </a:ext>
            </a:extLst>
          </p:cNvPr>
          <p:cNvSpPr txBox="1"/>
          <p:nvPr/>
        </p:nvSpPr>
        <p:spPr>
          <a:xfrm>
            <a:off x="4181460" y="4628844"/>
            <a:ext cx="2610276" cy="173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P</a:t>
            </a: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reserving the </a:t>
            </a:r>
            <a:r>
              <a:rPr lang="en-GB" sz="1400" b="1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benefits</a:t>
            </a: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of </a:t>
            </a:r>
            <a:r>
              <a:rPr lang="en-GB" sz="1400" b="1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R51.02</a:t>
            </a: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Operating conditions close to 61 km/h and 1.9 m/s².</a:t>
            </a:r>
          </a:p>
          <a:p>
            <a:pPr marR="22225" lvl="0">
              <a:spcAft>
                <a:spcPts val="895"/>
              </a:spcAft>
            </a:pPr>
            <a:endParaRPr lang="en-GB" sz="1400" kern="100" dirty="0">
              <a:solidFill>
                <a:srgbClr val="181717"/>
              </a:solidFill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22225" lvl="0">
              <a:spcAft>
                <a:spcPts val="895"/>
              </a:spcAft>
            </a:pPr>
            <a:endParaRPr lang="en-GB" sz="1400" kern="100" dirty="0">
              <a:solidFill>
                <a:srgbClr val="181717"/>
              </a:solidFill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5097D5-01F9-C9E6-2EC1-BD923D5FA56E}"/>
              </a:ext>
            </a:extLst>
          </p:cNvPr>
          <p:cNvSpPr txBox="1"/>
          <p:nvPr/>
        </p:nvSpPr>
        <p:spPr>
          <a:xfrm>
            <a:off x="159952" y="4258541"/>
            <a:ext cx="2023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+mj-lt"/>
              </a:rPr>
              <a:t>Netherlands proposal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CA29B2-B820-EC79-7904-55DDF0DDC6AA}"/>
              </a:ext>
            </a:extLst>
          </p:cNvPr>
          <p:cNvSpPr txBox="1"/>
          <p:nvPr/>
        </p:nvSpPr>
        <p:spPr>
          <a:xfrm>
            <a:off x="112746" y="4566318"/>
            <a:ext cx="3500773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22225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Establishing </a:t>
            </a:r>
            <a:r>
              <a:rPr lang="en-GB" sz="1400" b="1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limit curves</a:t>
            </a: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GB" sz="1400" b="1" kern="100" dirty="0">
              <a:solidFill>
                <a:srgbClr val="181717"/>
              </a:solidFill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Method not based on a physical noise model but geometrically built from both the</a:t>
            </a:r>
            <a:r>
              <a:rPr lang="en-GB" sz="1400" b="1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sz="1400" b="1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a</a:t>
            </a:r>
            <a:r>
              <a:rPr lang="en-GB" sz="1400" b="1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nchor </a:t>
            </a: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point and a </a:t>
            </a:r>
            <a:r>
              <a:rPr lang="en-GB" sz="1400" b="1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N-T-E</a:t>
            </a: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point at the </a:t>
            </a:r>
            <a:r>
              <a:rPr lang="en-GB" sz="1400" b="1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maximum</a:t>
            </a: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engine speed.</a:t>
            </a: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Dealing with the worst-case, but the slope could be artificially flat</a:t>
            </a:r>
            <a:r>
              <a:rPr lang="en-GB" sz="1400" kern="10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, especially </a:t>
            </a: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for vehicles with high rated engine speed.</a:t>
            </a:r>
            <a:endParaRPr lang="en-GB" sz="1400" kern="100" dirty="0">
              <a:solidFill>
                <a:srgbClr val="181717"/>
              </a:solidFill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3D4F89-DBEB-751D-95C8-5DBC4A02DACA}"/>
              </a:ext>
            </a:extLst>
          </p:cNvPr>
          <p:cNvSpPr txBox="1"/>
          <p:nvPr/>
        </p:nvSpPr>
        <p:spPr>
          <a:xfrm>
            <a:off x="4181460" y="4246496"/>
            <a:ext cx="2226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latin typeface="+mj-lt"/>
              </a:rPr>
              <a:t>Ref</a:t>
            </a:r>
            <a:r>
              <a:rPr lang="fr-FR" sz="1400" b="1" dirty="0">
                <a:latin typeface="+mj-lt"/>
              </a:rPr>
              <a:t>. Sound </a:t>
            </a:r>
            <a:r>
              <a:rPr lang="en-GB" sz="1400" b="1" dirty="0">
                <a:latin typeface="+mj-lt"/>
              </a:rPr>
              <a:t>Assessment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1443F9-C446-5FF6-A347-82EF51F1EEBF}"/>
              </a:ext>
            </a:extLst>
          </p:cNvPr>
          <p:cNvSpPr txBox="1"/>
          <p:nvPr/>
        </p:nvSpPr>
        <p:spPr>
          <a:xfrm>
            <a:off x="7064480" y="1615406"/>
            <a:ext cx="441626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Combination of F/D and OICA proposals.</a:t>
            </a: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Critics/limitations:</a:t>
            </a: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The engine speed, as only explicative variable, limits the gear ratios to k ≤ </a:t>
            </a:r>
            <a:r>
              <a:rPr lang="en-GB" sz="1400" kern="100" dirty="0" err="1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(for limiting the influence of the rolling noise).</a:t>
            </a: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No Not-to-exceed limit (No worst-case).</a:t>
            </a: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Slope-Assessment could allow noisier vehicles than R51.02.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D4421B-D1DC-784A-510F-7F8DE1E0A731}"/>
              </a:ext>
            </a:extLst>
          </p:cNvPr>
          <p:cNvSpPr txBox="1"/>
          <p:nvPr/>
        </p:nvSpPr>
        <p:spPr>
          <a:xfrm>
            <a:off x="7085797" y="4243514"/>
            <a:ext cx="1742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latin typeface="+mj-lt"/>
              </a:rPr>
              <a:t>L</a:t>
            </a:r>
            <a:r>
              <a:rPr lang="en-GB" sz="1400" b="1" baseline="-25000" dirty="0" err="1">
                <a:latin typeface="+mj-lt"/>
              </a:rPr>
              <a:t>urban</a:t>
            </a:r>
            <a:r>
              <a:rPr lang="en-GB" sz="1400" b="1" dirty="0">
                <a:latin typeface="+mj-lt"/>
              </a:rPr>
              <a:t>-Assessment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BD1383-8B4E-1C92-5FCA-3C8CC7009B4A}"/>
              </a:ext>
            </a:extLst>
          </p:cNvPr>
          <p:cNvSpPr txBox="1"/>
          <p:nvPr/>
        </p:nvSpPr>
        <p:spPr>
          <a:xfrm>
            <a:off x="7085797" y="4750779"/>
            <a:ext cx="3855882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Defining a </a:t>
            </a:r>
            <a:r>
              <a:rPr lang="en-GB" sz="1400" b="1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vehicle of concern </a:t>
            </a: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using </a:t>
            </a:r>
            <a:r>
              <a:rPr lang="en-GB" sz="1400" b="1" kern="100" dirty="0" err="1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L</a:t>
            </a:r>
            <a:r>
              <a:rPr lang="en-GB" sz="1400" b="1" kern="100" baseline="-25000" dirty="0" err="1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urban</a:t>
            </a: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as </a:t>
            </a:r>
            <a:r>
              <a:rPr lang="en-GB" sz="1400" b="1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metric</a:t>
            </a: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b="1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Classifying</a:t>
            </a: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method</a:t>
            </a:r>
            <a:r>
              <a:rPr lang="en-GB" sz="1400" b="1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empirically </a:t>
            </a: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established from dataset.</a:t>
            </a:r>
          </a:p>
          <a:p>
            <a:pPr marL="285750" marR="22225" lvl="0" indent="-285750">
              <a:spcAft>
                <a:spcPts val="895"/>
              </a:spcAft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The assumptions make difficult to understand the physical noise behaviour of the vehicles.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935340-D359-7407-0110-86D11A89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ACEA/UTAC study on ASEP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16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Literature review : Vehicle annoyance versus ASEP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2B61C-D700-8FE8-AC48-49F79509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74"/>
          <a:stretch/>
        </p:blipFill>
        <p:spPr>
          <a:xfrm>
            <a:off x="9234677" y="1874952"/>
            <a:ext cx="2656954" cy="1782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FED4F7-EE9A-AE5D-97A9-E39C08930165}"/>
              </a:ext>
            </a:extLst>
          </p:cNvPr>
          <p:cNvSpPr txBox="1"/>
          <p:nvPr/>
        </p:nvSpPr>
        <p:spPr>
          <a:xfrm>
            <a:off x="137966" y="1096406"/>
            <a:ext cx="879365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Administration’s view: citizens’ complaints (from environment groups)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The sound emitted by M1 cars is perceived as </a:t>
            </a:r>
            <a:r>
              <a:rPr lang="en-GB" sz="1600" b="1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annoyance</a:t>
            </a:r>
            <a:r>
              <a:rPr lang="en-GB" sz="16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 but less important compared to other sources</a:t>
            </a:r>
            <a:r>
              <a:rPr lang="en-GB" sz="18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Administration’s action: noise abatement</a:t>
            </a:r>
            <a:endParaRPr lang="en-GB" sz="1050" b="1" dirty="0">
              <a:solidFill>
                <a:srgbClr val="181717"/>
              </a:solidFill>
              <a:latin typeface="+mj-lt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Installation of automated noise camera to </a:t>
            </a:r>
            <a:r>
              <a:rPr lang="en-GB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monitor sound 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 passing vehicles</a:t>
            </a:r>
            <a:endParaRPr lang="en-GB" sz="1600" dirty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Such monitoring can be used to gain an overview about </a:t>
            </a:r>
            <a:r>
              <a:rPr lang="en-GB" sz="1600" b="1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nature, number and timing of any kind of noise events </a:t>
            </a:r>
            <a:r>
              <a:rPr lang="en-GB" sz="1600" kern="1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(sirens, horns, </a:t>
            </a:r>
            <a:r>
              <a:rPr lang="en-GB" sz="1600" kern="1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street sweepers, garbage trucks, modified vehicles, reckless driving, buses, trucks and more).</a:t>
            </a:r>
            <a:endParaRPr lang="en-GB" sz="16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Manufacturer view: sound enthusiast customers (from press releases)</a:t>
            </a:r>
          </a:p>
          <a:p>
            <a:pPr marL="285750" marR="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The sound’s character of cars is often perceived as </a:t>
            </a:r>
            <a:r>
              <a:rPr lang="en-GB" sz="1600" b="1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pleasantness.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42424"/>
                </a:solidFill>
                <a:latin typeface="+mj-lt"/>
              </a:rPr>
              <a:t>The ASEP provisions triggered a thorough </a:t>
            </a:r>
            <a:r>
              <a:rPr lang="en-GB" sz="1600" b="1" dirty="0">
                <a:solidFill>
                  <a:srgbClr val="242424"/>
                </a:solidFill>
                <a:latin typeface="+mj-lt"/>
              </a:rPr>
              <a:t>redesign of the powertrain</a:t>
            </a:r>
            <a:r>
              <a:rPr lang="en-GB" sz="1600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R="0" algn="l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Press’ observation</a:t>
            </a:r>
            <a:r>
              <a:rPr lang="en-GB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 </a:t>
            </a:r>
          </a:p>
          <a:p>
            <a:pPr marL="285750" marR="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The sound of newer car models seem to be </a:t>
            </a:r>
            <a:r>
              <a:rPr lang="en-GB" sz="1600" b="1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less emotional</a:t>
            </a:r>
            <a:r>
              <a:rPr lang="en-GB" sz="1600" dirty="0">
                <a:solidFill>
                  <a:srgbClr val="181717"/>
                </a:solidFill>
                <a:latin typeface="+mj-lt"/>
                <a:ea typeface="Cambria" panose="02040503050406030204" pitchFamily="18" charset="0"/>
              </a:rPr>
              <a:t>.</a:t>
            </a:r>
            <a:r>
              <a:rPr lang="en-GB" sz="160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242424"/>
                </a:solidFill>
                <a:effectLst/>
                <a:latin typeface="+mj-lt"/>
              </a:rPr>
              <a:t>Customers report that new cars were “</a:t>
            </a:r>
            <a:r>
              <a:rPr lang="en-GB" sz="1600" b="1" i="0" dirty="0">
                <a:solidFill>
                  <a:srgbClr val="242424"/>
                </a:solidFill>
                <a:effectLst/>
                <a:latin typeface="+mj-lt"/>
              </a:rPr>
              <a:t>disappointing</a:t>
            </a:r>
            <a:r>
              <a:rPr lang="en-GB" sz="1600" i="0" dirty="0">
                <a:solidFill>
                  <a:srgbClr val="242424"/>
                </a:solidFill>
                <a:effectLst/>
                <a:latin typeface="+mj-lt"/>
              </a:rPr>
              <a:t> compared to previous models”.</a:t>
            </a:r>
            <a:endParaRPr lang="en-GB" sz="16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72480-9E59-FB62-14DC-155326F16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406" y="4556862"/>
            <a:ext cx="2353225" cy="1596534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5B2D43-3DE0-C66B-469B-3BF64341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ACEA/UTAC study on ASEP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53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BF261D23-6182-445E-9D5C-978B841457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Espace réservé pour une image  19" descr="Une image contenant ciel, extérieur, scène, passage&#10;&#10;Description générée automatiquement">
            <a:extLst>
              <a:ext uri="{FF2B5EF4-FFF2-40B4-BE49-F238E27FC236}">
                <a16:creationId xmlns:a16="http://schemas.microsoft.com/office/drawing/2014/main" id="{D35EC673-0025-4FCE-9BB1-0B65C2558E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Espace réservé pour une image  24" descr="Une image contenant intérieur, LEGO, neige, jouet&#10;&#10;Description générée automatiquement">
            <a:extLst>
              <a:ext uri="{FF2B5EF4-FFF2-40B4-BE49-F238E27FC236}">
                <a16:creationId xmlns:a16="http://schemas.microsoft.com/office/drawing/2014/main" id="{2655F1A8-F322-4B8C-A5ED-735508E2FF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re 20">
            <a:extLst>
              <a:ext uri="{FF2B5EF4-FFF2-40B4-BE49-F238E27FC236}">
                <a16:creationId xmlns:a16="http://schemas.microsoft.com/office/drawing/2014/main" id="{A269B18C-E83A-C77B-5E94-4666A113D9A8}"/>
              </a:ext>
            </a:extLst>
          </p:cNvPr>
          <p:cNvSpPr txBox="1">
            <a:spLocks/>
          </p:cNvSpPr>
          <p:nvPr/>
        </p:nvSpPr>
        <p:spPr>
          <a:xfrm>
            <a:off x="784459" y="3798695"/>
            <a:ext cx="5521091" cy="1649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WP1.2. Recognition and implementation of ASEP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95073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Questionnaire survey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89B73E-9ECF-BEA6-2CEF-B53EB424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ACEA/UTAC study on ASEP </a:t>
            </a:r>
            <a:endParaRPr lang="en-GB" dirty="0"/>
          </a:p>
        </p:txBody>
      </p:sp>
      <p:pic>
        <p:nvPicPr>
          <p:cNvPr id="17" name="Picture 16" descr="A map of the world with different colored continents&#10;&#10;Description automatically generated">
            <a:extLst>
              <a:ext uri="{FF2B5EF4-FFF2-40B4-BE49-F238E27FC236}">
                <a16:creationId xmlns:a16="http://schemas.microsoft.com/office/drawing/2014/main" id="{5228D481-12B0-1B14-C1EE-363715CB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4" y="4113171"/>
            <a:ext cx="6843346" cy="2711450"/>
          </a:xfrm>
          <a:prstGeom prst="rect">
            <a:avLst/>
          </a:prstGeom>
        </p:spPr>
      </p:pic>
      <p:pic>
        <p:nvPicPr>
          <p:cNvPr id="18" name="Picture 17" descr="A map of the world">
            <a:extLst>
              <a:ext uri="{FF2B5EF4-FFF2-40B4-BE49-F238E27FC236}">
                <a16:creationId xmlns:a16="http://schemas.microsoft.com/office/drawing/2014/main" id="{D6BE0AAA-F76B-84B7-E046-084C1ABFB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0" y="1282196"/>
            <a:ext cx="6765290" cy="27114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3963E2-79FA-E2D1-1ED7-FF2B035636E7}"/>
              </a:ext>
            </a:extLst>
          </p:cNvPr>
          <p:cNvSpPr txBox="1"/>
          <p:nvPr/>
        </p:nvSpPr>
        <p:spPr>
          <a:xfrm>
            <a:off x="8165804" y="1483474"/>
            <a:ext cx="37798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crafted two distinct questionnaires, specifically designed for OEMs and CPs.</a:t>
            </a:r>
          </a:p>
          <a:p>
            <a:endParaRPr lang="en-US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collected feedback from a total of 17 OEMs and 15 CPs. </a:t>
            </a:r>
          </a:p>
          <a:p>
            <a:endParaRPr lang="en-US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eographic distribution of  OEMs (top) and CPs (bottom), categorized by their respective regions. </a:t>
            </a:r>
          </a:p>
          <a:p>
            <a:endParaRPr lang="en-US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representativity, particularly in the European region.</a:t>
            </a:r>
            <a:endParaRPr lang="en-GB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3F3F1F-36DF-4999-C5AE-9B1496C8F8A9}"/>
              </a:ext>
            </a:extLst>
          </p:cNvPr>
          <p:cNvSpPr txBox="1"/>
          <p:nvPr/>
        </p:nvSpPr>
        <p:spPr>
          <a:xfrm>
            <a:off x="3530009" y="6379089"/>
            <a:ext cx="2243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CPs feedback (%)</a:t>
            </a:r>
            <a:endParaRPr lang="en-GB" sz="140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C7F5FF-B3A8-2002-73F2-B0DFA73FE922}"/>
              </a:ext>
            </a:extLst>
          </p:cNvPr>
          <p:cNvSpPr txBox="1"/>
          <p:nvPr/>
        </p:nvSpPr>
        <p:spPr>
          <a:xfrm>
            <a:off x="3434316" y="3499411"/>
            <a:ext cx="2339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OEMs feedback (%)</a:t>
            </a:r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186769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Key findings from OEMs questionnaire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89B73E-9ECF-BEA6-2CEF-B53EB424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ACEA/UTAC study on ASEP </a:t>
            </a: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3963E2-79FA-E2D1-1ED7-FF2B035636E7}"/>
              </a:ext>
            </a:extLst>
          </p:cNvPr>
          <p:cNvSpPr txBox="1"/>
          <p:nvPr/>
        </p:nvSpPr>
        <p:spPr>
          <a:xfrm>
            <a:off x="103400" y="1308075"/>
            <a:ext cx="43091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/>
              <a:t>Most manufacturers apply the guidance of the GRB-68-03 voluntarily.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orrelation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between the PMR and the impact of the ASEP.</a:t>
            </a:r>
          </a:p>
          <a:p>
            <a:pPr marL="342900" indent="-342900">
              <a:buAutoNum type="arabicPeriod"/>
            </a:pP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sz="1600" dirty="0"/>
              <a:t>Most manufacturers of vehicles with low PMR are little impacted by ASEP.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Most manufacturers of low PMR vehicles consider ASEP too time-consuming with minimal impact.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Most manufacturers of high PMR vehicles rate ASEP as being  balanced.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 ASEP has an impact, especially on exhaust system, ECU and TCU.</a:t>
            </a:r>
            <a:br>
              <a:rPr lang="en-GB" sz="1600" dirty="0"/>
            </a:b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38E494E3-A5D2-6DAA-25E0-1E33A6266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23" y="3130023"/>
            <a:ext cx="7481777" cy="3054745"/>
          </a:xfrm>
          <a:prstGeom prst="rect">
            <a:avLst/>
          </a:prstGeom>
        </p:spPr>
      </p:pic>
      <p:pic>
        <p:nvPicPr>
          <p:cNvPr id="6" name="Picture 5" descr="A graph with blue squares&#10;&#10;Description automatically generated">
            <a:extLst>
              <a:ext uri="{FF2B5EF4-FFF2-40B4-BE49-F238E27FC236}">
                <a16:creationId xmlns:a16="http://schemas.microsoft.com/office/drawing/2014/main" id="{794E6D4A-5F7A-C4DD-7D59-6895921D3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94" y="1262666"/>
            <a:ext cx="2727857" cy="1453926"/>
          </a:xfrm>
          <a:prstGeom prst="rect">
            <a:avLst/>
          </a:prstGeom>
        </p:spPr>
      </p:pic>
      <p:pic>
        <p:nvPicPr>
          <p:cNvPr id="7" name="Picture 6" descr="A pie chart with numbers and text with Crust in the background">
            <a:extLst>
              <a:ext uri="{FF2B5EF4-FFF2-40B4-BE49-F238E27FC236}">
                <a16:creationId xmlns:a16="http://schemas.microsoft.com/office/drawing/2014/main" id="{F8CAAD69-2732-A2C5-E48B-158D631C2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751" y="1498314"/>
            <a:ext cx="3778989" cy="13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438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arte Utac 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 Présentation avec nouveau logo" id="{41F3EA33-912A-4903-8CCA-99FF488B0193}" vid="{C303C125-C101-4B8B-B005-6DF588CFC6F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9" ma:contentTypeDescription="Create a new document." ma:contentTypeScope="" ma:versionID="957983f112ff70deb4ba3514eaba81b6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226e8c697896011a9f0e61e90df53f9c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F6259D2F-7279-4B3B-A0AE-CC3B7AA5FD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439D32-1CB6-4108-8258-2DE54F50B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D8301C-151E-4D1E-9D3E-094B5446ADDC}">
  <ds:schemaRefs>
    <ds:schemaRef ds:uri="http://purl.org/dc/elements/1.1/"/>
    <ds:schemaRef ds:uri="http://schemas.microsoft.com/office/2006/metadata/properties"/>
    <ds:schemaRef ds:uri="http://purl.org/dc/terms/"/>
    <ds:schemaRef ds:uri="3cfad542-f8af-4d87-a827-71e89436adae"/>
    <ds:schemaRef ds:uri="http://schemas.microsoft.com/office/2006/documentManagement/types"/>
    <ds:schemaRef ds:uri="20731510-4108-4213-8f81-4b776fbb9f4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acccb6d4-dbe5-46d2-b4d3-5733603d8cc6"/>
    <ds:schemaRef ds:uri="985ec44e-1bab-4c0b-9df0-6ba128686f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2030</Words>
  <Application>Microsoft Office PowerPoint</Application>
  <PresentationFormat>Widescreen</PresentationFormat>
  <Paragraphs>213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Söhne</vt:lpstr>
      <vt:lpstr>Arial</vt:lpstr>
      <vt:lpstr>Calibri</vt:lpstr>
      <vt:lpstr>Courier New</vt:lpstr>
      <vt:lpstr>Wingdings</vt:lpstr>
      <vt:lpstr>Thème Office</vt:lpstr>
      <vt:lpstr>Masque présentation OICA</vt:lpstr>
      <vt:lpstr>ASEP / RD-ASEP Study</vt:lpstr>
      <vt:lpstr>PowerPoint Presentation</vt:lpstr>
      <vt:lpstr>Study on ASEP and RD-ASEP Monitoring - outlines</vt:lpstr>
      <vt:lpstr>PowerPoint Presentation</vt:lpstr>
      <vt:lpstr>Literature review : ASEP during development (2005-2009)</vt:lpstr>
      <vt:lpstr>Literature review : Vehicle annoyance versus ASEP </vt:lpstr>
      <vt:lpstr>PowerPoint Presentation</vt:lpstr>
      <vt:lpstr>Questionnaire survey</vt:lpstr>
      <vt:lpstr>Key findings from OEMs questionnaire </vt:lpstr>
      <vt:lpstr>Key findings from CPs questionnaire </vt:lpstr>
      <vt:lpstr>PowerPoint Presentation</vt:lpstr>
      <vt:lpstr>Next steps</vt:lpstr>
      <vt:lpstr>PowerPoint Presentation</vt:lpstr>
      <vt:lpstr>RD-ASEP monitoring: database</vt:lpstr>
      <vt:lpstr>RD-ASEP monitoring: first data</vt:lpstr>
      <vt:lpstr>RD-ASEP monitoring: vehicles characteristics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2023-12-13T10:44:21Z</dcterms:created>
  <dcterms:modified xsi:type="dcterms:W3CDTF">2024-02-06T11:14:37Z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0x010100108043651ECC85439FDEE83D1A67C6A8</vt:lpwstr>
  </property>
  <property fmtid="{D5CDD505-2E9C-101B-9397-08002B2CF9AE}" pid="3" name="ClassificationContentMarkingFooterLocations">
    <vt:lpwstr>Thème Office:5</vt:lpwstr>
  </property>
  <property fmtid="{D5CDD505-2E9C-101B-9397-08002B2CF9AE}" pid="4" name="ClassificationContentMarkingFooterText">
    <vt:lpwstr>Confidential Document</vt:lpwstr>
  </property>
  <property fmtid="{D5CDD505-2E9C-101B-9397-08002B2CF9AE}" pid="5" name="MSIP_Label_02ffc28e-b571-4281-a4cf-1d6fb2578044_Enabled">
    <vt:lpwstr>true</vt:lpwstr>
  </property>
  <property fmtid="{D5CDD505-2E9C-101B-9397-08002B2CF9AE}" pid="6" name="MSIP_Label_02ffc28e-b571-4281-a4cf-1d6fb2578044_SetDate">
    <vt:lpwstr>2024-02-01T11:15:38Z</vt:lpwstr>
  </property>
  <property fmtid="{D5CDD505-2E9C-101B-9397-08002B2CF9AE}" pid="7" name="MSIP_Label_02ffc28e-b571-4281-a4cf-1d6fb2578044_Method">
    <vt:lpwstr>Privileged</vt:lpwstr>
  </property>
  <property fmtid="{D5CDD505-2E9C-101B-9397-08002B2CF9AE}" pid="8" name="MSIP_Label_02ffc28e-b571-4281-a4cf-1d6fb2578044_Name">
    <vt:lpwstr>Public - No Markings</vt:lpwstr>
  </property>
  <property fmtid="{D5CDD505-2E9C-101B-9397-08002B2CF9AE}" pid="9" name="MSIP_Label_02ffc28e-b571-4281-a4cf-1d6fb2578044_SiteId">
    <vt:lpwstr>95579480-b619-4d86-9f0d-74f0cdef4bfb</vt:lpwstr>
  </property>
  <property fmtid="{D5CDD505-2E9C-101B-9397-08002B2CF9AE}" pid="10" name="MSIP_Label_02ffc28e-b571-4281-a4cf-1d6fb2578044_ActionId">
    <vt:lpwstr>ccd5b611-733b-4f15-8058-c47e731709f3</vt:lpwstr>
  </property>
  <property fmtid="{D5CDD505-2E9C-101B-9397-08002B2CF9AE}" pid="11" name="MSIP_Label_02ffc28e-b571-4281-a4cf-1d6fb2578044_ContentBits">
    <vt:lpwstr>0</vt:lpwstr>
  </property>
  <property fmtid="{D5CDD505-2E9C-101B-9397-08002B2CF9AE}" pid="12" name="MediaServiceImageTags">
    <vt:lpwstr/>
  </property>
  <property fmtid="{D5CDD505-2E9C-101B-9397-08002B2CF9AE}" pid="13" name="gba66df640194346a5267c50f24d4797">
    <vt:lpwstr/>
  </property>
  <property fmtid="{D5CDD505-2E9C-101B-9397-08002B2CF9AE}" pid="14" name="Office_x0020_of_x0020_Origin">
    <vt:lpwstr/>
  </property>
  <property fmtid="{D5CDD505-2E9C-101B-9397-08002B2CF9AE}" pid="15" name="Office of Origin">
    <vt:lpwstr/>
  </property>
</Properties>
</file>