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21"/>
  </p:notesMasterIdLst>
  <p:handoutMasterIdLst>
    <p:handoutMasterId r:id="rId22"/>
  </p:handoutMasterIdLst>
  <p:sldIdLst>
    <p:sldId id="256" r:id="rId4"/>
    <p:sldId id="257" r:id="rId5"/>
    <p:sldId id="534" r:id="rId6"/>
    <p:sldId id="527" r:id="rId7"/>
    <p:sldId id="524" r:id="rId8"/>
    <p:sldId id="536" r:id="rId9"/>
    <p:sldId id="535" r:id="rId10"/>
    <p:sldId id="259" r:id="rId11"/>
    <p:sldId id="325" r:id="rId12"/>
    <p:sldId id="327" r:id="rId13"/>
    <p:sldId id="264" r:id="rId14"/>
    <p:sldId id="265" r:id="rId15"/>
    <p:sldId id="329" r:id="rId16"/>
    <p:sldId id="330" r:id="rId17"/>
    <p:sldId id="331" r:id="rId18"/>
    <p:sldId id="332" r:id="rId19"/>
    <p:sldId id="258" r:id="rId20"/>
  </p:sldIdLst>
  <p:sldSz cx="12192000" cy="6858000"/>
  <p:notesSz cx="6797675" cy="9874250"/>
  <p:custDataLst>
    <p:tags r:id="rId2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CA6"/>
    <a:srgbClr val="2F5597"/>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643" y="62"/>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63" d="100"/>
          <a:sy n="63" d="100"/>
        </p:scale>
        <p:origin x="3206" y="7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1.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gs" Target="tags/tag1.xml"/><Relationship Id="rId28" Type="http://schemas.microsoft.com/office/2016/11/relationships/changesInfo" Target="changesInfos/changesInfo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co Tosca" userId="044457d9-a4fe-41d8-a050-3add2e5203d8" providerId="ADAL" clId="{E91F6F4C-F01D-4D7E-BE91-C21E65D78A22}"/>
    <pc:docChg chg="undo redo custSel addSld delSld modSld modMainMaster">
      <pc:chgData name="Marco Tosca" userId="044457d9-a4fe-41d8-a050-3add2e5203d8" providerId="ADAL" clId="{E91F6F4C-F01D-4D7E-BE91-C21E65D78A22}" dt="2024-02-01T17:12:03.093" v="1123" actId="20577"/>
      <pc:docMkLst>
        <pc:docMk/>
      </pc:docMkLst>
      <pc:sldChg chg="addSp delSp modSp mod modClrScheme chgLayout">
        <pc:chgData name="Marco Tosca" userId="044457d9-a4fe-41d8-a050-3add2e5203d8" providerId="ADAL" clId="{E91F6F4C-F01D-4D7E-BE91-C21E65D78A22}" dt="2024-02-01T16:15:20.699" v="584" actId="113"/>
        <pc:sldMkLst>
          <pc:docMk/>
          <pc:sldMk cId="3656674964" sldId="257"/>
        </pc:sldMkLst>
        <pc:spChg chg="add del mod ord">
          <ac:chgData name="Marco Tosca" userId="044457d9-a4fe-41d8-a050-3add2e5203d8" providerId="ADAL" clId="{E91F6F4C-F01D-4D7E-BE91-C21E65D78A22}" dt="2024-02-01T16:15:06.404" v="583" actId="700"/>
          <ac:spMkLst>
            <pc:docMk/>
            <pc:sldMk cId="3656674964" sldId="257"/>
            <ac:spMk id="3" creationId="{240F8CA5-54CA-7E73-8063-800FF8CAC396}"/>
          </ac:spMkLst>
        </pc:spChg>
        <pc:spChg chg="mod ord">
          <ac:chgData name="Marco Tosca" userId="044457d9-a4fe-41d8-a050-3add2e5203d8" providerId="ADAL" clId="{E91F6F4C-F01D-4D7E-BE91-C21E65D78A22}" dt="2024-02-01T16:15:06.404" v="583" actId="700"/>
          <ac:spMkLst>
            <pc:docMk/>
            <pc:sldMk cId="3656674964" sldId="257"/>
            <ac:spMk id="4" creationId="{251A0B96-3E00-45A2-8604-071C6AD0CB67}"/>
          </ac:spMkLst>
        </pc:spChg>
        <pc:spChg chg="mod ord">
          <ac:chgData name="Marco Tosca" userId="044457d9-a4fe-41d8-a050-3add2e5203d8" providerId="ADAL" clId="{E91F6F4C-F01D-4D7E-BE91-C21E65D78A22}" dt="2024-02-01T16:15:06.404" v="583" actId="700"/>
          <ac:spMkLst>
            <pc:docMk/>
            <pc:sldMk cId="3656674964" sldId="257"/>
            <ac:spMk id="5" creationId="{A7DC348E-9D34-4170-A4C8-D211F5EEA601}"/>
          </ac:spMkLst>
        </pc:spChg>
        <pc:spChg chg="add del mod ord">
          <ac:chgData name="Marco Tosca" userId="044457d9-a4fe-41d8-a050-3add2e5203d8" providerId="ADAL" clId="{E91F6F4C-F01D-4D7E-BE91-C21E65D78A22}" dt="2024-02-01T16:15:06.404" v="583" actId="700"/>
          <ac:spMkLst>
            <pc:docMk/>
            <pc:sldMk cId="3656674964" sldId="257"/>
            <ac:spMk id="6" creationId="{2840E088-63B8-5F45-30E7-17BDF6A21E0B}"/>
          </ac:spMkLst>
        </pc:spChg>
        <pc:spChg chg="mod">
          <ac:chgData name="Marco Tosca" userId="044457d9-a4fe-41d8-a050-3add2e5203d8" providerId="ADAL" clId="{E91F6F4C-F01D-4D7E-BE91-C21E65D78A22}" dt="2024-02-01T16:15:20.699" v="584" actId="113"/>
          <ac:spMkLst>
            <pc:docMk/>
            <pc:sldMk cId="3656674964" sldId="257"/>
            <ac:spMk id="8" creationId="{39BA5257-6B19-4A24-B926-D4EAA07FBFAD}"/>
          </ac:spMkLst>
        </pc:spChg>
        <pc:spChg chg="mod ord">
          <ac:chgData name="Marco Tosca" userId="044457d9-a4fe-41d8-a050-3add2e5203d8" providerId="ADAL" clId="{E91F6F4C-F01D-4D7E-BE91-C21E65D78A22}" dt="2024-02-01T16:15:06.404" v="583" actId="700"/>
          <ac:spMkLst>
            <pc:docMk/>
            <pc:sldMk cId="3656674964" sldId="257"/>
            <ac:spMk id="9" creationId="{32D2F9F7-58BF-407C-AF6A-3A26A30403FC}"/>
          </ac:spMkLst>
        </pc:spChg>
      </pc:sldChg>
      <pc:sldChg chg="delSp modSp mod">
        <pc:chgData name="Marco Tosca" userId="044457d9-a4fe-41d8-a050-3add2e5203d8" providerId="ADAL" clId="{E91F6F4C-F01D-4D7E-BE91-C21E65D78A22}" dt="2024-02-01T16:45:15.905" v="1048" actId="6549"/>
        <pc:sldMkLst>
          <pc:docMk/>
          <pc:sldMk cId="453304450" sldId="264"/>
        </pc:sldMkLst>
        <pc:spChg chg="mod">
          <ac:chgData name="Marco Tosca" userId="044457d9-a4fe-41d8-a050-3add2e5203d8" providerId="ADAL" clId="{E91F6F4C-F01D-4D7E-BE91-C21E65D78A22}" dt="2024-02-01T16:45:15.905" v="1048" actId="6549"/>
          <ac:spMkLst>
            <pc:docMk/>
            <pc:sldMk cId="453304450" sldId="264"/>
            <ac:spMk id="2" creationId="{FDCC6665-CA83-2E66-3810-7C1DDC54E967}"/>
          </ac:spMkLst>
        </pc:spChg>
        <pc:spChg chg="del">
          <ac:chgData name="Marco Tosca" userId="044457d9-a4fe-41d8-a050-3add2e5203d8" providerId="ADAL" clId="{E91F6F4C-F01D-4D7E-BE91-C21E65D78A22}" dt="2024-02-01T15:56:51.458" v="553" actId="478"/>
          <ac:spMkLst>
            <pc:docMk/>
            <pc:sldMk cId="453304450" sldId="264"/>
            <ac:spMk id="7" creationId="{24836749-1E55-4633-AF55-DA130E9BFA77}"/>
          </ac:spMkLst>
        </pc:spChg>
      </pc:sldChg>
      <pc:sldChg chg="delSp mod">
        <pc:chgData name="Marco Tosca" userId="044457d9-a4fe-41d8-a050-3add2e5203d8" providerId="ADAL" clId="{E91F6F4C-F01D-4D7E-BE91-C21E65D78A22}" dt="2024-02-01T15:16:47.931" v="0" actId="478"/>
        <pc:sldMkLst>
          <pc:docMk/>
          <pc:sldMk cId="2674502483" sldId="325"/>
        </pc:sldMkLst>
        <pc:spChg chg="del">
          <ac:chgData name="Marco Tosca" userId="044457d9-a4fe-41d8-a050-3add2e5203d8" providerId="ADAL" clId="{E91F6F4C-F01D-4D7E-BE91-C21E65D78A22}" dt="2024-02-01T15:16:47.931" v="0" actId="478"/>
          <ac:spMkLst>
            <pc:docMk/>
            <pc:sldMk cId="2674502483" sldId="325"/>
            <ac:spMk id="23" creationId="{11014F98-CCBA-11E2-F07D-ACC7CC034359}"/>
          </ac:spMkLst>
        </pc:spChg>
      </pc:sldChg>
      <pc:sldChg chg="addSp delSp modSp mod">
        <pc:chgData name="Marco Tosca" userId="044457d9-a4fe-41d8-a050-3add2e5203d8" providerId="ADAL" clId="{E91F6F4C-F01D-4D7E-BE91-C21E65D78A22}" dt="2024-02-01T15:35:17.064" v="131" actId="1076"/>
        <pc:sldMkLst>
          <pc:docMk/>
          <pc:sldMk cId="274320791" sldId="329"/>
        </pc:sldMkLst>
        <pc:spChg chg="mod">
          <ac:chgData name="Marco Tosca" userId="044457d9-a4fe-41d8-a050-3add2e5203d8" providerId="ADAL" clId="{E91F6F4C-F01D-4D7E-BE91-C21E65D78A22}" dt="2024-02-01T15:35:12.118" v="130" actId="20577"/>
          <ac:spMkLst>
            <pc:docMk/>
            <pc:sldMk cId="274320791" sldId="329"/>
            <ac:spMk id="7" creationId="{5EA7CA19-8281-5AA8-6667-9BB228C5E2FD}"/>
          </ac:spMkLst>
        </pc:spChg>
        <pc:spChg chg="del">
          <ac:chgData name="Marco Tosca" userId="044457d9-a4fe-41d8-a050-3add2e5203d8" providerId="ADAL" clId="{E91F6F4C-F01D-4D7E-BE91-C21E65D78A22}" dt="2024-02-01T15:33:40.299" v="103" actId="478"/>
          <ac:spMkLst>
            <pc:docMk/>
            <pc:sldMk cId="274320791" sldId="329"/>
            <ac:spMk id="11" creationId="{18AFB878-6C3D-CC70-A9AB-4C37736851B3}"/>
          </ac:spMkLst>
        </pc:spChg>
        <pc:spChg chg="add del mod">
          <ac:chgData name="Marco Tosca" userId="044457d9-a4fe-41d8-a050-3add2e5203d8" providerId="ADAL" clId="{E91F6F4C-F01D-4D7E-BE91-C21E65D78A22}" dt="2024-02-01T15:33:32.615" v="102" actId="478"/>
          <ac:spMkLst>
            <pc:docMk/>
            <pc:sldMk cId="274320791" sldId="329"/>
            <ac:spMk id="15" creationId="{BD230EC3-5887-42CD-E1A4-59F771344403}"/>
          </ac:spMkLst>
        </pc:spChg>
        <pc:grpChg chg="add del mod">
          <ac:chgData name="Marco Tosca" userId="044457d9-a4fe-41d8-a050-3add2e5203d8" providerId="ADAL" clId="{E91F6F4C-F01D-4D7E-BE91-C21E65D78A22}" dt="2024-02-01T15:33:50.347" v="104" actId="478"/>
          <ac:grpSpMkLst>
            <pc:docMk/>
            <pc:sldMk cId="274320791" sldId="329"/>
            <ac:grpSpMk id="6" creationId="{C8D5F2F2-F54C-F50C-F129-72DF28010630}"/>
          </ac:grpSpMkLst>
        </pc:grpChg>
        <pc:picChg chg="add del mod modCrop">
          <ac:chgData name="Marco Tosca" userId="044457d9-a4fe-41d8-a050-3add2e5203d8" providerId="ADAL" clId="{E91F6F4C-F01D-4D7E-BE91-C21E65D78A22}" dt="2024-02-01T15:23:50.233" v="63" actId="478"/>
          <ac:picMkLst>
            <pc:docMk/>
            <pc:sldMk cId="274320791" sldId="329"/>
            <ac:picMk id="3" creationId="{4792AD3F-4A2B-224E-DB6C-1B293F30A84D}"/>
          </ac:picMkLst>
        </pc:picChg>
        <pc:picChg chg="mod">
          <ac:chgData name="Marco Tosca" userId="044457d9-a4fe-41d8-a050-3add2e5203d8" providerId="ADAL" clId="{E91F6F4C-F01D-4D7E-BE91-C21E65D78A22}" dt="2024-02-01T15:23:57.103" v="64"/>
          <ac:picMkLst>
            <pc:docMk/>
            <pc:sldMk cId="274320791" sldId="329"/>
            <ac:picMk id="8" creationId="{956D2D7B-45BF-D87A-E62B-50E7A692FC26}"/>
          </ac:picMkLst>
        </pc:picChg>
        <pc:picChg chg="mod">
          <ac:chgData name="Marco Tosca" userId="044457d9-a4fe-41d8-a050-3add2e5203d8" providerId="ADAL" clId="{E91F6F4C-F01D-4D7E-BE91-C21E65D78A22}" dt="2024-02-01T15:35:17.064" v="131" actId="1076"/>
          <ac:picMkLst>
            <pc:docMk/>
            <pc:sldMk cId="274320791" sldId="329"/>
            <ac:picMk id="9" creationId="{87C4E335-86D8-6171-70B5-4A66C9752437}"/>
          </ac:picMkLst>
        </pc:picChg>
        <pc:picChg chg="mod">
          <ac:chgData name="Marco Tosca" userId="044457d9-a4fe-41d8-a050-3add2e5203d8" providerId="ADAL" clId="{E91F6F4C-F01D-4D7E-BE91-C21E65D78A22}" dt="2024-02-01T15:23:57.103" v="64"/>
          <ac:picMkLst>
            <pc:docMk/>
            <pc:sldMk cId="274320791" sldId="329"/>
            <ac:picMk id="10" creationId="{1A3BD0B3-990B-EE58-952E-FA4C500C3F76}"/>
          </ac:picMkLst>
        </pc:picChg>
        <pc:picChg chg="mod">
          <ac:chgData name="Marco Tosca" userId="044457d9-a4fe-41d8-a050-3add2e5203d8" providerId="ADAL" clId="{E91F6F4C-F01D-4D7E-BE91-C21E65D78A22}" dt="2024-02-01T15:23:57.103" v="64"/>
          <ac:picMkLst>
            <pc:docMk/>
            <pc:sldMk cId="274320791" sldId="329"/>
            <ac:picMk id="12" creationId="{F17624C1-B7BA-CE82-6BA2-40EB95126EA3}"/>
          </ac:picMkLst>
        </pc:picChg>
        <pc:picChg chg="add del mod modCrop">
          <ac:chgData name="Marco Tosca" userId="044457d9-a4fe-41d8-a050-3add2e5203d8" providerId="ADAL" clId="{E91F6F4C-F01D-4D7E-BE91-C21E65D78A22}" dt="2024-02-01T15:33:53.727" v="105" actId="478"/>
          <ac:picMkLst>
            <pc:docMk/>
            <pc:sldMk cId="274320791" sldId="329"/>
            <ac:picMk id="13" creationId="{F1C9C563-B15F-C12E-6968-FA6B210434E7}"/>
          </ac:picMkLst>
        </pc:picChg>
        <pc:picChg chg="add del mod modCrop">
          <ac:chgData name="Marco Tosca" userId="044457d9-a4fe-41d8-a050-3add2e5203d8" providerId="ADAL" clId="{E91F6F4C-F01D-4D7E-BE91-C21E65D78A22}" dt="2024-02-01T15:33:53.727" v="105" actId="478"/>
          <ac:picMkLst>
            <pc:docMk/>
            <pc:sldMk cId="274320791" sldId="329"/>
            <ac:picMk id="14" creationId="{EF24091F-17A6-B446-8DE5-A84F61054E24}"/>
          </ac:picMkLst>
        </pc:picChg>
      </pc:sldChg>
      <pc:sldChg chg="modSp mod">
        <pc:chgData name="Marco Tosca" userId="044457d9-a4fe-41d8-a050-3add2e5203d8" providerId="ADAL" clId="{E91F6F4C-F01D-4D7E-BE91-C21E65D78A22}" dt="2024-02-01T16:58:47.665" v="1092" actId="20577"/>
        <pc:sldMkLst>
          <pc:docMk/>
          <pc:sldMk cId="3576565768" sldId="330"/>
        </pc:sldMkLst>
        <pc:spChg chg="mod">
          <ac:chgData name="Marco Tosca" userId="044457d9-a4fe-41d8-a050-3add2e5203d8" providerId="ADAL" clId="{E91F6F4C-F01D-4D7E-BE91-C21E65D78A22}" dt="2024-02-01T16:58:47.665" v="1092" actId="20577"/>
          <ac:spMkLst>
            <pc:docMk/>
            <pc:sldMk cId="3576565768" sldId="330"/>
            <ac:spMk id="7" creationId="{533316E8-051E-8132-07AA-A20F7B4575CC}"/>
          </ac:spMkLst>
        </pc:spChg>
      </pc:sldChg>
      <pc:sldChg chg="addSp delSp modSp mod">
        <pc:chgData name="Marco Tosca" userId="044457d9-a4fe-41d8-a050-3add2e5203d8" providerId="ADAL" clId="{E91F6F4C-F01D-4D7E-BE91-C21E65D78A22}" dt="2024-02-01T17:00:36.726" v="1112" actId="20577"/>
        <pc:sldMkLst>
          <pc:docMk/>
          <pc:sldMk cId="1740455706" sldId="331"/>
        </pc:sldMkLst>
        <pc:spChg chg="add mod">
          <ac:chgData name="Marco Tosca" userId="044457d9-a4fe-41d8-a050-3add2e5203d8" providerId="ADAL" clId="{E91F6F4C-F01D-4D7E-BE91-C21E65D78A22}" dt="2024-02-01T15:56:11.906" v="547" actId="692"/>
          <ac:spMkLst>
            <pc:docMk/>
            <pc:sldMk cId="1740455706" sldId="331"/>
            <ac:spMk id="8" creationId="{645050F9-39BB-ADEB-9362-F857177DCECF}"/>
          </ac:spMkLst>
        </pc:spChg>
        <pc:spChg chg="mod">
          <ac:chgData name="Marco Tosca" userId="044457d9-a4fe-41d8-a050-3add2e5203d8" providerId="ADAL" clId="{E91F6F4C-F01D-4D7E-BE91-C21E65D78A22}" dt="2024-02-01T15:35:48.877" v="136" actId="1076"/>
          <ac:spMkLst>
            <pc:docMk/>
            <pc:sldMk cId="1740455706" sldId="331"/>
            <ac:spMk id="20" creationId="{3C3BA142-10D2-A1F4-B969-95570FC33EA9}"/>
          </ac:spMkLst>
        </pc:spChg>
        <pc:spChg chg="mod">
          <ac:chgData name="Marco Tosca" userId="044457d9-a4fe-41d8-a050-3add2e5203d8" providerId="ADAL" clId="{E91F6F4C-F01D-4D7E-BE91-C21E65D78A22}" dt="2024-02-01T16:00:01.606" v="566" actId="6549"/>
          <ac:spMkLst>
            <pc:docMk/>
            <pc:sldMk cId="1740455706" sldId="331"/>
            <ac:spMk id="24" creationId="{F55B3DFE-7DA9-34CB-34BD-4D38B4C1DDD3}"/>
          </ac:spMkLst>
        </pc:spChg>
        <pc:spChg chg="mod">
          <ac:chgData name="Marco Tosca" userId="044457d9-a4fe-41d8-a050-3add2e5203d8" providerId="ADAL" clId="{E91F6F4C-F01D-4D7E-BE91-C21E65D78A22}" dt="2024-02-01T15:36:02.704" v="139" actId="1076"/>
          <ac:spMkLst>
            <pc:docMk/>
            <pc:sldMk cId="1740455706" sldId="331"/>
            <ac:spMk id="27" creationId="{C55DE4E3-5A10-C8B0-4EE2-AFC87A8F0E08}"/>
          </ac:spMkLst>
        </pc:spChg>
        <pc:spChg chg="add del">
          <ac:chgData name="Marco Tosca" userId="044457d9-a4fe-41d8-a050-3add2e5203d8" providerId="ADAL" clId="{E91F6F4C-F01D-4D7E-BE91-C21E65D78A22}" dt="2024-02-01T15:55:10.740" v="536" actId="478"/>
          <ac:spMkLst>
            <pc:docMk/>
            <pc:sldMk cId="1740455706" sldId="331"/>
            <ac:spMk id="28" creationId="{49F41CF6-C2D0-CB13-10C4-05362A53B4B8}"/>
          </ac:spMkLst>
        </pc:spChg>
        <pc:graphicFrameChg chg="add del mod modGraphic">
          <ac:chgData name="Marco Tosca" userId="044457d9-a4fe-41d8-a050-3add2e5203d8" providerId="ADAL" clId="{E91F6F4C-F01D-4D7E-BE91-C21E65D78A22}" dt="2024-02-01T15:46:41.882" v="484" actId="478"/>
          <ac:graphicFrameMkLst>
            <pc:docMk/>
            <pc:sldMk cId="1740455706" sldId="331"/>
            <ac:graphicFrameMk id="6" creationId="{EB92F46E-8ABB-84B2-360F-229331CBD899}"/>
          </ac:graphicFrameMkLst>
        </pc:graphicFrameChg>
        <pc:graphicFrameChg chg="add mod modGraphic">
          <ac:chgData name="Marco Tosca" userId="044457d9-a4fe-41d8-a050-3add2e5203d8" providerId="ADAL" clId="{E91F6F4C-F01D-4D7E-BE91-C21E65D78A22}" dt="2024-02-01T15:53:58.034" v="532" actId="6549"/>
          <ac:graphicFrameMkLst>
            <pc:docMk/>
            <pc:sldMk cId="1740455706" sldId="331"/>
            <ac:graphicFrameMk id="7" creationId="{51B0E3B7-4845-D292-0674-FD1F77202246}"/>
          </ac:graphicFrameMkLst>
        </pc:graphicFrameChg>
        <pc:graphicFrameChg chg="mod modGraphic">
          <ac:chgData name="Marco Tosca" userId="044457d9-a4fe-41d8-a050-3add2e5203d8" providerId="ADAL" clId="{E91F6F4C-F01D-4D7E-BE91-C21E65D78A22}" dt="2024-02-01T17:00:36.726" v="1112" actId="20577"/>
          <ac:graphicFrameMkLst>
            <pc:docMk/>
            <pc:sldMk cId="1740455706" sldId="331"/>
            <ac:graphicFrameMk id="19" creationId="{9259191C-5D84-6A86-BA2F-63A9CF67C4EA}"/>
          </ac:graphicFrameMkLst>
        </pc:graphicFrameChg>
        <pc:picChg chg="add del mod">
          <ac:chgData name="Marco Tosca" userId="044457d9-a4fe-41d8-a050-3add2e5203d8" providerId="ADAL" clId="{E91F6F4C-F01D-4D7E-BE91-C21E65D78A22}" dt="2024-02-01T15:54:29.257" v="535" actId="478"/>
          <ac:picMkLst>
            <pc:docMk/>
            <pc:sldMk cId="1740455706" sldId="331"/>
            <ac:picMk id="26" creationId="{42AE8F5C-EC64-2C83-0129-FB4ED8E58E83}"/>
          </ac:picMkLst>
        </pc:picChg>
        <pc:cxnChg chg="del mod">
          <ac:chgData name="Marco Tosca" userId="044457d9-a4fe-41d8-a050-3add2e5203d8" providerId="ADAL" clId="{E91F6F4C-F01D-4D7E-BE91-C21E65D78A22}" dt="2024-02-01T15:35:55.470" v="138" actId="478"/>
          <ac:cxnSpMkLst>
            <pc:docMk/>
            <pc:sldMk cId="1740455706" sldId="331"/>
            <ac:cxnSpMk id="22" creationId="{56105824-F3B6-6BF1-D0D2-7A890FF68321}"/>
          </ac:cxnSpMkLst>
        </pc:cxnChg>
      </pc:sldChg>
      <pc:sldChg chg="modSp mod">
        <pc:chgData name="Marco Tosca" userId="044457d9-a4fe-41d8-a050-3add2e5203d8" providerId="ADAL" clId="{E91F6F4C-F01D-4D7E-BE91-C21E65D78A22}" dt="2024-02-01T17:03:42.694" v="1116" actId="113"/>
        <pc:sldMkLst>
          <pc:docMk/>
          <pc:sldMk cId="2294666102" sldId="332"/>
        </pc:sldMkLst>
        <pc:spChg chg="mod">
          <ac:chgData name="Marco Tosca" userId="044457d9-a4fe-41d8-a050-3add2e5203d8" providerId="ADAL" clId="{E91F6F4C-F01D-4D7E-BE91-C21E65D78A22}" dt="2024-02-01T17:03:42.694" v="1116" actId="113"/>
          <ac:spMkLst>
            <pc:docMk/>
            <pc:sldMk cId="2294666102" sldId="332"/>
            <ac:spMk id="7" creationId="{176776E8-4808-EE36-D3B8-C6C614288A04}"/>
          </ac:spMkLst>
        </pc:spChg>
      </pc:sldChg>
      <pc:sldChg chg="modSp mod">
        <pc:chgData name="Marco Tosca" userId="044457d9-a4fe-41d8-a050-3add2e5203d8" providerId="ADAL" clId="{E91F6F4C-F01D-4D7E-BE91-C21E65D78A22}" dt="2024-02-01T17:12:03.093" v="1123" actId="20577"/>
        <pc:sldMkLst>
          <pc:docMk/>
          <pc:sldMk cId="20583567" sldId="524"/>
        </pc:sldMkLst>
        <pc:spChg chg="mod">
          <ac:chgData name="Marco Tosca" userId="044457d9-a4fe-41d8-a050-3add2e5203d8" providerId="ADAL" clId="{E91F6F4C-F01D-4D7E-BE91-C21E65D78A22}" dt="2024-02-01T17:12:03.093" v="1123" actId="20577"/>
          <ac:spMkLst>
            <pc:docMk/>
            <pc:sldMk cId="20583567" sldId="524"/>
            <ac:spMk id="7" creationId="{A41315F6-DF16-A26E-219B-C01EB3B434AC}"/>
          </ac:spMkLst>
        </pc:spChg>
      </pc:sldChg>
      <pc:sldChg chg="modSp mod">
        <pc:chgData name="Marco Tosca" userId="044457d9-a4fe-41d8-a050-3add2e5203d8" providerId="ADAL" clId="{E91F6F4C-F01D-4D7E-BE91-C21E65D78A22}" dt="2024-02-01T17:11:29.396" v="1117" actId="207"/>
        <pc:sldMkLst>
          <pc:docMk/>
          <pc:sldMk cId="4070394498" sldId="527"/>
        </pc:sldMkLst>
        <pc:spChg chg="mod">
          <ac:chgData name="Marco Tosca" userId="044457d9-a4fe-41d8-a050-3add2e5203d8" providerId="ADAL" clId="{E91F6F4C-F01D-4D7E-BE91-C21E65D78A22}" dt="2024-02-01T17:11:29.396" v="1117" actId="207"/>
          <ac:spMkLst>
            <pc:docMk/>
            <pc:sldMk cId="4070394498" sldId="527"/>
            <ac:spMk id="14" creationId="{88C19484-D3E5-29DA-51DF-11F040798C39}"/>
          </ac:spMkLst>
        </pc:spChg>
      </pc:sldChg>
      <pc:sldChg chg="modAnim">
        <pc:chgData name="Marco Tosca" userId="044457d9-a4fe-41d8-a050-3add2e5203d8" providerId="ADAL" clId="{E91F6F4C-F01D-4D7E-BE91-C21E65D78A22}" dt="2024-02-01T16:13:09.263" v="567"/>
        <pc:sldMkLst>
          <pc:docMk/>
          <pc:sldMk cId="849901356" sldId="534"/>
        </pc:sldMkLst>
      </pc:sldChg>
      <pc:sldChg chg="addSp modSp mod">
        <pc:chgData name="Marco Tosca" userId="044457d9-a4fe-41d8-a050-3add2e5203d8" providerId="ADAL" clId="{E91F6F4C-F01D-4D7E-BE91-C21E65D78A22}" dt="2024-02-01T16:44:58.468" v="1047" actId="207"/>
        <pc:sldMkLst>
          <pc:docMk/>
          <pc:sldMk cId="3497133007" sldId="535"/>
        </pc:sldMkLst>
        <pc:spChg chg="mod">
          <ac:chgData name="Marco Tosca" userId="044457d9-a4fe-41d8-a050-3add2e5203d8" providerId="ADAL" clId="{E91F6F4C-F01D-4D7E-BE91-C21E65D78A22}" dt="2024-02-01T16:39:52.118" v="1022" actId="14100"/>
          <ac:spMkLst>
            <pc:docMk/>
            <pc:sldMk cId="3497133007" sldId="535"/>
            <ac:spMk id="2" creationId="{8139E6DD-5FD2-4570-AA22-87A2E2E54E64}"/>
          </ac:spMkLst>
        </pc:spChg>
        <pc:spChg chg="add mod">
          <ac:chgData name="Marco Tosca" userId="044457d9-a4fe-41d8-a050-3add2e5203d8" providerId="ADAL" clId="{E91F6F4C-F01D-4D7E-BE91-C21E65D78A22}" dt="2024-02-01T16:38:50.329" v="1008" actId="14100"/>
          <ac:spMkLst>
            <pc:docMk/>
            <pc:sldMk cId="3497133007" sldId="535"/>
            <ac:spMk id="6" creationId="{6404B089-E0F1-3BD4-021D-6BEB2F4C9C32}"/>
          </ac:spMkLst>
        </pc:spChg>
        <pc:spChg chg="add mod">
          <ac:chgData name="Marco Tosca" userId="044457d9-a4fe-41d8-a050-3add2e5203d8" providerId="ADAL" clId="{E91F6F4C-F01D-4D7E-BE91-C21E65D78A22}" dt="2024-02-01T16:39:06.351" v="1011" actId="208"/>
          <ac:spMkLst>
            <pc:docMk/>
            <pc:sldMk cId="3497133007" sldId="535"/>
            <ac:spMk id="7" creationId="{1F80A079-DF5E-72DA-A141-CA6C57C33252}"/>
          </ac:spMkLst>
        </pc:spChg>
        <pc:spChg chg="add mod">
          <ac:chgData name="Marco Tosca" userId="044457d9-a4fe-41d8-a050-3add2e5203d8" providerId="ADAL" clId="{E91F6F4C-F01D-4D7E-BE91-C21E65D78A22}" dt="2024-02-01T16:39:06.351" v="1011" actId="208"/>
          <ac:spMkLst>
            <pc:docMk/>
            <pc:sldMk cId="3497133007" sldId="535"/>
            <ac:spMk id="8" creationId="{575F710E-B2F6-CF46-A866-97EF95487092}"/>
          </ac:spMkLst>
        </pc:spChg>
        <pc:spChg chg="mod">
          <ac:chgData name="Marco Tosca" userId="044457d9-a4fe-41d8-a050-3add2e5203d8" providerId="ADAL" clId="{E91F6F4C-F01D-4D7E-BE91-C21E65D78A22}" dt="2024-02-01T16:44:58.468" v="1047" actId="207"/>
          <ac:spMkLst>
            <pc:docMk/>
            <pc:sldMk cId="3497133007" sldId="535"/>
            <ac:spMk id="10" creationId="{1D3CA3F8-95BD-AA51-4DFD-723104760662}"/>
          </ac:spMkLst>
        </pc:spChg>
        <pc:spChg chg="add mod">
          <ac:chgData name="Marco Tosca" userId="044457d9-a4fe-41d8-a050-3add2e5203d8" providerId="ADAL" clId="{E91F6F4C-F01D-4D7E-BE91-C21E65D78A22}" dt="2024-02-01T16:39:42.848" v="1019" actId="208"/>
          <ac:spMkLst>
            <pc:docMk/>
            <pc:sldMk cId="3497133007" sldId="535"/>
            <ac:spMk id="11" creationId="{4268C301-53A1-AFA7-9E7F-6405F3BB75B8}"/>
          </ac:spMkLst>
        </pc:spChg>
        <pc:spChg chg="add mod">
          <ac:chgData name="Marco Tosca" userId="044457d9-a4fe-41d8-a050-3add2e5203d8" providerId="ADAL" clId="{E91F6F4C-F01D-4D7E-BE91-C21E65D78A22}" dt="2024-02-01T16:39:56.628" v="1023" actId="571"/>
          <ac:spMkLst>
            <pc:docMk/>
            <pc:sldMk cId="3497133007" sldId="535"/>
            <ac:spMk id="12" creationId="{CC40FA06-170D-1FB2-24EA-F4C4CC57C645}"/>
          </ac:spMkLst>
        </pc:spChg>
        <pc:spChg chg="add mod">
          <ac:chgData name="Marco Tosca" userId="044457d9-a4fe-41d8-a050-3add2e5203d8" providerId="ADAL" clId="{E91F6F4C-F01D-4D7E-BE91-C21E65D78A22}" dt="2024-02-01T16:39:56.628" v="1023" actId="571"/>
          <ac:spMkLst>
            <pc:docMk/>
            <pc:sldMk cId="3497133007" sldId="535"/>
            <ac:spMk id="13" creationId="{75BB3949-5432-DF69-58AC-CB9FB9DDC3F5}"/>
          </ac:spMkLst>
        </pc:spChg>
        <pc:spChg chg="add mod">
          <ac:chgData name="Marco Tosca" userId="044457d9-a4fe-41d8-a050-3add2e5203d8" providerId="ADAL" clId="{E91F6F4C-F01D-4D7E-BE91-C21E65D78A22}" dt="2024-02-01T16:39:56.628" v="1023" actId="571"/>
          <ac:spMkLst>
            <pc:docMk/>
            <pc:sldMk cId="3497133007" sldId="535"/>
            <ac:spMk id="14" creationId="{7FE805F5-866B-6241-70F3-65A899744ADA}"/>
          </ac:spMkLst>
        </pc:spChg>
        <pc:spChg chg="add mod">
          <ac:chgData name="Marco Tosca" userId="044457d9-a4fe-41d8-a050-3add2e5203d8" providerId="ADAL" clId="{E91F6F4C-F01D-4D7E-BE91-C21E65D78A22}" dt="2024-02-01T16:40:00.017" v="1024" actId="571"/>
          <ac:spMkLst>
            <pc:docMk/>
            <pc:sldMk cId="3497133007" sldId="535"/>
            <ac:spMk id="15" creationId="{0C4D8F6A-50F3-C7C9-2B5C-2A8D1F3271A6}"/>
          </ac:spMkLst>
        </pc:spChg>
        <pc:spChg chg="add mod">
          <ac:chgData name="Marco Tosca" userId="044457d9-a4fe-41d8-a050-3add2e5203d8" providerId="ADAL" clId="{E91F6F4C-F01D-4D7E-BE91-C21E65D78A22}" dt="2024-02-01T16:40:00.017" v="1024" actId="571"/>
          <ac:spMkLst>
            <pc:docMk/>
            <pc:sldMk cId="3497133007" sldId="535"/>
            <ac:spMk id="16" creationId="{56249674-F45E-0A0B-0992-3771288C138F}"/>
          </ac:spMkLst>
        </pc:spChg>
        <pc:spChg chg="add mod">
          <ac:chgData name="Marco Tosca" userId="044457d9-a4fe-41d8-a050-3add2e5203d8" providerId="ADAL" clId="{E91F6F4C-F01D-4D7E-BE91-C21E65D78A22}" dt="2024-02-01T16:40:00.017" v="1024" actId="571"/>
          <ac:spMkLst>
            <pc:docMk/>
            <pc:sldMk cId="3497133007" sldId="535"/>
            <ac:spMk id="17" creationId="{7483314C-117E-B4CE-43A4-470DF6AA17D2}"/>
          </ac:spMkLst>
        </pc:spChg>
        <pc:spChg chg="add mod">
          <ac:chgData name="Marco Tosca" userId="044457d9-a4fe-41d8-a050-3add2e5203d8" providerId="ADAL" clId="{E91F6F4C-F01D-4D7E-BE91-C21E65D78A22}" dt="2024-02-01T16:40:02.509" v="1025" actId="571"/>
          <ac:spMkLst>
            <pc:docMk/>
            <pc:sldMk cId="3497133007" sldId="535"/>
            <ac:spMk id="18" creationId="{E77457B0-CD32-B530-01BD-6BE75651E8FC}"/>
          </ac:spMkLst>
        </pc:spChg>
        <pc:spChg chg="add mod">
          <ac:chgData name="Marco Tosca" userId="044457d9-a4fe-41d8-a050-3add2e5203d8" providerId="ADAL" clId="{E91F6F4C-F01D-4D7E-BE91-C21E65D78A22}" dt="2024-02-01T16:40:02.509" v="1025" actId="571"/>
          <ac:spMkLst>
            <pc:docMk/>
            <pc:sldMk cId="3497133007" sldId="535"/>
            <ac:spMk id="19" creationId="{162A9DE2-8496-EB6B-53CA-B2A7D679A2A7}"/>
          </ac:spMkLst>
        </pc:spChg>
        <pc:spChg chg="add mod">
          <ac:chgData name="Marco Tosca" userId="044457d9-a4fe-41d8-a050-3add2e5203d8" providerId="ADAL" clId="{E91F6F4C-F01D-4D7E-BE91-C21E65D78A22}" dt="2024-02-01T16:40:02.509" v="1025" actId="571"/>
          <ac:spMkLst>
            <pc:docMk/>
            <pc:sldMk cId="3497133007" sldId="535"/>
            <ac:spMk id="20" creationId="{0D22F88B-C3CC-A93D-2A42-512E2158BE7D}"/>
          </ac:spMkLst>
        </pc:spChg>
      </pc:sldChg>
      <pc:sldChg chg="addSp delSp modSp new del mod">
        <pc:chgData name="Marco Tosca" userId="044457d9-a4fe-41d8-a050-3add2e5203d8" providerId="ADAL" clId="{E91F6F4C-F01D-4D7E-BE91-C21E65D78A22}" dt="2024-02-01T15:35:21.236" v="132" actId="47"/>
        <pc:sldMkLst>
          <pc:docMk/>
          <pc:sldMk cId="1191440098" sldId="537"/>
        </pc:sldMkLst>
        <pc:grpChg chg="add mod">
          <ac:chgData name="Marco Tosca" userId="044457d9-a4fe-41d8-a050-3add2e5203d8" providerId="ADAL" clId="{E91F6F4C-F01D-4D7E-BE91-C21E65D78A22}" dt="2024-02-01T15:23:43.550" v="62" actId="164"/>
          <ac:grpSpMkLst>
            <pc:docMk/>
            <pc:sldMk cId="1191440098" sldId="537"/>
            <ac:grpSpMk id="10" creationId="{CCCFD6A6-6EDD-BC37-17B6-BF9F13FF9E8A}"/>
          </ac:grpSpMkLst>
        </pc:grpChg>
        <pc:picChg chg="add mod modCrop">
          <ac:chgData name="Marco Tosca" userId="044457d9-a4fe-41d8-a050-3add2e5203d8" providerId="ADAL" clId="{E91F6F4C-F01D-4D7E-BE91-C21E65D78A22}" dt="2024-02-01T15:23:43.550" v="62" actId="164"/>
          <ac:picMkLst>
            <pc:docMk/>
            <pc:sldMk cId="1191440098" sldId="537"/>
            <ac:picMk id="4" creationId="{28A39D3F-F0AE-8A08-2138-E7A12AA34F4B}"/>
          </ac:picMkLst>
        </pc:picChg>
        <pc:picChg chg="add mod">
          <ac:chgData name="Marco Tosca" userId="044457d9-a4fe-41d8-a050-3add2e5203d8" providerId="ADAL" clId="{E91F6F4C-F01D-4D7E-BE91-C21E65D78A22}" dt="2024-02-01T15:20:49.800" v="10" actId="571"/>
          <ac:picMkLst>
            <pc:docMk/>
            <pc:sldMk cId="1191440098" sldId="537"/>
            <ac:picMk id="5" creationId="{BB8CE029-E107-6D96-A3DD-FB0D8FA1042D}"/>
          </ac:picMkLst>
        </pc:picChg>
        <pc:picChg chg="add mod">
          <ac:chgData name="Marco Tosca" userId="044457d9-a4fe-41d8-a050-3add2e5203d8" providerId="ADAL" clId="{E91F6F4C-F01D-4D7E-BE91-C21E65D78A22}" dt="2024-02-01T15:20:57.964" v="16" actId="1076"/>
          <ac:picMkLst>
            <pc:docMk/>
            <pc:sldMk cId="1191440098" sldId="537"/>
            <ac:picMk id="6" creationId="{ADFD36DD-BC41-3BA2-B27E-D95C89D816DD}"/>
          </ac:picMkLst>
        </pc:picChg>
        <pc:picChg chg="add del mod modCrop">
          <ac:chgData name="Marco Tosca" userId="044457d9-a4fe-41d8-a050-3add2e5203d8" providerId="ADAL" clId="{E91F6F4C-F01D-4D7E-BE91-C21E65D78A22}" dt="2024-02-01T15:24:32.100" v="78" actId="21"/>
          <ac:picMkLst>
            <pc:docMk/>
            <pc:sldMk cId="1191440098" sldId="537"/>
            <ac:picMk id="7" creationId="{F1C9C563-B15F-C12E-6968-FA6B210434E7}"/>
          </ac:picMkLst>
        </pc:picChg>
        <pc:picChg chg="add mod modCrop">
          <ac:chgData name="Marco Tosca" userId="044457d9-a4fe-41d8-a050-3add2e5203d8" providerId="ADAL" clId="{E91F6F4C-F01D-4D7E-BE91-C21E65D78A22}" dt="2024-02-01T15:23:43.550" v="62" actId="164"/>
          <ac:picMkLst>
            <pc:docMk/>
            <pc:sldMk cId="1191440098" sldId="537"/>
            <ac:picMk id="8" creationId="{4C6CBBBD-E8AA-E265-6F4F-3989192E2A33}"/>
          </ac:picMkLst>
        </pc:picChg>
        <pc:picChg chg="add mod modCrop">
          <ac:chgData name="Marco Tosca" userId="044457d9-a4fe-41d8-a050-3add2e5203d8" providerId="ADAL" clId="{E91F6F4C-F01D-4D7E-BE91-C21E65D78A22}" dt="2024-02-01T15:23:43.550" v="62" actId="164"/>
          <ac:picMkLst>
            <pc:docMk/>
            <pc:sldMk cId="1191440098" sldId="537"/>
            <ac:picMk id="9" creationId="{8091DBC5-BA1E-127D-3BFD-26CCFF6C296A}"/>
          </ac:picMkLst>
        </pc:picChg>
      </pc:sldChg>
      <pc:sldMasterChg chg="modSldLayout">
        <pc:chgData name="Marco Tosca" userId="044457d9-a4fe-41d8-a050-3add2e5203d8" providerId="ADAL" clId="{E91F6F4C-F01D-4D7E-BE91-C21E65D78A22}" dt="2024-02-01T16:42:34.400" v="1033" actId="3064"/>
        <pc:sldMasterMkLst>
          <pc:docMk/>
          <pc:sldMasterMk cId="1315629047" sldId="2147483648"/>
        </pc:sldMasterMkLst>
        <pc:sldLayoutChg chg="modSp mod">
          <pc:chgData name="Marco Tosca" userId="044457d9-a4fe-41d8-a050-3add2e5203d8" providerId="ADAL" clId="{E91F6F4C-F01D-4D7E-BE91-C21E65D78A22}" dt="2024-02-01T16:42:19.654" v="1029" actId="3064"/>
          <pc:sldLayoutMkLst>
            <pc:docMk/>
            <pc:sldMasterMk cId="1315629047" sldId="2147483648"/>
            <pc:sldLayoutMk cId="3232359102" sldId="2147483650"/>
          </pc:sldLayoutMkLst>
          <pc:spChg chg="mod">
            <ac:chgData name="Marco Tosca" userId="044457d9-a4fe-41d8-a050-3add2e5203d8" providerId="ADAL" clId="{E91F6F4C-F01D-4D7E-BE91-C21E65D78A22}" dt="2024-02-01T16:42:19.654" v="1029" actId="3064"/>
            <ac:spMkLst>
              <pc:docMk/>
              <pc:sldMasterMk cId="1315629047" sldId="2147483648"/>
              <pc:sldLayoutMk cId="3232359102" sldId="2147483650"/>
              <ac:spMk id="4" creationId="{2C7661AA-47E3-4F56-963E-DAC1BCE3C7F5}"/>
            </ac:spMkLst>
          </pc:spChg>
        </pc:sldLayoutChg>
        <pc:sldLayoutChg chg="modSp mod">
          <pc:chgData name="Marco Tosca" userId="044457d9-a4fe-41d8-a050-3add2e5203d8" providerId="ADAL" clId="{E91F6F4C-F01D-4D7E-BE91-C21E65D78A22}" dt="2024-02-01T16:42:27.604" v="1031" actId="3064"/>
          <pc:sldLayoutMkLst>
            <pc:docMk/>
            <pc:sldMasterMk cId="1315629047" sldId="2147483648"/>
            <pc:sldLayoutMk cId="3186116508" sldId="2147483656"/>
          </pc:sldLayoutMkLst>
          <pc:spChg chg="mod">
            <ac:chgData name="Marco Tosca" userId="044457d9-a4fe-41d8-a050-3add2e5203d8" providerId="ADAL" clId="{E91F6F4C-F01D-4D7E-BE91-C21E65D78A22}" dt="2024-02-01T16:42:27.604" v="1031" actId="3064"/>
            <ac:spMkLst>
              <pc:docMk/>
              <pc:sldMasterMk cId="1315629047" sldId="2147483648"/>
              <pc:sldLayoutMk cId="3186116508" sldId="2147483656"/>
              <ac:spMk id="4" creationId="{2C7661AA-47E3-4F56-963E-DAC1BCE3C7F5}"/>
            </ac:spMkLst>
          </pc:spChg>
        </pc:sldLayoutChg>
        <pc:sldLayoutChg chg="modSp mod">
          <pc:chgData name="Marco Tosca" userId="044457d9-a4fe-41d8-a050-3add2e5203d8" providerId="ADAL" clId="{E91F6F4C-F01D-4D7E-BE91-C21E65D78A22}" dt="2024-02-01T16:42:34.400" v="1033" actId="3064"/>
          <pc:sldLayoutMkLst>
            <pc:docMk/>
            <pc:sldMasterMk cId="1315629047" sldId="2147483648"/>
            <pc:sldLayoutMk cId="2869900589" sldId="2147483658"/>
          </pc:sldLayoutMkLst>
          <pc:spChg chg="mod">
            <ac:chgData name="Marco Tosca" userId="044457d9-a4fe-41d8-a050-3add2e5203d8" providerId="ADAL" clId="{E91F6F4C-F01D-4D7E-BE91-C21E65D78A22}" dt="2024-02-01T16:42:34.400" v="1033" actId="3064"/>
            <ac:spMkLst>
              <pc:docMk/>
              <pc:sldMasterMk cId="1315629047" sldId="2147483648"/>
              <pc:sldLayoutMk cId="2869900589" sldId="2147483658"/>
              <ac:spMk id="4" creationId="{2C7661AA-47E3-4F56-963E-DAC1BCE3C7F5}"/>
            </ac:spMkLst>
          </pc:spChg>
        </pc:sldLayoutChg>
      </pc:sldMasterChg>
    </pc:docChg>
  </pc:docChgLst>
  <pc:docChgLst>
    <pc:chgData name="Konstantin Glukhenkiy" userId="24b49d37-c936-4e44-8fab-4bfac34f62f4" providerId="ADAL" clId="{8A7CB6D4-3EF2-492F-B238-3C0F2890A17F}"/>
    <pc:docChg chg="modSld">
      <pc:chgData name="Konstantin Glukhenkiy" userId="24b49d37-c936-4e44-8fab-4bfac34f62f4" providerId="ADAL" clId="{8A7CB6D4-3EF2-492F-B238-3C0F2890A17F}" dt="2024-02-03T15:28:24.231" v="3" actId="6549"/>
      <pc:docMkLst>
        <pc:docMk/>
      </pc:docMkLst>
      <pc:sldChg chg="modSp mod">
        <pc:chgData name="Konstantin Glukhenkiy" userId="24b49d37-c936-4e44-8fab-4bfac34f62f4" providerId="ADAL" clId="{8A7CB6D4-3EF2-492F-B238-3C0F2890A17F}" dt="2024-02-03T15:28:24.231" v="3" actId="6549"/>
        <pc:sldMkLst>
          <pc:docMk/>
          <pc:sldMk cId="2711021579" sldId="256"/>
        </pc:sldMkLst>
        <pc:spChg chg="mod">
          <ac:chgData name="Konstantin Glukhenkiy" userId="24b49d37-c936-4e44-8fab-4bfac34f62f4" providerId="ADAL" clId="{8A7CB6D4-3EF2-492F-B238-3C0F2890A17F}" dt="2024-02-03T15:28:24.231" v="3" actId="6549"/>
          <ac:spMkLst>
            <pc:docMk/>
            <pc:sldMk cId="2711021579" sldId="256"/>
            <ac:spMk id="8" creationId="{E49929B6-FFC1-51D0-0842-33E97A3F2779}"/>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25DC11D-5762-4102-A088-3B15A4C59C4B}"/>
              </a:ext>
            </a:extLst>
          </p:cNvPr>
          <p:cNvSpPr>
            <a:spLocks noGrp="1"/>
          </p:cNvSpPr>
          <p:nvPr>
            <p:ph type="hdr" sz="quarter"/>
          </p:nvPr>
        </p:nvSpPr>
        <p:spPr>
          <a:xfrm>
            <a:off x="0" y="0"/>
            <a:ext cx="2945659" cy="495427"/>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1AFC246-4C4E-4EB6-AFEA-8C2DA4F4FFC3}"/>
              </a:ext>
            </a:extLst>
          </p:cNvPr>
          <p:cNvSpPr>
            <a:spLocks noGrp="1"/>
          </p:cNvSpPr>
          <p:nvPr>
            <p:ph type="dt" sz="quarter" idx="1"/>
          </p:nvPr>
        </p:nvSpPr>
        <p:spPr>
          <a:xfrm>
            <a:off x="3850443" y="0"/>
            <a:ext cx="2945659" cy="495427"/>
          </a:xfrm>
          <a:prstGeom prst="rect">
            <a:avLst/>
          </a:prstGeom>
        </p:spPr>
        <p:txBody>
          <a:bodyPr vert="horz" lIns="91440" tIns="45720" rIns="91440" bIns="45720" rtlCol="0"/>
          <a:lstStyle>
            <a:lvl1pPr algn="r">
              <a:defRPr sz="1200"/>
            </a:lvl1pPr>
          </a:lstStyle>
          <a:p>
            <a:fld id="{A7A07AF7-D8C9-483B-BE98-565A7D862BDA}" type="datetimeFigureOut">
              <a:rPr lang="en-US" smtClean="0"/>
              <a:t>03-Feb-24</a:t>
            </a:fld>
            <a:endParaRPr lang="en-US"/>
          </a:p>
        </p:txBody>
      </p:sp>
      <p:sp>
        <p:nvSpPr>
          <p:cNvPr id="4" name="Footer Placeholder 3">
            <a:extLst>
              <a:ext uri="{FF2B5EF4-FFF2-40B4-BE49-F238E27FC236}">
                <a16:creationId xmlns:a16="http://schemas.microsoft.com/office/drawing/2014/main" id="{99B5D930-BB99-4828-9494-34A98A22706D}"/>
              </a:ext>
            </a:extLst>
          </p:cNvPr>
          <p:cNvSpPr>
            <a:spLocks noGrp="1"/>
          </p:cNvSpPr>
          <p:nvPr>
            <p:ph type="ftr" sz="quarter" idx="2"/>
          </p:nvPr>
        </p:nvSpPr>
        <p:spPr>
          <a:xfrm>
            <a:off x="0" y="9378824"/>
            <a:ext cx="2945659" cy="49542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24CF785-F6BA-480A-A198-169D77D62596}"/>
              </a:ext>
            </a:extLst>
          </p:cNvPr>
          <p:cNvSpPr>
            <a:spLocks noGrp="1"/>
          </p:cNvSpPr>
          <p:nvPr>
            <p:ph type="sldNum" sz="quarter" idx="3"/>
          </p:nvPr>
        </p:nvSpPr>
        <p:spPr>
          <a:xfrm>
            <a:off x="3850443" y="9378824"/>
            <a:ext cx="2945659" cy="495426"/>
          </a:xfrm>
          <a:prstGeom prst="rect">
            <a:avLst/>
          </a:prstGeom>
        </p:spPr>
        <p:txBody>
          <a:bodyPr vert="horz" lIns="91440" tIns="45720" rIns="91440" bIns="45720" rtlCol="0" anchor="b"/>
          <a:lstStyle>
            <a:lvl1pPr algn="r">
              <a:defRPr sz="1200"/>
            </a:lvl1pPr>
          </a:lstStyle>
          <a:p>
            <a:fld id="{2DCBBEBE-BECD-4634-A76D-F063B23DD24E}" type="slidenum">
              <a:rPr lang="en-US" smtClean="0"/>
              <a:t>‹#›</a:t>
            </a:fld>
            <a:endParaRPr lang="en-US"/>
          </a:p>
        </p:txBody>
      </p:sp>
    </p:spTree>
    <p:extLst>
      <p:ext uri="{BB962C8B-B14F-4D97-AF65-F5344CB8AC3E}">
        <p14:creationId xmlns:p14="http://schemas.microsoft.com/office/powerpoint/2010/main" val="7710650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542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5427"/>
          </a:xfrm>
          <a:prstGeom prst="rect">
            <a:avLst/>
          </a:prstGeom>
        </p:spPr>
        <p:txBody>
          <a:bodyPr vert="horz" lIns="91440" tIns="45720" rIns="91440" bIns="45720" rtlCol="0"/>
          <a:lstStyle>
            <a:lvl1pPr algn="r">
              <a:defRPr sz="1200"/>
            </a:lvl1pPr>
          </a:lstStyle>
          <a:p>
            <a:fld id="{44A41AD2-D453-40F1-9247-A8DD61448133}" type="datetimeFigureOut">
              <a:rPr lang="en-US" smtClean="0"/>
              <a:t>03-Feb-24</a:t>
            </a:fld>
            <a:endParaRPr lang="en-US"/>
          </a:p>
        </p:txBody>
      </p:sp>
      <p:sp>
        <p:nvSpPr>
          <p:cNvPr id="4" name="Slide Image Placeholder 3"/>
          <p:cNvSpPr>
            <a:spLocks noGrp="1" noRot="1" noChangeAspect="1"/>
          </p:cNvSpPr>
          <p:nvPr>
            <p:ph type="sldImg" idx="2"/>
          </p:nvPr>
        </p:nvSpPr>
        <p:spPr>
          <a:xfrm>
            <a:off x="436563" y="1233488"/>
            <a:ext cx="5924550" cy="3333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51983"/>
            <a:ext cx="5438140" cy="3887986"/>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8824"/>
            <a:ext cx="2945659" cy="49542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378824"/>
            <a:ext cx="2945659" cy="495426"/>
          </a:xfrm>
          <a:prstGeom prst="rect">
            <a:avLst/>
          </a:prstGeom>
        </p:spPr>
        <p:txBody>
          <a:bodyPr vert="horz" lIns="91440" tIns="45720" rIns="91440" bIns="45720" rtlCol="0" anchor="b"/>
          <a:lstStyle>
            <a:lvl1pPr algn="r">
              <a:defRPr sz="1200"/>
            </a:lvl1pPr>
          </a:lstStyle>
          <a:p>
            <a:fld id="{F693D99B-8DC3-4891-9707-3320E2A84D8C}" type="slidenum">
              <a:rPr lang="en-US" smtClean="0"/>
              <a:t>‹#›</a:t>
            </a:fld>
            <a:endParaRPr lang="en-US"/>
          </a:p>
        </p:txBody>
      </p:sp>
    </p:spTree>
    <p:extLst>
      <p:ext uri="{BB962C8B-B14F-4D97-AF65-F5344CB8AC3E}">
        <p14:creationId xmlns:p14="http://schemas.microsoft.com/office/powerpoint/2010/main" val="12362795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ETRTOTitle">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08A4A44D-0673-41DF-9966-C187F6994304}"/>
              </a:ext>
            </a:extLst>
          </p:cNvPr>
          <p:cNvSpPr/>
          <p:nvPr userDrawn="1"/>
        </p:nvSpPr>
        <p:spPr>
          <a:xfrm>
            <a:off x="0" y="0"/>
            <a:ext cx="12191999" cy="6866773"/>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le 1">
            <a:extLst>
              <a:ext uri="{FF2B5EF4-FFF2-40B4-BE49-F238E27FC236}">
                <a16:creationId xmlns:a16="http://schemas.microsoft.com/office/drawing/2014/main" id="{2DFA5212-AC13-46FC-8E04-5F4254582269}"/>
              </a:ext>
            </a:extLst>
          </p:cNvPr>
          <p:cNvSpPr>
            <a:spLocks noGrp="1"/>
          </p:cNvSpPr>
          <p:nvPr>
            <p:ph type="ctrTitle" hasCustomPrompt="1"/>
          </p:nvPr>
        </p:nvSpPr>
        <p:spPr>
          <a:xfrm>
            <a:off x="1524000" y="1731935"/>
            <a:ext cx="9144000" cy="1778027"/>
          </a:xfrm>
        </p:spPr>
        <p:txBody>
          <a:bodyPr anchor="b"/>
          <a:lstStyle>
            <a:lvl1pPr algn="ctr">
              <a:defRPr sz="6000">
                <a:solidFill>
                  <a:schemeClr val="bg1"/>
                </a:solidFill>
              </a:defRPr>
            </a:lvl1pPr>
          </a:lstStyle>
          <a:p>
            <a:r>
              <a:rPr lang="en-US" dirty="0"/>
              <a:t>Click to introduce the presentation title</a:t>
            </a:r>
          </a:p>
        </p:txBody>
      </p:sp>
      <p:sp>
        <p:nvSpPr>
          <p:cNvPr id="3" name="Subtitle 2">
            <a:extLst>
              <a:ext uri="{FF2B5EF4-FFF2-40B4-BE49-F238E27FC236}">
                <a16:creationId xmlns:a16="http://schemas.microsoft.com/office/drawing/2014/main" id="{45342736-8A29-45B3-82E6-A52068F356D7}"/>
              </a:ext>
            </a:extLst>
          </p:cNvPr>
          <p:cNvSpPr>
            <a:spLocks noGrp="1"/>
          </p:cNvSpPr>
          <p:nvPr>
            <p:ph type="subTitle" idx="1" hasCustomPrompt="1"/>
          </p:nvPr>
        </p:nvSpPr>
        <p:spPr>
          <a:xfrm>
            <a:off x="1524000" y="3794420"/>
            <a:ext cx="9144000" cy="499445"/>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introduce the S/C, WG or TF related</a:t>
            </a:r>
          </a:p>
        </p:txBody>
      </p:sp>
      <p:cxnSp>
        <p:nvCxnSpPr>
          <p:cNvPr id="16" name="Straight Connector 15">
            <a:extLst>
              <a:ext uri="{FF2B5EF4-FFF2-40B4-BE49-F238E27FC236}">
                <a16:creationId xmlns:a16="http://schemas.microsoft.com/office/drawing/2014/main" id="{5E822D69-580D-4040-808C-CD609E39AE9B}"/>
              </a:ext>
            </a:extLst>
          </p:cNvPr>
          <p:cNvCxnSpPr>
            <a:cxnSpLocks/>
          </p:cNvCxnSpPr>
          <p:nvPr userDrawn="1"/>
        </p:nvCxnSpPr>
        <p:spPr>
          <a:xfrm>
            <a:off x="1" y="6203697"/>
            <a:ext cx="11544299"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5E008C81-6841-4671-8074-1DD7F2F5CEE1}"/>
              </a:ext>
            </a:extLst>
          </p:cNvPr>
          <p:cNvCxnSpPr>
            <a:cxnSpLocks/>
          </p:cNvCxnSpPr>
          <p:nvPr userDrawn="1"/>
        </p:nvCxnSpPr>
        <p:spPr>
          <a:xfrm>
            <a:off x="11530711" y="0"/>
            <a:ext cx="0" cy="6219825"/>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Date Placeholder 3">
            <a:extLst>
              <a:ext uri="{FF2B5EF4-FFF2-40B4-BE49-F238E27FC236}">
                <a16:creationId xmlns:a16="http://schemas.microsoft.com/office/drawing/2014/main" id="{E2643AFC-712B-4143-8A50-2EAD908674B0}"/>
              </a:ext>
            </a:extLst>
          </p:cNvPr>
          <p:cNvSpPr>
            <a:spLocks noGrp="1"/>
          </p:cNvSpPr>
          <p:nvPr>
            <p:ph type="dt" sz="half" idx="10"/>
          </p:nvPr>
        </p:nvSpPr>
        <p:spPr>
          <a:xfrm>
            <a:off x="584199" y="6234175"/>
            <a:ext cx="2743200" cy="365125"/>
          </a:xfrm>
        </p:spPr>
        <p:txBody>
          <a:bodyPr/>
          <a:lstStyle>
            <a:lvl1pPr>
              <a:defRPr b="1">
                <a:solidFill>
                  <a:schemeClr val="bg1"/>
                </a:solidFill>
              </a:defRPr>
            </a:lvl1pPr>
          </a:lstStyle>
          <a:p>
            <a:r>
              <a:rPr lang="de-DE"/>
              <a:t>January 30, 2024</a:t>
            </a:r>
            <a:endParaRPr lang="en-US" dirty="0"/>
          </a:p>
        </p:txBody>
      </p:sp>
      <p:sp>
        <p:nvSpPr>
          <p:cNvPr id="13" name="Footer Placeholder 4">
            <a:extLst>
              <a:ext uri="{FF2B5EF4-FFF2-40B4-BE49-F238E27FC236}">
                <a16:creationId xmlns:a16="http://schemas.microsoft.com/office/drawing/2014/main" id="{D656DD63-4220-4DB3-9F16-2F5E3C67EDF1}"/>
              </a:ext>
            </a:extLst>
          </p:cNvPr>
          <p:cNvSpPr>
            <a:spLocks noGrp="1"/>
          </p:cNvSpPr>
          <p:nvPr>
            <p:ph type="ftr" sz="quarter" idx="11"/>
          </p:nvPr>
        </p:nvSpPr>
        <p:spPr>
          <a:xfrm>
            <a:off x="3784599" y="6234175"/>
            <a:ext cx="4114800" cy="365125"/>
          </a:xfrm>
        </p:spPr>
        <p:txBody>
          <a:bodyPr/>
          <a:lstStyle>
            <a:lvl1pPr>
              <a:defRPr b="1">
                <a:solidFill>
                  <a:schemeClr val="bg1"/>
                </a:solidFill>
              </a:defRPr>
            </a:lvl1pPr>
          </a:lstStyle>
          <a:p>
            <a:r>
              <a:rPr lang="en-US"/>
              <a:t>The European Tyre and Rim Technical Organization</a:t>
            </a:r>
            <a:endParaRPr lang="en-US" dirty="0"/>
          </a:p>
        </p:txBody>
      </p:sp>
      <p:sp>
        <p:nvSpPr>
          <p:cNvPr id="14" name="Slide Number Placeholder 5">
            <a:extLst>
              <a:ext uri="{FF2B5EF4-FFF2-40B4-BE49-F238E27FC236}">
                <a16:creationId xmlns:a16="http://schemas.microsoft.com/office/drawing/2014/main" id="{AC977606-7EF4-42CF-877F-085EFD49FBE9}"/>
              </a:ext>
            </a:extLst>
          </p:cNvPr>
          <p:cNvSpPr>
            <a:spLocks noGrp="1"/>
          </p:cNvSpPr>
          <p:nvPr>
            <p:ph type="sldNum" sz="quarter" idx="12"/>
          </p:nvPr>
        </p:nvSpPr>
        <p:spPr>
          <a:xfrm>
            <a:off x="8356599" y="6234175"/>
            <a:ext cx="2743200" cy="365125"/>
          </a:xfrm>
          <a:prstGeom prst="rect">
            <a:avLst/>
          </a:prstGeom>
        </p:spPr>
        <p:txBody>
          <a:bodyPr/>
          <a:lstStyle>
            <a:lvl1pPr>
              <a:defRPr b="1">
                <a:solidFill>
                  <a:schemeClr val="bg1"/>
                </a:solidFill>
              </a:defRPr>
            </a:lvl1pPr>
          </a:lstStyle>
          <a:p>
            <a:endParaRPr lang="en-US" dirty="0"/>
          </a:p>
        </p:txBody>
      </p:sp>
      <p:sp>
        <p:nvSpPr>
          <p:cNvPr id="17" name="Date Placeholder 3">
            <a:extLst>
              <a:ext uri="{FF2B5EF4-FFF2-40B4-BE49-F238E27FC236}">
                <a16:creationId xmlns:a16="http://schemas.microsoft.com/office/drawing/2014/main" id="{BFC4B428-A592-43D9-9BE7-07BF777F4512}"/>
              </a:ext>
            </a:extLst>
          </p:cNvPr>
          <p:cNvSpPr txBox="1">
            <a:spLocks/>
          </p:cNvSpPr>
          <p:nvPr userDrawn="1"/>
        </p:nvSpPr>
        <p:spPr>
          <a:xfrm>
            <a:off x="914400" y="6591290"/>
            <a:ext cx="10363200" cy="159906"/>
          </a:xfrm>
          <a:prstGeom prst="rect">
            <a:avLst/>
          </a:prstGeom>
        </p:spPr>
        <p:txBody>
          <a:bodyPr vert="horz" lIns="91440" tIns="45720" rIns="91440" bIns="45720" rtlCol="0" anchor="ctr"/>
          <a:lstStyle>
            <a:defPPr>
              <a:defRPr lang="en-US"/>
            </a:defPPr>
            <a:lvl1pPr marL="0" algn="l" defTabSz="914400" rtl="0" eaLnBrk="1" latinLnBrk="0" hangingPunct="1">
              <a:defRPr sz="12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0" dirty="0">
                <a:effectLst/>
              </a:rPr>
              <a:t>May contain confidential and/or proprietary information. May not be copied or disseminated without the express written consent of ETRTO Secretary General</a:t>
            </a:r>
          </a:p>
        </p:txBody>
      </p:sp>
      <p:pic>
        <p:nvPicPr>
          <p:cNvPr id="4" name="Picture 6" descr="A logo with a black background&#10;&#10;Description automatically generated">
            <a:extLst>
              <a:ext uri="{FF2B5EF4-FFF2-40B4-BE49-F238E27FC236}">
                <a16:creationId xmlns:a16="http://schemas.microsoft.com/office/drawing/2014/main" id="{995E4589-B033-6AB6-CBAA-B998F414F51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67255" y="258700"/>
            <a:ext cx="2949492" cy="1188776"/>
          </a:xfrm>
          <a:prstGeom prst="rect">
            <a:avLst/>
          </a:prstGeom>
        </p:spPr>
      </p:pic>
    </p:spTree>
    <p:extLst>
      <p:ext uri="{BB962C8B-B14F-4D97-AF65-F5344CB8AC3E}">
        <p14:creationId xmlns:p14="http://schemas.microsoft.com/office/powerpoint/2010/main" val="21283271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TRTOContent">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1CA3A41B-2351-42EB-B9E3-456F6C3C8C21}"/>
              </a:ext>
            </a:extLst>
          </p:cNvPr>
          <p:cNvSpPr/>
          <p:nvPr userDrawn="1"/>
        </p:nvSpPr>
        <p:spPr>
          <a:xfrm>
            <a:off x="0" y="6203697"/>
            <a:ext cx="12183229" cy="654302"/>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7" name="Rectangle 26">
            <a:extLst>
              <a:ext uri="{FF2B5EF4-FFF2-40B4-BE49-F238E27FC236}">
                <a16:creationId xmlns:a16="http://schemas.microsoft.com/office/drawing/2014/main" id="{19F7E399-283F-4391-8129-349183F72073}"/>
              </a:ext>
            </a:extLst>
          </p:cNvPr>
          <p:cNvSpPr/>
          <p:nvPr userDrawn="1"/>
        </p:nvSpPr>
        <p:spPr>
          <a:xfrm rot="5400000">
            <a:off x="8427078" y="3101850"/>
            <a:ext cx="6858000" cy="654302"/>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Date Placeholder 3">
            <a:extLst>
              <a:ext uri="{FF2B5EF4-FFF2-40B4-BE49-F238E27FC236}">
                <a16:creationId xmlns:a16="http://schemas.microsoft.com/office/drawing/2014/main" id="{B6189BA6-A78A-458D-A1BF-A748C6605E2E}"/>
              </a:ext>
            </a:extLst>
          </p:cNvPr>
          <p:cNvSpPr>
            <a:spLocks noGrp="1"/>
          </p:cNvSpPr>
          <p:nvPr>
            <p:ph type="dt" sz="half" idx="10"/>
          </p:nvPr>
        </p:nvSpPr>
        <p:spPr>
          <a:xfrm>
            <a:off x="584199" y="6234175"/>
            <a:ext cx="2743200" cy="365125"/>
          </a:xfrm>
        </p:spPr>
        <p:txBody>
          <a:bodyPr/>
          <a:lstStyle>
            <a:lvl1pPr>
              <a:defRPr b="1">
                <a:solidFill>
                  <a:schemeClr val="bg1"/>
                </a:solidFill>
              </a:defRPr>
            </a:lvl1pPr>
          </a:lstStyle>
          <a:p>
            <a:r>
              <a:rPr lang="de-DE"/>
              <a:t>January 30, 2024</a:t>
            </a:r>
            <a:endParaRPr lang="en-US" dirty="0"/>
          </a:p>
        </p:txBody>
      </p:sp>
      <p:sp>
        <p:nvSpPr>
          <p:cNvPr id="20" name="Footer Placeholder 4">
            <a:extLst>
              <a:ext uri="{FF2B5EF4-FFF2-40B4-BE49-F238E27FC236}">
                <a16:creationId xmlns:a16="http://schemas.microsoft.com/office/drawing/2014/main" id="{FA1D1347-8516-4D37-A6CB-8952EDBFEB5C}"/>
              </a:ext>
            </a:extLst>
          </p:cNvPr>
          <p:cNvSpPr>
            <a:spLocks noGrp="1"/>
          </p:cNvSpPr>
          <p:nvPr>
            <p:ph type="ftr" sz="quarter" idx="11"/>
          </p:nvPr>
        </p:nvSpPr>
        <p:spPr>
          <a:xfrm>
            <a:off x="3784599" y="6234175"/>
            <a:ext cx="4114800" cy="365125"/>
          </a:xfrm>
        </p:spPr>
        <p:txBody>
          <a:bodyPr/>
          <a:lstStyle>
            <a:lvl1pPr>
              <a:defRPr b="1">
                <a:solidFill>
                  <a:schemeClr val="bg1"/>
                </a:solidFill>
              </a:defRPr>
            </a:lvl1pPr>
          </a:lstStyle>
          <a:p>
            <a:r>
              <a:rPr lang="en-US"/>
              <a:t>The European Tyre and Rim Technical Organization</a:t>
            </a:r>
            <a:endParaRPr lang="en-US" dirty="0"/>
          </a:p>
        </p:txBody>
      </p:sp>
      <p:sp>
        <p:nvSpPr>
          <p:cNvPr id="10" name="Date Placeholder 3">
            <a:extLst>
              <a:ext uri="{FF2B5EF4-FFF2-40B4-BE49-F238E27FC236}">
                <a16:creationId xmlns:a16="http://schemas.microsoft.com/office/drawing/2014/main" id="{95B0E025-50FF-40F8-B9E2-5C12233B0807}"/>
              </a:ext>
            </a:extLst>
          </p:cNvPr>
          <p:cNvSpPr txBox="1">
            <a:spLocks/>
          </p:cNvSpPr>
          <p:nvPr userDrawn="1"/>
        </p:nvSpPr>
        <p:spPr>
          <a:xfrm>
            <a:off x="914400" y="6591290"/>
            <a:ext cx="10363200" cy="159906"/>
          </a:xfrm>
          <a:prstGeom prst="rect">
            <a:avLst/>
          </a:prstGeom>
        </p:spPr>
        <p:txBody>
          <a:bodyPr vert="horz" lIns="91440" tIns="45720" rIns="91440" bIns="45720" rtlCol="0" anchor="ctr"/>
          <a:lstStyle>
            <a:defPPr>
              <a:defRPr lang="en-US"/>
            </a:defPPr>
            <a:lvl1pPr marL="0" algn="l" defTabSz="914400" rtl="0" eaLnBrk="1" latinLnBrk="0" hangingPunct="1">
              <a:defRPr sz="12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0" dirty="0">
                <a:effectLst/>
              </a:rPr>
              <a:t>May contain confidential and/or proprietary information. May not be copied or disseminated without the express written consent of ETRTO Secretary General</a:t>
            </a:r>
          </a:p>
        </p:txBody>
      </p:sp>
      <p:sp>
        <p:nvSpPr>
          <p:cNvPr id="4" name="Textfeld 3">
            <a:extLst>
              <a:ext uri="{FF2B5EF4-FFF2-40B4-BE49-F238E27FC236}">
                <a16:creationId xmlns:a16="http://schemas.microsoft.com/office/drawing/2014/main" id="{2C7661AA-47E3-4F56-963E-DAC1BCE3C7F5}"/>
              </a:ext>
            </a:extLst>
          </p:cNvPr>
          <p:cNvSpPr txBox="1"/>
          <p:nvPr userDrawn="1"/>
        </p:nvSpPr>
        <p:spPr>
          <a:xfrm>
            <a:off x="0" y="0"/>
            <a:ext cx="10739887" cy="538609"/>
          </a:xfrm>
          <a:prstGeom prst="rect">
            <a:avLst/>
          </a:prstGeom>
          <a:noFill/>
        </p:spPr>
        <p:txBody>
          <a:bodyPr wrap="square" tIns="0" rtlCol="0">
            <a:spAutoFit/>
          </a:bodyPr>
          <a:lstStyle/>
          <a:p>
            <a:r>
              <a:rPr lang="en-US" sz="3200" b="1" dirty="0"/>
              <a:t>New C3 SRTT Design – </a:t>
            </a:r>
            <a:r>
              <a:rPr lang="en-US" sz="3200" b="1" dirty="0">
                <a:solidFill>
                  <a:srgbClr val="004CA6"/>
                </a:solidFill>
              </a:rPr>
              <a:t>Snow performance</a:t>
            </a:r>
          </a:p>
        </p:txBody>
      </p:sp>
      <p:sp>
        <p:nvSpPr>
          <p:cNvPr id="2" name="Slide Number Placeholder 5">
            <a:extLst>
              <a:ext uri="{FF2B5EF4-FFF2-40B4-BE49-F238E27FC236}">
                <a16:creationId xmlns:a16="http://schemas.microsoft.com/office/drawing/2014/main" id="{66249152-663B-E881-E8FB-4B4BB777D86A}"/>
              </a:ext>
            </a:extLst>
          </p:cNvPr>
          <p:cNvSpPr txBox="1">
            <a:spLocks/>
          </p:cNvSpPr>
          <p:nvPr userDrawn="1"/>
        </p:nvSpPr>
        <p:spPr>
          <a:xfrm>
            <a:off x="8648700" y="6234175"/>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4F045D9-6A50-447E-9A04-3B3C9EFFC6F0}" type="slidenum">
              <a:rPr lang="en-US" smtClean="0"/>
              <a:pPr/>
              <a:t>‹#›</a:t>
            </a:fld>
            <a:endParaRPr lang="en-US" dirty="0"/>
          </a:p>
        </p:txBody>
      </p:sp>
      <p:pic>
        <p:nvPicPr>
          <p:cNvPr id="3" name="Picture 4" descr="A map of europe with black text&#10;&#10;Description automatically generated">
            <a:extLst>
              <a:ext uri="{FF2B5EF4-FFF2-40B4-BE49-F238E27FC236}">
                <a16:creationId xmlns:a16="http://schemas.microsoft.com/office/drawing/2014/main" id="{4109EF79-2B69-EC63-6936-EA914A2F40F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481300" y="6161784"/>
            <a:ext cx="654304" cy="654304"/>
          </a:xfrm>
          <a:prstGeom prst="rect">
            <a:avLst/>
          </a:prstGeom>
        </p:spPr>
      </p:pic>
    </p:spTree>
    <p:extLst>
      <p:ext uri="{BB962C8B-B14F-4D97-AF65-F5344CB8AC3E}">
        <p14:creationId xmlns:p14="http://schemas.microsoft.com/office/powerpoint/2010/main" val="323235910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ETRTOContent">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1CA3A41B-2351-42EB-B9E3-456F6C3C8C21}"/>
              </a:ext>
            </a:extLst>
          </p:cNvPr>
          <p:cNvSpPr/>
          <p:nvPr userDrawn="1"/>
        </p:nvSpPr>
        <p:spPr>
          <a:xfrm>
            <a:off x="0" y="6203697"/>
            <a:ext cx="12183229" cy="654302"/>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7" name="Rectangle 26">
            <a:extLst>
              <a:ext uri="{FF2B5EF4-FFF2-40B4-BE49-F238E27FC236}">
                <a16:creationId xmlns:a16="http://schemas.microsoft.com/office/drawing/2014/main" id="{19F7E399-283F-4391-8129-349183F72073}"/>
              </a:ext>
            </a:extLst>
          </p:cNvPr>
          <p:cNvSpPr/>
          <p:nvPr userDrawn="1"/>
        </p:nvSpPr>
        <p:spPr>
          <a:xfrm rot="5400000">
            <a:off x="8427078" y="3101850"/>
            <a:ext cx="6858000" cy="654302"/>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Date Placeholder 3">
            <a:extLst>
              <a:ext uri="{FF2B5EF4-FFF2-40B4-BE49-F238E27FC236}">
                <a16:creationId xmlns:a16="http://schemas.microsoft.com/office/drawing/2014/main" id="{B6189BA6-A78A-458D-A1BF-A748C6605E2E}"/>
              </a:ext>
            </a:extLst>
          </p:cNvPr>
          <p:cNvSpPr>
            <a:spLocks noGrp="1"/>
          </p:cNvSpPr>
          <p:nvPr>
            <p:ph type="dt" sz="half" idx="10"/>
          </p:nvPr>
        </p:nvSpPr>
        <p:spPr>
          <a:xfrm>
            <a:off x="584199" y="6234175"/>
            <a:ext cx="2743200" cy="365125"/>
          </a:xfrm>
        </p:spPr>
        <p:txBody>
          <a:bodyPr/>
          <a:lstStyle>
            <a:lvl1pPr>
              <a:defRPr b="1">
                <a:solidFill>
                  <a:schemeClr val="bg1"/>
                </a:solidFill>
              </a:defRPr>
            </a:lvl1pPr>
          </a:lstStyle>
          <a:p>
            <a:r>
              <a:rPr lang="de-DE"/>
              <a:t>January 30, 2024</a:t>
            </a:r>
            <a:endParaRPr lang="en-US" dirty="0"/>
          </a:p>
        </p:txBody>
      </p:sp>
      <p:sp>
        <p:nvSpPr>
          <p:cNvPr id="20" name="Footer Placeholder 4">
            <a:extLst>
              <a:ext uri="{FF2B5EF4-FFF2-40B4-BE49-F238E27FC236}">
                <a16:creationId xmlns:a16="http://schemas.microsoft.com/office/drawing/2014/main" id="{FA1D1347-8516-4D37-A6CB-8952EDBFEB5C}"/>
              </a:ext>
            </a:extLst>
          </p:cNvPr>
          <p:cNvSpPr>
            <a:spLocks noGrp="1"/>
          </p:cNvSpPr>
          <p:nvPr>
            <p:ph type="ftr" sz="quarter" idx="11"/>
          </p:nvPr>
        </p:nvSpPr>
        <p:spPr>
          <a:xfrm>
            <a:off x="3784599" y="6234175"/>
            <a:ext cx="4114800" cy="365125"/>
          </a:xfrm>
        </p:spPr>
        <p:txBody>
          <a:bodyPr/>
          <a:lstStyle>
            <a:lvl1pPr>
              <a:defRPr b="1">
                <a:solidFill>
                  <a:schemeClr val="bg1"/>
                </a:solidFill>
              </a:defRPr>
            </a:lvl1pPr>
          </a:lstStyle>
          <a:p>
            <a:r>
              <a:rPr lang="en-US"/>
              <a:t>The European Tyre and Rim Technical Organization</a:t>
            </a:r>
            <a:endParaRPr lang="en-US" dirty="0"/>
          </a:p>
        </p:txBody>
      </p:sp>
      <p:sp>
        <p:nvSpPr>
          <p:cNvPr id="10" name="Date Placeholder 3">
            <a:extLst>
              <a:ext uri="{FF2B5EF4-FFF2-40B4-BE49-F238E27FC236}">
                <a16:creationId xmlns:a16="http://schemas.microsoft.com/office/drawing/2014/main" id="{95B0E025-50FF-40F8-B9E2-5C12233B0807}"/>
              </a:ext>
            </a:extLst>
          </p:cNvPr>
          <p:cNvSpPr txBox="1">
            <a:spLocks/>
          </p:cNvSpPr>
          <p:nvPr userDrawn="1"/>
        </p:nvSpPr>
        <p:spPr>
          <a:xfrm>
            <a:off x="914400" y="6591290"/>
            <a:ext cx="10363200" cy="159906"/>
          </a:xfrm>
          <a:prstGeom prst="rect">
            <a:avLst/>
          </a:prstGeom>
        </p:spPr>
        <p:txBody>
          <a:bodyPr vert="horz" lIns="91440" tIns="45720" rIns="91440" bIns="45720" rtlCol="0" anchor="ctr"/>
          <a:lstStyle>
            <a:defPPr>
              <a:defRPr lang="en-US"/>
            </a:defPPr>
            <a:lvl1pPr marL="0" algn="l" defTabSz="914400" rtl="0" eaLnBrk="1" latinLnBrk="0" hangingPunct="1">
              <a:defRPr sz="12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0" dirty="0">
                <a:effectLst/>
              </a:rPr>
              <a:t>May contain confidential and/or proprietary information. May not be copied or disseminated without the express written consent of ETRTO Secretary General</a:t>
            </a:r>
          </a:p>
        </p:txBody>
      </p:sp>
      <p:sp>
        <p:nvSpPr>
          <p:cNvPr id="4" name="Textfeld 3">
            <a:extLst>
              <a:ext uri="{FF2B5EF4-FFF2-40B4-BE49-F238E27FC236}">
                <a16:creationId xmlns:a16="http://schemas.microsoft.com/office/drawing/2014/main" id="{2C7661AA-47E3-4F56-963E-DAC1BCE3C7F5}"/>
              </a:ext>
            </a:extLst>
          </p:cNvPr>
          <p:cNvSpPr txBox="1"/>
          <p:nvPr userDrawn="1"/>
        </p:nvSpPr>
        <p:spPr>
          <a:xfrm>
            <a:off x="0" y="0"/>
            <a:ext cx="10739887" cy="538609"/>
          </a:xfrm>
          <a:prstGeom prst="rect">
            <a:avLst/>
          </a:prstGeom>
          <a:noFill/>
        </p:spPr>
        <p:txBody>
          <a:bodyPr wrap="square" tIns="0" rtlCol="0">
            <a:spAutoFit/>
          </a:bodyPr>
          <a:lstStyle/>
          <a:p>
            <a:r>
              <a:rPr lang="en-US" sz="3200" b="1" dirty="0"/>
              <a:t>New C3 SRTT Design – </a:t>
            </a:r>
            <a:r>
              <a:rPr lang="en-US" sz="3200" b="1" dirty="0">
                <a:solidFill>
                  <a:srgbClr val="004CA6"/>
                </a:solidFill>
              </a:rPr>
              <a:t>wet grip performance</a:t>
            </a:r>
          </a:p>
        </p:txBody>
      </p:sp>
      <p:sp>
        <p:nvSpPr>
          <p:cNvPr id="2" name="Slide Number Placeholder 5">
            <a:extLst>
              <a:ext uri="{FF2B5EF4-FFF2-40B4-BE49-F238E27FC236}">
                <a16:creationId xmlns:a16="http://schemas.microsoft.com/office/drawing/2014/main" id="{66249152-663B-E881-E8FB-4B4BB777D86A}"/>
              </a:ext>
            </a:extLst>
          </p:cNvPr>
          <p:cNvSpPr txBox="1">
            <a:spLocks/>
          </p:cNvSpPr>
          <p:nvPr userDrawn="1"/>
        </p:nvSpPr>
        <p:spPr>
          <a:xfrm>
            <a:off x="8648700" y="6234175"/>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4F045D9-6A50-447E-9A04-3B3C9EFFC6F0}" type="slidenum">
              <a:rPr lang="en-US" smtClean="0"/>
              <a:pPr/>
              <a:t>‹#›</a:t>
            </a:fld>
            <a:endParaRPr lang="en-US" dirty="0"/>
          </a:p>
        </p:txBody>
      </p:sp>
      <p:pic>
        <p:nvPicPr>
          <p:cNvPr id="3" name="Picture 4" descr="A map of europe with black text&#10;&#10;Description automatically generated">
            <a:extLst>
              <a:ext uri="{FF2B5EF4-FFF2-40B4-BE49-F238E27FC236}">
                <a16:creationId xmlns:a16="http://schemas.microsoft.com/office/drawing/2014/main" id="{4109EF79-2B69-EC63-6936-EA914A2F40F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481300" y="6161784"/>
            <a:ext cx="654304" cy="654304"/>
          </a:xfrm>
          <a:prstGeom prst="rect">
            <a:avLst/>
          </a:prstGeom>
        </p:spPr>
      </p:pic>
    </p:spTree>
    <p:extLst>
      <p:ext uri="{BB962C8B-B14F-4D97-AF65-F5344CB8AC3E}">
        <p14:creationId xmlns:p14="http://schemas.microsoft.com/office/powerpoint/2010/main" val="318611650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ETRTOContent">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1CA3A41B-2351-42EB-B9E3-456F6C3C8C21}"/>
              </a:ext>
            </a:extLst>
          </p:cNvPr>
          <p:cNvSpPr/>
          <p:nvPr userDrawn="1"/>
        </p:nvSpPr>
        <p:spPr>
          <a:xfrm>
            <a:off x="0" y="6203697"/>
            <a:ext cx="12183229" cy="654302"/>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7" name="Rectangle 26">
            <a:extLst>
              <a:ext uri="{FF2B5EF4-FFF2-40B4-BE49-F238E27FC236}">
                <a16:creationId xmlns:a16="http://schemas.microsoft.com/office/drawing/2014/main" id="{19F7E399-283F-4391-8129-349183F72073}"/>
              </a:ext>
            </a:extLst>
          </p:cNvPr>
          <p:cNvSpPr/>
          <p:nvPr userDrawn="1"/>
        </p:nvSpPr>
        <p:spPr>
          <a:xfrm rot="5400000">
            <a:off x="8427078" y="3101850"/>
            <a:ext cx="6858000" cy="654302"/>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Date Placeholder 3">
            <a:extLst>
              <a:ext uri="{FF2B5EF4-FFF2-40B4-BE49-F238E27FC236}">
                <a16:creationId xmlns:a16="http://schemas.microsoft.com/office/drawing/2014/main" id="{B6189BA6-A78A-458D-A1BF-A748C6605E2E}"/>
              </a:ext>
            </a:extLst>
          </p:cNvPr>
          <p:cNvSpPr>
            <a:spLocks noGrp="1"/>
          </p:cNvSpPr>
          <p:nvPr>
            <p:ph type="dt" sz="half" idx="10"/>
          </p:nvPr>
        </p:nvSpPr>
        <p:spPr>
          <a:xfrm>
            <a:off x="584199" y="6234175"/>
            <a:ext cx="2743200" cy="365125"/>
          </a:xfrm>
        </p:spPr>
        <p:txBody>
          <a:bodyPr/>
          <a:lstStyle>
            <a:lvl1pPr>
              <a:defRPr b="1">
                <a:solidFill>
                  <a:schemeClr val="bg1"/>
                </a:solidFill>
              </a:defRPr>
            </a:lvl1pPr>
          </a:lstStyle>
          <a:p>
            <a:r>
              <a:rPr lang="de-DE"/>
              <a:t>January 30, 2024</a:t>
            </a:r>
            <a:endParaRPr lang="en-US" dirty="0"/>
          </a:p>
        </p:txBody>
      </p:sp>
      <p:sp>
        <p:nvSpPr>
          <p:cNvPr id="20" name="Footer Placeholder 4">
            <a:extLst>
              <a:ext uri="{FF2B5EF4-FFF2-40B4-BE49-F238E27FC236}">
                <a16:creationId xmlns:a16="http://schemas.microsoft.com/office/drawing/2014/main" id="{FA1D1347-8516-4D37-A6CB-8952EDBFEB5C}"/>
              </a:ext>
            </a:extLst>
          </p:cNvPr>
          <p:cNvSpPr>
            <a:spLocks noGrp="1"/>
          </p:cNvSpPr>
          <p:nvPr>
            <p:ph type="ftr" sz="quarter" idx="11"/>
          </p:nvPr>
        </p:nvSpPr>
        <p:spPr>
          <a:xfrm>
            <a:off x="3784599" y="6234175"/>
            <a:ext cx="4114800" cy="365125"/>
          </a:xfrm>
        </p:spPr>
        <p:txBody>
          <a:bodyPr/>
          <a:lstStyle>
            <a:lvl1pPr>
              <a:defRPr b="1">
                <a:solidFill>
                  <a:schemeClr val="bg1"/>
                </a:solidFill>
              </a:defRPr>
            </a:lvl1pPr>
          </a:lstStyle>
          <a:p>
            <a:r>
              <a:rPr lang="en-US"/>
              <a:t>The European Tyre and Rim Technical Organization</a:t>
            </a:r>
            <a:endParaRPr lang="en-US" dirty="0"/>
          </a:p>
        </p:txBody>
      </p:sp>
      <p:sp>
        <p:nvSpPr>
          <p:cNvPr id="10" name="Date Placeholder 3">
            <a:extLst>
              <a:ext uri="{FF2B5EF4-FFF2-40B4-BE49-F238E27FC236}">
                <a16:creationId xmlns:a16="http://schemas.microsoft.com/office/drawing/2014/main" id="{95B0E025-50FF-40F8-B9E2-5C12233B0807}"/>
              </a:ext>
            </a:extLst>
          </p:cNvPr>
          <p:cNvSpPr txBox="1">
            <a:spLocks/>
          </p:cNvSpPr>
          <p:nvPr userDrawn="1"/>
        </p:nvSpPr>
        <p:spPr>
          <a:xfrm>
            <a:off x="914400" y="6591290"/>
            <a:ext cx="10363200" cy="159906"/>
          </a:xfrm>
          <a:prstGeom prst="rect">
            <a:avLst/>
          </a:prstGeom>
        </p:spPr>
        <p:txBody>
          <a:bodyPr vert="horz" lIns="91440" tIns="45720" rIns="91440" bIns="45720" rtlCol="0" anchor="ctr"/>
          <a:lstStyle>
            <a:defPPr>
              <a:defRPr lang="en-US"/>
            </a:defPPr>
            <a:lvl1pPr marL="0" algn="l" defTabSz="914400" rtl="0" eaLnBrk="1" latinLnBrk="0" hangingPunct="1">
              <a:defRPr sz="12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0" dirty="0">
                <a:effectLst/>
              </a:rPr>
              <a:t>May contain confidential and/or proprietary information. May not be copied or disseminated without the express written consent of ETRTO Secretary General</a:t>
            </a:r>
          </a:p>
        </p:txBody>
      </p:sp>
      <p:sp>
        <p:nvSpPr>
          <p:cNvPr id="4" name="Textfeld 3">
            <a:extLst>
              <a:ext uri="{FF2B5EF4-FFF2-40B4-BE49-F238E27FC236}">
                <a16:creationId xmlns:a16="http://schemas.microsoft.com/office/drawing/2014/main" id="{2C7661AA-47E3-4F56-963E-DAC1BCE3C7F5}"/>
              </a:ext>
            </a:extLst>
          </p:cNvPr>
          <p:cNvSpPr txBox="1"/>
          <p:nvPr userDrawn="1"/>
        </p:nvSpPr>
        <p:spPr>
          <a:xfrm>
            <a:off x="0" y="0"/>
            <a:ext cx="10739887" cy="538609"/>
          </a:xfrm>
          <a:prstGeom prst="rect">
            <a:avLst/>
          </a:prstGeom>
          <a:noFill/>
        </p:spPr>
        <p:txBody>
          <a:bodyPr wrap="square" tIns="0" rtlCol="0">
            <a:spAutoFit/>
          </a:bodyPr>
          <a:lstStyle/>
          <a:p>
            <a:r>
              <a:rPr lang="en-US" sz="3200" b="1" dirty="0"/>
              <a:t>Wet Grip performance – </a:t>
            </a:r>
            <a:r>
              <a:rPr lang="en-US" sz="3200" b="1" dirty="0">
                <a:solidFill>
                  <a:srgbClr val="004CA6"/>
                </a:solidFill>
              </a:rPr>
              <a:t>track friction characterization</a:t>
            </a:r>
          </a:p>
        </p:txBody>
      </p:sp>
      <p:sp>
        <p:nvSpPr>
          <p:cNvPr id="2" name="Slide Number Placeholder 5">
            <a:extLst>
              <a:ext uri="{FF2B5EF4-FFF2-40B4-BE49-F238E27FC236}">
                <a16:creationId xmlns:a16="http://schemas.microsoft.com/office/drawing/2014/main" id="{66249152-663B-E881-E8FB-4B4BB777D86A}"/>
              </a:ext>
            </a:extLst>
          </p:cNvPr>
          <p:cNvSpPr txBox="1">
            <a:spLocks/>
          </p:cNvSpPr>
          <p:nvPr userDrawn="1"/>
        </p:nvSpPr>
        <p:spPr>
          <a:xfrm>
            <a:off x="8648700" y="6234175"/>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4F045D9-6A50-447E-9A04-3B3C9EFFC6F0}" type="slidenum">
              <a:rPr lang="en-US" smtClean="0"/>
              <a:pPr/>
              <a:t>‹#›</a:t>
            </a:fld>
            <a:endParaRPr lang="en-US" dirty="0"/>
          </a:p>
        </p:txBody>
      </p:sp>
      <p:pic>
        <p:nvPicPr>
          <p:cNvPr id="3" name="Picture 4" descr="A map of europe with black text&#10;&#10;Description automatically generated">
            <a:extLst>
              <a:ext uri="{FF2B5EF4-FFF2-40B4-BE49-F238E27FC236}">
                <a16:creationId xmlns:a16="http://schemas.microsoft.com/office/drawing/2014/main" id="{4109EF79-2B69-EC63-6936-EA914A2F40F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481300" y="6161784"/>
            <a:ext cx="654304" cy="654304"/>
          </a:xfrm>
          <a:prstGeom prst="rect">
            <a:avLst/>
          </a:prstGeom>
        </p:spPr>
      </p:pic>
    </p:spTree>
    <p:extLst>
      <p:ext uri="{BB962C8B-B14F-4D97-AF65-F5344CB8AC3E}">
        <p14:creationId xmlns:p14="http://schemas.microsoft.com/office/powerpoint/2010/main" val="286990058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ETRTOLastSlide">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F0079891-027E-4253-9710-8CB8A22A8DF0}"/>
              </a:ext>
            </a:extLst>
          </p:cNvPr>
          <p:cNvSpPr/>
          <p:nvPr userDrawn="1"/>
        </p:nvSpPr>
        <p:spPr>
          <a:xfrm>
            <a:off x="0" y="0"/>
            <a:ext cx="12191999" cy="6857995"/>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le 1">
            <a:extLst>
              <a:ext uri="{FF2B5EF4-FFF2-40B4-BE49-F238E27FC236}">
                <a16:creationId xmlns:a16="http://schemas.microsoft.com/office/drawing/2014/main" id="{F56FA895-CD02-4899-9FDB-C7D9066F6AD6}"/>
              </a:ext>
            </a:extLst>
          </p:cNvPr>
          <p:cNvSpPr>
            <a:spLocks noGrp="1"/>
          </p:cNvSpPr>
          <p:nvPr>
            <p:ph type="title" hasCustomPrompt="1"/>
          </p:nvPr>
        </p:nvSpPr>
        <p:spPr>
          <a:xfrm>
            <a:off x="1915160" y="2447131"/>
            <a:ext cx="7858760" cy="1325563"/>
          </a:xfrm>
        </p:spPr>
        <p:txBody>
          <a:bodyPr/>
          <a:lstStyle>
            <a:lvl1pPr>
              <a:defRPr>
                <a:solidFill>
                  <a:schemeClr val="bg1"/>
                </a:solidFill>
              </a:defRPr>
            </a:lvl1pPr>
          </a:lstStyle>
          <a:p>
            <a:r>
              <a:rPr lang="en-US" dirty="0"/>
              <a:t>Click to introduce the thanks slide</a:t>
            </a:r>
          </a:p>
        </p:txBody>
      </p:sp>
      <p:cxnSp>
        <p:nvCxnSpPr>
          <p:cNvPr id="12" name="Straight Connector 11">
            <a:extLst>
              <a:ext uri="{FF2B5EF4-FFF2-40B4-BE49-F238E27FC236}">
                <a16:creationId xmlns:a16="http://schemas.microsoft.com/office/drawing/2014/main" id="{6C48BCEC-456F-4A34-8CA5-3B8327A0F549}"/>
              </a:ext>
            </a:extLst>
          </p:cNvPr>
          <p:cNvCxnSpPr>
            <a:cxnSpLocks/>
          </p:cNvCxnSpPr>
          <p:nvPr userDrawn="1"/>
        </p:nvCxnSpPr>
        <p:spPr>
          <a:xfrm>
            <a:off x="11530711" y="-136526"/>
            <a:ext cx="0" cy="635635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8E0E6393-AB16-4152-98BD-FEA8EB740D96}"/>
              </a:ext>
            </a:extLst>
          </p:cNvPr>
          <p:cNvCxnSpPr>
            <a:cxnSpLocks/>
          </p:cNvCxnSpPr>
          <p:nvPr userDrawn="1"/>
        </p:nvCxnSpPr>
        <p:spPr>
          <a:xfrm>
            <a:off x="1" y="6203697"/>
            <a:ext cx="11544299"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Date Placeholder 3">
            <a:extLst>
              <a:ext uri="{FF2B5EF4-FFF2-40B4-BE49-F238E27FC236}">
                <a16:creationId xmlns:a16="http://schemas.microsoft.com/office/drawing/2014/main" id="{3788463E-D249-4DF9-BFCA-811B0DB980C0}"/>
              </a:ext>
            </a:extLst>
          </p:cNvPr>
          <p:cNvSpPr>
            <a:spLocks noGrp="1"/>
          </p:cNvSpPr>
          <p:nvPr>
            <p:ph type="dt" sz="half" idx="10"/>
          </p:nvPr>
        </p:nvSpPr>
        <p:spPr>
          <a:xfrm>
            <a:off x="584199" y="6234175"/>
            <a:ext cx="2743200" cy="365125"/>
          </a:xfrm>
        </p:spPr>
        <p:txBody>
          <a:bodyPr/>
          <a:lstStyle>
            <a:lvl1pPr>
              <a:defRPr b="1">
                <a:solidFill>
                  <a:schemeClr val="bg1"/>
                </a:solidFill>
              </a:defRPr>
            </a:lvl1pPr>
          </a:lstStyle>
          <a:p>
            <a:r>
              <a:rPr lang="de-DE"/>
              <a:t>January 30, 2024</a:t>
            </a:r>
            <a:endParaRPr lang="en-US" dirty="0"/>
          </a:p>
        </p:txBody>
      </p:sp>
      <p:sp>
        <p:nvSpPr>
          <p:cNvPr id="15" name="Footer Placeholder 4">
            <a:extLst>
              <a:ext uri="{FF2B5EF4-FFF2-40B4-BE49-F238E27FC236}">
                <a16:creationId xmlns:a16="http://schemas.microsoft.com/office/drawing/2014/main" id="{CB942C3F-78A5-4C01-BF16-57AFE328616A}"/>
              </a:ext>
            </a:extLst>
          </p:cNvPr>
          <p:cNvSpPr>
            <a:spLocks noGrp="1"/>
          </p:cNvSpPr>
          <p:nvPr>
            <p:ph type="ftr" sz="quarter" idx="11"/>
          </p:nvPr>
        </p:nvSpPr>
        <p:spPr>
          <a:xfrm>
            <a:off x="3784599" y="6234175"/>
            <a:ext cx="4114800" cy="365125"/>
          </a:xfrm>
        </p:spPr>
        <p:txBody>
          <a:bodyPr/>
          <a:lstStyle>
            <a:lvl1pPr>
              <a:defRPr b="1">
                <a:solidFill>
                  <a:schemeClr val="bg1"/>
                </a:solidFill>
              </a:defRPr>
            </a:lvl1pPr>
          </a:lstStyle>
          <a:p>
            <a:r>
              <a:rPr lang="en-US"/>
              <a:t>The European Tyre and Rim Technical Organization</a:t>
            </a:r>
            <a:endParaRPr lang="en-US" dirty="0"/>
          </a:p>
        </p:txBody>
      </p:sp>
      <p:sp>
        <p:nvSpPr>
          <p:cNvPr id="17" name="Date Placeholder 3">
            <a:extLst>
              <a:ext uri="{FF2B5EF4-FFF2-40B4-BE49-F238E27FC236}">
                <a16:creationId xmlns:a16="http://schemas.microsoft.com/office/drawing/2014/main" id="{5AF9B7BB-7A47-494F-A220-732BE5DBACA8}"/>
              </a:ext>
            </a:extLst>
          </p:cNvPr>
          <p:cNvSpPr txBox="1">
            <a:spLocks/>
          </p:cNvSpPr>
          <p:nvPr userDrawn="1"/>
        </p:nvSpPr>
        <p:spPr>
          <a:xfrm>
            <a:off x="914400" y="6591290"/>
            <a:ext cx="10363200" cy="159906"/>
          </a:xfrm>
          <a:prstGeom prst="rect">
            <a:avLst/>
          </a:prstGeom>
        </p:spPr>
        <p:txBody>
          <a:bodyPr vert="horz" lIns="91440" tIns="45720" rIns="91440" bIns="45720" rtlCol="0" anchor="ctr"/>
          <a:lstStyle>
            <a:defPPr>
              <a:defRPr lang="en-US"/>
            </a:defPPr>
            <a:lvl1pPr marL="0" algn="l" defTabSz="914400" rtl="0" eaLnBrk="1" latinLnBrk="0" hangingPunct="1">
              <a:defRPr sz="12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0" dirty="0">
                <a:effectLst/>
              </a:rPr>
              <a:t>May contain confidential and/or proprietary information. May not be copied or disseminated without the express written consent of ETRTO Secretary General</a:t>
            </a:r>
          </a:p>
        </p:txBody>
      </p:sp>
      <p:sp>
        <p:nvSpPr>
          <p:cNvPr id="4" name="Slide Number Placeholder 5">
            <a:extLst>
              <a:ext uri="{FF2B5EF4-FFF2-40B4-BE49-F238E27FC236}">
                <a16:creationId xmlns:a16="http://schemas.microsoft.com/office/drawing/2014/main" id="{954BA1CF-105F-B002-6B09-9EB2F69C4B86}"/>
              </a:ext>
            </a:extLst>
          </p:cNvPr>
          <p:cNvSpPr txBox="1">
            <a:spLocks/>
          </p:cNvSpPr>
          <p:nvPr userDrawn="1"/>
        </p:nvSpPr>
        <p:spPr>
          <a:xfrm>
            <a:off x="8648700" y="6234175"/>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4F045D9-6A50-447E-9A04-3B3C9EFFC6F0}" type="slidenum">
              <a:rPr lang="en-US" smtClean="0"/>
              <a:pPr/>
              <a:t>‹#›</a:t>
            </a:fld>
            <a:endParaRPr lang="en-US" dirty="0"/>
          </a:p>
        </p:txBody>
      </p:sp>
      <p:pic>
        <p:nvPicPr>
          <p:cNvPr id="3" name="Picture 6" descr="A logo with a black background&#10;&#10;Description automatically generated">
            <a:extLst>
              <a:ext uri="{FF2B5EF4-FFF2-40B4-BE49-F238E27FC236}">
                <a16:creationId xmlns:a16="http://schemas.microsoft.com/office/drawing/2014/main" id="{73A7F653-8D46-2C70-8851-1E3532B1DA1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67255" y="258700"/>
            <a:ext cx="2949492" cy="1188776"/>
          </a:xfrm>
          <a:prstGeom prst="rect">
            <a:avLst/>
          </a:prstGeom>
        </p:spPr>
      </p:pic>
    </p:spTree>
    <p:extLst>
      <p:ext uri="{BB962C8B-B14F-4D97-AF65-F5344CB8AC3E}">
        <p14:creationId xmlns:p14="http://schemas.microsoft.com/office/powerpoint/2010/main" val="72344457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Nur Titel">
    <p:spTree>
      <p:nvGrpSpPr>
        <p:cNvPr id="1" name=""/>
        <p:cNvGrpSpPr/>
        <p:nvPr/>
      </p:nvGrpSpPr>
      <p:grpSpPr>
        <a:xfrm>
          <a:off x="0" y="0"/>
          <a:ext cx="0" cy="0"/>
          <a:chOff x="0" y="0"/>
          <a:chExt cx="0" cy="0"/>
        </a:xfrm>
      </p:grpSpPr>
    </p:spTree>
    <p:extLst>
      <p:ext uri="{BB962C8B-B14F-4D97-AF65-F5344CB8AC3E}">
        <p14:creationId xmlns:p14="http://schemas.microsoft.com/office/powerpoint/2010/main" val="15024726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2_ETRTOContent">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1CA3A41B-2351-42EB-B9E3-456F6C3C8C21}"/>
              </a:ext>
            </a:extLst>
          </p:cNvPr>
          <p:cNvSpPr/>
          <p:nvPr userDrawn="1"/>
        </p:nvSpPr>
        <p:spPr>
          <a:xfrm>
            <a:off x="0" y="6203697"/>
            <a:ext cx="12183229" cy="654302"/>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bg1"/>
              </a:solidFill>
            </a:endParaRPr>
          </a:p>
        </p:txBody>
      </p:sp>
      <p:sp>
        <p:nvSpPr>
          <p:cNvPr id="27" name="Rectangle 26">
            <a:extLst>
              <a:ext uri="{FF2B5EF4-FFF2-40B4-BE49-F238E27FC236}">
                <a16:creationId xmlns:a16="http://schemas.microsoft.com/office/drawing/2014/main" id="{19F7E399-283F-4391-8129-349183F72073}"/>
              </a:ext>
            </a:extLst>
          </p:cNvPr>
          <p:cNvSpPr/>
          <p:nvPr userDrawn="1"/>
        </p:nvSpPr>
        <p:spPr>
          <a:xfrm rot="5400000">
            <a:off x="8427079" y="3101850"/>
            <a:ext cx="6858000" cy="654303"/>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bg1"/>
              </a:solidFill>
            </a:endParaRPr>
          </a:p>
        </p:txBody>
      </p:sp>
      <p:sp>
        <p:nvSpPr>
          <p:cNvPr id="3" name="Content Placeholder 2">
            <a:extLst>
              <a:ext uri="{FF2B5EF4-FFF2-40B4-BE49-F238E27FC236}">
                <a16:creationId xmlns:a16="http://schemas.microsoft.com/office/drawing/2014/main" id="{58652377-5DEE-497F-9639-62A87421C7BC}"/>
              </a:ext>
            </a:extLst>
          </p:cNvPr>
          <p:cNvSpPr>
            <a:spLocks noGrp="1"/>
          </p:cNvSpPr>
          <p:nvPr>
            <p:ph idx="1"/>
          </p:nvPr>
        </p:nvSpPr>
        <p:spPr>
          <a:xfrm>
            <a:off x="584199" y="1733474"/>
            <a:ext cx="10515600" cy="408298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a:extLst>
              <a:ext uri="{FF2B5EF4-FFF2-40B4-BE49-F238E27FC236}">
                <a16:creationId xmlns:a16="http://schemas.microsoft.com/office/drawing/2014/main" id="{9A441D8B-6044-4E89-AA2F-39C11F6D0ED0}"/>
              </a:ext>
            </a:extLst>
          </p:cNvPr>
          <p:cNvSpPr>
            <a:spLocks noGrp="1"/>
          </p:cNvSpPr>
          <p:nvPr>
            <p:ph type="title" hasCustomPrompt="1"/>
          </p:nvPr>
        </p:nvSpPr>
        <p:spPr>
          <a:xfrm>
            <a:off x="584199" y="352614"/>
            <a:ext cx="10515600" cy="809411"/>
          </a:xfrm>
        </p:spPr>
        <p:txBody>
          <a:bodyPr/>
          <a:lstStyle>
            <a:lvl1pPr>
              <a:defRPr>
                <a:solidFill>
                  <a:schemeClr val="tx1"/>
                </a:solidFill>
              </a:defRPr>
            </a:lvl1pPr>
          </a:lstStyle>
          <a:p>
            <a:r>
              <a:rPr lang="en-US" dirty="0"/>
              <a:t>Click to introduce slide title</a:t>
            </a:r>
          </a:p>
        </p:txBody>
      </p:sp>
      <p:sp>
        <p:nvSpPr>
          <p:cNvPr id="19" name="Date Placeholder 3">
            <a:extLst>
              <a:ext uri="{FF2B5EF4-FFF2-40B4-BE49-F238E27FC236}">
                <a16:creationId xmlns:a16="http://schemas.microsoft.com/office/drawing/2014/main" id="{B6189BA6-A78A-458D-A1BF-A748C6605E2E}"/>
              </a:ext>
            </a:extLst>
          </p:cNvPr>
          <p:cNvSpPr>
            <a:spLocks noGrp="1"/>
          </p:cNvSpPr>
          <p:nvPr>
            <p:ph type="dt" sz="half" idx="10"/>
          </p:nvPr>
        </p:nvSpPr>
        <p:spPr>
          <a:xfrm>
            <a:off x="584199" y="6234177"/>
            <a:ext cx="2743200" cy="365125"/>
          </a:xfrm>
        </p:spPr>
        <p:txBody>
          <a:bodyPr/>
          <a:lstStyle>
            <a:lvl1pPr>
              <a:defRPr b="1">
                <a:solidFill>
                  <a:schemeClr val="bg1"/>
                </a:solidFill>
              </a:defRPr>
            </a:lvl1pPr>
          </a:lstStyle>
          <a:p>
            <a:fld id="{65011442-9EA8-43C1-A90A-E8091E9236D0}" type="datetime2">
              <a:rPr lang="en-US" smtClean="0"/>
              <a:t>Saturday, February 3, 2024</a:t>
            </a:fld>
            <a:endParaRPr lang="en-US" dirty="0"/>
          </a:p>
        </p:txBody>
      </p:sp>
      <p:sp>
        <p:nvSpPr>
          <p:cNvPr id="20" name="Footer Placeholder 4">
            <a:extLst>
              <a:ext uri="{FF2B5EF4-FFF2-40B4-BE49-F238E27FC236}">
                <a16:creationId xmlns:a16="http://schemas.microsoft.com/office/drawing/2014/main" id="{FA1D1347-8516-4D37-A6CB-8952EDBFEB5C}"/>
              </a:ext>
            </a:extLst>
          </p:cNvPr>
          <p:cNvSpPr>
            <a:spLocks noGrp="1"/>
          </p:cNvSpPr>
          <p:nvPr>
            <p:ph type="ftr" sz="quarter" idx="11"/>
          </p:nvPr>
        </p:nvSpPr>
        <p:spPr>
          <a:xfrm>
            <a:off x="3784599" y="6234177"/>
            <a:ext cx="4114800" cy="365125"/>
          </a:xfrm>
        </p:spPr>
        <p:txBody>
          <a:bodyPr/>
          <a:lstStyle>
            <a:lvl1pPr>
              <a:defRPr b="1">
                <a:solidFill>
                  <a:schemeClr val="bg1"/>
                </a:solidFill>
              </a:defRPr>
            </a:lvl1pPr>
          </a:lstStyle>
          <a:p>
            <a:r>
              <a:rPr lang="en-US"/>
              <a:t>The European Tyre and Rim Technical Organization</a:t>
            </a:r>
            <a:endParaRPr lang="en-US" dirty="0"/>
          </a:p>
        </p:txBody>
      </p:sp>
      <p:sp>
        <p:nvSpPr>
          <p:cNvPr id="21" name="Slide Number Placeholder 5">
            <a:extLst>
              <a:ext uri="{FF2B5EF4-FFF2-40B4-BE49-F238E27FC236}">
                <a16:creationId xmlns:a16="http://schemas.microsoft.com/office/drawing/2014/main" id="{27B7DE60-A3A8-440C-8851-A7DE74D42FF5}"/>
              </a:ext>
            </a:extLst>
          </p:cNvPr>
          <p:cNvSpPr>
            <a:spLocks noGrp="1"/>
          </p:cNvSpPr>
          <p:nvPr>
            <p:ph type="sldNum" sz="quarter" idx="12"/>
          </p:nvPr>
        </p:nvSpPr>
        <p:spPr>
          <a:xfrm>
            <a:off x="8356599" y="6234177"/>
            <a:ext cx="2743200" cy="365125"/>
          </a:xfrm>
        </p:spPr>
        <p:txBody>
          <a:bodyPr/>
          <a:lstStyle>
            <a:lvl1pPr>
              <a:defRPr b="1">
                <a:solidFill>
                  <a:schemeClr val="bg1"/>
                </a:solidFill>
              </a:defRPr>
            </a:lvl1pPr>
          </a:lstStyle>
          <a:p>
            <a:fld id="{74F045D9-6A50-447E-9A04-3B3C9EFFC6F0}" type="slidenum">
              <a:rPr lang="en-US" smtClean="0"/>
              <a:pPr/>
              <a:t>‹#›</a:t>
            </a:fld>
            <a:endParaRPr lang="en-US" dirty="0"/>
          </a:p>
        </p:txBody>
      </p:sp>
      <p:sp>
        <p:nvSpPr>
          <p:cNvPr id="10" name="Date Placeholder 3">
            <a:extLst>
              <a:ext uri="{FF2B5EF4-FFF2-40B4-BE49-F238E27FC236}">
                <a16:creationId xmlns:a16="http://schemas.microsoft.com/office/drawing/2014/main" id="{95B0E025-50FF-40F8-B9E2-5C12233B0807}"/>
              </a:ext>
            </a:extLst>
          </p:cNvPr>
          <p:cNvSpPr txBox="1">
            <a:spLocks/>
          </p:cNvSpPr>
          <p:nvPr userDrawn="1"/>
        </p:nvSpPr>
        <p:spPr>
          <a:xfrm>
            <a:off x="914400" y="6591290"/>
            <a:ext cx="10363200" cy="159906"/>
          </a:xfrm>
          <a:prstGeom prst="rect">
            <a:avLst/>
          </a:prstGeom>
        </p:spPr>
        <p:txBody>
          <a:bodyPr vert="horz" lIns="91440" tIns="45720" rIns="91440" bIns="45720" rtlCol="0" anchor="ctr"/>
          <a:lstStyle>
            <a:defPPr>
              <a:defRPr lang="en-US"/>
            </a:defPPr>
            <a:lvl1pPr marL="0" algn="l" defTabSz="914400" rtl="0" eaLnBrk="1" latinLnBrk="0" hangingPunct="1">
              <a:defRPr sz="12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0" dirty="0">
                <a:effectLst/>
              </a:rPr>
              <a:t>May contain confidential and/or proprietary information. May not be copied or disseminated without the express written consent of ETRTO Secretary General</a:t>
            </a:r>
          </a:p>
        </p:txBody>
      </p:sp>
      <p:pic>
        <p:nvPicPr>
          <p:cNvPr id="5" name="Picture 4" descr="A map of europe with black text&#10;&#10;Description automatically generated">
            <a:extLst>
              <a:ext uri="{FF2B5EF4-FFF2-40B4-BE49-F238E27FC236}">
                <a16:creationId xmlns:a16="http://schemas.microsoft.com/office/drawing/2014/main" id="{9E70B070-A103-561B-B905-710EECA1C1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481300" y="6161784"/>
            <a:ext cx="654304" cy="654304"/>
          </a:xfrm>
          <a:prstGeom prst="rect">
            <a:avLst/>
          </a:prstGeom>
        </p:spPr>
      </p:pic>
    </p:spTree>
    <p:extLst>
      <p:ext uri="{BB962C8B-B14F-4D97-AF65-F5344CB8AC3E}">
        <p14:creationId xmlns:p14="http://schemas.microsoft.com/office/powerpoint/2010/main" val="89120703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23541A0-6D1D-48E8-AAE7-7E4D17C6C7E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15BEA4E-B31A-4947-805D-96C6B60AA2D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444A93-C5F7-48FE-93AC-1DEF282327C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de-DE"/>
              <a:t>January 30, 2024</a:t>
            </a:r>
            <a:endParaRPr lang="en-US" dirty="0"/>
          </a:p>
        </p:txBody>
      </p:sp>
      <p:sp>
        <p:nvSpPr>
          <p:cNvPr id="5" name="Footer Placeholder 4">
            <a:extLst>
              <a:ext uri="{FF2B5EF4-FFF2-40B4-BE49-F238E27FC236}">
                <a16:creationId xmlns:a16="http://schemas.microsoft.com/office/drawing/2014/main" id="{E3B03F57-D60F-41A8-9A52-CCD61D41743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The European Tyre and Rim Technical Organization</a:t>
            </a:r>
          </a:p>
        </p:txBody>
      </p:sp>
      <p:sp>
        <p:nvSpPr>
          <p:cNvPr id="8" name="Textfeld 7">
            <a:extLst>
              <a:ext uri="{FF2B5EF4-FFF2-40B4-BE49-F238E27FC236}">
                <a16:creationId xmlns:a16="http://schemas.microsoft.com/office/drawing/2014/main" id="{7CC94DC0-19FD-406A-A30F-0CB4AB8819E1}"/>
              </a:ext>
            </a:extLst>
          </p:cNvPr>
          <p:cNvSpPr txBox="1"/>
          <p:nvPr userDrawn="1">
            <p:extLst>
              <p:ext uri="{1162E1C5-73C7-4A58-AE30-91384D911F3F}">
                <p184:classification xmlns:p184="http://schemas.microsoft.com/office/powerpoint/2018/4/main" val="ftr"/>
              </p:ext>
            </p:extLst>
          </p:nvPr>
        </p:nvSpPr>
        <p:spPr>
          <a:xfrm>
            <a:off x="5833237" y="6736080"/>
            <a:ext cx="369888" cy="121920"/>
          </a:xfrm>
          <a:prstGeom prst="rect">
            <a:avLst/>
          </a:prstGeom>
        </p:spPr>
        <p:txBody>
          <a:bodyPr horzOverflow="overflow" lIns="0" tIns="0" rIns="0" bIns="0">
            <a:spAutoFit/>
          </a:bodyPr>
          <a:lstStyle/>
          <a:p>
            <a:pPr algn="ctr"/>
            <a:r>
              <a:rPr lang="en-US" sz="800">
                <a:solidFill>
                  <a:srgbClr val="000000"/>
                </a:solidFill>
                <a:latin typeface="Arial" panose="020B0604020202020204" pitchFamily="34" charset="0"/>
                <a:cs typeface="Arial" panose="020B0604020202020204" pitchFamily="34" charset="0"/>
              </a:rPr>
              <a:t>Internal</a:t>
            </a:r>
          </a:p>
        </p:txBody>
      </p:sp>
      <p:sp>
        <p:nvSpPr>
          <p:cNvPr id="7" name="Slide Number Placeholder 5">
            <a:extLst>
              <a:ext uri="{FF2B5EF4-FFF2-40B4-BE49-F238E27FC236}">
                <a16:creationId xmlns:a16="http://schemas.microsoft.com/office/drawing/2014/main" id="{25D67221-8F6C-8D6D-D9AE-FBCA8AB94A0F}"/>
              </a:ext>
            </a:extLst>
          </p:cNvPr>
          <p:cNvSpPr>
            <a:spLocks noGrp="1"/>
          </p:cNvSpPr>
          <p:nvPr>
            <p:ph type="sldNum" sz="quarter" idx="4"/>
          </p:nvPr>
        </p:nvSpPr>
        <p:spPr>
          <a:xfrm>
            <a:off x="8356599" y="6234175"/>
            <a:ext cx="2743200" cy="365125"/>
          </a:xfrm>
          <a:prstGeom prst="rect">
            <a:avLst/>
          </a:prstGeom>
        </p:spPr>
        <p:txBody>
          <a:bodyPr/>
          <a:lstStyle>
            <a:lvl1pPr>
              <a:defRPr b="1">
                <a:solidFill>
                  <a:schemeClr val="bg1"/>
                </a:solidFill>
              </a:defRPr>
            </a:lvl1pPr>
          </a:lstStyle>
          <a:p>
            <a:r>
              <a:rPr lang="en-US" dirty="0"/>
              <a:t>WGWIN_Report_2023 / S. Heine    </a:t>
            </a:r>
            <a:fld id="{74F045D9-6A50-447E-9A04-3B3C9EFFC6F0}" type="slidenum">
              <a:rPr lang="en-US" smtClean="0"/>
              <a:pPr/>
              <a:t>‹#›</a:t>
            </a:fld>
            <a:endParaRPr lang="en-US" dirty="0"/>
          </a:p>
        </p:txBody>
      </p:sp>
    </p:spTree>
    <p:extLst>
      <p:ext uri="{BB962C8B-B14F-4D97-AF65-F5344CB8AC3E}">
        <p14:creationId xmlns:p14="http://schemas.microsoft.com/office/powerpoint/2010/main" val="13156290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6" r:id="rId3"/>
    <p:sldLayoutId id="2147483658" r:id="rId4"/>
    <p:sldLayoutId id="2147483654" r:id="rId5"/>
    <p:sldLayoutId id="2147483655" r:id="rId6"/>
    <p:sldLayoutId id="2147483657" r:id="rId7"/>
  </p:sldLayoutIdLst>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slideLayout" Target="../slideLayouts/slideLayout3.xml"/><Relationship Id="rId1" Type="http://schemas.openxmlformats.org/officeDocument/2006/relationships/tags" Target="../tags/tag2.xml"/></Relationships>
</file>

<file path=ppt/slides/_rels/slide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8E2030-9651-4450-932B-E2BF8E7CB89A}"/>
              </a:ext>
            </a:extLst>
          </p:cNvPr>
          <p:cNvSpPr>
            <a:spLocks noGrp="1"/>
          </p:cNvSpPr>
          <p:nvPr>
            <p:ph type="ctrTitle"/>
          </p:nvPr>
        </p:nvSpPr>
        <p:spPr>
          <a:xfrm>
            <a:off x="1333850" y="2743201"/>
            <a:ext cx="9334150" cy="1804792"/>
          </a:xfrm>
        </p:spPr>
        <p:txBody>
          <a:bodyPr>
            <a:normAutofit fontScale="90000"/>
          </a:bodyPr>
          <a:lstStyle/>
          <a:p>
            <a:r>
              <a:rPr lang="en-US" dirty="0"/>
              <a:t>New design C3 SRTTs</a:t>
            </a:r>
            <a:br>
              <a:rPr lang="en-US" dirty="0"/>
            </a:br>
            <a:r>
              <a:rPr lang="en-US" dirty="0"/>
              <a:t>Additional Explanations</a:t>
            </a:r>
            <a:br>
              <a:rPr lang="en-US" dirty="0"/>
            </a:br>
            <a:r>
              <a:rPr lang="en-US" sz="3600" dirty="0"/>
              <a:t>update of GRBP-78-28e-Rev.1</a:t>
            </a:r>
            <a:endParaRPr lang="en-US" dirty="0"/>
          </a:p>
        </p:txBody>
      </p:sp>
      <p:sp>
        <p:nvSpPr>
          <p:cNvPr id="3" name="Subtitle 2">
            <a:extLst>
              <a:ext uri="{FF2B5EF4-FFF2-40B4-BE49-F238E27FC236}">
                <a16:creationId xmlns:a16="http://schemas.microsoft.com/office/drawing/2014/main" id="{1A8F1A8A-EB6D-464A-B74B-EF2633CF0B76}"/>
              </a:ext>
            </a:extLst>
          </p:cNvPr>
          <p:cNvSpPr>
            <a:spLocks noGrp="1"/>
          </p:cNvSpPr>
          <p:nvPr>
            <p:ph type="subTitle" idx="1"/>
          </p:nvPr>
        </p:nvSpPr>
        <p:spPr>
          <a:xfrm>
            <a:off x="1767281" y="5606442"/>
            <a:ext cx="9144000" cy="499445"/>
          </a:xfrm>
        </p:spPr>
        <p:txBody>
          <a:bodyPr>
            <a:normAutofit/>
          </a:bodyPr>
          <a:lstStyle/>
          <a:p>
            <a:endParaRPr lang="en-US" dirty="0"/>
          </a:p>
        </p:txBody>
      </p:sp>
      <p:sp>
        <p:nvSpPr>
          <p:cNvPr id="4" name="Date Placeholder 3">
            <a:extLst>
              <a:ext uri="{FF2B5EF4-FFF2-40B4-BE49-F238E27FC236}">
                <a16:creationId xmlns:a16="http://schemas.microsoft.com/office/drawing/2014/main" id="{A9F3125D-CFBC-40C4-9FF0-ABDA1D226A2D}"/>
              </a:ext>
            </a:extLst>
          </p:cNvPr>
          <p:cNvSpPr>
            <a:spLocks noGrp="1"/>
          </p:cNvSpPr>
          <p:nvPr>
            <p:ph type="dt" sz="half" idx="10"/>
          </p:nvPr>
        </p:nvSpPr>
        <p:spPr/>
        <p:txBody>
          <a:bodyPr/>
          <a:lstStyle/>
          <a:p>
            <a:r>
              <a:rPr lang="de-DE"/>
              <a:t>January 30, 2024</a:t>
            </a:r>
            <a:endParaRPr lang="en-US" dirty="0"/>
          </a:p>
        </p:txBody>
      </p:sp>
      <p:sp>
        <p:nvSpPr>
          <p:cNvPr id="5" name="Footer Placeholder 4">
            <a:extLst>
              <a:ext uri="{FF2B5EF4-FFF2-40B4-BE49-F238E27FC236}">
                <a16:creationId xmlns:a16="http://schemas.microsoft.com/office/drawing/2014/main" id="{3F265715-0852-4EBC-99A8-542DE3FFF71A}"/>
              </a:ext>
            </a:extLst>
          </p:cNvPr>
          <p:cNvSpPr>
            <a:spLocks noGrp="1"/>
          </p:cNvSpPr>
          <p:nvPr>
            <p:ph type="ftr" sz="quarter" idx="11"/>
          </p:nvPr>
        </p:nvSpPr>
        <p:spPr/>
        <p:txBody>
          <a:bodyPr/>
          <a:lstStyle/>
          <a:p>
            <a:r>
              <a:rPr lang="en-US"/>
              <a:t>The European Tyre and Rim Technical Organization</a:t>
            </a:r>
            <a:endParaRPr lang="en-US" dirty="0"/>
          </a:p>
        </p:txBody>
      </p:sp>
      <p:sp>
        <p:nvSpPr>
          <p:cNvPr id="8" name="Subtitle 2">
            <a:extLst>
              <a:ext uri="{FF2B5EF4-FFF2-40B4-BE49-F238E27FC236}">
                <a16:creationId xmlns:a16="http://schemas.microsoft.com/office/drawing/2014/main" id="{E49929B6-FFC1-51D0-0842-33E97A3F2779}"/>
              </a:ext>
            </a:extLst>
          </p:cNvPr>
          <p:cNvSpPr txBox="1">
            <a:spLocks/>
          </p:cNvSpPr>
          <p:nvPr/>
        </p:nvSpPr>
        <p:spPr>
          <a:xfrm>
            <a:off x="5527861" y="444094"/>
            <a:ext cx="5943660" cy="80539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lnSpc>
                <a:spcPts val="1200"/>
              </a:lnSpc>
            </a:pPr>
            <a:r>
              <a:rPr lang="en-GB" sz="2000" u="sng" dirty="0">
                <a:latin typeface="Times New Roman" panose="02020603050405020304" pitchFamily="18" charset="0"/>
                <a:ea typeface="Times New Roman" panose="02020603050405020304" pitchFamily="18" charset="0"/>
              </a:rPr>
              <a:t>Informal document</a:t>
            </a:r>
            <a:r>
              <a:rPr lang="en-GB" sz="2000" dirty="0">
                <a:latin typeface="Times New Roman" panose="02020603050405020304" pitchFamily="18" charset="0"/>
                <a:ea typeface="Times New Roman" panose="02020603050405020304" pitchFamily="18" charset="0"/>
              </a:rPr>
              <a:t> </a:t>
            </a:r>
            <a:r>
              <a:rPr lang="en-GB" sz="2000" b="1" dirty="0">
                <a:latin typeface="Times New Roman" panose="02020603050405020304" pitchFamily="18" charset="0"/>
                <a:ea typeface="Times New Roman" panose="02020603050405020304" pitchFamily="18" charset="0"/>
              </a:rPr>
              <a:t>GRBP-79-36</a:t>
            </a:r>
            <a:endParaRPr lang="en-GB" sz="2000" dirty="0">
              <a:solidFill>
                <a:srgbClr val="FF0000"/>
              </a:solidFill>
              <a:latin typeface="Times New Roman" panose="02020603050405020304" pitchFamily="18" charset="0"/>
              <a:ea typeface="Times New Roman" panose="02020603050405020304" pitchFamily="18" charset="0"/>
            </a:endParaRPr>
          </a:p>
          <a:p>
            <a:pPr algn="r">
              <a:lnSpc>
                <a:spcPct val="100000"/>
              </a:lnSpc>
              <a:spcBef>
                <a:spcPts val="0"/>
              </a:spcBef>
            </a:pPr>
            <a:r>
              <a:rPr lang="en-GB" sz="2000" dirty="0">
                <a:latin typeface="Times New Roman" panose="02020603050405020304" pitchFamily="18" charset="0"/>
                <a:ea typeface="Times New Roman" panose="02020603050405020304" pitchFamily="18" charset="0"/>
              </a:rPr>
              <a:t>79th GRBP, 6-9 February 2024</a:t>
            </a:r>
          </a:p>
          <a:p>
            <a:pPr algn="r">
              <a:lnSpc>
                <a:spcPct val="100000"/>
              </a:lnSpc>
              <a:spcBef>
                <a:spcPts val="0"/>
              </a:spcBef>
            </a:pPr>
            <a:r>
              <a:rPr lang="en-GB" sz="2000" dirty="0">
                <a:latin typeface="Times New Roman" panose="02020603050405020304" pitchFamily="18" charset="0"/>
                <a:ea typeface="Times New Roman" panose="02020603050405020304" pitchFamily="18" charset="0"/>
              </a:rPr>
              <a:t>agenda item 7 (d)</a:t>
            </a:r>
            <a:endParaRPr lang="en-GB" sz="2000" dirty="0"/>
          </a:p>
        </p:txBody>
      </p:sp>
    </p:spTree>
    <p:extLst>
      <p:ext uri="{BB962C8B-B14F-4D97-AF65-F5344CB8AC3E}">
        <p14:creationId xmlns:p14="http://schemas.microsoft.com/office/powerpoint/2010/main" val="27110215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D5DA1C56-CB14-4395-AC35-A659A9E70638}"/>
              </a:ext>
            </a:extLst>
          </p:cNvPr>
          <p:cNvSpPr>
            <a:spLocks noGrp="1"/>
          </p:cNvSpPr>
          <p:nvPr>
            <p:ph type="dt" sz="half" idx="10"/>
          </p:nvPr>
        </p:nvSpPr>
        <p:spPr/>
        <p:txBody>
          <a:bodyPr/>
          <a:lstStyle/>
          <a:p>
            <a:fld id="{65011442-9EA8-43C1-A90A-E8091E9236D0}" type="datetime2">
              <a:rPr lang="en-US" smtClean="0"/>
              <a:t>Saturday, February 3, 2024</a:t>
            </a:fld>
            <a:endParaRPr lang="en-US" dirty="0"/>
          </a:p>
        </p:txBody>
      </p:sp>
      <p:sp>
        <p:nvSpPr>
          <p:cNvPr id="5" name="Footer Placeholder 4">
            <a:extLst>
              <a:ext uri="{FF2B5EF4-FFF2-40B4-BE49-F238E27FC236}">
                <a16:creationId xmlns:a16="http://schemas.microsoft.com/office/drawing/2014/main" id="{32E3D67B-8396-4FCA-BBD8-F438E164222F}"/>
              </a:ext>
            </a:extLst>
          </p:cNvPr>
          <p:cNvSpPr>
            <a:spLocks noGrp="1"/>
          </p:cNvSpPr>
          <p:nvPr>
            <p:ph type="ftr" sz="quarter" idx="11"/>
          </p:nvPr>
        </p:nvSpPr>
        <p:spPr/>
        <p:txBody>
          <a:bodyPr/>
          <a:lstStyle/>
          <a:p>
            <a:r>
              <a:rPr lang="en-US"/>
              <a:t>The European Tyre and Rim Technical Organization</a:t>
            </a:r>
            <a:endParaRPr lang="en-US" dirty="0"/>
          </a:p>
        </p:txBody>
      </p:sp>
      <p:sp>
        <p:nvSpPr>
          <p:cNvPr id="7" name="TextBox 6">
            <a:extLst>
              <a:ext uri="{FF2B5EF4-FFF2-40B4-BE49-F238E27FC236}">
                <a16:creationId xmlns:a16="http://schemas.microsoft.com/office/drawing/2014/main" id="{244BC810-A1F4-43DE-B55E-BBA254966078}"/>
              </a:ext>
            </a:extLst>
          </p:cNvPr>
          <p:cNvSpPr txBox="1"/>
          <p:nvPr/>
        </p:nvSpPr>
        <p:spPr>
          <a:xfrm>
            <a:off x="212035" y="5761213"/>
            <a:ext cx="11475279" cy="369332"/>
          </a:xfrm>
          <a:prstGeom prst="rect">
            <a:avLst/>
          </a:prstGeom>
          <a:noFill/>
        </p:spPr>
        <p:txBody>
          <a:bodyPr wrap="square" rtlCol="0">
            <a:spAutoFit/>
          </a:bodyPr>
          <a:lstStyle/>
          <a:p>
            <a:r>
              <a:rPr lang="en-US" dirty="0"/>
              <a:t>P-value &gt; 0.05 </a:t>
            </a:r>
            <a:r>
              <a:rPr lang="en-US" dirty="0">
                <a:sym typeface="Wingdings" panose="05000000000000000000" pitchFamily="2" charset="2"/>
              </a:rPr>
              <a:t> </a:t>
            </a:r>
            <a:r>
              <a:rPr lang="en-US" b="1" dirty="0">
                <a:sym typeface="Wingdings" panose="05000000000000000000" pitchFamily="2" charset="2"/>
              </a:rPr>
              <a:t>On average the difference between C3N &amp; C3W (both Current &amp; New) is not statistically significant.</a:t>
            </a:r>
            <a:endParaRPr lang="en-US" b="1" dirty="0"/>
          </a:p>
        </p:txBody>
      </p:sp>
      <p:grpSp>
        <p:nvGrpSpPr>
          <p:cNvPr id="18" name="Group 17">
            <a:extLst>
              <a:ext uri="{FF2B5EF4-FFF2-40B4-BE49-F238E27FC236}">
                <a16:creationId xmlns:a16="http://schemas.microsoft.com/office/drawing/2014/main" id="{438A9D8C-51A6-DA63-DBDF-6CFB065796AF}"/>
              </a:ext>
            </a:extLst>
          </p:cNvPr>
          <p:cNvGrpSpPr/>
          <p:nvPr/>
        </p:nvGrpSpPr>
        <p:grpSpPr>
          <a:xfrm>
            <a:off x="1077079" y="814211"/>
            <a:ext cx="10138843" cy="4864058"/>
            <a:chOff x="1077079" y="814211"/>
            <a:chExt cx="10138843" cy="4864058"/>
          </a:xfrm>
        </p:grpSpPr>
        <p:sp>
          <p:nvSpPr>
            <p:cNvPr id="12" name="TextBox 11">
              <a:extLst>
                <a:ext uri="{FF2B5EF4-FFF2-40B4-BE49-F238E27FC236}">
                  <a16:creationId xmlns:a16="http://schemas.microsoft.com/office/drawing/2014/main" id="{F12824A7-DF16-44E4-B584-4F8E29FE1AEE}"/>
                </a:ext>
              </a:extLst>
            </p:cNvPr>
            <p:cNvSpPr txBox="1"/>
            <p:nvPr/>
          </p:nvSpPr>
          <p:spPr>
            <a:xfrm>
              <a:off x="2222491" y="814211"/>
              <a:ext cx="1466661" cy="307777"/>
            </a:xfrm>
            <a:prstGeom prst="rect">
              <a:avLst/>
            </a:prstGeom>
            <a:noFill/>
            <a:ln>
              <a:solidFill>
                <a:schemeClr val="tx1"/>
              </a:solidFill>
            </a:ln>
          </p:spPr>
          <p:txBody>
            <a:bodyPr wrap="square" rtlCol="0">
              <a:spAutoFit/>
            </a:bodyPr>
            <a:lstStyle/>
            <a:p>
              <a:pPr algn="ctr"/>
              <a:r>
                <a:rPr lang="en-US" sz="1400" b="1" dirty="0"/>
                <a:t>Current SRTTs</a:t>
              </a:r>
            </a:p>
          </p:txBody>
        </p:sp>
        <p:sp>
          <p:nvSpPr>
            <p:cNvPr id="13" name="TextBox 12">
              <a:extLst>
                <a:ext uri="{FF2B5EF4-FFF2-40B4-BE49-F238E27FC236}">
                  <a16:creationId xmlns:a16="http://schemas.microsoft.com/office/drawing/2014/main" id="{3813CD0E-64B5-4B1F-8B6F-453160A35CF2}"/>
                </a:ext>
              </a:extLst>
            </p:cNvPr>
            <p:cNvSpPr txBox="1"/>
            <p:nvPr/>
          </p:nvSpPr>
          <p:spPr>
            <a:xfrm>
              <a:off x="8064128" y="817354"/>
              <a:ext cx="1466661" cy="307777"/>
            </a:xfrm>
            <a:prstGeom prst="rect">
              <a:avLst/>
            </a:prstGeom>
            <a:noFill/>
            <a:ln>
              <a:solidFill>
                <a:schemeClr val="tx1"/>
              </a:solidFill>
            </a:ln>
          </p:spPr>
          <p:txBody>
            <a:bodyPr wrap="square" rtlCol="0">
              <a:spAutoFit/>
            </a:bodyPr>
            <a:lstStyle/>
            <a:p>
              <a:pPr algn="ctr"/>
              <a:r>
                <a:rPr lang="en-US" sz="1400" b="1" dirty="0"/>
                <a:t>New SRTTs</a:t>
              </a:r>
            </a:p>
          </p:txBody>
        </p:sp>
        <p:pic>
          <p:nvPicPr>
            <p:cNvPr id="15" name="Picture 14">
              <a:extLst>
                <a:ext uri="{FF2B5EF4-FFF2-40B4-BE49-F238E27FC236}">
                  <a16:creationId xmlns:a16="http://schemas.microsoft.com/office/drawing/2014/main" id="{F8726673-7ECC-440E-931F-1A35ED97507C}"/>
                </a:ext>
              </a:extLst>
            </p:cNvPr>
            <p:cNvPicPr>
              <a:picLocks noChangeAspect="1"/>
            </p:cNvPicPr>
            <p:nvPr/>
          </p:nvPicPr>
          <p:blipFill>
            <a:blip r:embed="rId2"/>
            <a:stretch>
              <a:fillRect/>
            </a:stretch>
          </p:blipFill>
          <p:spPr>
            <a:xfrm>
              <a:off x="1077079" y="1037217"/>
              <a:ext cx="4201373" cy="4641052"/>
            </a:xfrm>
            <a:prstGeom prst="rect">
              <a:avLst/>
            </a:prstGeom>
          </p:spPr>
        </p:pic>
        <p:pic>
          <p:nvPicPr>
            <p:cNvPr id="16" name="Picture 15">
              <a:extLst>
                <a:ext uri="{FF2B5EF4-FFF2-40B4-BE49-F238E27FC236}">
                  <a16:creationId xmlns:a16="http://schemas.microsoft.com/office/drawing/2014/main" id="{E1B47942-3D59-4BF5-B837-681592163AEE}"/>
                </a:ext>
              </a:extLst>
            </p:cNvPr>
            <p:cNvPicPr>
              <a:picLocks noChangeAspect="1"/>
            </p:cNvPicPr>
            <p:nvPr/>
          </p:nvPicPr>
          <p:blipFill>
            <a:blip r:embed="rId3"/>
            <a:stretch>
              <a:fillRect/>
            </a:stretch>
          </p:blipFill>
          <p:spPr>
            <a:xfrm>
              <a:off x="7086073" y="1037217"/>
              <a:ext cx="4129849" cy="4570900"/>
            </a:xfrm>
            <a:prstGeom prst="rect">
              <a:avLst/>
            </a:prstGeom>
          </p:spPr>
        </p:pic>
      </p:grpSp>
      <p:sp>
        <p:nvSpPr>
          <p:cNvPr id="17" name="Rectangle 16">
            <a:extLst>
              <a:ext uri="{FF2B5EF4-FFF2-40B4-BE49-F238E27FC236}">
                <a16:creationId xmlns:a16="http://schemas.microsoft.com/office/drawing/2014/main" id="{C559AD84-82C1-4423-988A-949B786C1093}"/>
              </a:ext>
            </a:extLst>
          </p:cNvPr>
          <p:cNvSpPr/>
          <p:nvPr/>
        </p:nvSpPr>
        <p:spPr>
          <a:xfrm>
            <a:off x="8191330" y="5121700"/>
            <a:ext cx="959667" cy="172016"/>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70C6803D-38A9-4124-8F6A-89AC73F792E4}"/>
              </a:ext>
            </a:extLst>
          </p:cNvPr>
          <p:cNvSpPr/>
          <p:nvPr/>
        </p:nvSpPr>
        <p:spPr>
          <a:xfrm>
            <a:off x="2245258" y="5207708"/>
            <a:ext cx="959667" cy="172016"/>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2">
            <a:extLst>
              <a:ext uri="{FF2B5EF4-FFF2-40B4-BE49-F238E27FC236}">
                <a16:creationId xmlns:a16="http://schemas.microsoft.com/office/drawing/2014/main" id="{F7547FC2-0F83-A85F-F998-3CB942681836}"/>
              </a:ext>
            </a:extLst>
          </p:cNvPr>
          <p:cNvSpPr txBox="1">
            <a:spLocks/>
          </p:cNvSpPr>
          <p:nvPr/>
        </p:nvSpPr>
        <p:spPr>
          <a:xfrm>
            <a:off x="21360" y="201523"/>
            <a:ext cx="10515600" cy="80962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000" b="1" dirty="0">
                <a:solidFill>
                  <a:srgbClr val="004CA6"/>
                </a:solidFill>
                <a:latin typeface="+mn-lt"/>
              </a:rPr>
              <a:t>Interchangeability of the 2 C3 SRTTs – Trailer method</a:t>
            </a:r>
            <a:endParaRPr lang="en-GB" sz="2000" b="1" dirty="0">
              <a:solidFill>
                <a:srgbClr val="004CA6"/>
              </a:solidFill>
              <a:latin typeface="+mn-lt"/>
            </a:endParaRPr>
          </a:p>
        </p:txBody>
      </p:sp>
      <p:sp>
        <p:nvSpPr>
          <p:cNvPr id="10" name="Ellipse 27">
            <a:extLst>
              <a:ext uri="{FF2B5EF4-FFF2-40B4-BE49-F238E27FC236}">
                <a16:creationId xmlns:a16="http://schemas.microsoft.com/office/drawing/2014/main" id="{B73A1FC6-C4CF-AAC9-863F-564B9765482D}"/>
              </a:ext>
            </a:extLst>
          </p:cNvPr>
          <p:cNvSpPr/>
          <p:nvPr/>
        </p:nvSpPr>
        <p:spPr>
          <a:xfrm>
            <a:off x="10440059" y="1674844"/>
            <a:ext cx="674862" cy="839755"/>
          </a:xfrm>
          <a:prstGeom prst="ellipse">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rgbClr val="00B050"/>
              </a:solidFill>
            </a:endParaRPr>
          </a:p>
        </p:txBody>
      </p:sp>
      <p:sp>
        <p:nvSpPr>
          <p:cNvPr id="11" name="Ellipse 27">
            <a:extLst>
              <a:ext uri="{FF2B5EF4-FFF2-40B4-BE49-F238E27FC236}">
                <a16:creationId xmlns:a16="http://schemas.microsoft.com/office/drawing/2014/main" id="{51429266-0892-6023-E382-21FD20F88F6C}"/>
              </a:ext>
            </a:extLst>
          </p:cNvPr>
          <p:cNvSpPr/>
          <p:nvPr/>
        </p:nvSpPr>
        <p:spPr>
          <a:xfrm>
            <a:off x="4397434" y="1558212"/>
            <a:ext cx="790386" cy="1073021"/>
          </a:xfrm>
          <a:prstGeom prst="ellipse">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rgbClr val="00B050"/>
              </a:solidFill>
            </a:endParaRPr>
          </a:p>
        </p:txBody>
      </p:sp>
    </p:spTree>
    <p:extLst>
      <p:ext uri="{BB962C8B-B14F-4D97-AF65-F5344CB8AC3E}">
        <p14:creationId xmlns:p14="http://schemas.microsoft.com/office/powerpoint/2010/main" val="30230950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5EAE1F20-F6A8-E4D7-2EA9-4A337046ABA6}"/>
              </a:ext>
            </a:extLst>
          </p:cNvPr>
          <p:cNvSpPr>
            <a:spLocks noGrp="1"/>
          </p:cNvSpPr>
          <p:nvPr>
            <p:ph type="dt" sz="half" idx="10"/>
          </p:nvPr>
        </p:nvSpPr>
        <p:spPr/>
        <p:txBody>
          <a:bodyPr/>
          <a:lstStyle/>
          <a:p>
            <a:fld id="{65011442-9EA8-43C1-A90A-E8091E9236D0}" type="datetime2">
              <a:rPr lang="en-US" smtClean="0"/>
              <a:t>Saturday, February 3, 2024</a:t>
            </a:fld>
            <a:endParaRPr lang="en-US" dirty="0"/>
          </a:p>
        </p:txBody>
      </p:sp>
      <p:sp>
        <p:nvSpPr>
          <p:cNvPr id="5" name="Footer Placeholder 4">
            <a:extLst>
              <a:ext uri="{FF2B5EF4-FFF2-40B4-BE49-F238E27FC236}">
                <a16:creationId xmlns:a16="http://schemas.microsoft.com/office/drawing/2014/main" id="{83DF9F04-5191-DC90-7024-9C8420FEF75F}"/>
              </a:ext>
            </a:extLst>
          </p:cNvPr>
          <p:cNvSpPr>
            <a:spLocks noGrp="1"/>
          </p:cNvSpPr>
          <p:nvPr>
            <p:ph type="ftr" sz="quarter" idx="11"/>
          </p:nvPr>
        </p:nvSpPr>
        <p:spPr/>
        <p:txBody>
          <a:bodyPr/>
          <a:lstStyle/>
          <a:p>
            <a:r>
              <a:rPr lang="en-US"/>
              <a:t>The European Tyre and Rim Technical Organization</a:t>
            </a:r>
            <a:endParaRPr lang="en-US" dirty="0"/>
          </a:p>
        </p:txBody>
      </p:sp>
      <p:sp>
        <p:nvSpPr>
          <p:cNvPr id="2" name="Content Placeholder 1">
            <a:extLst>
              <a:ext uri="{FF2B5EF4-FFF2-40B4-BE49-F238E27FC236}">
                <a16:creationId xmlns:a16="http://schemas.microsoft.com/office/drawing/2014/main" id="{FDCC6665-CA83-2E66-3810-7C1DDC54E967}"/>
              </a:ext>
            </a:extLst>
          </p:cNvPr>
          <p:cNvSpPr>
            <a:spLocks noGrp="1"/>
          </p:cNvSpPr>
          <p:nvPr>
            <p:ph idx="4294967295"/>
          </p:nvPr>
        </p:nvSpPr>
        <p:spPr>
          <a:xfrm>
            <a:off x="21360" y="862141"/>
            <a:ext cx="11253788" cy="5492005"/>
          </a:xfrm>
        </p:spPr>
        <p:txBody>
          <a:bodyPr>
            <a:noAutofit/>
          </a:bodyPr>
          <a:lstStyle/>
          <a:p>
            <a:r>
              <a:rPr lang="en-US" sz="2000" dirty="0"/>
              <a:t>ETRTO proposes to adopt for the wet grip index test the same approach in force for Snow grip index test:</a:t>
            </a:r>
          </a:p>
          <a:p>
            <a:endParaRPr lang="en-US" sz="2000" dirty="0"/>
          </a:p>
          <a:p>
            <a:pPr lvl="1"/>
            <a:r>
              <a:rPr lang="en-US" sz="2000" b="1" dirty="0">
                <a:solidFill>
                  <a:srgbClr val="004CA6"/>
                </a:solidFill>
              </a:rPr>
              <a:t>Eliminating the unnecessary constrain of the SRTT selection</a:t>
            </a:r>
            <a:r>
              <a:rPr lang="en-US" sz="2000" b="1" dirty="0"/>
              <a:t> </a:t>
            </a:r>
            <a:r>
              <a:rPr lang="en-US" sz="2000" dirty="0"/>
              <a:t>depending on the section width of the candidate </a:t>
            </a:r>
            <a:r>
              <a:rPr lang="en-US" sz="2000" dirty="0" err="1"/>
              <a:t>tyre</a:t>
            </a:r>
            <a:r>
              <a:rPr lang="en-US" sz="2000" dirty="0"/>
              <a:t> </a:t>
            </a:r>
          </a:p>
          <a:p>
            <a:pPr lvl="1">
              <a:buFont typeface="Wingdings" panose="05000000000000000000" pitchFamily="2" charset="2"/>
              <a:buChar char="à"/>
            </a:pPr>
            <a:r>
              <a:rPr lang="en-US" sz="2000" dirty="0"/>
              <a:t> Not anymore complexity in testing with benefits in logistics, vehicles’ choice and setup</a:t>
            </a:r>
          </a:p>
          <a:p>
            <a:pPr lvl="1">
              <a:buFont typeface="Wingdings" panose="05000000000000000000" pitchFamily="2" charset="2"/>
              <a:buChar char="à"/>
            </a:pPr>
            <a:r>
              <a:rPr lang="en-US" sz="2000" dirty="0"/>
              <a:t> No change of reference </a:t>
            </a:r>
            <a:r>
              <a:rPr lang="en-US" sz="2000" dirty="0" err="1"/>
              <a:t>tyre</a:t>
            </a:r>
            <a:r>
              <a:rPr lang="en-US" sz="2000" dirty="0"/>
              <a:t> will be, in practice, applicable for most of the candidate </a:t>
            </a:r>
            <a:r>
              <a:rPr lang="en-US" sz="2000" dirty="0" err="1"/>
              <a:t>tyres</a:t>
            </a:r>
            <a:r>
              <a:rPr lang="en-US" sz="2000" dirty="0"/>
              <a:t>, while – only for the candidate </a:t>
            </a:r>
            <a:r>
              <a:rPr lang="en-US" sz="2000" dirty="0" err="1"/>
              <a:t>tyres</a:t>
            </a:r>
            <a:r>
              <a:rPr lang="en-US" sz="2000" dirty="0"/>
              <a:t> sizes which, as of today, are difficult to be tested - a direct comparison with the proper reference </a:t>
            </a:r>
            <a:r>
              <a:rPr lang="en-US" sz="2000" dirty="0" err="1"/>
              <a:t>tyre</a:t>
            </a:r>
            <a:r>
              <a:rPr lang="en-US" sz="2000" dirty="0"/>
              <a:t> will become possible</a:t>
            </a:r>
            <a:endParaRPr lang="it-IT" sz="2000" dirty="0"/>
          </a:p>
          <a:p>
            <a:pPr lvl="1">
              <a:buFont typeface="Wingdings" panose="05000000000000000000" pitchFamily="2" charset="2"/>
              <a:buChar char="à"/>
            </a:pPr>
            <a:endParaRPr lang="en-US" sz="2000" dirty="0"/>
          </a:p>
          <a:p>
            <a:pPr lvl="1"/>
            <a:r>
              <a:rPr lang="en-US" sz="2000" b="1" dirty="0"/>
              <a:t>making the two SRTTs 19.5 and 22.5 equivalent </a:t>
            </a:r>
            <a:r>
              <a:rPr lang="en-US" sz="2000" dirty="0"/>
              <a:t>for the WGI determination</a:t>
            </a:r>
          </a:p>
          <a:p>
            <a:pPr marL="719138" lvl="1" indent="-261938">
              <a:buNone/>
            </a:pPr>
            <a:r>
              <a:rPr lang="en-US" sz="2000" dirty="0">
                <a:sym typeface="Wingdings" panose="05000000000000000000" pitchFamily="2" charset="2"/>
              </a:rPr>
              <a:t> ETRTO agree with GRBP-79-10, proposing a </a:t>
            </a:r>
            <a:r>
              <a:rPr lang="en-US" sz="2000" b="1" dirty="0">
                <a:solidFill>
                  <a:srgbClr val="004CA6"/>
                </a:solidFill>
                <a:sym typeface="Wingdings" panose="05000000000000000000" pitchFamily="2" charset="2"/>
              </a:rPr>
              <a:t>unique correlation factor </a:t>
            </a:r>
            <a:r>
              <a:rPr lang="en-US" sz="2000" b="1" i="1" dirty="0">
                <a:solidFill>
                  <a:srgbClr val="004CA6"/>
                </a:solidFill>
                <a:sym typeface="Wingdings" panose="05000000000000000000" pitchFamily="2" charset="2"/>
              </a:rPr>
              <a:t>f</a:t>
            </a:r>
            <a:r>
              <a:rPr lang="en-US" sz="2000" b="1" dirty="0">
                <a:solidFill>
                  <a:srgbClr val="004CA6"/>
                </a:solidFill>
                <a:sym typeface="Wingdings" panose="05000000000000000000" pitchFamily="2" charset="2"/>
              </a:rPr>
              <a:t> = 1.02 </a:t>
            </a:r>
            <a:r>
              <a:rPr lang="en-GB" sz="2000" b="1" dirty="0">
                <a:solidFill>
                  <a:srgbClr val="004CA6"/>
                </a:solidFill>
                <a:sym typeface="Wingdings" panose="05000000000000000000" pitchFamily="2" charset="2"/>
              </a:rPr>
              <a:t>for both trailer and vehicle methods </a:t>
            </a:r>
            <a:r>
              <a:rPr lang="en-US" sz="2000" dirty="0">
                <a:sym typeface="Wingdings" panose="05000000000000000000" pitchFamily="2" charset="2"/>
              </a:rPr>
              <a:t>(average value of the 4 correlation factors, the difference falling within the standard deviation found during the test campaign)</a:t>
            </a:r>
          </a:p>
          <a:p>
            <a:pPr marL="457200" lvl="1" indent="0">
              <a:buNone/>
            </a:pPr>
            <a:endParaRPr lang="en-US" sz="2000" dirty="0"/>
          </a:p>
          <a:p>
            <a:pPr lvl="1"/>
            <a:r>
              <a:rPr lang="en-US" sz="2000" b="1" dirty="0"/>
              <a:t>Same load range (60% – 100%) is applied also to the SRTT</a:t>
            </a:r>
            <a:r>
              <a:rPr lang="en-US" sz="2000" dirty="0"/>
              <a:t>, as already the case for the candidate </a:t>
            </a:r>
            <a:r>
              <a:rPr lang="en-US" sz="2000" dirty="0" err="1"/>
              <a:t>tyre</a:t>
            </a:r>
            <a:r>
              <a:rPr lang="en-US" sz="2000" dirty="0"/>
              <a:t> </a:t>
            </a:r>
            <a:r>
              <a:rPr lang="en-US" sz="2000" dirty="0">
                <a:sym typeface="Wingdings" panose="05000000000000000000" pitchFamily="2" charset="2"/>
              </a:rPr>
              <a:t> </a:t>
            </a:r>
            <a:r>
              <a:rPr lang="en-US" sz="2000" dirty="0"/>
              <a:t>Fair comparison between candidate and reference </a:t>
            </a:r>
            <a:r>
              <a:rPr lang="en-US" sz="2000" dirty="0" err="1"/>
              <a:t>tyres</a:t>
            </a:r>
            <a:endParaRPr lang="en-US" sz="2800" dirty="0"/>
          </a:p>
        </p:txBody>
      </p:sp>
      <p:sp>
        <p:nvSpPr>
          <p:cNvPr id="3" name="Title 2">
            <a:extLst>
              <a:ext uri="{FF2B5EF4-FFF2-40B4-BE49-F238E27FC236}">
                <a16:creationId xmlns:a16="http://schemas.microsoft.com/office/drawing/2014/main" id="{143D9E39-6447-9C00-6E37-2EB573F82239}"/>
              </a:ext>
            </a:extLst>
          </p:cNvPr>
          <p:cNvSpPr txBox="1">
            <a:spLocks/>
          </p:cNvSpPr>
          <p:nvPr/>
        </p:nvSpPr>
        <p:spPr>
          <a:xfrm>
            <a:off x="21360" y="201523"/>
            <a:ext cx="10515600" cy="80962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000" b="1" dirty="0">
                <a:solidFill>
                  <a:srgbClr val="004CA6"/>
                </a:solidFill>
                <a:latin typeface="+mn-lt"/>
              </a:rPr>
              <a:t>Interchangeability of the 2 C3 SRTTs – Conclusions</a:t>
            </a:r>
            <a:endParaRPr lang="en-GB" sz="2000" b="1" dirty="0">
              <a:solidFill>
                <a:srgbClr val="004CA6"/>
              </a:solidFill>
              <a:latin typeface="+mn-lt"/>
            </a:endParaRPr>
          </a:p>
        </p:txBody>
      </p:sp>
    </p:spTree>
    <p:extLst>
      <p:ext uri="{BB962C8B-B14F-4D97-AF65-F5344CB8AC3E}">
        <p14:creationId xmlns:p14="http://schemas.microsoft.com/office/powerpoint/2010/main" val="4533044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53ACAC1F-2B3F-21B2-3E24-9D9D9AAA7911}"/>
              </a:ext>
            </a:extLst>
          </p:cNvPr>
          <p:cNvSpPr>
            <a:spLocks noGrp="1"/>
          </p:cNvSpPr>
          <p:nvPr>
            <p:ph type="dt" sz="half" idx="10"/>
          </p:nvPr>
        </p:nvSpPr>
        <p:spPr/>
        <p:txBody>
          <a:bodyPr/>
          <a:lstStyle/>
          <a:p>
            <a:fld id="{65011442-9EA8-43C1-A90A-E8091E9236D0}" type="datetime2">
              <a:rPr lang="en-US" smtClean="0"/>
              <a:t>Saturday, February 3, 2024</a:t>
            </a:fld>
            <a:endParaRPr lang="en-US" dirty="0"/>
          </a:p>
        </p:txBody>
      </p:sp>
      <p:sp>
        <p:nvSpPr>
          <p:cNvPr id="5" name="Footer Placeholder 4">
            <a:extLst>
              <a:ext uri="{FF2B5EF4-FFF2-40B4-BE49-F238E27FC236}">
                <a16:creationId xmlns:a16="http://schemas.microsoft.com/office/drawing/2014/main" id="{47CB4399-EEFE-3BDA-C7D2-349A0CB32516}"/>
              </a:ext>
            </a:extLst>
          </p:cNvPr>
          <p:cNvSpPr>
            <a:spLocks noGrp="1"/>
          </p:cNvSpPr>
          <p:nvPr>
            <p:ph type="ftr" sz="quarter" idx="11"/>
          </p:nvPr>
        </p:nvSpPr>
        <p:spPr/>
        <p:txBody>
          <a:bodyPr/>
          <a:lstStyle/>
          <a:p>
            <a:r>
              <a:rPr lang="en-US"/>
              <a:t>The European Tyre and Rim Technical Organization</a:t>
            </a:r>
            <a:endParaRPr lang="en-US" dirty="0"/>
          </a:p>
        </p:txBody>
      </p:sp>
      <p:sp>
        <p:nvSpPr>
          <p:cNvPr id="8" name="TextBox 7">
            <a:extLst>
              <a:ext uri="{FF2B5EF4-FFF2-40B4-BE49-F238E27FC236}">
                <a16:creationId xmlns:a16="http://schemas.microsoft.com/office/drawing/2014/main" id="{C4D1F181-7B32-B1F5-2913-A1752BE44537}"/>
              </a:ext>
            </a:extLst>
          </p:cNvPr>
          <p:cNvSpPr txBox="1"/>
          <p:nvPr/>
        </p:nvSpPr>
        <p:spPr>
          <a:xfrm>
            <a:off x="411919" y="1559591"/>
            <a:ext cx="10375349" cy="3693319"/>
          </a:xfrm>
          <a:prstGeom prst="rect">
            <a:avLst/>
          </a:prstGeom>
          <a:noFill/>
        </p:spPr>
        <p:txBody>
          <a:bodyPr wrap="square">
            <a:spAutoFit/>
          </a:bodyPr>
          <a:lstStyle/>
          <a:p>
            <a:r>
              <a:rPr lang="en-US" b="0" i="0" u="none" strike="noStrike" baseline="0" dirty="0">
                <a:solidFill>
                  <a:srgbClr val="000000"/>
                </a:solidFill>
              </a:rPr>
              <a:t>According to UN Reg. 117 &amp; ISO 15222:2021, </a:t>
            </a:r>
            <a:r>
              <a:rPr lang="en-US" b="1" i="0" u="none" strike="noStrike" baseline="0" dirty="0">
                <a:solidFill>
                  <a:srgbClr val="004CA6"/>
                </a:solidFill>
              </a:rPr>
              <a:t>the characterization and validation of tracks for C2/C3 WGI tests is currently performed using the C1 trailer method &amp; the C1 SRTT16 </a:t>
            </a:r>
            <a:r>
              <a:rPr lang="en-US" i="0" u="none" strike="noStrike" baseline="0" dirty="0" err="1">
                <a:solidFill>
                  <a:srgbClr val="000000"/>
                </a:solidFill>
              </a:rPr>
              <a:t>μ</a:t>
            </a:r>
            <a:r>
              <a:rPr lang="en-US" sz="1100" i="0" u="none" strike="noStrike" baseline="0" dirty="0" err="1">
                <a:solidFill>
                  <a:srgbClr val="000000"/>
                </a:solidFill>
              </a:rPr>
              <a:t>peak,corr</a:t>
            </a:r>
            <a:r>
              <a:rPr lang="en-US" i="0" u="none" strike="noStrike" baseline="0" dirty="0">
                <a:solidFill>
                  <a:srgbClr val="000000"/>
                </a:solidFill>
              </a:rPr>
              <a:t>= [0.65, 0.90].</a:t>
            </a:r>
          </a:p>
          <a:p>
            <a:endParaRPr lang="en-US" dirty="0">
              <a:solidFill>
                <a:srgbClr val="000000"/>
              </a:solidFill>
            </a:endParaRPr>
          </a:p>
          <a:p>
            <a:endParaRPr lang="en-US" dirty="0">
              <a:solidFill>
                <a:srgbClr val="000000"/>
              </a:solidFill>
            </a:endParaRPr>
          </a:p>
          <a:p>
            <a:r>
              <a:rPr lang="en-US" b="1" dirty="0">
                <a:solidFill>
                  <a:srgbClr val="004CA6"/>
                </a:solidFill>
              </a:rPr>
              <a:t>This provision </a:t>
            </a:r>
            <a:r>
              <a:rPr lang="en-US" dirty="0">
                <a:solidFill>
                  <a:srgbClr val="000000"/>
                </a:solidFill>
              </a:rPr>
              <a:t>is operationally complex and not effective</a:t>
            </a:r>
          </a:p>
          <a:p>
            <a:pPr marL="742950" lvl="1" indent="-285750">
              <a:buFont typeface="Arial" panose="020B0604020202020204" pitchFamily="34" charset="0"/>
              <a:buChar char="•"/>
            </a:pPr>
            <a:r>
              <a:rPr lang="en-US" b="1" dirty="0">
                <a:solidFill>
                  <a:srgbClr val="004CA6"/>
                </a:solidFill>
              </a:rPr>
              <a:t>Requires to drive a C1 trailer fitting the C1 SRTT on C2/C3 tracks</a:t>
            </a:r>
          </a:p>
          <a:p>
            <a:pPr marL="742950" lvl="1" indent="-285750">
              <a:buFont typeface="Arial" panose="020B0604020202020204" pitchFamily="34" charset="0"/>
              <a:buChar char="•"/>
            </a:pPr>
            <a:r>
              <a:rPr lang="en-US" b="1" dirty="0">
                <a:solidFill>
                  <a:srgbClr val="004CA6"/>
                </a:solidFill>
              </a:rPr>
              <a:t>Does not allow a contextual check of the track during the test session</a:t>
            </a:r>
            <a:r>
              <a:rPr lang="en-US" dirty="0">
                <a:solidFill>
                  <a:srgbClr val="000000"/>
                </a:solidFill>
              </a:rPr>
              <a:t>. </a:t>
            </a:r>
          </a:p>
          <a:p>
            <a:endParaRPr lang="en-US" dirty="0">
              <a:solidFill>
                <a:srgbClr val="000000"/>
              </a:solidFill>
            </a:endParaRPr>
          </a:p>
          <a:p>
            <a:endParaRPr lang="en-US" dirty="0">
              <a:solidFill>
                <a:srgbClr val="000000"/>
              </a:solidFill>
            </a:endParaRPr>
          </a:p>
          <a:p>
            <a:pPr algn="just"/>
            <a:r>
              <a:rPr lang="en-US" dirty="0">
                <a:solidFill>
                  <a:srgbClr val="000000"/>
                </a:solidFill>
              </a:rPr>
              <a:t>As anticipated by the informal document GRBP-78-28-Rev.1, </a:t>
            </a:r>
            <a:r>
              <a:rPr lang="en-US" dirty="0"/>
              <a:t>ETRTO investigated the </a:t>
            </a:r>
            <a:r>
              <a:rPr lang="en-US" b="1" dirty="0">
                <a:solidFill>
                  <a:srgbClr val="004CA6"/>
                </a:solidFill>
              </a:rPr>
              <a:t>possibility to characterize and validate the tracks using the same method (i.e., vehicle or trailer) and the same reference tyres (</a:t>
            </a:r>
            <a:r>
              <a:rPr lang="en-US" b="1" i="0" u="none" strike="noStrike" baseline="0" dirty="0">
                <a:solidFill>
                  <a:srgbClr val="004CA6"/>
                </a:solidFill>
              </a:rPr>
              <a:t>SRTT16C, SRTT19.5 or SRTT22.5) </a:t>
            </a:r>
            <a:r>
              <a:rPr lang="en-US" b="1" dirty="0">
                <a:solidFill>
                  <a:srgbClr val="004CA6"/>
                </a:solidFill>
              </a:rPr>
              <a:t>used in the evaluation of the candidate </a:t>
            </a:r>
            <a:r>
              <a:rPr lang="en-US" b="1" dirty="0" err="1">
                <a:solidFill>
                  <a:srgbClr val="004CA6"/>
                </a:solidFill>
              </a:rPr>
              <a:t>tyre</a:t>
            </a:r>
            <a:r>
              <a:rPr lang="en-US" b="1" dirty="0">
                <a:solidFill>
                  <a:srgbClr val="000000"/>
                </a:solidFill>
              </a:rPr>
              <a:t>, </a:t>
            </a:r>
            <a:r>
              <a:rPr lang="en-US" dirty="0">
                <a:solidFill>
                  <a:srgbClr val="000000"/>
                </a:solidFill>
              </a:rPr>
              <a:t>using the same approach as C1 tyres wet grip index procedures.</a:t>
            </a:r>
          </a:p>
        </p:txBody>
      </p:sp>
    </p:spTree>
    <p:extLst>
      <p:ext uri="{BB962C8B-B14F-4D97-AF65-F5344CB8AC3E}">
        <p14:creationId xmlns:p14="http://schemas.microsoft.com/office/powerpoint/2010/main" val="1992637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53ACAC1F-2B3F-21B2-3E24-9D9D9AAA7911}"/>
              </a:ext>
            </a:extLst>
          </p:cNvPr>
          <p:cNvSpPr>
            <a:spLocks noGrp="1"/>
          </p:cNvSpPr>
          <p:nvPr>
            <p:ph type="dt" sz="half" idx="10"/>
          </p:nvPr>
        </p:nvSpPr>
        <p:spPr/>
        <p:txBody>
          <a:bodyPr/>
          <a:lstStyle/>
          <a:p>
            <a:fld id="{65011442-9EA8-43C1-A90A-E8091E9236D0}" type="datetime2">
              <a:rPr lang="en-US" smtClean="0"/>
              <a:t>Saturday, February 3, 2024</a:t>
            </a:fld>
            <a:endParaRPr lang="en-US" dirty="0"/>
          </a:p>
        </p:txBody>
      </p:sp>
      <p:sp>
        <p:nvSpPr>
          <p:cNvPr id="5" name="Footer Placeholder 4">
            <a:extLst>
              <a:ext uri="{FF2B5EF4-FFF2-40B4-BE49-F238E27FC236}">
                <a16:creationId xmlns:a16="http://schemas.microsoft.com/office/drawing/2014/main" id="{47CB4399-EEFE-3BDA-C7D2-349A0CB32516}"/>
              </a:ext>
            </a:extLst>
          </p:cNvPr>
          <p:cNvSpPr>
            <a:spLocks noGrp="1"/>
          </p:cNvSpPr>
          <p:nvPr>
            <p:ph type="ftr" sz="quarter" idx="11"/>
          </p:nvPr>
        </p:nvSpPr>
        <p:spPr/>
        <p:txBody>
          <a:bodyPr/>
          <a:lstStyle/>
          <a:p>
            <a:r>
              <a:rPr lang="en-US" dirty="0"/>
              <a:t>The European </a:t>
            </a:r>
            <a:r>
              <a:rPr lang="en-US" dirty="0" err="1"/>
              <a:t>Tyre</a:t>
            </a:r>
            <a:r>
              <a:rPr lang="en-US" dirty="0"/>
              <a:t> and Rim Technical Organization</a:t>
            </a:r>
          </a:p>
        </p:txBody>
      </p:sp>
      <p:sp>
        <p:nvSpPr>
          <p:cNvPr id="7" name="TextBox 6">
            <a:extLst>
              <a:ext uri="{FF2B5EF4-FFF2-40B4-BE49-F238E27FC236}">
                <a16:creationId xmlns:a16="http://schemas.microsoft.com/office/drawing/2014/main" id="{5EA7CA19-8281-5AA8-6667-9BB228C5E2FD}"/>
              </a:ext>
            </a:extLst>
          </p:cNvPr>
          <p:cNvSpPr txBox="1"/>
          <p:nvPr/>
        </p:nvSpPr>
        <p:spPr>
          <a:xfrm>
            <a:off x="299913" y="735698"/>
            <a:ext cx="10515600" cy="1200329"/>
          </a:xfrm>
          <a:prstGeom prst="rect">
            <a:avLst/>
          </a:prstGeom>
          <a:noFill/>
        </p:spPr>
        <p:txBody>
          <a:bodyPr wrap="square">
            <a:spAutoFit/>
          </a:bodyPr>
          <a:lstStyle/>
          <a:p>
            <a:pPr marL="342900" indent="-342900">
              <a:buAutoNum type="arabicPeriod"/>
            </a:pPr>
            <a:r>
              <a:rPr lang="en-US" dirty="0"/>
              <a:t>Anonymous data collection of UN Reg. 117 compliant tracks, for SRTT C2/C3 (</a:t>
            </a:r>
            <a:r>
              <a:rPr lang="en-US" i="0" u="none" strike="noStrike" baseline="0" dirty="0" err="1">
                <a:solidFill>
                  <a:srgbClr val="000000"/>
                </a:solidFill>
              </a:rPr>
              <a:t>μ</a:t>
            </a:r>
            <a:r>
              <a:rPr lang="en-US" sz="1800" i="0" u="none" strike="noStrike" baseline="-25000" dirty="0" err="1">
                <a:solidFill>
                  <a:srgbClr val="000000"/>
                </a:solidFill>
              </a:rPr>
              <a:t>peak</a:t>
            </a:r>
            <a:r>
              <a:rPr lang="en-US" dirty="0"/>
              <a:t> &amp; BFC)</a:t>
            </a:r>
          </a:p>
          <a:p>
            <a:pPr marL="355600"/>
            <a:r>
              <a:rPr lang="en-GB" dirty="0"/>
              <a:t>(historical data that were tested under R117.02 Suppl. 13 on compliant track surfaces)</a:t>
            </a:r>
            <a:endParaRPr lang="en-US" dirty="0"/>
          </a:p>
          <a:p>
            <a:endParaRPr lang="en-US" dirty="0"/>
          </a:p>
          <a:p>
            <a:r>
              <a:rPr lang="en-US" dirty="0"/>
              <a:t>2. Definition of ranges based on these data</a:t>
            </a:r>
          </a:p>
        </p:txBody>
      </p:sp>
      <p:pic>
        <p:nvPicPr>
          <p:cNvPr id="9" name="Picture 8">
            <a:extLst>
              <a:ext uri="{FF2B5EF4-FFF2-40B4-BE49-F238E27FC236}">
                <a16:creationId xmlns:a16="http://schemas.microsoft.com/office/drawing/2014/main" id="{87C4E335-86D8-6171-70B5-4A66C9752437}"/>
              </a:ext>
            </a:extLst>
          </p:cNvPr>
          <p:cNvPicPr>
            <a:picLocks noChangeAspect="1"/>
          </p:cNvPicPr>
          <p:nvPr/>
        </p:nvPicPr>
        <p:blipFill>
          <a:blip r:embed="rId2"/>
          <a:stretch>
            <a:fillRect/>
          </a:stretch>
        </p:blipFill>
        <p:spPr>
          <a:xfrm>
            <a:off x="1002435" y="2425757"/>
            <a:ext cx="9534525" cy="3648075"/>
          </a:xfrm>
          <a:prstGeom prst="rect">
            <a:avLst/>
          </a:prstGeom>
        </p:spPr>
      </p:pic>
      <p:sp>
        <p:nvSpPr>
          <p:cNvPr id="2" name="Title 2">
            <a:extLst>
              <a:ext uri="{FF2B5EF4-FFF2-40B4-BE49-F238E27FC236}">
                <a16:creationId xmlns:a16="http://schemas.microsoft.com/office/drawing/2014/main" id="{318C1FF6-9559-9AD0-BE33-59002A814BE1}"/>
              </a:ext>
            </a:extLst>
          </p:cNvPr>
          <p:cNvSpPr txBox="1">
            <a:spLocks/>
          </p:cNvSpPr>
          <p:nvPr/>
        </p:nvSpPr>
        <p:spPr>
          <a:xfrm>
            <a:off x="21360" y="201523"/>
            <a:ext cx="10515600" cy="80962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000" b="1" dirty="0">
                <a:solidFill>
                  <a:srgbClr val="004CA6"/>
                </a:solidFill>
                <a:latin typeface="+mn-lt"/>
              </a:rPr>
              <a:t>Data collection</a:t>
            </a:r>
          </a:p>
        </p:txBody>
      </p:sp>
    </p:spTree>
    <p:extLst>
      <p:ext uri="{BB962C8B-B14F-4D97-AF65-F5344CB8AC3E}">
        <p14:creationId xmlns:p14="http://schemas.microsoft.com/office/powerpoint/2010/main" val="2743207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53ACAC1F-2B3F-21B2-3E24-9D9D9AAA7911}"/>
              </a:ext>
            </a:extLst>
          </p:cNvPr>
          <p:cNvSpPr>
            <a:spLocks noGrp="1"/>
          </p:cNvSpPr>
          <p:nvPr>
            <p:ph type="dt" sz="half" idx="10"/>
          </p:nvPr>
        </p:nvSpPr>
        <p:spPr/>
        <p:txBody>
          <a:bodyPr/>
          <a:lstStyle/>
          <a:p>
            <a:fld id="{65011442-9EA8-43C1-A90A-E8091E9236D0}" type="datetime2">
              <a:rPr lang="en-US" smtClean="0"/>
              <a:t>Saturday, February 3, 2024</a:t>
            </a:fld>
            <a:endParaRPr lang="en-US" dirty="0"/>
          </a:p>
        </p:txBody>
      </p:sp>
      <p:sp>
        <p:nvSpPr>
          <p:cNvPr id="5" name="Footer Placeholder 4">
            <a:extLst>
              <a:ext uri="{FF2B5EF4-FFF2-40B4-BE49-F238E27FC236}">
                <a16:creationId xmlns:a16="http://schemas.microsoft.com/office/drawing/2014/main" id="{47CB4399-EEFE-3BDA-C7D2-349A0CB32516}"/>
              </a:ext>
            </a:extLst>
          </p:cNvPr>
          <p:cNvSpPr>
            <a:spLocks noGrp="1"/>
          </p:cNvSpPr>
          <p:nvPr>
            <p:ph type="ftr" sz="quarter" idx="11"/>
          </p:nvPr>
        </p:nvSpPr>
        <p:spPr/>
        <p:txBody>
          <a:bodyPr/>
          <a:lstStyle/>
          <a:p>
            <a:r>
              <a:rPr lang="en-US" dirty="0"/>
              <a:t>The European </a:t>
            </a:r>
            <a:r>
              <a:rPr lang="en-US" dirty="0" err="1"/>
              <a:t>Tyre</a:t>
            </a:r>
            <a:r>
              <a:rPr lang="en-US" dirty="0"/>
              <a:t> and Rim Technical Organization</a:t>
            </a:r>
          </a:p>
        </p:txBody>
      </p:sp>
      <p:sp>
        <p:nvSpPr>
          <p:cNvPr id="7" name="TextBox 6">
            <a:extLst>
              <a:ext uri="{FF2B5EF4-FFF2-40B4-BE49-F238E27FC236}">
                <a16:creationId xmlns:a16="http://schemas.microsoft.com/office/drawing/2014/main" id="{533316E8-051E-8132-07AA-A20F7B4575CC}"/>
              </a:ext>
            </a:extLst>
          </p:cNvPr>
          <p:cNvSpPr txBox="1"/>
          <p:nvPr/>
        </p:nvSpPr>
        <p:spPr>
          <a:xfrm>
            <a:off x="285618" y="1154064"/>
            <a:ext cx="10877681" cy="4357860"/>
          </a:xfrm>
          <a:prstGeom prst="rect">
            <a:avLst/>
          </a:prstGeom>
          <a:noFill/>
        </p:spPr>
        <p:txBody>
          <a:bodyPr wrap="square">
            <a:spAutoFit/>
          </a:bodyPr>
          <a:lstStyle/>
          <a:p>
            <a:pPr marL="342900" lvl="0" indent="-342900">
              <a:lnSpc>
                <a:spcPct val="115000"/>
              </a:lnSpc>
              <a:spcAft>
                <a:spcPts val="60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Calibri" panose="020F0502020204030204" pitchFamily="34" charset="0"/>
              </a:rPr>
              <a:t>SRTT C2/C3 (</a:t>
            </a:r>
            <a:r>
              <a:rPr lang="en-US" i="0" u="none" strike="noStrike" baseline="0" dirty="0" err="1">
                <a:solidFill>
                  <a:srgbClr val="000000"/>
                </a:solidFill>
              </a:rPr>
              <a:t>μ</a:t>
            </a:r>
            <a:r>
              <a:rPr lang="en-US" sz="1800" i="0" u="none" strike="noStrike" baseline="-25000" dirty="0" err="1">
                <a:solidFill>
                  <a:srgbClr val="000000"/>
                </a:solidFill>
              </a:rPr>
              <a:t>peak</a:t>
            </a:r>
            <a:r>
              <a:rPr lang="en-US" sz="1800" dirty="0">
                <a:effectLst/>
                <a:latin typeface="Calibri" panose="020F0502020204030204" pitchFamily="34" charset="0"/>
                <a:ea typeface="Calibri" panose="020F0502020204030204" pitchFamily="34" charset="0"/>
                <a:cs typeface="Calibri" panose="020F0502020204030204" pitchFamily="34" charset="0"/>
              </a:rPr>
              <a:t> &amp; BFC)</a:t>
            </a:r>
            <a:r>
              <a:rPr lang="en-US" sz="1800" dirty="0">
                <a:effectLst/>
                <a:latin typeface="Calibri" panose="020F0502020204030204" pitchFamily="34" charset="0"/>
                <a:ea typeface="Calibri" panose="020F0502020204030204" pitchFamily="34" charset="0"/>
                <a:cs typeface="Times New Roman" panose="02020603050405020304" pitchFamily="18" charset="0"/>
              </a:rPr>
              <a:t> anonymous </a:t>
            </a:r>
            <a:r>
              <a:rPr lang="en-US" sz="1800" dirty="0">
                <a:effectLst/>
                <a:latin typeface="Calibri" panose="020F0502020204030204" pitchFamily="34" charset="0"/>
                <a:ea typeface="Calibri" panose="020F0502020204030204" pitchFamily="34" charset="0"/>
                <a:cs typeface="Calibri" panose="020F0502020204030204" pitchFamily="34" charset="0"/>
              </a:rPr>
              <a:t>data collection of tracks compliant to the latest version of UN R117 (since the Entry Into Force of the R117.02 Suppl. 13 (of 2021)).</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60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Calibri" panose="020F0502020204030204" pitchFamily="34" charset="0"/>
              </a:rPr>
              <a:t>Being majority of data available for current C3 SRTTs, </a:t>
            </a:r>
            <a:r>
              <a:rPr lang="en-US" sz="1800" b="1" dirty="0">
                <a:effectLst/>
                <a:latin typeface="Calibri" panose="020F0502020204030204" pitchFamily="34" charset="0"/>
                <a:ea typeface="Calibri" panose="020F0502020204030204" pitchFamily="34" charset="0"/>
                <a:cs typeface="Calibri" panose="020F0502020204030204" pitchFamily="34" charset="0"/>
              </a:rPr>
              <a:t>ranges of current C3 SRTTs were defined first</a:t>
            </a:r>
            <a:endParaRPr lang="it-IT" sz="18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60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Calibri" panose="020F0502020204030204" pitchFamily="34" charset="0"/>
              </a:rPr>
              <a:t>Since not all data are normally distributed, </a:t>
            </a:r>
            <a:r>
              <a:rPr lang="en-US" sz="1800" b="1" dirty="0">
                <a:effectLst/>
                <a:latin typeface="Calibri" panose="020F0502020204030204" pitchFamily="34" charset="0"/>
                <a:ea typeface="Calibri" panose="020F0502020204030204" pitchFamily="34" charset="0"/>
                <a:cs typeface="Calibri" panose="020F0502020204030204" pitchFamily="34" charset="0"/>
              </a:rPr>
              <a:t>the min &amp; max of the collected data of all test centers has been considered</a:t>
            </a:r>
            <a:r>
              <a:rPr lang="en-US" sz="1800" dirty="0">
                <a:effectLst/>
                <a:latin typeface="Calibri" panose="020F0502020204030204" pitchFamily="34" charset="0"/>
                <a:ea typeface="Calibri" panose="020F0502020204030204" pitchFamily="34" charset="0"/>
                <a:cs typeface="Calibri" panose="020F0502020204030204" pitchFamily="34" charset="0"/>
              </a:rPr>
              <a:t>, rounding to the nearest 0.01 digit.</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60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Calibri" panose="020F0502020204030204" pitchFamily="34" charset="0"/>
              </a:rPr>
              <a:t>Given the equivalency of the 2 C3 SRTTs (C3N and C3W), the </a:t>
            </a:r>
            <a:r>
              <a:rPr lang="en-US" sz="1800" b="1" dirty="0">
                <a:effectLst/>
                <a:latin typeface="Calibri" panose="020F0502020204030204" pitchFamily="34" charset="0"/>
                <a:ea typeface="Calibri" panose="020F0502020204030204" pitchFamily="34" charset="0"/>
                <a:cs typeface="Calibri" panose="020F0502020204030204" pitchFamily="34" charset="0"/>
              </a:rPr>
              <a:t>largest range between the C3 SRTTs was applied</a:t>
            </a:r>
            <a:endParaRPr lang="it-IT" sz="18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60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Calibri" panose="020F0502020204030204" pitchFamily="34" charset="0"/>
              </a:rPr>
              <a:t>for Vehicle Method SRTT C3: </a:t>
            </a:r>
            <a:r>
              <a:rPr lang="en-US" sz="1800" b="1" dirty="0">
                <a:effectLst/>
                <a:latin typeface="Calibri" panose="020F0502020204030204" pitchFamily="34" charset="0"/>
                <a:ea typeface="Calibri" panose="020F0502020204030204" pitchFamily="34" charset="0"/>
                <a:cs typeface="Calibri" panose="020F0502020204030204" pitchFamily="34" charset="0"/>
              </a:rPr>
              <a:t>added a security margin of ± 10% </a:t>
            </a:r>
            <a:r>
              <a:rPr lang="en-US" sz="1800" dirty="0">
                <a:effectLst/>
                <a:latin typeface="Calibri" panose="020F0502020204030204" pitchFamily="34" charset="0"/>
                <a:ea typeface="Calibri" panose="020F0502020204030204" pitchFamily="34" charset="0"/>
                <a:cs typeface="Calibri" panose="020F0502020204030204" pitchFamily="34" charset="0"/>
              </a:rPr>
              <a:t>around the min-max range (up to ~ 10% difference could be observed on BFC SRTT (C3) during back-to back vehicle comparison test with all other test conditions almost identical)</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600"/>
              </a:spcAft>
              <a:buFont typeface="Symbol" panose="05050102010706020507" pitchFamily="18" charset="2"/>
              <a:buChar char=""/>
            </a:pPr>
            <a:r>
              <a:rPr lang="en-US" sz="1800" b="1" dirty="0">
                <a:effectLst/>
                <a:latin typeface="Calibri" panose="020F0502020204030204" pitchFamily="34" charset="0"/>
                <a:ea typeface="Calibri" panose="020F0502020204030204" pitchFamily="34" charset="0"/>
                <a:cs typeface="Calibri" panose="020F0502020204030204" pitchFamily="34" charset="0"/>
              </a:rPr>
              <a:t>Used correction factor of</a:t>
            </a:r>
            <a:r>
              <a:rPr lang="en-US" sz="1800" b="1" dirty="0">
                <a:solidFill>
                  <a:srgbClr val="004CA6"/>
                </a:solidFill>
                <a:effectLst/>
                <a:latin typeface="Calibri" panose="020F0502020204030204" pitchFamily="34" charset="0"/>
                <a:ea typeface="Calibri" panose="020F0502020204030204" pitchFamily="34" charset="0"/>
                <a:cs typeface="Calibri" panose="020F0502020204030204" pitchFamily="34" charset="0"/>
              </a:rPr>
              <a:t> 1.02 </a:t>
            </a:r>
            <a:r>
              <a:rPr lang="en-US" sz="1800" dirty="0">
                <a:effectLst/>
                <a:latin typeface="Calibri" panose="020F0502020204030204" pitchFamily="34" charset="0"/>
                <a:ea typeface="Calibri" panose="020F0502020204030204" pitchFamily="34" charset="0"/>
                <a:cs typeface="Calibri" panose="020F0502020204030204" pitchFamily="34" charset="0"/>
              </a:rPr>
              <a:t>to derive the ranges for the new C3 SRTTs</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60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Calibri" panose="020F0502020204030204" pitchFamily="34" charset="0"/>
              </a:rPr>
              <a:t>For Vehicle C2 (BFC SRTT16C), not enough data points </a:t>
            </a:r>
            <a:r>
              <a:rPr lang="en-US" sz="1800" dirty="0">
                <a:effectLs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en-US" sz="1800" b="1" dirty="0">
                <a:effectLst/>
                <a:latin typeface="Calibri" panose="020F0502020204030204" pitchFamily="34" charset="0"/>
                <a:ea typeface="Calibri" panose="020F0502020204030204" pitchFamily="34" charset="0"/>
                <a:cs typeface="Calibri" panose="020F0502020204030204" pitchFamily="34" charset="0"/>
              </a:rPr>
              <a:t>Average with same range as Trailer proposed </a:t>
            </a:r>
            <a:r>
              <a:rPr lang="en-US" sz="1800" dirty="0">
                <a:effectLst/>
                <a:latin typeface="Calibri" panose="020F0502020204030204" pitchFamily="34" charset="0"/>
                <a:ea typeface="Calibri" panose="020F0502020204030204" pitchFamily="34" charset="0"/>
                <a:cs typeface="Calibri" panose="020F0502020204030204" pitchFamily="34" charset="0"/>
              </a:rPr>
              <a:t>(</a:t>
            </a:r>
            <a:r>
              <a:rPr lang="en-US" sz="1800" dirty="0" err="1">
                <a:effectLst/>
                <a:latin typeface="Calibri" panose="020F0502020204030204" pitchFamily="34" charset="0"/>
                <a:ea typeface="Calibri" panose="020F0502020204030204" pitchFamily="34" charset="0"/>
                <a:cs typeface="Calibri" panose="020F0502020204030204" pitchFamily="34" charset="0"/>
              </a:rPr>
              <a:t>i.e</a:t>
            </a:r>
            <a:r>
              <a:rPr lang="en-US" sz="1800" dirty="0">
                <a:effectLst/>
                <a:latin typeface="Calibri" panose="020F0502020204030204" pitchFamily="34" charset="0"/>
                <a:ea typeface="Calibri" panose="020F0502020204030204" pitchFamily="34" charset="0"/>
                <a:cs typeface="Calibri" panose="020F0502020204030204" pitchFamily="34" charset="0"/>
              </a:rPr>
              <a:t>,. 0.526 ± 0.326 /2) </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Title 2">
            <a:extLst>
              <a:ext uri="{FF2B5EF4-FFF2-40B4-BE49-F238E27FC236}">
                <a16:creationId xmlns:a16="http://schemas.microsoft.com/office/drawing/2014/main" id="{BC18E8E4-C360-C5CB-727B-A4F69A56FBA5}"/>
              </a:ext>
            </a:extLst>
          </p:cNvPr>
          <p:cNvSpPr txBox="1">
            <a:spLocks/>
          </p:cNvSpPr>
          <p:nvPr/>
        </p:nvSpPr>
        <p:spPr>
          <a:xfrm>
            <a:off x="21360" y="201523"/>
            <a:ext cx="10515600" cy="80962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000" b="1" dirty="0">
                <a:solidFill>
                  <a:srgbClr val="004CA6"/>
                </a:solidFill>
                <a:latin typeface="+mn-lt"/>
              </a:rPr>
              <a:t>Data analysis and processing</a:t>
            </a:r>
          </a:p>
        </p:txBody>
      </p:sp>
    </p:spTree>
    <p:extLst>
      <p:ext uri="{BB962C8B-B14F-4D97-AF65-F5344CB8AC3E}">
        <p14:creationId xmlns:p14="http://schemas.microsoft.com/office/powerpoint/2010/main" val="35765657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rrow: Curved Left 1">
            <a:extLst>
              <a:ext uri="{FF2B5EF4-FFF2-40B4-BE49-F238E27FC236}">
                <a16:creationId xmlns:a16="http://schemas.microsoft.com/office/drawing/2014/main" id="{11733C48-2EA4-03D3-5AFC-AB0009B7A3BC}"/>
              </a:ext>
            </a:extLst>
          </p:cNvPr>
          <p:cNvSpPr/>
          <p:nvPr/>
        </p:nvSpPr>
        <p:spPr>
          <a:xfrm flipH="1">
            <a:off x="1576386" y="2230410"/>
            <a:ext cx="431802" cy="916092"/>
          </a:xfrm>
          <a:prstGeom prst="curvedLeftArrow">
            <a:avLst>
              <a:gd name="adj1" fmla="val 25000"/>
              <a:gd name="adj2" fmla="val 50000"/>
              <a:gd name="adj3" fmla="val 23305"/>
            </a:avLst>
          </a:prstGeom>
          <a:solidFill>
            <a:srgbClr val="004CA6"/>
          </a:solidFill>
          <a:ln>
            <a:solidFill>
              <a:srgbClr val="004CA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4" name="Date Placeholder 3">
            <a:extLst>
              <a:ext uri="{FF2B5EF4-FFF2-40B4-BE49-F238E27FC236}">
                <a16:creationId xmlns:a16="http://schemas.microsoft.com/office/drawing/2014/main" id="{53ACAC1F-2B3F-21B2-3E24-9D9D9AAA7911}"/>
              </a:ext>
            </a:extLst>
          </p:cNvPr>
          <p:cNvSpPr>
            <a:spLocks noGrp="1"/>
          </p:cNvSpPr>
          <p:nvPr>
            <p:ph type="dt" sz="half" idx="10"/>
          </p:nvPr>
        </p:nvSpPr>
        <p:spPr/>
        <p:txBody>
          <a:bodyPr/>
          <a:lstStyle/>
          <a:p>
            <a:fld id="{65011442-9EA8-43C1-A90A-E8091E9236D0}" type="datetime2">
              <a:rPr lang="en-US" smtClean="0"/>
              <a:t>Saturday, February 3, 2024</a:t>
            </a:fld>
            <a:endParaRPr lang="en-US" dirty="0"/>
          </a:p>
        </p:txBody>
      </p:sp>
      <p:sp>
        <p:nvSpPr>
          <p:cNvPr id="5" name="Footer Placeholder 4">
            <a:extLst>
              <a:ext uri="{FF2B5EF4-FFF2-40B4-BE49-F238E27FC236}">
                <a16:creationId xmlns:a16="http://schemas.microsoft.com/office/drawing/2014/main" id="{47CB4399-EEFE-3BDA-C7D2-349A0CB32516}"/>
              </a:ext>
            </a:extLst>
          </p:cNvPr>
          <p:cNvSpPr>
            <a:spLocks noGrp="1"/>
          </p:cNvSpPr>
          <p:nvPr>
            <p:ph type="ftr" sz="quarter" idx="11"/>
          </p:nvPr>
        </p:nvSpPr>
        <p:spPr/>
        <p:txBody>
          <a:bodyPr/>
          <a:lstStyle/>
          <a:p>
            <a:r>
              <a:rPr lang="en-US"/>
              <a:t>The European Tyre and Rim Technical Organization</a:t>
            </a:r>
            <a:endParaRPr lang="en-US" dirty="0"/>
          </a:p>
        </p:txBody>
      </p:sp>
      <p:sp>
        <p:nvSpPr>
          <p:cNvPr id="3" name="Title 2">
            <a:extLst>
              <a:ext uri="{FF2B5EF4-FFF2-40B4-BE49-F238E27FC236}">
                <a16:creationId xmlns:a16="http://schemas.microsoft.com/office/drawing/2014/main" id="{B217D6E9-7D4A-B866-E97C-003EFA1507EB}"/>
              </a:ext>
            </a:extLst>
          </p:cNvPr>
          <p:cNvSpPr txBox="1">
            <a:spLocks/>
          </p:cNvSpPr>
          <p:nvPr/>
        </p:nvSpPr>
        <p:spPr>
          <a:xfrm>
            <a:off x="21360" y="201523"/>
            <a:ext cx="10515600" cy="80962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000" b="1" dirty="0">
                <a:solidFill>
                  <a:srgbClr val="004CA6"/>
                </a:solidFill>
                <a:latin typeface="+mn-lt"/>
              </a:rPr>
              <a:t>Proposal</a:t>
            </a:r>
          </a:p>
        </p:txBody>
      </p:sp>
      <p:graphicFrame>
        <p:nvGraphicFramePr>
          <p:cNvPr id="19" name="Table 18">
            <a:extLst>
              <a:ext uri="{FF2B5EF4-FFF2-40B4-BE49-F238E27FC236}">
                <a16:creationId xmlns:a16="http://schemas.microsoft.com/office/drawing/2014/main" id="{9259191C-5D84-6A86-BA2F-63A9CF67C4EA}"/>
              </a:ext>
            </a:extLst>
          </p:cNvPr>
          <p:cNvGraphicFramePr>
            <a:graphicFrameLocks noGrp="1"/>
          </p:cNvGraphicFramePr>
          <p:nvPr>
            <p:extLst>
              <p:ext uri="{D42A27DB-BD31-4B8C-83A1-F6EECF244321}">
                <p14:modId xmlns:p14="http://schemas.microsoft.com/office/powerpoint/2010/main" val="814988449"/>
              </p:ext>
            </p:extLst>
          </p:nvPr>
        </p:nvGraphicFramePr>
        <p:xfrm>
          <a:off x="2146300" y="2885024"/>
          <a:ext cx="8128000" cy="3194660"/>
        </p:xfrm>
        <a:graphic>
          <a:graphicData uri="http://schemas.openxmlformats.org/drawingml/2006/table">
            <a:tbl>
              <a:tblPr firstRow="1" bandRow="1">
                <a:tableStyleId>{D7AC3CCA-C797-4891-BE02-D94E43425B78}</a:tableStyleId>
              </a:tblPr>
              <a:tblGrid>
                <a:gridCol w="2032000">
                  <a:extLst>
                    <a:ext uri="{9D8B030D-6E8A-4147-A177-3AD203B41FA5}">
                      <a16:colId xmlns:a16="http://schemas.microsoft.com/office/drawing/2014/main" val="739454019"/>
                    </a:ext>
                  </a:extLst>
                </a:gridCol>
                <a:gridCol w="2032000">
                  <a:extLst>
                    <a:ext uri="{9D8B030D-6E8A-4147-A177-3AD203B41FA5}">
                      <a16:colId xmlns:a16="http://schemas.microsoft.com/office/drawing/2014/main" val="2164838337"/>
                    </a:ext>
                  </a:extLst>
                </a:gridCol>
                <a:gridCol w="2032000">
                  <a:extLst>
                    <a:ext uri="{9D8B030D-6E8A-4147-A177-3AD203B41FA5}">
                      <a16:colId xmlns:a16="http://schemas.microsoft.com/office/drawing/2014/main" val="2851015307"/>
                    </a:ext>
                  </a:extLst>
                </a:gridCol>
                <a:gridCol w="2032000">
                  <a:extLst>
                    <a:ext uri="{9D8B030D-6E8A-4147-A177-3AD203B41FA5}">
                      <a16:colId xmlns:a16="http://schemas.microsoft.com/office/drawing/2014/main" val="243704688"/>
                    </a:ext>
                  </a:extLst>
                </a:gridCol>
              </a:tblGrid>
              <a:tr h="461412">
                <a:tc>
                  <a:txBody>
                    <a:bodyPr/>
                    <a:lstStyle/>
                    <a:p>
                      <a:pPr algn="ctr"/>
                      <a:r>
                        <a:rPr lang="fr-CH" sz="2000" b="0" i="1" kern="1200" dirty="0" err="1">
                          <a:solidFill>
                            <a:schemeClr val="dk1"/>
                          </a:solidFill>
                          <a:effectLst/>
                          <a:latin typeface="+mn-lt"/>
                          <a:ea typeface="+mn-ea"/>
                          <a:cs typeface="+mn-cs"/>
                        </a:rPr>
                        <a:t>Tyre</a:t>
                      </a:r>
                      <a:r>
                        <a:rPr lang="fr-CH" sz="2000" b="0" i="1" kern="1200" dirty="0">
                          <a:solidFill>
                            <a:schemeClr val="dk1"/>
                          </a:solidFill>
                          <a:effectLst/>
                          <a:latin typeface="+mn-lt"/>
                          <a:ea typeface="+mn-ea"/>
                          <a:cs typeface="+mn-cs"/>
                        </a:rPr>
                        <a:t> class</a:t>
                      </a:r>
                      <a:endParaRPr lang="en-GB" sz="2000" b="0" dirty="0"/>
                    </a:p>
                  </a:txBody>
                  <a:tcPr anchor="ctr">
                    <a:noFill/>
                  </a:tcPr>
                </a:tc>
                <a:tc>
                  <a:txBody>
                    <a:bodyPr/>
                    <a:lstStyle/>
                    <a:p>
                      <a:pPr algn="ctr"/>
                      <a:r>
                        <a:rPr lang="fr-CH" sz="2000" b="0" i="1" kern="1200" dirty="0">
                          <a:solidFill>
                            <a:schemeClr val="dk1"/>
                          </a:solidFill>
                          <a:effectLst/>
                          <a:latin typeface="+mn-lt"/>
                          <a:ea typeface="+mn-ea"/>
                          <a:cs typeface="+mn-cs"/>
                        </a:rPr>
                        <a:t>SRTT</a:t>
                      </a:r>
                      <a:endParaRPr lang="en-GB" sz="2000" b="0" i="1" dirty="0"/>
                    </a:p>
                  </a:txBody>
                  <a:tcPr anchor="ctr">
                    <a:noFill/>
                  </a:tcPr>
                </a:tc>
                <a:tc>
                  <a:txBody>
                    <a:bodyPr/>
                    <a:lstStyle/>
                    <a:p>
                      <a:pPr algn="ctr"/>
                      <a:r>
                        <a:rPr lang="en-GB" sz="2000" b="0" i="1" dirty="0"/>
                        <a:t>Trailer method</a:t>
                      </a:r>
                    </a:p>
                    <a:p>
                      <a:pPr algn="ctr"/>
                      <a:r>
                        <a:rPr lang="en-GB" sz="2000" b="0" i="1" dirty="0" err="1"/>
                        <a:t>μ</a:t>
                      </a:r>
                      <a:r>
                        <a:rPr lang="en-GB" sz="2000" b="0" i="1" baseline="-25000" dirty="0" err="1"/>
                        <a:t>peak</a:t>
                      </a:r>
                      <a:r>
                        <a:rPr lang="en-GB" sz="2000" b="0" i="1" dirty="0"/>
                        <a:t> range</a:t>
                      </a:r>
                    </a:p>
                  </a:txBody>
                  <a:tcPr anchor="ctr">
                    <a:noFill/>
                  </a:tcPr>
                </a:tc>
                <a:tc>
                  <a:txBody>
                    <a:bodyPr/>
                    <a:lstStyle/>
                    <a:p>
                      <a:pPr algn="ctr"/>
                      <a:r>
                        <a:rPr lang="en-GB" sz="2000" b="0" i="1" kern="1200" dirty="0">
                          <a:solidFill>
                            <a:schemeClr val="dk1"/>
                          </a:solidFill>
                          <a:effectLst/>
                          <a:latin typeface="+mn-lt"/>
                          <a:ea typeface="+mn-ea"/>
                          <a:cs typeface="+mn-cs"/>
                        </a:rPr>
                        <a:t>Vehicle method</a:t>
                      </a:r>
                      <a:endParaRPr lang="en-GB" sz="2000" b="0" kern="1200" dirty="0">
                        <a:solidFill>
                          <a:schemeClr val="dk1"/>
                        </a:solidFill>
                        <a:effectLst/>
                        <a:latin typeface="+mn-lt"/>
                        <a:ea typeface="+mn-ea"/>
                        <a:cs typeface="+mn-cs"/>
                      </a:endParaRPr>
                    </a:p>
                    <a:p>
                      <a:pPr algn="ctr"/>
                      <a:r>
                        <a:rPr lang="fr-CH" sz="2000" b="0" i="1" kern="1200" dirty="0">
                          <a:solidFill>
                            <a:schemeClr val="dk1"/>
                          </a:solidFill>
                          <a:effectLst/>
                          <a:latin typeface="+mn-lt"/>
                          <a:ea typeface="+mn-ea"/>
                          <a:cs typeface="+mn-cs"/>
                        </a:rPr>
                        <a:t>BFC range</a:t>
                      </a:r>
                      <a:endParaRPr lang="en-GB" sz="2000" b="0" dirty="0"/>
                    </a:p>
                  </a:txBody>
                  <a:tcPr anchor="ctr">
                    <a:noFill/>
                  </a:tcPr>
                </a:tc>
                <a:extLst>
                  <a:ext uri="{0D108BD9-81ED-4DB2-BD59-A6C34878D82A}">
                    <a16:rowId xmlns:a16="http://schemas.microsoft.com/office/drawing/2014/main" val="2254532246"/>
                  </a:ext>
                </a:extLst>
              </a:tr>
              <a:tr h="611749">
                <a:tc>
                  <a:txBody>
                    <a:bodyPr/>
                    <a:lstStyle/>
                    <a:p>
                      <a:pPr marL="449580" marR="61595" algn="ctr">
                        <a:lnSpc>
                          <a:spcPts val="1200"/>
                        </a:lnSpc>
                        <a:spcAft>
                          <a:spcPts val="600"/>
                        </a:spcAft>
                        <a:tabLst>
                          <a:tab pos="262255" algn="l"/>
                        </a:tabLst>
                      </a:pPr>
                      <a:r>
                        <a:rPr lang="en-GB" sz="1800" b="1" dirty="0">
                          <a:effectLst/>
                          <a:latin typeface="+mn-lt"/>
                          <a:ea typeface="Times New Roman" panose="02020603050405020304" pitchFamily="18" charset="0"/>
                        </a:rPr>
                        <a:t>C2, C3</a:t>
                      </a:r>
                      <a:endParaRPr lang="en-GB" sz="2000" dirty="0">
                        <a:effectLst/>
                        <a:latin typeface="+mn-lt"/>
                        <a:ea typeface="Times New Roman" panose="02020603050405020304" pitchFamily="18" charset="0"/>
                      </a:endParaRPr>
                    </a:p>
                  </a:txBody>
                  <a:tcPr marL="68580" marR="68580" marT="0" marB="0" anchor="ctr">
                    <a:noFill/>
                  </a:tcPr>
                </a:tc>
                <a:tc>
                  <a:txBody>
                    <a:bodyPr/>
                    <a:lstStyle/>
                    <a:p>
                      <a:pPr marL="85725" marR="70485" indent="0" algn="ctr">
                        <a:lnSpc>
                          <a:spcPts val="1200"/>
                        </a:lnSpc>
                        <a:spcAft>
                          <a:spcPts val="600"/>
                        </a:spcAft>
                      </a:pPr>
                      <a:r>
                        <a:rPr lang="en-GB" sz="1800" b="1" dirty="0">
                          <a:effectLst/>
                          <a:latin typeface="+mn-lt"/>
                          <a:ea typeface="Times New Roman" panose="02020603050405020304" pitchFamily="18" charset="0"/>
                        </a:rPr>
                        <a:t>SRTT16</a:t>
                      </a:r>
                      <a:endParaRPr lang="en-GB" sz="2000" dirty="0">
                        <a:effectLst/>
                        <a:latin typeface="+mn-lt"/>
                        <a:ea typeface="Times New Roman" panose="02020603050405020304" pitchFamily="18" charset="0"/>
                      </a:endParaRPr>
                    </a:p>
                  </a:txBody>
                  <a:tcPr marL="68580" marR="68580" marT="0" marB="0" anchor="ctr">
                    <a:noFill/>
                  </a:tcPr>
                </a:tc>
                <a:tc>
                  <a:txBody>
                    <a:bodyPr/>
                    <a:lstStyle/>
                    <a:p>
                      <a:pPr marL="85725" indent="0" algn="ctr">
                        <a:lnSpc>
                          <a:spcPts val="1200"/>
                        </a:lnSpc>
                        <a:spcAft>
                          <a:spcPts val="600"/>
                        </a:spcAft>
                      </a:pPr>
                      <a:r>
                        <a:rPr lang="en-GB" sz="1800" b="1" dirty="0">
                          <a:effectLst/>
                          <a:latin typeface="+mn-lt"/>
                          <a:ea typeface="Times New Roman" panose="02020603050405020304" pitchFamily="18" charset="0"/>
                        </a:rPr>
                        <a:t>0.65 – 0.90</a:t>
                      </a:r>
                      <a:endParaRPr lang="en-GB" sz="2000" dirty="0">
                        <a:effectLst/>
                        <a:latin typeface="+mn-lt"/>
                        <a:ea typeface="Times New Roman" panose="02020603050405020304" pitchFamily="18" charset="0"/>
                      </a:endParaRPr>
                    </a:p>
                  </a:txBody>
                  <a:tcPr marL="68580" marR="68580" marT="0" marB="0" anchor="ctr">
                    <a:noFill/>
                  </a:tcPr>
                </a:tc>
                <a:tc>
                  <a:txBody>
                    <a:bodyPr/>
                    <a:lstStyle/>
                    <a:p>
                      <a:pPr marL="85725" indent="0" algn="ctr">
                        <a:lnSpc>
                          <a:spcPts val="1200"/>
                        </a:lnSpc>
                        <a:spcAft>
                          <a:spcPts val="600"/>
                        </a:spcAft>
                      </a:pPr>
                      <a:r>
                        <a:rPr lang="en-GB" sz="1800" b="1" dirty="0">
                          <a:effectLst/>
                          <a:latin typeface="+mn-lt"/>
                          <a:ea typeface="Times New Roman" panose="02020603050405020304" pitchFamily="18" charset="0"/>
                        </a:rPr>
                        <a:t>-</a:t>
                      </a:r>
                      <a:endParaRPr lang="en-GB" sz="2000" dirty="0">
                        <a:effectLst/>
                        <a:latin typeface="+mn-lt"/>
                        <a:ea typeface="Times New Roman" panose="02020603050405020304" pitchFamily="18" charset="0"/>
                      </a:endParaRPr>
                    </a:p>
                  </a:txBody>
                  <a:tcPr marL="68580" marR="68580" marT="0" marB="0" anchor="ctr">
                    <a:noFill/>
                  </a:tcPr>
                </a:tc>
                <a:extLst>
                  <a:ext uri="{0D108BD9-81ED-4DB2-BD59-A6C34878D82A}">
                    <a16:rowId xmlns:a16="http://schemas.microsoft.com/office/drawing/2014/main" val="1307756004"/>
                  </a:ext>
                </a:extLst>
              </a:tr>
              <a:tr h="611749">
                <a:tc>
                  <a:txBody>
                    <a:bodyPr/>
                    <a:lstStyle/>
                    <a:p>
                      <a:pPr marL="449580" marR="61595" algn="ctr">
                        <a:lnSpc>
                          <a:spcPts val="1200"/>
                        </a:lnSpc>
                        <a:spcAft>
                          <a:spcPts val="600"/>
                        </a:spcAft>
                        <a:tabLst>
                          <a:tab pos="262255" algn="l"/>
                        </a:tabLst>
                      </a:pPr>
                      <a:r>
                        <a:rPr lang="en-GB" sz="1800" b="1" dirty="0">
                          <a:solidFill>
                            <a:srgbClr val="004CA6"/>
                          </a:solidFill>
                          <a:effectLst/>
                          <a:latin typeface="+mn-lt"/>
                          <a:ea typeface="Times New Roman" panose="02020603050405020304" pitchFamily="18" charset="0"/>
                        </a:rPr>
                        <a:t>C2</a:t>
                      </a:r>
                      <a:endParaRPr lang="en-GB" sz="2000" dirty="0">
                        <a:solidFill>
                          <a:srgbClr val="004CA6"/>
                        </a:solidFill>
                        <a:effectLst/>
                        <a:latin typeface="+mn-lt"/>
                        <a:ea typeface="Times New Roman" panose="02020603050405020304" pitchFamily="18" charset="0"/>
                      </a:endParaRPr>
                    </a:p>
                  </a:txBody>
                  <a:tcPr marL="68580" marR="68580" marT="0" marB="0" anchor="ctr">
                    <a:noFill/>
                  </a:tcPr>
                </a:tc>
                <a:tc>
                  <a:txBody>
                    <a:bodyPr/>
                    <a:lstStyle/>
                    <a:p>
                      <a:pPr marL="85725" marR="70485" indent="0" algn="ctr">
                        <a:lnSpc>
                          <a:spcPts val="1200"/>
                        </a:lnSpc>
                        <a:spcAft>
                          <a:spcPts val="600"/>
                        </a:spcAft>
                      </a:pPr>
                      <a:r>
                        <a:rPr lang="en-GB" sz="1800" b="1" dirty="0">
                          <a:solidFill>
                            <a:srgbClr val="004CA6"/>
                          </a:solidFill>
                          <a:effectLst/>
                          <a:latin typeface="+mn-lt"/>
                          <a:ea typeface="Times New Roman" panose="02020603050405020304" pitchFamily="18" charset="0"/>
                        </a:rPr>
                        <a:t>SRTT16C</a:t>
                      </a:r>
                      <a:endParaRPr lang="en-GB" sz="2000" dirty="0">
                        <a:solidFill>
                          <a:srgbClr val="004CA6"/>
                        </a:solidFill>
                        <a:effectLst/>
                        <a:latin typeface="+mn-lt"/>
                        <a:ea typeface="Times New Roman" panose="02020603050405020304" pitchFamily="18" charset="0"/>
                      </a:endParaRPr>
                    </a:p>
                  </a:txBody>
                  <a:tcPr marL="68580" marR="68580" marT="0" marB="0" anchor="ctr">
                    <a:noFill/>
                  </a:tcPr>
                </a:tc>
                <a:tc>
                  <a:txBody>
                    <a:bodyPr/>
                    <a:lstStyle/>
                    <a:p>
                      <a:pPr marL="85725" indent="0" algn="ctr">
                        <a:lnSpc>
                          <a:spcPts val="1200"/>
                        </a:lnSpc>
                        <a:spcAft>
                          <a:spcPts val="600"/>
                        </a:spcAft>
                      </a:pPr>
                      <a:r>
                        <a:rPr lang="en-GB" sz="1800" b="1" dirty="0">
                          <a:solidFill>
                            <a:srgbClr val="004CA6"/>
                          </a:solidFill>
                          <a:effectLst/>
                          <a:latin typeface="+mn-lt"/>
                          <a:ea typeface="Times New Roman" panose="02020603050405020304" pitchFamily="18" charset="0"/>
                        </a:rPr>
                        <a:t>0.44 – 0.77</a:t>
                      </a:r>
                      <a:endParaRPr lang="en-GB" sz="2000" dirty="0">
                        <a:solidFill>
                          <a:srgbClr val="004CA6"/>
                        </a:solidFill>
                        <a:effectLst/>
                        <a:latin typeface="+mn-lt"/>
                        <a:ea typeface="Times New Roman" panose="02020603050405020304" pitchFamily="18" charset="0"/>
                      </a:endParaRPr>
                    </a:p>
                  </a:txBody>
                  <a:tcPr marL="68580" marR="68580" marT="0" marB="0" anchor="ctr">
                    <a:noFill/>
                  </a:tcPr>
                </a:tc>
                <a:tc>
                  <a:txBody>
                    <a:bodyPr/>
                    <a:lstStyle/>
                    <a:p>
                      <a:pPr marL="85725" indent="0" algn="ctr">
                        <a:lnSpc>
                          <a:spcPts val="1200"/>
                        </a:lnSpc>
                        <a:spcAft>
                          <a:spcPts val="600"/>
                        </a:spcAft>
                      </a:pPr>
                      <a:r>
                        <a:rPr lang="en-GB" sz="1800" b="1" dirty="0">
                          <a:solidFill>
                            <a:srgbClr val="004CA6"/>
                          </a:solidFill>
                          <a:effectLst/>
                          <a:latin typeface="+mn-lt"/>
                          <a:ea typeface="Times New Roman" panose="02020603050405020304" pitchFamily="18" charset="0"/>
                        </a:rPr>
                        <a:t>0.36 – 0.69</a:t>
                      </a:r>
                      <a:endParaRPr lang="en-GB" sz="2000" dirty="0">
                        <a:solidFill>
                          <a:srgbClr val="004CA6"/>
                        </a:solidFill>
                        <a:effectLst/>
                        <a:latin typeface="+mn-lt"/>
                        <a:ea typeface="Times New Roman" panose="02020603050405020304" pitchFamily="18" charset="0"/>
                      </a:endParaRPr>
                    </a:p>
                  </a:txBody>
                  <a:tcPr marL="68580" marR="68580" marT="0" marB="0" anchor="ctr">
                    <a:noFill/>
                  </a:tcPr>
                </a:tc>
                <a:extLst>
                  <a:ext uri="{0D108BD9-81ED-4DB2-BD59-A6C34878D82A}">
                    <a16:rowId xmlns:a16="http://schemas.microsoft.com/office/drawing/2014/main" val="1640641772"/>
                  </a:ext>
                </a:extLst>
              </a:tr>
              <a:tr h="611749">
                <a:tc>
                  <a:txBody>
                    <a:bodyPr/>
                    <a:lstStyle/>
                    <a:p>
                      <a:pPr marL="449580" marR="61595" algn="ctr">
                        <a:lnSpc>
                          <a:spcPts val="1200"/>
                        </a:lnSpc>
                        <a:spcAft>
                          <a:spcPts val="600"/>
                        </a:spcAft>
                        <a:tabLst>
                          <a:tab pos="262255" algn="l"/>
                        </a:tabLst>
                      </a:pPr>
                      <a:r>
                        <a:rPr lang="en-GB" sz="1800" b="1">
                          <a:solidFill>
                            <a:srgbClr val="004CA6"/>
                          </a:solidFill>
                          <a:effectLst/>
                          <a:latin typeface="+mn-lt"/>
                          <a:ea typeface="Times New Roman" panose="02020603050405020304" pitchFamily="18" charset="0"/>
                        </a:rPr>
                        <a:t>C3</a:t>
                      </a:r>
                      <a:endParaRPr lang="en-GB" sz="2000">
                        <a:solidFill>
                          <a:srgbClr val="004CA6"/>
                        </a:solidFill>
                        <a:effectLst/>
                        <a:latin typeface="+mn-lt"/>
                        <a:ea typeface="Times New Roman" panose="02020603050405020304" pitchFamily="18" charset="0"/>
                      </a:endParaRPr>
                    </a:p>
                  </a:txBody>
                  <a:tcPr marL="68580" marR="68580" marT="0" marB="0" anchor="ctr">
                    <a:noFill/>
                  </a:tcPr>
                </a:tc>
                <a:tc>
                  <a:txBody>
                    <a:bodyPr/>
                    <a:lstStyle/>
                    <a:p>
                      <a:pPr marL="85725" marR="70485" indent="0" algn="ctr">
                        <a:lnSpc>
                          <a:spcPts val="1200"/>
                        </a:lnSpc>
                        <a:spcAft>
                          <a:spcPts val="600"/>
                        </a:spcAft>
                      </a:pPr>
                      <a:r>
                        <a:rPr lang="en-GB" sz="1800" b="1" dirty="0">
                          <a:solidFill>
                            <a:srgbClr val="004CA6"/>
                          </a:solidFill>
                          <a:effectLst/>
                          <a:latin typeface="+mn-lt"/>
                          <a:ea typeface="Times New Roman" panose="02020603050405020304" pitchFamily="18" charset="0"/>
                        </a:rPr>
                        <a:t>SRTT19.5</a:t>
                      </a:r>
                    </a:p>
                    <a:p>
                      <a:pPr marL="85725" marR="70485" indent="0" algn="ctr">
                        <a:lnSpc>
                          <a:spcPts val="1200"/>
                        </a:lnSpc>
                        <a:spcAft>
                          <a:spcPts val="600"/>
                        </a:spcAft>
                      </a:pPr>
                      <a:r>
                        <a:rPr lang="en-GB" sz="1800" b="1" dirty="0">
                          <a:solidFill>
                            <a:srgbClr val="004CA6"/>
                          </a:solidFill>
                          <a:effectLst/>
                          <a:latin typeface="+mn-lt"/>
                          <a:ea typeface="Times New Roman" panose="02020603050405020304" pitchFamily="18" charset="0"/>
                        </a:rPr>
                        <a:t>SRTT22.5</a:t>
                      </a:r>
                      <a:endParaRPr lang="en-GB" sz="2000" dirty="0">
                        <a:solidFill>
                          <a:srgbClr val="004CA6"/>
                        </a:solidFill>
                        <a:effectLst/>
                        <a:latin typeface="+mn-lt"/>
                        <a:ea typeface="Times New Roman" panose="02020603050405020304" pitchFamily="18" charset="0"/>
                      </a:endParaRPr>
                    </a:p>
                  </a:txBody>
                  <a:tcPr marL="68580" marR="68580" marT="0" marB="0" anchor="ctr">
                    <a:noFill/>
                  </a:tcPr>
                </a:tc>
                <a:tc>
                  <a:txBody>
                    <a:bodyPr/>
                    <a:lstStyle/>
                    <a:p>
                      <a:pPr marL="85725" indent="0" algn="ctr">
                        <a:lnSpc>
                          <a:spcPts val="1200"/>
                        </a:lnSpc>
                        <a:spcAft>
                          <a:spcPts val="600"/>
                        </a:spcAft>
                      </a:pPr>
                      <a:r>
                        <a:rPr lang="en-GB" sz="1800" b="1" dirty="0">
                          <a:solidFill>
                            <a:srgbClr val="004CA6"/>
                          </a:solidFill>
                          <a:effectLst/>
                          <a:latin typeface="+mn-lt"/>
                          <a:ea typeface="Times New Roman" panose="02020603050405020304" pitchFamily="18" charset="0"/>
                        </a:rPr>
                        <a:t>0.51 – 0.67</a:t>
                      </a:r>
                      <a:endParaRPr lang="en-GB" sz="2000" dirty="0">
                        <a:solidFill>
                          <a:srgbClr val="004CA6"/>
                        </a:solidFill>
                        <a:effectLst/>
                        <a:latin typeface="+mn-lt"/>
                        <a:ea typeface="Times New Roman" panose="02020603050405020304" pitchFamily="18" charset="0"/>
                      </a:endParaRPr>
                    </a:p>
                  </a:txBody>
                  <a:tcPr marL="68580" marR="68580" marT="0" marB="0" anchor="ctr">
                    <a:noFill/>
                  </a:tcPr>
                </a:tc>
                <a:tc>
                  <a:txBody>
                    <a:bodyPr/>
                    <a:lstStyle/>
                    <a:p>
                      <a:pPr marL="85725" indent="0" algn="ctr">
                        <a:lnSpc>
                          <a:spcPts val="1200"/>
                        </a:lnSpc>
                        <a:spcAft>
                          <a:spcPts val="600"/>
                        </a:spcAft>
                      </a:pPr>
                      <a:r>
                        <a:rPr lang="en-GB" sz="1800" b="1" dirty="0">
                          <a:solidFill>
                            <a:srgbClr val="004CA6"/>
                          </a:solidFill>
                          <a:effectLst/>
                          <a:latin typeface="+mn-lt"/>
                          <a:ea typeface="Times New Roman" panose="02020603050405020304" pitchFamily="18" charset="0"/>
                        </a:rPr>
                        <a:t>0.35 – 0.61</a:t>
                      </a:r>
                      <a:endParaRPr lang="en-GB" sz="2000" dirty="0">
                        <a:solidFill>
                          <a:srgbClr val="004CA6"/>
                        </a:solidFill>
                        <a:effectLst/>
                        <a:latin typeface="+mn-lt"/>
                        <a:ea typeface="Times New Roman" panose="02020603050405020304" pitchFamily="18" charset="0"/>
                      </a:endParaRPr>
                    </a:p>
                  </a:txBody>
                  <a:tcPr marL="68580" marR="68580" marT="0" marB="0" anchor="ctr">
                    <a:noFill/>
                  </a:tcPr>
                </a:tc>
                <a:extLst>
                  <a:ext uri="{0D108BD9-81ED-4DB2-BD59-A6C34878D82A}">
                    <a16:rowId xmlns:a16="http://schemas.microsoft.com/office/drawing/2014/main" val="4181483419"/>
                  </a:ext>
                </a:extLst>
              </a:tr>
              <a:tr h="658373">
                <a:tc>
                  <a:txBody>
                    <a:bodyPr/>
                    <a:lstStyle/>
                    <a:p>
                      <a:pPr marL="449580" marR="61595" algn="ctr">
                        <a:lnSpc>
                          <a:spcPts val="1200"/>
                        </a:lnSpc>
                        <a:spcAft>
                          <a:spcPts val="600"/>
                        </a:spcAft>
                        <a:tabLst>
                          <a:tab pos="262255" algn="l"/>
                        </a:tabLst>
                      </a:pPr>
                      <a:r>
                        <a:rPr lang="en-GB" sz="1800" b="1" dirty="0">
                          <a:solidFill>
                            <a:srgbClr val="004CA6"/>
                          </a:solidFill>
                          <a:effectLst/>
                          <a:latin typeface="+mn-lt"/>
                          <a:ea typeface="Times New Roman" panose="02020603050405020304" pitchFamily="18" charset="0"/>
                        </a:rPr>
                        <a:t>C3</a:t>
                      </a:r>
                      <a:endParaRPr lang="en-GB" sz="2000" dirty="0">
                        <a:solidFill>
                          <a:srgbClr val="004CA6"/>
                        </a:solidFill>
                        <a:effectLst/>
                        <a:latin typeface="+mn-lt"/>
                        <a:ea typeface="Times New Roman" panose="02020603050405020304" pitchFamily="18" charset="0"/>
                      </a:endParaRPr>
                    </a:p>
                  </a:txBody>
                  <a:tcPr marL="68580" marR="68580" marT="0" marB="0" anchor="ctr">
                    <a:noFill/>
                  </a:tcPr>
                </a:tc>
                <a:tc>
                  <a:txBody>
                    <a:bodyPr/>
                    <a:lstStyle/>
                    <a:p>
                      <a:pPr marL="85725" marR="70485" indent="0" algn="ctr">
                        <a:lnSpc>
                          <a:spcPts val="1200"/>
                        </a:lnSpc>
                        <a:spcAft>
                          <a:spcPts val="600"/>
                        </a:spcAft>
                      </a:pPr>
                      <a:r>
                        <a:rPr lang="en-GB" sz="1800" b="1" dirty="0">
                          <a:solidFill>
                            <a:srgbClr val="004CA6"/>
                          </a:solidFill>
                          <a:effectLst/>
                          <a:latin typeface="+mn-lt"/>
                          <a:ea typeface="Times New Roman" panose="02020603050405020304" pitchFamily="18" charset="0"/>
                        </a:rPr>
                        <a:t>SRTT19.5 siped</a:t>
                      </a:r>
                    </a:p>
                    <a:p>
                      <a:pPr marL="85725" marR="70485" indent="0" algn="ctr">
                        <a:lnSpc>
                          <a:spcPts val="1200"/>
                        </a:lnSpc>
                        <a:spcAft>
                          <a:spcPts val="600"/>
                        </a:spcAft>
                      </a:pPr>
                      <a:r>
                        <a:rPr lang="en-GB" sz="1800" b="1" dirty="0">
                          <a:solidFill>
                            <a:srgbClr val="004CA6"/>
                          </a:solidFill>
                          <a:effectLst/>
                          <a:latin typeface="+mn-lt"/>
                          <a:ea typeface="Times New Roman" panose="02020603050405020304" pitchFamily="18" charset="0"/>
                        </a:rPr>
                        <a:t>SRTT22.5 siped</a:t>
                      </a:r>
                      <a:endParaRPr lang="en-GB" sz="2000" dirty="0">
                        <a:solidFill>
                          <a:srgbClr val="004CA6"/>
                        </a:solidFill>
                        <a:effectLst/>
                        <a:latin typeface="+mn-lt"/>
                        <a:ea typeface="Times New Roman" panose="02020603050405020304" pitchFamily="18" charset="0"/>
                      </a:endParaRPr>
                    </a:p>
                  </a:txBody>
                  <a:tcPr marL="68580" marR="68580" marT="0" marB="0" anchor="ctr">
                    <a:noFill/>
                  </a:tcPr>
                </a:tc>
                <a:tc>
                  <a:txBody>
                    <a:bodyPr/>
                    <a:lstStyle/>
                    <a:p>
                      <a:pPr marL="85725" indent="0" algn="ctr">
                        <a:lnSpc>
                          <a:spcPts val="1200"/>
                        </a:lnSpc>
                        <a:spcAft>
                          <a:spcPts val="600"/>
                        </a:spcAft>
                      </a:pPr>
                      <a:r>
                        <a:rPr lang="en-GB" sz="1800" b="1" dirty="0">
                          <a:solidFill>
                            <a:srgbClr val="004CA6"/>
                          </a:solidFill>
                          <a:effectLst/>
                          <a:latin typeface="+mn-lt"/>
                          <a:ea typeface="Times New Roman" panose="02020603050405020304" pitchFamily="18" charset="0"/>
                        </a:rPr>
                        <a:t>0.52 – 0.68</a:t>
                      </a:r>
                      <a:endParaRPr lang="en-GB" sz="2000" dirty="0">
                        <a:solidFill>
                          <a:srgbClr val="004CA6"/>
                        </a:solidFill>
                        <a:effectLst/>
                        <a:latin typeface="+mn-lt"/>
                        <a:ea typeface="Times New Roman" panose="02020603050405020304" pitchFamily="18" charset="0"/>
                      </a:endParaRPr>
                    </a:p>
                  </a:txBody>
                  <a:tcPr marL="68580" marR="68580" marT="0" marB="0" anchor="ctr">
                    <a:noFill/>
                  </a:tcPr>
                </a:tc>
                <a:tc>
                  <a:txBody>
                    <a:bodyPr/>
                    <a:lstStyle/>
                    <a:p>
                      <a:pPr marL="85725" indent="0" algn="ctr">
                        <a:lnSpc>
                          <a:spcPts val="1200"/>
                        </a:lnSpc>
                        <a:spcAft>
                          <a:spcPts val="600"/>
                        </a:spcAft>
                      </a:pPr>
                      <a:r>
                        <a:rPr lang="en-GB" sz="1800" b="1" dirty="0">
                          <a:solidFill>
                            <a:srgbClr val="004CA6"/>
                          </a:solidFill>
                          <a:effectLst/>
                          <a:latin typeface="+mn-lt"/>
                          <a:ea typeface="Times New Roman" panose="02020603050405020304" pitchFamily="18" charset="0"/>
                        </a:rPr>
                        <a:t>0.36 – 0.62</a:t>
                      </a:r>
                      <a:endParaRPr lang="en-GB" sz="2000" dirty="0">
                        <a:solidFill>
                          <a:srgbClr val="004CA6"/>
                        </a:solidFill>
                        <a:effectLst/>
                        <a:latin typeface="+mn-lt"/>
                        <a:ea typeface="Times New Roman" panose="02020603050405020304" pitchFamily="18" charset="0"/>
                      </a:endParaRPr>
                    </a:p>
                  </a:txBody>
                  <a:tcPr marL="68580" marR="68580" marT="0" marB="0" anchor="ctr">
                    <a:noFill/>
                  </a:tcPr>
                </a:tc>
                <a:extLst>
                  <a:ext uri="{0D108BD9-81ED-4DB2-BD59-A6C34878D82A}">
                    <a16:rowId xmlns:a16="http://schemas.microsoft.com/office/drawing/2014/main" val="3046370513"/>
                  </a:ext>
                </a:extLst>
              </a:tr>
            </a:tbl>
          </a:graphicData>
        </a:graphic>
      </p:graphicFrame>
      <p:sp>
        <p:nvSpPr>
          <p:cNvPr id="20" name="Rectangle: Rounded Corners 19">
            <a:extLst>
              <a:ext uri="{FF2B5EF4-FFF2-40B4-BE49-F238E27FC236}">
                <a16:creationId xmlns:a16="http://schemas.microsoft.com/office/drawing/2014/main" id="{3C3BA142-10D2-A1F4-B969-95570FC33EA9}"/>
              </a:ext>
            </a:extLst>
          </p:cNvPr>
          <p:cNvSpPr/>
          <p:nvPr/>
        </p:nvSpPr>
        <p:spPr>
          <a:xfrm>
            <a:off x="6368205" y="5486021"/>
            <a:ext cx="3781425" cy="400050"/>
          </a:xfrm>
          <a:prstGeom prst="roundRect">
            <a:avLst/>
          </a:prstGeom>
          <a:noFill/>
          <a:ln w="28575">
            <a:solidFill>
              <a:srgbClr val="004CA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TextBox 23">
            <a:extLst>
              <a:ext uri="{FF2B5EF4-FFF2-40B4-BE49-F238E27FC236}">
                <a16:creationId xmlns:a16="http://schemas.microsoft.com/office/drawing/2014/main" id="{F55B3DFE-7DA9-34CB-34BD-4D38B4C1DDD3}"/>
              </a:ext>
            </a:extLst>
          </p:cNvPr>
          <p:cNvSpPr txBox="1"/>
          <p:nvPr/>
        </p:nvSpPr>
        <p:spPr>
          <a:xfrm>
            <a:off x="10688637" y="5216504"/>
            <a:ext cx="938077" cy="369332"/>
          </a:xfrm>
          <a:prstGeom prst="rect">
            <a:avLst/>
          </a:prstGeom>
          <a:noFill/>
        </p:spPr>
        <p:txBody>
          <a:bodyPr wrap="none" rtlCol="0">
            <a:spAutoFit/>
          </a:bodyPr>
          <a:lstStyle/>
          <a:p>
            <a:r>
              <a:rPr lang="en-US" sz="1800" i="1" dirty="0">
                <a:solidFill>
                  <a:srgbClr val="004CA6"/>
                </a:solidFill>
                <a:sym typeface="Wingdings" panose="05000000000000000000" pitchFamily="2" charset="2"/>
              </a:rPr>
              <a:t>f</a:t>
            </a:r>
            <a:r>
              <a:rPr lang="en-US" sz="1800" dirty="0">
                <a:solidFill>
                  <a:srgbClr val="004CA6"/>
                </a:solidFill>
                <a:sym typeface="Wingdings" panose="05000000000000000000" pitchFamily="2" charset="2"/>
              </a:rPr>
              <a:t> = 1.02 </a:t>
            </a:r>
            <a:endParaRPr lang="en-GB" dirty="0">
              <a:solidFill>
                <a:srgbClr val="004CA6"/>
              </a:solidFill>
            </a:endParaRPr>
          </a:p>
        </p:txBody>
      </p:sp>
      <p:sp>
        <p:nvSpPr>
          <p:cNvPr id="27" name="TextBox 26">
            <a:extLst>
              <a:ext uri="{FF2B5EF4-FFF2-40B4-BE49-F238E27FC236}">
                <a16:creationId xmlns:a16="http://schemas.microsoft.com/office/drawing/2014/main" id="{C55DE4E3-5A10-C8B0-4EE2-AFC87A8F0E08}"/>
              </a:ext>
            </a:extLst>
          </p:cNvPr>
          <p:cNvSpPr txBox="1"/>
          <p:nvPr/>
        </p:nvSpPr>
        <p:spPr>
          <a:xfrm>
            <a:off x="2421876" y="7565873"/>
            <a:ext cx="4924494" cy="369332"/>
          </a:xfrm>
          <a:prstGeom prst="rect">
            <a:avLst/>
          </a:prstGeom>
          <a:solidFill>
            <a:srgbClr val="FFFF00"/>
          </a:solidFill>
        </p:spPr>
        <p:txBody>
          <a:bodyPr wrap="square" rtlCol="0">
            <a:spAutoFit/>
          </a:bodyPr>
          <a:lstStyle/>
          <a:p>
            <a:r>
              <a:rPr lang="en-GB" dirty="0"/>
              <a:t>Is it possible to have the table and not the picture?</a:t>
            </a:r>
          </a:p>
        </p:txBody>
      </p:sp>
      <p:graphicFrame>
        <p:nvGraphicFramePr>
          <p:cNvPr id="7" name="Table 6">
            <a:extLst>
              <a:ext uri="{FF2B5EF4-FFF2-40B4-BE49-F238E27FC236}">
                <a16:creationId xmlns:a16="http://schemas.microsoft.com/office/drawing/2014/main" id="{51B0E3B7-4845-D292-0674-FD1F77202246}"/>
              </a:ext>
            </a:extLst>
          </p:cNvPr>
          <p:cNvGraphicFramePr>
            <a:graphicFrameLocks noGrp="1"/>
          </p:cNvGraphicFramePr>
          <p:nvPr>
            <p:extLst>
              <p:ext uri="{D42A27DB-BD31-4B8C-83A1-F6EECF244321}">
                <p14:modId xmlns:p14="http://schemas.microsoft.com/office/powerpoint/2010/main" val="1364684973"/>
              </p:ext>
            </p:extLst>
          </p:nvPr>
        </p:nvGraphicFramePr>
        <p:xfrm>
          <a:off x="550215" y="827677"/>
          <a:ext cx="5554368" cy="1835539"/>
        </p:xfrm>
        <a:graphic>
          <a:graphicData uri="http://schemas.openxmlformats.org/drawingml/2006/table">
            <a:tbl>
              <a:tblPr firstRow="1" bandRow="1">
                <a:tableStyleId>{5C22544A-7EE6-4342-B048-85BDC9FD1C3A}</a:tableStyleId>
              </a:tblPr>
              <a:tblGrid>
                <a:gridCol w="694296">
                  <a:extLst>
                    <a:ext uri="{9D8B030D-6E8A-4147-A177-3AD203B41FA5}">
                      <a16:colId xmlns:a16="http://schemas.microsoft.com/office/drawing/2014/main" val="4102814785"/>
                    </a:ext>
                  </a:extLst>
                </a:gridCol>
                <a:gridCol w="843119">
                  <a:extLst>
                    <a:ext uri="{9D8B030D-6E8A-4147-A177-3AD203B41FA5}">
                      <a16:colId xmlns:a16="http://schemas.microsoft.com/office/drawing/2014/main" val="2932371143"/>
                    </a:ext>
                  </a:extLst>
                </a:gridCol>
                <a:gridCol w="826646">
                  <a:extLst>
                    <a:ext uri="{9D8B030D-6E8A-4147-A177-3AD203B41FA5}">
                      <a16:colId xmlns:a16="http://schemas.microsoft.com/office/drawing/2014/main" val="2949101875"/>
                    </a:ext>
                  </a:extLst>
                </a:gridCol>
                <a:gridCol w="413123">
                  <a:extLst>
                    <a:ext uri="{9D8B030D-6E8A-4147-A177-3AD203B41FA5}">
                      <a16:colId xmlns:a16="http://schemas.microsoft.com/office/drawing/2014/main" val="2166623023"/>
                    </a:ext>
                  </a:extLst>
                </a:gridCol>
                <a:gridCol w="694296">
                  <a:extLst>
                    <a:ext uri="{9D8B030D-6E8A-4147-A177-3AD203B41FA5}">
                      <a16:colId xmlns:a16="http://schemas.microsoft.com/office/drawing/2014/main" val="708579982"/>
                    </a:ext>
                  </a:extLst>
                </a:gridCol>
                <a:gridCol w="694296">
                  <a:extLst>
                    <a:ext uri="{9D8B030D-6E8A-4147-A177-3AD203B41FA5}">
                      <a16:colId xmlns:a16="http://schemas.microsoft.com/office/drawing/2014/main" val="1613571062"/>
                    </a:ext>
                  </a:extLst>
                </a:gridCol>
                <a:gridCol w="694296">
                  <a:extLst>
                    <a:ext uri="{9D8B030D-6E8A-4147-A177-3AD203B41FA5}">
                      <a16:colId xmlns:a16="http://schemas.microsoft.com/office/drawing/2014/main" val="3832543513"/>
                    </a:ext>
                  </a:extLst>
                </a:gridCol>
                <a:gridCol w="694296">
                  <a:extLst>
                    <a:ext uri="{9D8B030D-6E8A-4147-A177-3AD203B41FA5}">
                      <a16:colId xmlns:a16="http://schemas.microsoft.com/office/drawing/2014/main" val="2833431800"/>
                    </a:ext>
                  </a:extLst>
                </a:gridCol>
              </a:tblGrid>
              <a:tr h="177314">
                <a:tc gridSpan="3">
                  <a:txBody>
                    <a:bodyPr/>
                    <a:lstStyle/>
                    <a:p>
                      <a:pPr algn="ctr"/>
                      <a:endParaRPr lang="en-GB" sz="1000" b="0" dirty="0">
                        <a:solidFill>
                          <a:schemeClr val="tx1"/>
                        </a:solidFill>
                        <a:latin typeface="Arial Nova" panose="020B0504020202020204" pitchFamily="34" charset="0"/>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5">
                  <a:txBody>
                    <a:bodyPr/>
                    <a:lstStyle/>
                    <a:p>
                      <a:pPr algn="ctr"/>
                      <a:r>
                        <a:rPr lang="en-US" sz="1000" b="1" dirty="0">
                          <a:solidFill>
                            <a:schemeClr val="tx1"/>
                          </a:solidFill>
                          <a:latin typeface="Arial Nova" panose="020B0504020202020204" pitchFamily="34" charset="0"/>
                        </a:rPr>
                        <a:t>SRTT BFC or </a:t>
                      </a:r>
                      <a:r>
                        <a:rPr lang="en-US" sz="1000" b="1" dirty="0">
                          <a:solidFill>
                            <a:schemeClr val="tx1"/>
                          </a:solidFill>
                          <a:latin typeface="Arial Nova" panose="020B0504020202020204" pitchFamily="34" charset="0"/>
                          <a:sym typeface="Symbol" panose="05050102010706020507" pitchFamily="18" charset="2"/>
                        </a:rPr>
                        <a:t></a:t>
                      </a:r>
                      <a:endParaRPr lang="en-GB" sz="1000" b="1" dirty="0">
                        <a:solidFill>
                          <a:schemeClr val="tx1"/>
                        </a:solidFill>
                        <a:latin typeface="Arial Nova" panose="020B0504020202020204" pitchFamily="34" charset="0"/>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93367411"/>
                  </a:ext>
                </a:extLst>
              </a:tr>
              <a:tr h="264739">
                <a:tc>
                  <a:txBody>
                    <a:bodyPr/>
                    <a:lstStyle/>
                    <a:p>
                      <a:pPr algn="ctr"/>
                      <a:r>
                        <a:rPr lang="en-US" sz="1000" b="1" dirty="0" err="1">
                          <a:solidFill>
                            <a:schemeClr val="tx1"/>
                          </a:solidFill>
                          <a:latin typeface="Arial Nova" panose="020B0504020202020204" pitchFamily="34" charset="0"/>
                        </a:rPr>
                        <a:t>Tyre</a:t>
                      </a:r>
                      <a:r>
                        <a:rPr lang="en-US" sz="1000" b="1" dirty="0">
                          <a:solidFill>
                            <a:schemeClr val="tx1"/>
                          </a:solidFill>
                          <a:latin typeface="Arial Nova" panose="020B0504020202020204" pitchFamily="34" charset="0"/>
                        </a:rPr>
                        <a:t> class</a:t>
                      </a:r>
                      <a:endParaRPr lang="en-GB" sz="1000" b="1" dirty="0">
                        <a:solidFill>
                          <a:schemeClr val="tx1"/>
                        </a:solidFill>
                        <a:latin typeface="Arial Nova" panose="020B0504020202020204" pitchFamily="34" charset="0"/>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1" dirty="0">
                          <a:solidFill>
                            <a:schemeClr val="tx1"/>
                          </a:solidFill>
                          <a:latin typeface="Arial Nova" panose="020B0504020202020204" pitchFamily="34" charset="0"/>
                        </a:rPr>
                        <a:t>Test method</a:t>
                      </a:r>
                      <a:endParaRPr lang="en-GB" sz="1000" b="1" dirty="0">
                        <a:solidFill>
                          <a:schemeClr val="tx1"/>
                        </a:solidFill>
                        <a:latin typeface="Arial Nova" panose="020B0504020202020204" pitchFamily="34" charset="0"/>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1" dirty="0">
                          <a:solidFill>
                            <a:schemeClr val="tx1"/>
                          </a:solidFill>
                          <a:latin typeface="Arial Nova" panose="020B0504020202020204" pitchFamily="34" charset="0"/>
                        </a:rPr>
                        <a:t>SRTT</a:t>
                      </a:r>
                      <a:endParaRPr lang="en-GB" sz="1000" b="1" dirty="0">
                        <a:solidFill>
                          <a:schemeClr val="tx1"/>
                        </a:solidFill>
                        <a:latin typeface="Arial Nova" panose="020B0504020202020204" pitchFamily="34" charset="0"/>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1" dirty="0">
                          <a:solidFill>
                            <a:schemeClr val="tx1"/>
                          </a:solidFill>
                          <a:latin typeface="Arial Nova" panose="020B0504020202020204" pitchFamily="34" charset="0"/>
                        </a:rPr>
                        <a:t>N</a:t>
                      </a:r>
                      <a:endParaRPr lang="en-GB" sz="1000" b="1" dirty="0">
                        <a:solidFill>
                          <a:schemeClr val="tx1"/>
                        </a:solidFill>
                        <a:latin typeface="Arial Nova" panose="020B0504020202020204" pitchFamily="34" charset="0"/>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1" dirty="0">
                          <a:solidFill>
                            <a:schemeClr val="tx1"/>
                          </a:solidFill>
                          <a:latin typeface="Arial Nova" panose="020B0504020202020204" pitchFamily="34" charset="0"/>
                        </a:rPr>
                        <a:t>Mean</a:t>
                      </a:r>
                      <a:endParaRPr lang="en-GB" sz="1000" b="1" dirty="0">
                        <a:solidFill>
                          <a:schemeClr val="tx1"/>
                        </a:solidFill>
                        <a:latin typeface="Arial Nova" panose="020B0504020202020204" pitchFamily="34" charset="0"/>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1" dirty="0">
                          <a:solidFill>
                            <a:schemeClr val="tx1"/>
                          </a:solidFill>
                          <a:latin typeface="Arial Nova" panose="020B0504020202020204" pitchFamily="34" charset="0"/>
                        </a:rPr>
                        <a:t>Min</a:t>
                      </a:r>
                      <a:endParaRPr lang="en-GB" sz="1000" b="1" dirty="0">
                        <a:solidFill>
                          <a:schemeClr val="tx1"/>
                        </a:solidFill>
                        <a:latin typeface="Arial Nova" panose="020B0504020202020204" pitchFamily="34" charset="0"/>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1" dirty="0">
                          <a:solidFill>
                            <a:schemeClr val="tx1"/>
                          </a:solidFill>
                          <a:latin typeface="Arial Nova" panose="020B0504020202020204" pitchFamily="34" charset="0"/>
                        </a:rPr>
                        <a:t>Max</a:t>
                      </a:r>
                      <a:endParaRPr lang="en-GB" sz="1000" b="1" dirty="0">
                        <a:solidFill>
                          <a:schemeClr val="tx1"/>
                        </a:solidFill>
                        <a:latin typeface="Arial Nova" panose="020B0504020202020204" pitchFamily="34" charset="0"/>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1" dirty="0">
                          <a:solidFill>
                            <a:schemeClr val="tx1"/>
                          </a:solidFill>
                          <a:latin typeface="Arial Nova" panose="020B0504020202020204" pitchFamily="34" charset="0"/>
                        </a:rPr>
                        <a:t>Range</a:t>
                      </a:r>
                      <a:endParaRPr lang="en-GB" sz="1000" b="1" dirty="0">
                        <a:solidFill>
                          <a:schemeClr val="tx1"/>
                        </a:solidFill>
                        <a:latin typeface="Arial Nova" panose="020B0504020202020204" pitchFamily="34" charset="0"/>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60380003"/>
                  </a:ext>
                </a:extLst>
              </a:tr>
              <a:tr h="177314">
                <a:tc rowSpan="2">
                  <a:txBody>
                    <a:bodyPr/>
                    <a:lstStyle/>
                    <a:p>
                      <a:pPr algn="ctr"/>
                      <a:r>
                        <a:rPr lang="en-US" sz="1000" b="0" dirty="0">
                          <a:solidFill>
                            <a:schemeClr val="tx1"/>
                          </a:solidFill>
                          <a:latin typeface="Arial Nova" panose="020B0504020202020204" pitchFamily="34" charset="0"/>
                        </a:rPr>
                        <a:t>C2</a:t>
                      </a:r>
                      <a:endParaRPr lang="en-GB" sz="1000" b="0" dirty="0">
                        <a:solidFill>
                          <a:schemeClr val="tx1"/>
                        </a:solidFill>
                        <a:latin typeface="Arial Nova" panose="020B0504020202020204" pitchFamily="34" charset="0"/>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0" dirty="0">
                          <a:solidFill>
                            <a:schemeClr val="tx1"/>
                          </a:solidFill>
                          <a:latin typeface="Arial Nova" panose="020B0504020202020204" pitchFamily="34" charset="0"/>
                        </a:rPr>
                        <a:t>Trailer</a:t>
                      </a:r>
                      <a:endParaRPr lang="en-GB" sz="1000" b="0" dirty="0">
                        <a:solidFill>
                          <a:schemeClr val="tx1"/>
                        </a:solidFill>
                        <a:latin typeface="Arial Nova" panose="020B0504020202020204" pitchFamily="34" charset="0"/>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0" dirty="0">
                          <a:solidFill>
                            <a:schemeClr val="tx1"/>
                          </a:solidFill>
                          <a:latin typeface="Arial Nova" panose="020B0504020202020204" pitchFamily="34" charset="0"/>
                        </a:rPr>
                        <a:t>SRTT16C</a:t>
                      </a:r>
                      <a:endParaRPr lang="en-GB" sz="1000" b="0" dirty="0">
                        <a:solidFill>
                          <a:schemeClr val="tx1"/>
                        </a:solidFill>
                        <a:latin typeface="Arial Nova" panose="020B0504020202020204" pitchFamily="34" charset="0"/>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0" dirty="0">
                          <a:solidFill>
                            <a:schemeClr val="tx1"/>
                          </a:solidFill>
                          <a:latin typeface="Arial Nova" panose="020B0504020202020204" pitchFamily="34" charset="0"/>
                        </a:rPr>
                        <a:t>209</a:t>
                      </a:r>
                      <a:endParaRPr lang="en-GB" sz="1000" b="0" dirty="0">
                        <a:solidFill>
                          <a:schemeClr val="tx1"/>
                        </a:solidFill>
                        <a:latin typeface="Arial Nova" panose="020B0504020202020204" pitchFamily="34" charset="0"/>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0" dirty="0">
                          <a:solidFill>
                            <a:schemeClr val="tx1"/>
                          </a:solidFill>
                          <a:latin typeface="Arial Nova" panose="020B0504020202020204" pitchFamily="34" charset="0"/>
                        </a:rPr>
                        <a:t>0.595</a:t>
                      </a:r>
                      <a:endParaRPr lang="en-GB" sz="1000" b="0" dirty="0">
                        <a:solidFill>
                          <a:schemeClr val="tx1"/>
                        </a:solidFill>
                        <a:latin typeface="Arial Nova" panose="020B0504020202020204" pitchFamily="34" charset="0"/>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0" dirty="0">
                          <a:solidFill>
                            <a:schemeClr val="tx1"/>
                          </a:solidFill>
                          <a:latin typeface="Arial Nova" panose="020B0504020202020204" pitchFamily="34" charset="0"/>
                        </a:rPr>
                        <a:t>0.44</a:t>
                      </a:r>
                      <a:endParaRPr lang="en-GB" sz="1000" b="0" dirty="0">
                        <a:solidFill>
                          <a:schemeClr val="tx1"/>
                        </a:solidFill>
                        <a:latin typeface="Arial Nova" panose="020B0504020202020204" pitchFamily="34" charset="0"/>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0" dirty="0">
                          <a:solidFill>
                            <a:schemeClr val="tx1"/>
                          </a:solidFill>
                          <a:latin typeface="Arial Nova" panose="020B0504020202020204" pitchFamily="34" charset="0"/>
                        </a:rPr>
                        <a:t>0.766</a:t>
                      </a:r>
                      <a:endParaRPr lang="en-GB" sz="1000" b="0" dirty="0">
                        <a:solidFill>
                          <a:schemeClr val="tx1"/>
                        </a:solidFill>
                        <a:latin typeface="Arial Nova" panose="020B0504020202020204" pitchFamily="34" charset="0"/>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0" dirty="0">
                          <a:solidFill>
                            <a:schemeClr val="tx1"/>
                          </a:solidFill>
                          <a:latin typeface="Arial Nova" panose="020B0504020202020204" pitchFamily="34" charset="0"/>
                        </a:rPr>
                        <a:t>0.326</a:t>
                      </a:r>
                      <a:endParaRPr lang="en-GB" sz="1000" b="0" dirty="0">
                        <a:solidFill>
                          <a:schemeClr val="tx1"/>
                        </a:solidFill>
                        <a:latin typeface="Arial Nova" panose="020B0504020202020204" pitchFamily="34" charset="0"/>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06244941"/>
                  </a:ext>
                </a:extLst>
              </a:tr>
              <a:tr h="177314">
                <a:tc vMerge="1">
                  <a:txBody>
                    <a:bodyPr/>
                    <a:lstStyle/>
                    <a:p>
                      <a:endParaRPr lang="en-GB"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0" dirty="0">
                          <a:solidFill>
                            <a:schemeClr val="tx1"/>
                          </a:solidFill>
                          <a:latin typeface="Arial Nova" panose="020B0504020202020204" pitchFamily="34" charset="0"/>
                        </a:rPr>
                        <a:t>Vehicle</a:t>
                      </a:r>
                      <a:endParaRPr lang="en-GB" sz="1000" b="0" dirty="0">
                        <a:solidFill>
                          <a:schemeClr val="tx1"/>
                        </a:solidFill>
                        <a:latin typeface="Arial Nova" panose="020B0504020202020204" pitchFamily="34" charset="0"/>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0" dirty="0">
                          <a:solidFill>
                            <a:schemeClr val="tx1"/>
                          </a:solidFill>
                          <a:latin typeface="Arial Nova" panose="020B0504020202020204" pitchFamily="34" charset="0"/>
                        </a:rPr>
                        <a:t>SRTT16C</a:t>
                      </a:r>
                      <a:endParaRPr lang="en-GB" sz="1000" b="0" dirty="0">
                        <a:solidFill>
                          <a:schemeClr val="tx1"/>
                        </a:solidFill>
                        <a:latin typeface="Arial Nova" panose="020B0504020202020204" pitchFamily="34" charset="0"/>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0" dirty="0">
                          <a:solidFill>
                            <a:schemeClr val="tx1"/>
                          </a:solidFill>
                          <a:latin typeface="Arial Nova" panose="020B0504020202020204" pitchFamily="34" charset="0"/>
                        </a:rPr>
                        <a:t>5</a:t>
                      </a:r>
                      <a:endParaRPr lang="en-GB" sz="1000" b="0" dirty="0">
                        <a:solidFill>
                          <a:schemeClr val="tx1"/>
                        </a:solidFill>
                        <a:latin typeface="Arial Nova" panose="020B0504020202020204" pitchFamily="34" charset="0"/>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0" dirty="0">
                          <a:solidFill>
                            <a:schemeClr val="tx1"/>
                          </a:solidFill>
                          <a:latin typeface="Arial Nova" panose="020B0504020202020204" pitchFamily="34" charset="0"/>
                        </a:rPr>
                        <a:t>0.526</a:t>
                      </a:r>
                      <a:endParaRPr lang="en-GB" sz="1000" b="0" dirty="0">
                        <a:solidFill>
                          <a:schemeClr val="tx1"/>
                        </a:solidFill>
                        <a:latin typeface="Arial Nova" panose="020B0504020202020204" pitchFamily="34" charset="0"/>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0" dirty="0">
                          <a:solidFill>
                            <a:schemeClr val="tx1"/>
                          </a:solidFill>
                          <a:latin typeface="Arial Nova" panose="020B0504020202020204" pitchFamily="34" charset="0"/>
                        </a:rPr>
                        <a:t>0.495</a:t>
                      </a:r>
                      <a:endParaRPr lang="en-GB" sz="1000" b="0" dirty="0">
                        <a:solidFill>
                          <a:schemeClr val="tx1"/>
                        </a:solidFill>
                        <a:latin typeface="Arial Nova" panose="020B0504020202020204" pitchFamily="34" charset="0"/>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0" dirty="0">
                          <a:solidFill>
                            <a:schemeClr val="tx1"/>
                          </a:solidFill>
                          <a:latin typeface="Arial Nova" panose="020B0504020202020204" pitchFamily="34" charset="0"/>
                        </a:rPr>
                        <a:t>0.564</a:t>
                      </a:r>
                      <a:endParaRPr lang="en-GB" sz="1000" b="0" dirty="0">
                        <a:solidFill>
                          <a:schemeClr val="tx1"/>
                        </a:solidFill>
                        <a:latin typeface="Arial Nova" panose="020B0504020202020204" pitchFamily="34" charset="0"/>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0" dirty="0">
                          <a:solidFill>
                            <a:schemeClr val="tx1"/>
                          </a:solidFill>
                          <a:latin typeface="Arial Nova" panose="020B0504020202020204" pitchFamily="34" charset="0"/>
                        </a:rPr>
                        <a:t>0.069</a:t>
                      </a:r>
                      <a:endParaRPr lang="en-GB" sz="1000" b="0" dirty="0">
                        <a:solidFill>
                          <a:schemeClr val="tx1"/>
                        </a:solidFill>
                        <a:latin typeface="Arial Nova" panose="020B0504020202020204" pitchFamily="34" charset="0"/>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01486712"/>
                  </a:ext>
                </a:extLst>
              </a:tr>
              <a:tr h="177314">
                <a:tc rowSpan="4">
                  <a:txBody>
                    <a:bodyPr/>
                    <a:lstStyle/>
                    <a:p>
                      <a:pPr algn="ctr"/>
                      <a:r>
                        <a:rPr lang="en-US" sz="1000" b="0" dirty="0">
                          <a:solidFill>
                            <a:schemeClr val="tx1"/>
                          </a:solidFill>
                          <a:latin typeface="Arial Nova" panose="020B0504020202020204" pitchFamily="34" charset="0"/>
                        </a:rPr>
                        <a:t>C3</a:t>
                      </a:r>
                      <a:endParaRPr lang="en-GB" sz="1000" b="0" dirty="0">
                        <a:solidFill>
                          <a:schemeClr val="tx1"/>
                        </a:solidFill>
                        <a:latin typeface="Arial Nova" panose="020B0504020202020204" pitchFamily="34" charset="0"/>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r>
                        <a:rPr lang="en-US" sz="1000" b="0" dirty="0">
                          <a:solidFill>
                            <a:schemeClr val="tx1"/>
                          </a:solidFill>
                          <a:latin typeface="Arial Nova" panose="020B0504020202020204" pitchFamily="34" charset="0"/>
                        </a:rPr>
                        <a:t>Trailer</a:t>
                      </a:r>
                      <a:endParaRPr lang="en-GB" sz="1000" b="0" dirty="0">
                        <a:solidFill>
                          <a:schemeClr val="tx1"/>
                        </a:solidFill>
                        <a:latin typeface="Arial Nova" panose="020B0504020202020204" pitchFamily="34" charset="0"/>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0" dirty="0">
                          <a:solidFill>
                            <a:schemeClr val="tx1"/>
                          </a:solidFill>
                          <a:latin typeface="Arial Nova" panose="020B0504020202020204" pitchFamily="34" charset="0"/>
                        </a:rPr>
                        <a:t>SRTT19.5</a:t>
                      </a:r>
                      <a:endParaRPr lang="en-GB" sz="1000" b="0" dirty="0">
                        <a:solidFill>
                          <a:schemeClr val="tx1"/>
                        </a:solidFill>
                        <a:latin typeface="Arial Nova" panose="020B0504020202020204" pitchFamily="34" charset="0"/>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0" dirty="0">
                          <a:solidFill>
                            <a:schemeClr val="tx1"/>
                          </a:solidFill>
                          <a:latin typeface="Arial Nova" panose="020B0504020202020204" pitchFamily="34" charset="0"/>
                        </a:rPr>
                        <a:t>52</a:t>
                      </a:r>
                      <a:endParaRPr lang="en-GB" sz="1000" b="0" dirty="0">
                        <a:solidFill>
                          <a:schemeClr val="tx1"/>
                        </a:solidFill>
                        <a:latin typeface="Arial Nova" panose="020B0504020202020204" pitchFamily="34" charset="0"/>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0" dirty="0">
                          <a:solidFill>
                            <a:schemeClr val="tx1"/>
                          </a:solidFill>
                          <a:latin typeface="Arial Nova" panose="020B0504020202020204" pitchFamily="34" charset="0"/>
                        </a:rPr>
                        <a:t>0.594</a:t>
                      </a:r>
                      <a:endParaRPr lang="en-GB" sz="1000" b="0" dirty="0">
                        <a:solidFill>
                          <a:schemeClr val="tx1"/>
                        </a:solidFill>
                        <a:latin typeface="Arial Nova" panose="020B0504020202020204" pitchFamily="34" charset="0"/>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0" dirty="0">
                          <a:solidFill>
                            <a:schemeClr val="tx1"/>
                          </a:solidFill>
                          <a:latin typeface="Arial Nova" panose="020B0504020202020204" pitchFamily="34" charset="0"/>
                        </a:rPr>
                        <a:t>0.511</a:t>
                      </a:r>
                      <a:endParaRPr lang="en-GB" sz="1000" b="0" dirty="0">
                        <a:solidFill>
                          <a:schemeClr val="tx1"/>
                        </a:solidFill>
                        <a:latin typeface="Arial Nova" panose="020B0504020202020204" pitchFamily="34" charset="0"/>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0" dirty="0">
                          <a:solidFill>
                            <a:schemeClr val="tx1"/>
                          </a:solidFill>
                          <a:latin typeface="Arial Nova" panose="020B0504020202020204" pitchFamily="34" charset="0"/>
                        </a:rPr>
                        <a:t>0.665</a:t>
                      </a:r>
                      <a:endParaRPr lang="en-GB" sz="1000" b="0" dirty="0">
                        <a:solidFill>
                          <a:schemeClr val="tx1"/>
                        </a:solidFill>
                        <a:latin typeface="Arial Nova" panose="020B0504020202020204" pitchFamily="34" charset="0"/>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0" dirty="0">
                          <a:solidFill>
                            <a:schemeClr val="tx1"/>
                          </a:solidFill>
                          <a:latin typeface="Arial Nova" panose="020B0504020202020204" pitchFamily="34" charset="0"/>
                        </a:rPr>
                        <a:t>0.154</a:t>
                      </a:r>
                      <a:endParaRPr lang="en-GB" sz="1000" b="0" dirty="0">
                        <a:solidFill>
                          <a:schemeClr val="tx1"/>
                        </a:solidFill>
                        <a:latin typeface="Arial Nova" panose="020B0504020202020204" pitchFamily="34" charset="0"/>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00543182"/>
                  </a:ext>
                </a:extLst>
              </a:tr>
              <a:tr h="177314">
                <a:tc vMerge="1">
                  <a:txBody>
                    <a:bodyPr/>
                    <a:lstStyle/>
                    <a:p>
                      <a:endParaRPr lang="en-GB"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GB"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0" dirty="0">
                          <a:solidFill>
                            <a:schemeClr val="tx1"/>
                          </a:solidFill>
                          <a:latin typeface="Arial Nova" panose="020B0504020202020204" pitchFamily="34" charset="0"/>
                        </a:rPr>
                        <a:t>SRTT22.5</a:t>
                      </a:r>
                      <a:endParaRPr lang="en-GB" sz="1000" b="0" dirty="0">
                        <a:solidFill>
                          <a:schemeClr val="tx1"/>
                        </a:solidFill>
                        <a:latin typeface="Arial Nova" panose="020B0504020202020204" pitchFamily="34" charset="0"/>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0" dirty="0">
                          <a:solidFill>
                            <a:schemeClr val="tx1"/>
                          </a:solidFill>
                          <a:latin typeface="Arial Nova" panose="020B0504020202020204" pitchFamily="34" charset="0"/>
                        </a:rPr>
                        <a:t>91</a:t>
                      </a:r>
                      <a:endParaRPr lang="en-GB" sz="1000" b="0" dirty="0">
                        <a:solidFill>
                          <a:schemeClr val="tx1"/>
                        </a:solidFill>
                        <a:latin typeface="Arial Nova" panose="020B0504020202020204" pitchFamily="34" charset="0"/>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0" dirty="0">
                          <a:solidFill>
                            <a:schemeClr val="tx1"/>
                          </a:solidFill>
                          <a:latin typeface="Arial Nova" panose="020B0504020202020204" pitchFamily="34" charset="0"/>
                        </a:rPr>
                        <a:t>0.565</a:t>
                      </a:r>
                      <a:endParaRPr lang="en-GB" sz="1000" b="0" dirty="0">
                        <a:solidFill>
                          <a:schemeClr val="tx1"/>
                        </a:solidFill>
                        <a:latin typeface="Arial Nova" panose="020B0504020202020204" pitchFamily="34" charset="0"/>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0" dirty="0">
                          <a:solidFill>
                            <a:schemeClr val="tx1"/>
                          </a:solidFill>
                          <a:latin typeface="Arial Nova" panose="020B0504020202020204" pitchFamily="34" charset="0"/>
                        </a:rPr>
                        <a:t>0.512</a:t>
                      </a:r>
                      <a:endParaRPr lang="en-GB" sz="1000" b="0" dirty="0">
                        <a:solidFill>
                          <a:schemeClr val="tx1"/>
                        </a:solidFill>
                        <a:latin typeface="Arial Nova" panose="020B0504020202020204" pitchFamily="34" charset="0"/>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0" dirty="0">
                          <a:solidFill>
                            <a:schemeClr val="tx1"/>
                          </a:solidFill>
                          <a:latin typeface="Arial Nova" panose="020B0504020202020204" pitchFamily="34" charset="0"/>
                        </a:rPr>
                        <a:t>0.628</a:t>
                      </a:r>
                      <a:endParaRPr lang="en-GB" sz="1000" b="0" dirty="0">
                        <a:solidFill>
                          <a:schemeClr val="tx1"/>
                        </a:solidFill>
                        <a:latin typeface="Arial Nova" panose="020B0504020202020204" pitchFamily="34" charset="0"/>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0" dirty="0">
                          <a:solidFill>
                            <a:schemeClr val="tx1"/>
                          </a:solidFill>
                          <a:latin typeface="Arial Nova" panose="020B0504020202020204" pitchFamily="34" charset="0"/>
                        </a:rPr>
                        <a:t>0.116</a:t>
                      </a:r>
                      <a:endParaRPr lang="en-GB" sz="1000" b="0" dirty="0">
                        <a:solidFill>
                          <a:schemeClr val="tx1"/>
                        </a:solidFill>
                        <a:latin typeface="Arial Nova" panose="020B0504020202020204" pitchFamily="34" charset="0"/>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31824719"/>
                  </a:ext>
                </a:extLst>
              </a:tr>
              <a:tr h="177314">
                <a:tc vMerge="1">
                  <a:txBody>
                    <a:bodyPr/>
                    <a:lstStyle/>
                    <a:p>
                      <a:endParaRPr lang="en-GB"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a:r>
                        <a:rPr lang="en-US" sz="1000" b="0" dirty="0">
                          <a:solidFill>
                            <a:schemeClr val="tx1"/>
                          </a:solidFill>
                          <a:latin typeface="Arial Nova" panose="020B0504020202020204" pitchFamily="34" charset="0"/>
                        </a:rPr>
                        <a:t>Vehicle</a:t>
                      </a:r>
                      <a:endParaRPr lang="en-GB" sz="1000" b="0" dirty="0">
                        <a:solidFill>
                          <a:schemeClr val="tx1"/>
                        </a:solidFill>
                        <a:latin typeface="Arial Nova" panose="020B0504020202020204" pitchFamily="34" charset="0"/>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0" dirty="0">
                          <a:solidFill>
                            <a:schemeClr val="tx1"/>
                          </a:solidFill>
                          <a:latin typeface="Arial Nova" panose="020B0504020202020204" pitchFamily="34" charset="0"/>
                        </a:rPr>
                        <a:t>SRTT19.5</a:t>
                      </a:r>
                      <a:endParaRPr lang="en-GB" sz="1000" b="0" dirty="0">
                        <a:solidFill>
                          <a:schemeClr val="tx1"/>
                        </a:solidFill>
                        <a:latin typeface="Arial Nova" panose="020B0504020202020204" pitchFamily="34" charset="0"/>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0" dirty="0">
                          <a:solidFill>
                            <a:schemeClr val="tx1"/>
                          </a:solidFill>
                          <a:latin typeface="Arial Nova" panose="020B0504020202020204" pitchFamily="34" charset="0"/>
                        </a:rPr>
                        <a:t>121</a:t>
                      </a:r>
                      <a:endParaRPr lang="en-GB" sz="1000" b="0" dirty="0">
                        <a:solidFill>
                          <a:schemeClr val="tx1"/>
                        </a:solidFill>
                        <a:latin typeface="Arial Nova" panose="020B0504020202020204" pitchFamily="34" charset="0"/>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0" dirty="0">
                          <a:solidFill>
                            <a:schemeClr val="tx1"/>
                          </a:solidFill>
                          <a:latin typeface="Arial Nova" panose="020B0504020202020204" pitchFamily="34" charset="0"/>
                        </a:rPr>
                        <a:t>0.472</a:t>
                      </a:r>
                      <a:endParaRPr lang="en-GB" sz="1000" b="0" dirty="0">
                        <a:solidFill>
                          <a:schemeClr val="tx1"/>
                        </a:solidFill>
                        <a:latin typeface="Arial Nova" panose="020B0504020202020204" pitchFamily="34" charset="0"/>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0" dirty="0">
                          <a:solidFill>
                            <a:schemeClr val="tx1"/>
                          </a:solidFill>
                          <a:latin typeface="Arial Nova" panose="020B0504020202020204" pitchFamily="34" charset="0"/>
                        </a:rPr>
                        <a:t>0.4</a:t>
                      </a:r>
                      <a:endParaRPr lang="en-GB" sz="1000" b="0" dirty="0">
                        <a:solidFill>
                          <a:schemeClr val="tx1"/>
                        </a:solidFill>
                        <a:latin typeface="Arial Nova" panose="020B0504020202020204" pitchFamily="34" charset="0"/>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0" dirty="0">
                          <a:solidFill>
                            <a:schemeClr val="tx1"/>
                          </a:solidFill>
                          <a:latin typeface="Arial Nova" panose="020B0504020202020204" pitchFamily="34" charset="0"/>
                        </a:rPr>
                        <a:t>0.534</a:t>
                      </a:r>
                      <a:endParaRPr lang="en-GB" sz="1000" b="0" dirty="0">
                        <a:solidFill>
                          <a:schemeClr val="tx1"/>
                        </a:solidFill>
                        <a:latin typeface="Arial Nova" panose="020B0504020202020204" pitchFamily="34" charset="0"/>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0" dirty="0">
                          <a:solidFill>
                            <a:schemeClr val="tx1"/>
                          </a:solidFill>
                          <a:latin typeface="Arial Nova" panose="020B0504020202020204" pitchFamily="34" charset="0"/>
                        </a:rPr>
                        <a:t>0.134</a:t>
                      </a:r>
                      <a:endParaRPr lang="en-GB" sz="1000" b="0" dirty="0">
                        <a:solidFill>
                          <a:schemeClr val="tx1"/>
                        </a:solidFill>
                        <a:latin typeface="Arial Nova" panose="020B0504020202020204" pitchFamily="34" charset="0"/>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85309697"/>
                  </a:ext>
                </a:extLst>
              </a:tr>
              <a:tr h="0">
                <a:tc vMerge="1">
                  <a:txBody>
                    <a:bodyPr/>
                    <a:lstStyle/>
                    <a:p>
                      <a:endParaRPr lang="en-GB"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GB"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0" dirty="0">
                          <a:solidFill>
                            <a:schemeClr val="tx1"/>
                          </a:solidFill>
                          <a:latin typeface="Arial Nova" panose="020B0504020202020204" pitchFamily="34" charset="0"/>
                        </a:rPr>
                        <a:t>SRTT22.5</a:t>
                      </a:r>
                      <a:endParaRPr lang="en-GB" sz="1000" b="0" dirty="0">
                        <a:solidFill>
                          <a:schemeClr val="tx1"/>
                        </a:solidFill>
                        <a:latin typeface="Arial Nova" panose="020B0504020202020204" pitchFamily="34" charset="0"/>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0" dirty="0">
                          <a:solidFill>
                            <a:schemeClr val="tx1"/>
                          </a:solidFill>
                          <a:latin typeface="Arial Nova" panose="020B0504020202020204" pitchFamily="34" charset="0"/>
                        </a:rPr>
                        <a:t>139</a:t>
                      </a:r>
                      <a:endParaRPr lang="en-GB" sz="1000" b="0" dirty="0">
                        <a:solidFill>
                          <a:schemeClr val="tx1"/>
                        </a:solidFill>
                        <a:latin typeface="Arial Nova" panose="020B0504020202020204" pitchFamily="34" charset="0"/>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0" dirty="0">
                          <a:solidFill>
                            <a:schemeClr val="tx1"/>
                          </a:solidFill>
                          <a:latin typeface="Arial Nova" panose="020B0504020202020204" pitchFamily="34" charset="0"/>
                        </a:rPr>
                        <a:t>0.466</a:t>
                      </a:r>
                      <a:endParaRPr lang="en-GB" sz="1000" b="0" dirty="0">
                        <a:solidFill>
                          <a:schemeClr val="tx1"/>
                        </a:solidFill>
                        <a:latin typeface="Arial Nova" panose="020B0504020202020204" pitchFamily="34" charset="0"/>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0" dirty="0">
                          <a:solidFill>
                            <a:schemeClr val="tx1"/>
                          </a:solidFill>
                          <a:latin typeface="Arial Nova" panose="020B0504020202020204" pitchFamily="34" charset="0"/>
                        </a:rPr>
                        <a:t>0.39</a:t>
                      </a:r>
                      <a:endParaRPr lang="en-GB" sz="1000" b="0" dirty="0">
                        <a:solidFill>
                          <a:schemeClr val="tx1"/>
                        </a:solidFill>
                        <a:latin typeface="Arial Nova" panose="020B0504020202020204" pitchFamily="34" charset="0"/>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0" dirty="0">
                          <a:solidFill>
                            <a:schemeClr val="tx1"/>
                          </a:solidFill>
                          <a:latin typeface="Arial Nova" panose="020B0504020202020204" pitchFamily="34" charset="0"/>
                        </a:rPr>
                        <a:t>0.555</a:t>
                      </a:r>
                      <a:endParaRPr lang="en-GB" sz="1000" b="0" dirty="0">
                        <a:solidFill>
                          <a:schemeClr val="tx1"/>
                        </a:solidFill>
                        <a:latin typeface="Arial Nova" panose="020B0504020202020204" pitchFamily="34" charset="0"/>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0" dirty="0">
                          <a:solidFill>
                            <a:schemeClr val="tx1"/>
                          </a:solidFill>
                          <a:latin typeface="Arial Nova" panose="020B0504020202020204" pitchFamily="34" charset="0"/>
                        </a:rPr>
                        <a:t>0.165</a:t>
                      </a:r>
                      <a:endParaRPr lang="en-GB" sz="1000" b="0" dirty="0">
                        <a:solidFill>
                          <a:schemeClr val="tx1"/>
                        </a:solidFill>
                        <a:latin typeface="Arial Nova" panose="020B0504020202020204" pitchFamily="34" charset="0"/>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15285758"/>
                  </a:ext>
                </a:extLst>
              </a:tr>
            </a:tbl>
          </a:graphicData>
        </a:graphic>
      </p:graphicFrame>
      <p:sp>
        <p:nvSpPr>
          <p:cNvPr id="8" name="Arrow: Curved Left 7">
            <a:extLst>
              <a:ext uri="{FF2B5EF4-FFF2-40B4-BE49-F238E27FC236}">
                <a16:creationId xmlns:a16="http://schemas.microsoft.com/office/drawing/2014/main" id="{645050F9-39BB-ADEB-9362-F857177DCECF}"/>
              </a:ext>
            </a:extLst>
          </p:cNvPr>
          <p:cNvSpPr/>
          <p:nvPr/>
        </p:nvSpPr>
        <p:spPr>
          <a:xfrm>
            <a:off x="10412412" y="5039715"/>
            <a:ext cx="276225" cy="722910"/>
          </a:xfrm>
          <a:prstGeom prst="curvedLeftArrow">
            <a:avLst/>
          </a:prstGeom>
          <a:solidFill>
            <a:srgbClr val="004CA6"/>
          </a:solidFill>
          <a:ln>
            <a:solidFill>
              <a:srgbClr val="004CA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Tree>
    <p:extLst>
      <p:ext uri="{BB962C8B-B14F-4D97-AF65-F5344CB8AC3E}">
        <p14:creationId xmlns:p14="http://schemas.microsoft.com/office/powerpoint/2010/main" val="174045570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53ACAC1F-2B3F-21B2-3E24-9D9D9AAA7911}"/>
              </a:ext>
            </a:extLst>
          </p:cNvPr>
          <p:cNvSpPr>
            <a:spLocks noGrp="1"/>
          </p:cNvSpPr>
          <p:nvPr>
            <p:ph type="dt" sz="half" idx="10"/>
          </p:nvPr>
        </p:nvSpPr>
        <p:spPr/>
        <p:txBody>
          <a:bodyPr/>
          <a:lstStyle/>
          <a:p>
            <a:fld id="{65011442-9EA8-43C1-A90A-E8091E9236D0}" type="datetime2">
              <a:rPr lang="en-US" smtClean="0"/>
              <a:t>Saturday, February 3, 2024</a:t>
            </a:fld>
            <a:endParaRPr lang="en-US" dirty="0"/>
          </a:p>
        </p:txBody>
      </p:sp>
      <p:sp>
        <p:nvSpPr>
          <p:cNvPr id="5" name="Footer Placeholder 4">
            <a:extLst>
              <a:ext uri="{FF2B5EF4-FFF2-40B4-BE49-F238E27FC236}">
                <a16:creationId xmlns:a16="http://schemas.microsoft.com/office/drawing/2014/main" id="{47CB4399-EEFE-3BDA-C7D2-349A0CB32516}"/>
              </a:ext>
            </a:extLst>
          </p:cNvPr>
          <p:cNvSpPr>
            <a:spLocks noGrp="1"/>
          </p:cNvSpPr>
          <p:nvPr>
            <p:ph type="ftr" sz="quarter" idx="11"/>
          </p:nvPr>
        </p:nvSpPr>
        <p:spPr/>
        <p:txBody>
          <a:bodyPr/>
          <a:lstStyle/>
          <a:p>
            <a:r>
              <a:rPr lang="en-US"/>
              <a:t>The European Tyre and Rim Technical Organization</a:t>
            </a:r>
            <a:endParaRPr lang="en-US" dirty="0"/>
          </a:p>
        </p:txBody>
      </p:sp>
      <p:sp>
        <p:nvSpPr>
          <p:cNvPr id="7" name="TextBox 6">
            <a:extLst>
              <a:ext uri="{FF2B5EF4-FFF2-40B4-BE49-F238E27FC236}">
                <a16:creationId xmlns:a16="http://schemas.microsoft.com/office/drawing/2014/main" id="{176776E8-4808-EE36-D3B8-C6C614288A04}"/>
              </a:ext>
            </a:extLst>
          </p:cNvPr>
          <p:cNvSpPr txBox="1"/>
          <p:nvPr/>
        </p:nvSpPr>
        <p:spPr>
          <a:xfrm>
            <a:off x="698499" y="1449715"/>
            <a:ext cx="10024166" cy="646331"/>
          </a:xfrm>
          <a:prstGeom prst="rect">
            <a:avLst/>
          </a:prstGeom>
          <a:noFill/>
        </p:spPr>
        <p:txBody>
          <a:bodyPr wrap="square">
            <a:spAutoFit/>
          </a:bodyPr>
          <a:lstStyle/>
          <a:p>
            <a:r>
              <a:rPr lang="en-US" dirty="0"/>
              <a:t>It is proposed to </a:t>
            </a:r>
            <a:r>
              <a:rPr lang="en-US" b="1" dirty="0">
                <a:solidFill>
                  <a:srgbClr val="004CA6"/>
                </a:solidFill>
              </a:rPr>
              <a:t>validate both the C2 and C3 track surface and the tests results of each test session using the same method and the same reference tyres used in the evaluation program itself</a:t>
            </a:r>
            <a:r>
              <a:rPr lang="en-US" dirty="0"/>
              <a:t>. </a:t>
            </a:r>
            <a:endParaRPr lang="it-IT" dirty="0"/>
          </a:p>
        </p:txBody>
      </p:sp>
      <p:pic>
        <p:nvPicPr>
          <p:cNvPr id="9" name="Picture 8">
            <a:extLst>
              <a:ext uri="{FF2B5EF4-FFF2-40B4-BE49-F238E27FC236}">
                <a16:creationId xmlns:a16="http://schemas.microsoft.com/office/drawing/2014/main" id="{4D65D680-6CF8-5F96-61EC-A60096F8E02B}"/>
              </a:ext>
            </a:extLst>
          </p:cNvPr>
          <p:cNvPicPr>
            <a:picLocks noChangeAspect="1"/>
          </p:cNvPicPr>
          <p:nvPr/>
        </p:nvPicPr>
        <p:blipFill>
          <a:blip r:embed="rId2"/>
          <a:stretch>
            <a:fillRect/>
          </a:stretch>
        </p:blipFill>
        <p:spPr>
          <a:xfrm>
            <a:off x="6054727" y="2776466"/>
            <a:ext cx="4962525" cy="2743200"/>
          </a:xfrm>
          <a:prstGeom prst="rect">
            <a:avLst/>
          </a:prstGeom>
        </p:spPr>
      </p:pic>
      <p:pic>
        <p:nvPicPr>
          <p:cNvPr id="11" name="Picture 10">
            <a:extLst>
              <a:ext uri="{FF2B5EF4-FFF2-40B4-BE49-F238E27FC236}">
                <a16:creationId xmlns:a16="http://schemas.microsoft.com/office/drawing/2014/main" id="{CDF7181B-83F5-3EE9-80F1-120D76E1CDC5}"/>
              </a:ext>
            </a:extLst>
          </p:cNvPr>
          <p:cNvPicPr>
            <a:picLocks noChangeAspect="1"/>
          </p:cNvPicPr>
          <p:nvPr/>
        </p:nvPicPr>
        <p:blipFill>
          <a:blip r:embed="rId3"/>
          <a:stretch>
            <a:fillRect/>
          </a:stretch>
        </p:blipFill>
        <p:spPr>
          <a:xfrm>
            <a:off x="244477" y="2776466"/>
            <a:ext cx="5810250" cy="2800350"/>
          </a:xfrm>
          <a:prstGeom prst="rect">
            <a:avLst/>
          </a:prstGeom>
        </p:spPr>
      </p:pic>
      <p:sp>
        <p:nvSpPr>
          <p:cNvPr id="3" name="Title 2">
            <a:extLst>
              <a:ext uri="{FF2B5EF4-FFF2-40B4-BE49-F238E27FC236}">
                <a16:creationId xmlns:a16="http://schemas.microsoft.com/office/drawing/2014/main" id="{AC14AF72-4DBC-B4CE-9E51-2B3E8EF301C6}"/>
              </a:ext>
            </a:extLst>
          </p:cNvPr>
          <p:cNvSpPr txBox="1">
            <a:spLocks/>
          </p:cNvSpPr>
          <p:nvPr/>
        </p:nvSpPr>
        <p:spPr>
          <a:xfrm>
            <a:off x="21360" y="201523"/>
            <a:ext cx="10515600" cy="80962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000" b="1" dirty="0">
                <a:solidFill>
                  <a:srgbClr val="004CA6"/>
                </a:solidFill>
                <a:latin typeface="+mn-lt"/>
              </a:rPr>
              <a:t>Test validation</a:t>
            </a:r>
          </a:p>
        </p:txBody>
      </p:sp>
    </p:spTree>
    <p:extLst>
      <p:ext uri="{BB962C8B-B14F-4D97-AF65-F5344CB8AC3E}">
        <p14:creationId xmlns:p14="http://schemas.microsoft.com/office/powerpoint/2010/main" val="22946661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82163F-548B-42DC-A8CE-5A9F28E6D864}"/>
              </a:ext>
            </a:extLst>
          </p:cNvPr>
          <p:cNvSpPr>
            <a:spLocks noGrp="1"/>
          </p:cNvSpPr>
          <p:nvPr>
            <p:ph type="title"/>
          </p:nvPr>
        </p:nvSpPr>
        <p:spPr/>
        <p:txBody>
          <a:bodyPr/>
          <a:lstStyle/>
          <a:p>
            <a:pPr algn="ctr"/>
            <a:r>
              <a:rPr lang="en-US" dirty="0"/>
              <a:t>Thank You</a:t>
            </a:r>
          </a:p>
        </p:txBody>
      </p:sp>
      <p:sp>
        <p:nvSpPr>
          <p:cNvPr id="3" name="Date Placeholder 2">
            <a:extLst>
              <a:ext uri="{FF2B5EF4-FFF2-40B4-BE49-F238E27FC236}">
                <a16:creationId xmlns:a16="http://schemas.microsoft.com/office/drawing/2014/main" id="{B17D15E6-7E32-4891-AE59-B5AA6A1CC166}"/>
              </a:ext>
            </a:extLst>
          </p:cNvPr>
          <p:cNvSpPr>
            <a:spLocks noGrp="1"/>
          </p:cNvSpPr>
          <p:nvPr>
            <p:ph type="dt" sz="half" idx="10"/>
          </p:nvPr>
        </p:nvSpPr>
        <p:spPr/>
        <p:txBody>
          <a:bodyPr/>
          <a:lstStyle/>
          <a:p>
            <a:r>
              <a:rPr lang="de-DE"/>
              <a:t>January 30, 2024</a:t>
            </a:r>
            <a:endParaRPr lang="en-US" dirty="0"/>
          </a:p>
        </p:txBody>
      </p:sp>
      <p:sp>
        <p:nvSpPr>
          <p:cNvPr id="4" name="Footer Placeholder 3">
            <a:extLst>
              <a:ext uri="{FF2B5EF4-FFF2-40B4-BE49-F238E27FC236}">
                <a16:creationId xmlns:a16="http://schemas.microsoft.com/office/drawing/2014/main" id="{DFD22C9E-D264-4A72-8DBF-239414ACFC4A}"/>
              </a:ext>
            </a:extLst>
          </p:cNvPr>
          <p:cNvSpPr>
            <a:spLocks noGrp="1"/>
          </p:cNvSpPr>
          <p:nvPr>
            <p:ph type="ftr" sz="quarter" idx="11"/>
          </p:nvPr>
        </p:nvSpPr>
        <p:spPr/>
        <p:txBody>
          <a:bodyPr/>
          <a:lstStyle/>
          <a:p>
            <a:r>
              <a:rPr lang="en-US" dirty="0"/>
              <a:t>The European </a:t>
            </a:r>
            <a:r>
              <a:rPr lang="en-US" dirty="0" err="1"/>
              <a:t>Tyre</a:t>
            </a:r>
            <a:r>
              <a:rPr lang="en-US" dirty="0"/>
              <a:t> and Rim Technical Organization</a:t>
            </a:r>
          </a:p>
        </p:txBody>
      </p:sp>
    </p:spTree>
    <p:extLst>
      <p:ext uri="{BB962C8B-B14F-4D97-AF65-F5344CB8AC3E}">
        <p14:creationId xmlns:p14="http://schemas.microsoft.com/office/powerpoint/2010/main" val="23326728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251A0B96-3E00-45A2-8604-071C6AD0CB67}"/>
              </a:ext>
            </a:extLst>
          </p:cNvPr>
          <p:cNvSpPr>
            <a:spLocks noGrp="1"/>
          </p:cNvSpPr>
          <p:nvPr>
            <p:ph type="dt" sz="half" idx="10"/>
          </p:nvPr>
        </p:nvSpPr>
        <p:spPr/>
        <p:txBody>
          <a:bodyPr/>
          <a:lstStyle/>
          <a:p>
            <a:fld id="{49F31C8E-332C-424C-B003-38190B98017F}" type="datetime2">
              <a:rPr lang="en-US" smtClean="0"/>
              <a:t>Saturday, February 3, 2024</a:t>
            </a:fld>
            <a:endParaRPr lang="en-US" dirty="0"/>
          </a:p>
        </p:txBody>
      </p:sp>
      <p:sp>
        <p:nvSpPr>
          <p:cNvPr id="5" name="Footer Placeholder 4">
            <a:extLst>
              <a:ext uri="{FF2B5EF4-FFF2-40B4-BE49-F238E27FC236}">
                <a16:creationId xmlns:a16="http://schemas.microsoft.com/office/drawing/2014/main" id="{A7DC348E-9D34-4170-A4C8-D211F5EEA601}"/>
              </a:ext>
            </a:extLst>
          </p:cNvPr>
          <p:cNvSpPr>
            <a:spLocks noGrp="1"/>
          </p:cNvSpPr>
          <p:nvPr>
            <p:ph type="ftr" sz="quarter" idx="11"/>
          </p:nvPr>
        </p:nvSpPr>
        <p:spPr/>
        <p:txBody>
          <a:bodyPr/>
          <a:lstStyle/>
          <a:p>
            <a:r>
              <a:rPr lang="en-US" dirty="0"/>
              <a:t>The European </a:t>
            </a:r>
            <a:r>
              <a:rPr lang="en-US" dirty="0" err="1"/>
              <a:t>Tyre</a:t>
            </a:r>
            <a:r>
              <a:rPr lang="en-US" dirty="0"/>
              <a:t> and Rim Technical Organization</a:t>
            </a:r>
          </a:p>
        </p:txBody>
      </p:sp>
      <p:sp>
        <p:nvSpPr>
          <p:cNvPr id="9" name="Foliennummernplatzhalter 14">
            <a:extLst>
              <a:ext uri="{FF2B5EF4-FFF2-40B4-BE49-F238E27FC236}">
                <a16:creationId xmlns:a16="http://schemas.microsoft.com/office/drawing/2014/main" id="{32D2F9F7-58BF-407C-AF6A-3A26A30403FC}"/>
              </a:ext>
            </a:extLst>
          </p:cNvPr>
          <p:cNvSpPr>
            <a:spLocks noGrp="1"/>
          </p:cNvSpPr>
          <p:nvPr>
            <p:ph type="sldNum" sz="quarter" idx="4294967295"/>
          </p:nvPr>
        </p:nvSpPr>
        <p:spPr>
          <a:xfrm>
            <a:off x="9448800" y="6234113"/>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   </a:t>
            </a:r>
            <a:fld id="{74F045D9-6A50-447E-9A04-3B3C9EFFC6F0}" type="slidenum">
              <a:rPr lang="en-US" smtClean="0"/>
              <a:pPr/>
              <a:t>2</a:t>
            </a:fld>
            <a:endParaRPr lang="en-US" dirty="0"/>
          </a:p>
        </p:txBody>
      </p:sp>
      <p:sp>
        <p:nvSpPr>
          <p:cNvPr id="2" name="Textfeld 1">
            <a:extLst>
              <a:ext uri="{FF2B5EF4-FFF2-40B4-BE49-F238E27FC236}">
                <a16:creationId xmlns:a16="http://schemas.microsoft.com/office/drawing/2014/main" id="{8139E6DD-5FD2-4570-AA22-87A2E2E54E64}"/>
              </a:ext>
            </a:extLst>
          </p:cNvPr>
          <p:cNvSpPr txBox="1"/>
          <p:nvPr/>
        </p:nvSpPr>
        <p:spPr>
          <a:xfrm>
            <a:off x="485683" y="602560"/>
            <a:ext cx="7245532" cy="523220"/>
          </a:xfrm>
          <a:prstGeom prst="rect">
            <a:avLst/>
          </a:prstGeom>
          <a:noFill/>
        </p:spPr>
        <p:txBody>
          <a:bodyPr wrap="square" rtlCol="0">
            <a:spAutoFit/>
          </a:bodyPr>
          <a:lstStyle/>
          <a:p>
            <a:r>
              <a:rPr lang="en-US" sz="2800" dirty="0"/>
              <a:t>From GRBP-78-28e-Rev.1  </a:t>
            </a:r>
          </a:p>
        </p:txBody>
      </p:sp>
      <p:sp>
        <p:nvSpPr>
          <p:cNvPr id="8" name="Rectangle 15">
            <a:extLst>
              <a:ext uri="{FF2B5EF4-FFF2-40B4-BE49-F238E27FC236}">
                <a16:creationId xmlns:a16="http://schemas.microsoft.com/office/drawing/2014/main" id="{39BA5257-6B19-4A24-B926-D4EAA07FBFAD}"/>
              </a:ext>
            </a:extLst>
          </p:cNvPr>
          <p:cNvSpPr txBox="1">
            <a:spLocks noChangeArrowheads="1"/>
          </p:cNvSpPr>
          <p:nvPr/>
        </p:nvSpPr>
        <p:spPr bwMode="auto">
          <a:xfrm>
            <a:off x="666750" y="1755035"/>
            <a:ext cx="9877425" cy="3743849"/>
          </a:xfrm>
          <a:prstGeom prst="rect">
            <a:avLst/>
          </a:prstGeom>
          <a:solidFill>
            <a:srgbClr val="FFFFFF"/>
          </a:solidFill>
          <a:ln>
            <a:miter lim="800000"/>
            <a:headEnd/>
            <a:tailEnd/>
          </a:ln>
        </p:spPr>
        <p:txBody>
          <a:bodyPr lIns="80147" tIns="40074" rIns="80147" bIns="40074"/>
          <a:lstStyle/>
          <a:p>
            <a:pPr defTabSz="873827">
              <a:spcAft>
                <a:spcPts val="600"/>
              </a:spcAft>
              <a:defRPr/>
            </a:pPr>
            <a:r>
              <a:rPr lang="en-US" b="1" u="sng" kern="0" dirty="0">
                <a:ea typeface="+mj-ea"/>
                <a:cs typeface="+mj-cs"/>
              </a:rPr>
              <a:t>Background</a:t>
            </a:r>
            <a:r>
              <a:rPr lang="en-US" b="1" kern="0" dirty="0">
                <a:ea typeface="+mj-ea"/>
                <a:cs typeface="+mj-cs"/>
              </a:rPr>
              <a:t> - </a:t>
            </a:r>
            <a:r>
              <a:rPr lang="en-US" kern="0" dirty="0">
                <a:ea typeface="+mj-ea"/>
                <a:cs typeface="+mj-cs"/>
              </a:rPr>
              <a:t>regulatory framework &amp; reason for changing the current C3 SRTTs</a:t>
            </a:r>
          </a:p>
          <a:p>
            <a:pPr defTabSz="873827">
              <a:spcAft>
                <a:spcPts val="600"/>
              </a:spcAft>
              <a:defRPr/>
            </a:pPr>
            <a:endParaRPr lang="en-US" kern="0" dirty="0">
              <a:ea typeface="+mj-ea"/>
              <a:cs typeface="+mj-cs"/>
            </a:endParaRPr>
          </a:p>
          <a:p>
            <a:pPr marL="0" indent="0">
              <a:spcAft>
                <a:spcPts val="600"/>
              </a:spcAft>
              <a:buNone/>
            </a:pPr>
            <a:r>
              <a:rPr lang="en-US" dirty="0"/>
              <a:t>Rib design of the tread pattern of current C3 SRTTs with limited snow performance capabilities </a:t>
            </a:r>
            <a:br>
              <a:rPr lang="en-US" dirty="0"/>
            </a:br>
            <a:r>
              <a:rPr lang="en-US" dirty="0">
                <a:sym typeface="Wingdings" panose="05000000000000000000" pitchFamily="2" charset="2"/>
              </a:rPr>
              <a:t> </a:t>
            </a:r>
            <a:r>
              <a:rPr lang="en-US" dirty="0"/>
              <a:t>High performance variation depending on the track surface conditions during testing</a:t>
            </a:r>
          </a:p>
          <a:p>
            <a:pPr lvl="1">
              <a:spcAft>
                <a:spcPts val="600"/>
              </a:spcAft>
              <a:buFont typeface="Wingdings" panose="05000000000000000000" pitchFamily="2" charset="2"/>
              <a:buChar char="§"/>
            </a:pPr>
            <a:r>
              <a:rPr lang="en-US" dirty="0">
                <a:sym typeface="Wingdings" panose="05000000000000000000" pitchFamily="2" charset="2"/>
              </a:rPr>
              <a:t> high performance variations in the evaluation of candidate </a:t>
            </a:r>
            <a:r>
              <a:rPr lang="en-US" dirty="0" err="1">
                <a:sym typeface="Wingdings" panose="05000000000000000000" pitchFamily="2" charset="2"/>
              </a:rPr>
              <a:t>tyres</a:t>
            </a:r>
            <a:endParaRPr lang="en-US" dirty="0">
              <a:sym typeface="Wingdings" panose="05000000000000000000" pitchFamily="2" charset="2"/>
            </a:endParaRPr>
          </a:p>
          <a:p>
            <a:pPr lvl="1">
              <a:spcAft>
                <a:spcPts val="600"/>
              </a:spcAft>
              <a:buFont typeface="Wingdings" panose="05000000000000000000" pitchFamily="2" charset="2"/>
              <a:buChar char="§"/>
            </a:pPr>
            <a:r>
              <a:rPr lang="en-US" dirty="0">
                <a:sym typeface="Wingdings" panose="05000000000000000000" pitchFamily="2" charset="2"/>
              </a:rPr>
              <a:t> poor correlation between different test providers and/or proving grounds </a:t>
            </a:r>
          </a:p>
          <a:p>
            <a:pPr marL="457200" lvl="1" indent="0">
              <a:spcAft>
                <a:spcPts val="600"/>
              </a:spcAft>
              <a:buNone/>
            </a:pPr>
            <a:endParaRPr lang="en-US" sz="1600" dirty="0">
              <a:sym typeface="Wingdings" panose="05000000000000000000" pitchFamily="2" charset="2"/>
            </a:endParaRPr>
          </a:p>
          <a:p>
            <a:pPr marL="457200" lvl="1" indent="0">
              <a:spcAft>
                <a:spcPts val="600"/>
              </a:spcAft>
              <a:buNone/>
            </a:pPr>
            <a:r>
              <a:rPr lang="en-US" sz="2400" b="1" dirty="0">
                <a:solidFill>
                  <a:srgbClr val="004CA6"/>
                </a:solidFill>
                <a:sym typeface="Wingdings" panose="05000000000000000000" pitchFamily="2" charset="2"/>
              </a:rPr>
              <a:t>Need to improve reproducibility of the Snow Grip test results</a:t>
            </a:r>
            <a:r>
              <a:rPr lang="en-US" b="1" dirty="0">
                <a:solidFill>
                  <a:srgbClr val="004CA6"/>
                </a:solidFill>
                <a:sym typeface="Wingdings" panose="05000000000000000000" pitchFamily="2" charset="2"/>
              </a:rPr>
              <a:t> </a:t>
            </a:r>
            <a:r>
              <a:rPr lang="en-US" dirty="0">
                <a:sym typeface="Wingdings" panose="05000000000000000000" pitchFamily="2" charset="2"/>
              </a:rPr>
              <a:t>(i.e., reduce the uncertainty of the test) </a:t>
            </a:r>
            <a:r>
              <a:rPr lang="en-US" sz="2400" dirty="0">
                <a:solidFill>
                  <a:srgbClr val="004CA6"/>
                </a:solidFill>
                <a:sym typeface="Wingdings" panose="05000000000000000000" pitchFamily="2" charset="2"/>
              </a:rPr>
              <a:t>while not deteriorating the Wet Grip reproducibility</a:t>
            </a:r>
          </a:p>
          <a:p>
            <a:pPr marL="457200" lvl="1" indent="0">
              <a:spcAft>
                <a:spcPts val="600"/>
              </a:spcAft>
              <a:buNone/>
            </a:pPr>
            <a:endParaRPr lang="en-US" sz="2000" b="1" dirty="0">
              <a:solidFill>
                <a:srgbClr val="004CA6"/>
              </a:solidFill>
            </a:endParaRPr>
          </a:p>
        </p:txBody>
      </p:sp>
    </p:spTree>
    <p:extLst>
      <p:ext uri="{BB962C8B-B14F-4D97-AF65-F5344CB8AC3E}">
        <p14:creationId xmlns:p14="http://schemas.microsoft.com/office/powerpoint/2010/main" val="36566749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7">
            <a:extLst>
              <a:ext uri="{FF2B5EF4-FFF2-40B4-BE49-F238E27FC236}">
                <a16:creationId xmlns:a16="http://schemas.microsoft.com/office/drawing/2014/main" id="{066DA4E5-D0F7-82B2-31D6-8597E847B74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33755"/>
          <a:stretch/>
        </p:blipFill>
        <p:spPr bwMode="auto">
          <a:xfrm>
            <a:off x="3403160" y="1276159"/>
            <a:ext cx="8048625" cy="43285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umsplatzhalter 1">
            <a:extLst>
              <a:ext uri="{FF2B5EF4-FFF2-40B4-BE49-F238E27FC236}">
                <a16:creationId xmlns:a16="http://schemas.microsoft.com/office/drawing/2014/main" id="{A8A01C38-975A-4082-B297-E5FBF26AE62E}"/>
              </a:ext>
            </a:extLst>
          </p:cNvPr>
          <p:cNvSpPr>
            <a:spLocks noGrp="1"/>
          </p:cNvSpPr>
          <p:nvPr>
            <p:ph type="dt" sz="half" idx="10"/>
          </p:nvPr>
        </p:nvSpPr>
        <p:spPr/>
        <p:txBody>
          <a:bodyPr/>
          <a:lstStyle/>
          <a:p>
            <a:r>
              <a:rPr lang="de-DE"/>
              <a:t>January 30, 2024</a:t>
            </a:r>
            <a:endParaRPr lang="en-US" dirty="0"/>
          </a:p>
        </p:txBody>
      </p:sp>
      <p:sp>
        <p:nvSpPr>
          <p:cNvPr id="3" name="Fußzeilenplatzhalter 2">
            <a:extLst>
              <a:ext uri="{FF2B5EF4-FFF2-40B4-BE49-F238E27FC236}">
                <a16:creationId xmlns:a16="http://schemas.microsoft.com/office/drawing/2014/main" id="{20DEB907-BAA1-44B7-80F1-9462388BEFF4}"/>
              </a:ext>
            </a:extLst>
          </p:cNvPr>
          <p:cNvSpPr>
            <a:spLocks noGrp="1"/>
          </p:cNvSpPr>
          <p:nvPr>
            <p:ph type="ftr" sz="quarter" idx="11"/>
          </p:nvPr>
        </p:nvSpPr>
        <p:spPr/>
        <p:txBody>
          <a:bodyPr/>
          <a:lstStyle/>
          <a:p>
            <a:r>
              <a:rPr lang="en-US"/>
              <a:t>The European Tyre and Rim Technical Organization</a:t>
            </a:r>
            <a:endParaRPr lang="en-US" dirty="0"/>
          </a:p>
        </p:txBody>
      </p:sp>
      <p:sp>
        <p:nvSpPr>
          <p:cNvPr id="4" name="Textfeld 3">
            <a:extLst>
              <a:ext uri="{FF2B5EF4-FFF2-40B4-BE49-F238E27FC236}">
                <a16:creationId xmlns:a16="http://schemas.microsoft.com/office/drawing/2014/main" id="{EE55A07D-E7BC-C95C-318C-6CE9B58BDAED}"/>
              </a:ext>
            </a:extLst>
          </p:cNvPr>
          <p:cNvSpPr txBox="1"/>
          <p:nvPr/>
        </p:nvSpPr>
        <p:spPr>
          <a:xfrm>
            <a:off x="513805" y="589344"/>
            <a:ext cx="9622971" cy="523220"/>
          </a:xfrm>
          <a:prstGeom prst="rect">
            <a:avLst/>
          </a:prstGeom>
          <a:noFill/>
        </p:spPr>
        <p:txBody>
          <a:bodyPr wrap="square" rtlCol="0">
            <a:spAutoFit/>
          </a:bodyPr>
          <a:lstStyle/>
          <a:p>
            <a:r>
              <a:rPr lang="en-US" sz="2800" dirty="0"/>
              <a:t>Analysis of Test Results – Conclusions (all valid results)</a:t>
            </a:r>
            <a:r>
              <a:rPr lang="en-US" sz="2800" dirty="0">
                <a:solidFill>
                  <a:srgbClr val="7030A0"/>
                </a:solidFill>
              </a:rPr>
              <a:t>*</a:t>
            </a:r>
          </a:p>
        </p:txBody>
      </p:sp>
      <p:sp>
        <p:nvSpPr>
          <p:cNvPr id="6" name="TextBox 4">
            <a:extLst>
              <a:ext uri="{FF2B5EF4-FFF2-40B4-BE49-F238E27FC236}">
                <a16:creationId xmlns:a16="http://schemas.microsoft.com/office/drawing/2014/main" id="{E3B9850B-1172-4F65-FE65-B858543282AE}"/>
              </a:ext>
            </a:extLst>
          </p:cNvPr>
          <p:cNvSpPr txBox="1"/>
          <p:nvPr/>
        </p:nvSpPr>
        <p:spPr>
          <a:xfrm>
            <a:off x="4593021" y="1038265"/>
            <a:ext cx="1611836" cy="246221"/>
          </a:xfrm>
          <a:prstGeom prst="rect">
            <a:avLst/>
          </a:prstGeom>
          <a:noFill/>
          <a:ln>
            <a:solidFill>
              <a:schemeClr val="tx1"/>
            </a:solidFill>
          </a:ln>
        </p:spPr>
        <p:txBody>
          <a:bodyPr wrap="square" tIns="0" bIns="0" rtlCol="0" anchor="ctr" anchorCtr="0">
            <a:spAutoFit/>
          </a:bodyPr>
          <a:lstStyle/>
          <a:p>
            <a:pPr algn="ctr"/>
            <a:r>
              <a:rPr lang="en-US" sz="1600" b="1" dirty="0"/>
              <a:t>Current SRTTs</a:t>
            </a:r>
          </a:p>
        </p:txBody>
      </p:sp>
      <p:sp>
        <p:nvSpPr>
          <p:cNvPr id="7" name="TextBox 5">
            <a:extLst>
              <a:ext uri="{FF2B5EF4-FFF2-40B4-BE49-F238E27FC236}">
                <a16:creationId xmlns:a16="http://schemas.microsoft.com/office/drawing/2014/main" id="{4C38BC2B-6856-4DE2-7C36-86BC01D33914}"/>
              </a:ext>
            </a:extLst>
          </p:cNvPr>
          <p:cNvSpPr txBox="1"/>
          <p:nvPr/>
        </p:nvSpPr>
        <p:spPr>
          <a:xfrm>
            <a:off x="8911771" y="1043501"/>
            <a:ext cx="1224384" cy="246221"/>
          </a:xfrm>
          <a:prstGeom prst="rect">
            <a:avLst/>
          </a:prstGeom>
          <a:noFill/>
          <a:ln>
            <a:solidFill>
              <a:schemeClr val="tx1"/>
            </a:solidFill>
          </a:ln>
        </p:spPr>
        <p:txBody>
          <a:bodyPr wrap="square" tIns="0" bIns="0" rtlCol="0" anchor="ctr" anchorCtr="0">
            <a:spAutoFit/>
          </a:bodyPr>
          <a:lstStyle/>
          <a:p>
            <a:pPr algn="ctr"/>
            <a:r>
              <a:rPr lang="en-US" sz="1600" b="1" dirty="0"/>
              <a:t>New SRTTs</a:t>
            </a:r>
          </a:p>
        </p:txBody>
      </p:sp>
      <p:grpSp>
        <p:nvGrpSpPr>
          <p:cNvPr id="1044" name="Gruppieren 1043">
            <a:extLst>
              <a:ext uri="{FF2B5EF4-FFF2-40B4-BE49-F238E27FC236}">
                <a16:creationId xmlns:a16="http://schemas.microsoft.com/office/drawing/2014/main" id="{9A6D2A7C-61CA-FD1A-A380-E94DEB57C4CA}"/>
              </a:ext>
            </a:extLst>
          </p:cNvPr>
          <p:cNvGrpSpPr/>
          <p:nvPr/>
        </p:nvGrpSpPr>
        <p:grpSpPr>
          <a:xfrm>
            <a:off x="113728" y="1308083"/>
            <a:ext cx="11237438" cy="1847550"/>
            <a:chOff x="113728" y="1556221"/>
            <a:chExt cx="11237438" cy="1847550"/>
          </a:xfrm>
        </p:grpSpPr>
        <p:sp>
          <p:nvSpPr>
            <p:cNvPr id="9" name="Rectangle 15">
              <a:extLst>
                <a:ext uri="{FF2B5EF4-FFF2-40B4-BE49-F238E27FC236}">
                  <a16:creationId xmlns:a16="http://schemas.microsoft.com/office/drawing/2014/main" id="{8066C0FC-53FB-71F0-7B3B-0C30B31B5EBC}"/>
                </a:ext>
              </a:extLst>
            </p:cNvPr>
            <p:cNvSpPr txBox="1">
              <a:spLocks noChangeArrowheads="1"/>
            </p:cNvSpPr>
            <p:nvPr/>
          </p:nvSpPr>
          <p:spPr bwMode="auto">
            <a:xfrm>
              <a:off x="113728" y="1556221"/>
              <a:ext cx="3095625" cy="879193"/>
            </a:xfrm>
            <a:prstGeom prst="rect">
              <a:avLst/>
            </a:prstGeom>
            <a:noFill/>
            <a:ln w="9525">
              <a:noFill/>
              <a:miter lim="800000"/>
              <a:headEnd/>
              <a:tailEnd/>
            </a:ln>
          </p:spPr>
          <p:txBody>
            <a:bodyPr lIns="80147" tIns="40074" rIns="80147" bIns="40074"/>
            <a:lstStyle/>
            <a:p>
              <a:pPr marL="342900" lvl="1" indent="-342900">
                <a:spcAft>
                  <a:spcPts val="1200"/>
                </a:spcAft>
                <a:buAutoNum type="arabicPeriod"/>
              </a:pPr>
              <a:r>
                <a:rPr lang="en-US" sz="1400" b="1" dirty="0">
                  <a:solidFill>
                    <a:srgbClr val="00B050"/>
                  </a:solidFill>
                  <a:latin typeface="Calibri" panose="020F0502020204030204" pitchFamily="34" charset="0"/>
                  <a:ea typeface="Times New Roman" panose="02020603050405020304" pitchFamily="18" charset="0"/>
                  <a:cs typeface="Times New Roman" panose="02020603050405020304" pitchFamily="18" charset="0"/>
                </a:rPr>
                <a:t>New SRTT 22.5 and 19.5 </a:t>
              </a:r>
              <a:br>
                <a:rPr lang="en-US" sz="1400" b="1" dirty="0">
                  <a:solidFill>
                    <a:srgbClr val="00B050"/>
                  </a:solidFill>
                  <a:latin typeface="Calibri" panose="020F0502020204030204" pitchFamily="34" charset="0"/>
                  <a:ea typeface="Times New Roman" panose="02020603050405020304" pitchFamily="18" charset="0"/>
                  <a:cs typeface="Times New Roman" panose="02020603050405020304" pitchFamily="18" charset="0"/>
                </a:rPr>
              </a:br>
              <a:r>
                <a:rPr lang="en-US" sz="1400" b="1" dirty="0">
                  <a:solidFill>
                    <a:srgbClr val="00B050"/>
                  </a:solidFill>
                  <a:latin typeface="Calibri" panose="020F0502020204030204" pitchFamily="34" charset="0"/>
                  <a:ea typeface="Times New Roman" panose="02020603050405020304" pitchFamily="18" charset="0"/>
                  <a:cs typeface="Times New Roman" panose="02020603050405020304" pitchFamily="18" charset="0"/>
                </a:rPr>
                <a:t>are equivalent in their performance </a:t>
              </a:r>
              <a:br>
                <a:rPr lang="en-US" sz="1400" b="1" dirty="0">
                  <a:solidFill>
                    <a:srgbClr val="00B050"/>
                  </a:solidFill>
                  <a:latin typeface="Calibri" panose="020F0502020204030204" pitchFamily="34" charset="0"/>
                  <a:ea typeface="Times New Roman" panose="02020603050405020304" pitchFamily="18" charset="0"/>
                  <a:cs typeface="Times New Roman" panose="02020603050405020304" pitchFamily="18" charset="0"/>
                </a:rPr>
              </a:br>
              <a:r>
                <a:rPr lang="en-US" sz="1400" b="1" dirty="0">
                  <a:solidFill>
                    <a:srgbClr val="00B050"/>
                  </a:solidFill>
                  <a:latin typeface="Calibri" panose="020F0502020204030204" pitchFamily="34" charset="0"/>
                  <a:ea typeface="Times New Roman" panose="02020603050405020304" pitchFamily="18" charset="0"/>
                  <a:cs typeface="Times New Roman" panose="02020603050405020304" pitchFamily="18" charset="0"/>
                  <a:sym typeface="Wingdings" panose="05000000000000000000" pitchFamily="2" charset="2"/>
                </a:rPr>
                <a:t> only one correlation factor</a:t>
              </a:r>
              <a:br>
                <a:rPr lang="en-US" sz="1400" b="1" dirty="0">
                  <a:solidFill>
                    <a:srgbClr val="004CA6"/>
                  </a:solidFill>
                  <a:latin typeface="Calibri" panose="020F0502020204030204" pitchFamily="34" charset="0"/>
                  <a:ea typeface="Times New Roman" panose="02020603050405020304" pitchFamily="18" charset="0"/>
                  <a:cs typeface="Times New Roman" panose="02020603050405020304" pitchFamily="18" charset="0"/>
                </a:rPr>
              </a:br>
              <a:r>
                <a:rPr lang="en-US" sz="1400" dirty="0">
                  <a:latin typeface="Calibri" panose="020F0502020204030204" pitchFamily="34" charset="0"/>
                  <a:ea typeface="Times New Roman" panose="02020603050405020304" pitchFamily="18" charset="0"/>
                  <a:cs typeface="Times New Roman" panose="02020603050405020304" pitchFamily="18" charset="0"/>
                </a:rPr>
                <a:t> </a:t>
              </a:r>
            </a:p>
          </p:txBody>
        </p:sp>
        <p:sp>
          <p:nvSpPr>
            <p:cNvPr id="28" name="Ellipse 27">
              <a:extLst>
                <a:ext uri="{FF2B5EF4-FFF2-40B4-BE49-F238E27FC236}">
                  <a16:creationId xmlns:a16="http://schemas.microsoft.com/office/drawing/2014/main" id="{2E4ACFE6-FCD8-5DC6-CF03-493E13B816FE}"/>
                </a:ext>
              </a:extLst>
            </p:cNvPr>
            <p:cNvSpPr/>
            <p:nvPr/>
          </p:nvSpPr>
          <p:spPr>
            <a:xfrm>
              <a:off x="10878207" y="3235084"/>
              <a:ext cx="182880" cy="168687"/>
            </a:xfrm>
            <a:prstGeom prst="ellipse">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rgbClr val="00B050"/>
                </a:solidFill>
              </a:endParaRPr>
            </a:p>
          </p:txBody>
        </p:sp>
        <p:sp>
          <p:nvSpPr>
            <p:cNvPr id="29" name="Textfeld 28">
              <a:extLst>
                <a:ext uri="{FF2B5EF4-FFF2-40B4-BE49-F238E27FC236}">
                  <a16:creationId xmlns:a16="http://schemas.microsoft.com/office/drawing/2014/main" id="{8A52131F-456D-CB40-18EB-162EB91D67A1}"/>
                </a:ext>
              </a:extLst>
            </p:cNvPr>
            <p:cNvSpPr txBox="1"/>
            <p:nvPr/>
          </p:nvSpPr>
          <p:spPr>
            <a:xfrm>
              <a:off x="10988566" y="2934224"/>
              <a:ext cx="362600" cy="369332"/>
            </a:xfrm>
            <a:prstGeom prst="rect">
              <a:avLst/>
            </a:prstGeom>
            <a:noFill/>
          </p:spPr>
          <p:txBody>
            <a:bodyPr wrap="none" rtlCol="0">
              <a:spAutoFit/>
            </a:bodyPr>
            <a:lstStyle/>
            <a:p>
              <a:r>
                <a:rPr lang="de-DE" b="1" dirty="0">
                  <a:solidFill>
                    <a:srgbClr val="00B050"/>
                  </a:solidFill>
                </a:rPr>
                <a:t>1.</a:t>
              </a:r>
            </a:p>
          </p:txBody>
        </p:sp>
      </p:grpSp>
      <p:grpSp>
        <p:nvGrpSpPr>
          <p:cNvPr id="1045" name="Gruppieren 1044">
            <a:extLst>
              <a:ext uri="{FF2B5EF4-FFF2-40B4-BE49-F238E27FC236}">
                <a16:creationId xmlns:a16="http://schemas.microsoft.com/office/drawing/2014/main" id="{DB871F8C-11E1-595E-74EF-D333DCEDD28E}"/>
              </a:ext>
            </a:extLst>
          </p:cNvPr>
          <p:cNvGrpSpPr/>
          <p:nvPr/>
        </p:nvGrpSpPr>
        <p:grpSpPr>
          <a:xfrm>
            <a:off x="117909" y="1629636"/>
            <a:ext cx="6404688" cy="2081197"/>
            <a:chOff x="114679" y="1882261"/>
            <a:chExt cx="6404688" cy="2081197"/>
          </a:xfrm>
        </p:grpSpPr>
        <p:sp>
          <p:nvSpPr>
            <p:cNvPr id="26" name="Geschweifte Klammer rechts 25">
              <a:extLst>
                <a:ext uri="{FF2B5EF4-FFF2-40B4-BE49-F238E27FC236}">
                  <a16:creationId xmlns:a16="http://schemas.microsoft.com/office/drawing/2014/main" id="{E6F37C3C-4E1F-540E-B531-D2BF904E1197}"/>
                </a:ext>
              </a:extLst>
            </p:cNvPr>
            <p:cNvSpPr/>
            <p:nvPr/>
          </p:nvSpPr>
          <p:spPr>
            <a:xfrm>
              <a:off x="4460488" y="2324846"/>
              <a:ext cx="361566" cy="1060007"/>
            </a:xfrm>
            <a:prstGeom prst="rightBrace">
              <a:avLst/>
            </a:prstGeom>
            <a:ln w="127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27" name="Geschweifte Klammer rechts 26">
              <a:extLst>
                <a:ext uri="{FF2B5EF4-FFF2-40B4-BE49-F238E27FC236}">
                  <a16:creationId xmlns:a16="http://schemas.microsoft.com/office/drawing/2014/main" id="{4CC5808D-1D57-092B-71D0-D8679F59BF5D}"/>
                </a:ext>
              </a:extLst>
            </p:cNvPr>
            <p:cNvSpPr/>
            <p:nvPr/>
          </p:nvSpPr>
          <p:spPr>
            <a:xfrm>
              <a:off x="5814119" y="1882261"/>
              <a:ext cx="361566" cy="1421295"/>
            </a:xfrm>
            <a:prstGeom prst="rightBrace">
              <a:avLst/>
            </a:prstGeom>
            <a:ln w="127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30" name="Textfeld 29">
              <a:extLst>
                <a:ext uri="{FF2B5EF4-FFF2-40B4-BE49-F238E27FC236}">
                  <a16:creationId xmlns:a16="http://schemas.microsoft.com/office/drawing/2014/main" id="{59ADCA13-D41F-890C-D44E-734FFEBFDD2F}"/>
                </a:ext>
              </a:extLst>
            </p:cNvPr>
            <p:cNvSpPr txBox="1"/>
            <p:nvPr/>
          </p:nvSpPr>
          <p:spPr>
            <a:xfrm>
              <a:off x="4785785" y="2658644"/>
              <a:ext cx="362600" cy="369332"/>
            </a:xfrm>
            <a:prstGeom prst="rect">
              <a:avLst/>
            </a:prstGeom>
            <a:noFill/>
          </p:spPr>
          <p:txBody>
            <a:bodyPr wrap="none" rtlCol="0">
              <a:spAutoFit/>
            </a:bodyPr>
            <a:lstStyle/>
            <a:p>
              <a:r>
                <a:rPr lang="de-DE" b="1" dirty="0">
                  <a:solidFill>
                    <a:srgbClr val="C00000"/>
                  </a:solidFill>
                </a:rPr>
                <a:t>2.</a:t>
              </a:r>
            </a:p>
          </p:txBody>
        </p:sp>
        <p:sp>
          <p:nvSpPr>
            <p:cNvPr id="31" name="Textfeld 30">
              <a:extLst>
                <a:ext uri="{FF2B5EF4-FFF2-40B4-BE49-F238E27FC236}">
                  <a16:creationId xmlns:a16="http://schemas.microsoft.com/office/drawing/2014/main" id="{1830F82E-A6E6-2000-59D3-428191748688}"/>
                </a:ext>
              </a:extLst>
            </p:cNvPr>
            <p:cNvSpPr txBox="1"/>
            <p:nvPr/>
          </p:nvSpPr>
          <p:spPr>
            <a:xfrm>
              <a:off x="6156767" y="2411840"/>
              <a:ext cx="362600" cy="369332"/>
            </a:xfrm>
            <a:prstGeom prst="rect">
              <a:avLst/>
            </a:prstGeom>
            <a:noFill/>
          </p:spPr>
          <p:txBody>
            <a:bodyPr wrap="none" rtlCol="0">
              <a:spAutoFit/>
            </a:bodyPr>
            <a:lstStyle/>
            <a:p>
              <a:r>
                <a:rPr lang="de-DE" b="1" dirty="0">
                  <a:solidFill>
                    <a:srgbClr val="C00000"/>
                  </a:solidFill>
                </a:rPr>
                <a:t>2.</a:t>
              </a:r>
            </a:p>
          </p:txBody>
        </p:sp>
        <p:cxnSp>
          <p:nvCxnSpPr>
            <p:cNvPr id="1037" name="Gerader Verbinder 1036">
              <a:extLst>
                <a:ext uri="{FF2B5EF4-FFF2-40B4-BE49-F238E27FC236}">
                  <a16:creationId xmlns:a16="http://schemas.microsoft.com/office/drawing/2014/main" id="{A16342EC-955F-3C17-2FB4-7C23F3AB9EEF}"/>
                </a:ext>
              </a:extLst>
            </p:cNvPr>
            <p:cNvCxnSpPr>
              <a:cxnSpLocks/>
            </p:cNvCxnSpPr>
            <p:nvPr/>
          </p:nvCxnSpPr>
          <p:spPr>
            <a:xfrm flipH="1">
              <a:off x="4396586" y="1882261"/>
              <a:ext cx="1310338" cy="442585"/>
            </a:xfrm>
            <a:prstGeom prst="line">
              <a:avLst/>
            </a:prstGeom>
            <a:ln>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1038" name="Gerader Verbinder 1037">
              <a:extLst>
                <a:ext uri="{FF2B5EF4-FFF2-40B4-BE49-F238E27FC236}">
                  <a16:creationId xmlns:a16="http://schemas.microsoft.com/office/drawing/2014/main" id="{43318700-22A1-0A71-D237-ACCE49545BEE}"/>
                </a:ext>
              </a:extLst>
            </p:cNvPr>
            <p:cNvCxnSpPr>
              <a:cxnSpLocks/>
            </p:cNvCxnSpPr>
            <p:nvPr/>
          </p:nvCxnSpPr>
          <p:spPr>
            <a:xfrm flipH="1">
              <a:off x="4360856" y="3310752"/>
              <a:ext cx="1346068" cy="74101"/>
            </a:xfrm>
            <a:prstGeom prst="line">
              <a:avLst/>
            </a:prstGeom>
            <a:ln>
              <a:solidFill>
                <a:srgbClr val="C00000"/>
              </a:solidFill>
              <a:prstDash val="dash"/>
            </a:ln>
          </p:spPr>
          <p:style>
            <a:lnRef idx="1">
              <a:schemeClr val="accent1"/>
            </a:lnRef>
            <a:fillRef idx="0">
              <a:schemeClr val="accent1"/>
            </a:fillRef>
            <a:effectRef idx="0">
              <a:schemeClr val="accent1"/>
            </a:effectRef>
            <a:fontRef idx="minor">
              <a:schemeClr val="tx1"/>
            </a:fontRef>
          </p:style>
        </p:cxnSp>
        <p:sp>
          <p:nvSpPr>
            <p:cNvPr id="1042" name="Rectangle 15">
              <a:extLst>
                <a:ext uri="{FF2B5EF4-FFF2-40B4-BE49-F238E27FC236}">
                  <a16:creationId xmlns:a16="http://schemas.microsoft.com/office/drawing/2014/main" id="{B3803F50-D5F4-83F3-55D1-F717A09F5D77}"/>
                </a:ext>
              </a:extLst>
            </p:cNvPr>
            <p:cNvSpPr txBox="1">
              <a:spLocks noChangeArrowheads="1"/>
            </p:cNvSpPr>
            <p:nvPr/>
          </p:nvSpPr>
          <p:spPr bwMode="auto">
            <a:xfrm>
              <a:off x="114679" y="2845354"/>
              <a:ext cx="3095625" cy="1118104"/>
            </a:xfrm>
            <a:prstGeom prst="rect">
              <a:avLst/>
            </a:prstGeom>
            <a:noFill/>
            <a:ln w="9525">
              <a:noFill/>
              <a:miter lim="800000"/>
              <a:headEnd/>
              <a:tailEnd/>
            </a:ln>
          </p:spPr>
          <p:txBody>
            <a:bodyPr lIns="80147" tIns="40074" rIns="80147" bIns="40074"/>
            <a:lstStyle/>
            <a:p>
              <a:pPr marL="342900" lvl="1" indent="-342900">
                <a:spcAft>
                  <a:spcPts val="1200"/>
                </a:spcAft>
                <a:buFont typeface="+mj-lt"/>
                <a:buAutoNum type="arabicPeriod" startAt="2"/>
              </a:pPr>
              <a:r>
                <a:rPr lang="en-US" sz="1400" b="1" dirty="0">
                  <a:solidFill>
                    <a:srgbClr val="C00000"/>
                  </a:solidFill>
                  <a:latin typeface="Calibri" panose="020F0502020204030204" pitchFamily="34" charset="0"/>
                  <a:ea typeface="Times New Roman" panose="02020603050405020304" pitchFamily="18" charset="0"/>
                  <a:cs typeface="Times New Roman" panose="02020603050405020304" pitchFamily="18" charset="0"/>
                </a:rPr>
                <a:t>Very high variation of current SRTT could lead to very positive candidate performance</a:t>
              </a:r>
              <a:br>
                <a:rPr lang="en-US" sz="1400" b="1" dirty="0">
                  <a:solidFill>
                    <a:srgbClr val="004CA6"/>
                  </a:solidFill>
                  <a:latin typeface="Calibri" panose="020F0502020204030204" pitchFamily="34" charset="0"/>
                  <a:ea typeface="Times New Roman" panose="02020603050405020304" pitchFamily="18" charset="0"/>
                  <a:cs typeface="Times New Roman" panose="02020603050405020304" pitchFamily="18" charset="0"/>
                </a:rPr>
              </a:br>
              <a:r>
                <a:rPr lang="en-US" sz="1400" dirty="0">
                  <a:latin typeface="Calibri" panose="020F0502020204030204" pitchFamily="34" charset="0"/>
                  <a:ea typeface="Times New Roman" panose="02020603050405020304" pitchFamily="18" charset="0"/>
                  <a:cs typeface="Times New Roman" panose="02020603050405020304" pitchFamily="18" charset="0"/>
                </a:rPr>
                <a:t> </a:t>
              </a:r>
            </a:p>
          </p:txBody>
        </p:sp>
      </p:grpSp>
      <p:grpSp>
        <p:nvGrpSpPr>
          <p:cNvPr id="1046" name="Gruppieren 1045">
            <a:extLst>
              <a:ext uri="{FF2B5EF4-FFF2-40B4-BE49-F238E27FC236}">
                <a16:creationId xmlns:a16="http://schemas.microsoft.com/office/drawing/2014/main" id="{5423F710-33E5-2177-3148-4FE9870CF960}"/>
              </a:ext>
            </a:extLst>
          </p:cNvPr>
          <p:cNvGrpSpPr/>
          <p:nvPr/>
        </p:nvGrpSpPr>
        <p:grpSpPr>
          <a:xfrm>
            <a:off x="117960" y="2708119"/>
            <a:ext cx="10279899" cy="2453198"/>
            <a:chOff x="117960" y="2934223"/>
            <a:chExt cx="10279899" cy="2453198"/>
          </a:xfrm>
        </p:grpSpPr>
        <p:sp>
          <p:nvSpPr>
            <p:cNvPr id="1024" name="Geschweifte Klammer rechts 1023">
              <a:extLst>
                <a:ext uri="{FF2B5EF4-FFF2-40B4-BE49-F238E27FC236}">
                  <a16:creationId xmlns:a16="http://schemas.microsoft.com/office/drawing/2014/main" id="{46007945-94B0-F7D9-57EB-6F73DD14CBA3}"/>
                </a:ext>
              </a:extLst>
            </p:cNvPr>
            <p:cNvSpPr/>
            <p:nvPr/>
          </p:nvSpPr>
          <p:spPr>
            <a:xfrm>
              <a:off x="9846081" y="2934224"/>
              <a:ext cx="240041" cy="559416"/>
            </a:xfrm>
            <a:prstGeom prst="rightBrace">
              <a:avLst>
                <a:gd name="adj1" fmla="val 8333"/>
                <a:gd name="adj2" fmla="val 51034"/>
              </a:avLst>
            </a:prstGeom>
            <a:ln w="12700">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solidFill>
                  <a:schemeClr val="accent1"/>
                </a:solidFill>
              </a:endParaRPr>
            </a:p>
          </p:txBody>
        </p:sp>
        <p:sp>
          <p:nvSpPr>
            <p:cNvPr id="1025" name="Textfeld 1024">
              <a:extLst>
                <a:ext uri="{FF2B5EF4-FFF2-40B4-BE49-F238E27FC236}">
                  <a16:creationId xmlns:a16="http://schemas.microsoft.com/office/drawing/2014/main" id="{6AD4553A-7C0D-193C-0E85-E1D4BD55E993}"/>
                </a:ext>
              </a:extLst>
            </p:cNvPr>
            <p:cNvSpPr txBox="1"/>
            <p:nvPr/>
          </p:nvSpPr>
          <p:spPr>
            <a:xfrm>
              <a:off x="10035259" y="3053357"/>
              <a:ext cx="362600" cy="369332"/>
            </a:xfrm>
            <a:prstGeom prst="rect">
              <a:avLst/>
            </a:prstGeom>
            <a:noFill/>
            <a:ln>
              <a:noFill/>
            </a:ln>
          </p:spPr>
          <p:txBody>
            <a:bodyPr wrap="none" rtlCol="0">
              <a:spAutoFit/>
            </a:bodyPr>
            <a:lstStyle/>
            <a:p>
              <a:r>
                <a:rPr lang="de-DE" b="1" dirty="0">
                  <a:solidFill>
                    <a:schemeClr val="accent1"/>
                  </a:solidFill>
                </a:rPr>
                <a:t>3.</a:t>
              </a:r>
            </a:p>
          </p:txBody>
        </p:sp>
        <p:cxnSp>
          <p:nvCxnSpPr>
            <p:cNvPr id="1028" name="Gerader Verbinder 1027">
              <a:extLst>
                <a:ext uri="{FF2B5EF4-FFF2-40B4-BE49-F238E27FC236}">
                  <a16:creationId xmlns:a16="http://schemas.microsoft.com/office/drawing/2014/main" id="{E0F31841-63A4-1A3F-6543-1EF21BEB1CC4}"/>
                </a:ext>
              </a:extLst>
            </p:cNvPr>
            <p:cNvCxnSpPr>
              <a:cxnSpLocks/>
            </p:cNvCxnSpPr>
            <p:nvPr/>
          </p:nvCxnSpPr>
          <p:spPr>
            <a:xfrm flipH="1">
              <a:off x="8364122" y="2934223"/>
              <a:ext cx="1410499" cy="93753"/>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031" name="Gerader Verbinder 1030">
              <a:extLst>
                <a:ext uri="{FF2B5EF4-FFF2-40B4-BE49-F238E27FC236}">
                  <a16:creationId xmlns:a16="http://schemas.microsoft.com/office/drawing/2014/main" id="{EE8976E6-EEAD-A7D6-E3DD-D8EE5C9C81CD}"/>
                </a:ext>
              </a:extLst>
            </p:cNvPr>
            <p:cNvCxnSpPr>
              <a:cxnSpLocks/>
            </p:cNvCxnSpPr>
            <p:nvPr/>
          </p:nvCxnSpPr>
          <p:spPr>
            <a:xfrm flipH="1">
              <a:off x="8292662" y="3493639"/>
              <a:ext cx="1481959" cy="50449"/>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043" name="Rectangle 15">
              <a:extLst>
                <a:ext uri="{FF2B5EF4-FFF2-40B4-BE49-F238E27FC236}">
                  <a16:creationId xmlns:a16="http://schemas.microsoft.com/office/drawing/2014/main" id="{6B3DC523-8D7A-EAF6-F684-273A1D46D237}"/>
                </a:ext>
              </a:extLst>
            </p:cNvPr>
            <p:cNvSpPr txBox="1">
              <a:spLocks noChangeArrowheads="1"/>
            </p:cNvSpPr>
            <p:nvPr/>
          </p:nvSpPr>
          <p:spPr bwMode="auto">
            <a:xfrm>
              <a:off x="117960" y="3917449"/>
              <a:ext cx="3358643" cy="1469972"/>
            </a:xfrm>
            <a:prstGeom prst="rect">
              <a:avLst/>
            </a:prstGeom>
            <a:noFill/>
            <a:ln w="9525">
              <a:noFill/>
              <a:miter lim="800000"/>
              <a:headEnd/>
              <a:tailEnd/>
            </a:ln>
          </p:spPr>
          <p:txBody>
            <a:bodyPr lIns="80147" tIns="40074" rIns="80147" bIns="40074"/>
            <a:lstStyle/>
            <a:p>
              <a:pPr marL="342900" lvl="1" indent="-342900">
                <a:spcAft>
                  <a:spcPts val="1200"/>
                </a:spcAft>
                <a:buFont typeface="+mj-lt"/>
                <a:buAutoNum type="arabicPeriod" startAt="3"/>
              </a:pPr>
              <a:r>
                <a:rPr lang="en-US" sz="1400" b="1" dirty="0">
                  <a:solidFill>
                    <a:srgbClr val="004CA6"/>
                  </a:solidFill>
                  <a:latin typeface="Calibri" panose="020F0502020204030204" pitchFamily="34" charset="0"/>
                  <a:ea typeface="Times New Roman" panose="02020603050405020304" pitchFamily="18" charset="0"/>
                  <a:cs typeface="Times New Roman" panose="02020603050405020304" pitchFamily="18" charset="0"/>
                </a:rPr>
                <a:t>Performance variation of NEW SRTT is significantly reduced</a:t>
              </a:r>
              <a:br>
                <a:rPr lang="en-US" sz="1400" b="1" dirty="0">
                  <a:solidFill>
                    <a:srgbClr val="004CA6"/>
                  </a:solidFill>
                  <a:latin typeface="Calibri" panose="020F0502020204030204" pitchFamily="34" charset="0"/>
                  <a:ea typeface="Times New Roman" panose="02020603050405020304" pitchFamily="18" charset="0"/>
                  <a:cs typeface="Times New Roman" panose="02020603050405020304" pitchFamily="18" charset="0"/>
                </a:rPr>
              </a:br>
              <a:r>
                <a:rPr lang="en-US" sz="1400" b="1" dirty="0">
                  <a:solidFill>
                    <a:srgbClr val="004CA6"/>
                  </a:solidFill>
                  <a:latin typeface="Calibri" panose="020F0502020204030204" pitchFamily="34" charset="0"/>
                  <a:ea typeface="Times New Roman" panose="02020603050405020304" pitchFamily="18" charset="0"/>
                  <a:cs typeface="Times New Roman" panose="02020603050405020304" pitchFamily="18" charset="0"/>
                  <a:sym typeface="Wingdings" panose="05000000000000000000" pitchFamily="2" charset="2"/>
                </a:rPr>
                <a:t> good stability</a:t>
              </a:r>
              <a:br>
                <a:rPr lang="en-US" sz="1400" b="1" dirty="0">
                  <a:solidFill>
                    <a:srgbClr val="004CA6"/>
                  </a:solidFill>
                  <a:latin typeface="Calibri" panose="020F0502020204030204" pitchFamily="34" charset="0"/>
                  <a:ea typeface="Times New Roman" panose="02020603050405020304" pitchFamily="18" charset="0"/>
                  <a:cs typeface="Times New Roman" panose="02020603050405020304" pitchFamily="18" charset="0"/>
                  <a:sym typeface="Wingdings" panose="05000000000000000000" pitchFamily="2" charset="2"/>
                </a:rPr>
              </a:br>
              <a:r>
                <a:rPr lang="en-US" sz="1400" b="1" dirty="0">
                  <a:solidFill>
                    <a:srgbClr val="004CA6"/>
                  </a:solidFill>
                  <a:latin typeface="Calibri" panose="020F0502020204030204" pitchFamily="34" charset="0"/>
                  <a:ea typeface="Times New Roman" panose="02020603050405020304" pitchFamily="18" charset="0"/>
                  <a:cs typeface="Times New Roman" panose="02020603050405020304" pitchFamily="18" charset="0"/>
                  <a:sym typeface="Wingdings" panose="05000000000000000000" pitchFamily="2" charset="2"/>
                </a:rPr>
                <a:t> high reproducibility</a:t>
              </a:r>
              <a:br>
                <a:rPr lang="en-US" sz="1400" b="1" dirty="0">
                  <a:solidFill>
                    <a:srgbClr val="004CA6"/>
                  </a:solidFill>
                  <a:latin typeface="Calibri" panose="020F0502020204030204" pitchFamily="34" charset="0"/>
                  <a:ea typeface="Times New Roman" panose="02020603050405020304" pitchFamily="18" charset="0"/>
                  <a:cs typeface="Times New Roman" panose="02020603050405020304" pitchFamily="18" charset="0"/>
                  <a:sym typeface="Wingdings" panose="05000000000000000000" pitchFamily="2" charset="2"/>
                </a:rPr>
              </a:br>
              <a:r>
                <a:rPr lang="en-US" sz="1400" b="1" dirty="0">
                  <a:solidFill>
                    <a:srgbClr val="004CA6"/>
                  </a:solidFill>
                  <a:latin typeface="Calibri" panose="020F0502020204030204" pitchFamily="34" charset="0"/>
                  <a:ea typeface="Times New Roman" panose="02020603050405020304" pitchFamily="18" charset="0"/>
                  <a:cs typeface="Times New Roman" panose="02020603050405020304" pitchFamily="18" charset="0"/>
                  <a:sym typeface="Wingdings" panose="05000000000000000000" pitchFamily="2" charset="2"/>
                </a:rPr>
                <a:t> </a:t>
              </a:r>
              <a:r>
                <a:rPr lang="en-US" sz="1400" b="1" dirty="0">
                  <a:solidFill>
                    <a:srgbClr val="004CA6"/>
                  </a:solidFill>
                  <a:latin typeface="Calibri" panose="020F0502020204030204" pitchFamily="34" charset="0"/>
                  <a:ea typeface="Times New Roman" panose="02020603050405020304" pitchFamily="18" charset="0"/>
                  <a:cs typeface="Times New Roman" panose="02020603050405020304" pitchFamily="18" charset="0"/>
                </a:rPr>
                <a:t>higher challenge to pass Threshold</a:t>
              </a:r>
              <a:br>
                <a:rPr lang="en-US" sz="1400" b="1" dirty="0">
                  <a:solidFill>
                    <a:srgbClr val="004CA6"/>
                  </a:solidFill>
                  <a:latin typeface="Calibri" panose="020F0502020204030204" pitchFamily="34" charset="0"/>
                  <a:ea typeface="Times New Roman" panose="02020603050405020304" pitchFamily="18" charset="0"/>
                  <a:cs typeface="Times New Roman" panose="02020603050405020304" pitchFamily="18" charset="0"/>
                </a:rPr>
              </a:br>
              <a:r>
                <a:rPr lang="en-US" sz="1400" dirty="0">
                  <a:latin typeface="Calibri" panose="020F0502020204030204" pitchFamily="34" charset="0"/>
                  <a:ea typeface="Times New Roman" panose="02020603050405020304" pitchFamily="18" charset="0"/>
                  <a:cs typeface="Times New Roman" panose="02020603050405020304" pitchFamily="18" charset="0"/>
                </a:rPr>
                <a:t> </a:t>
              </a:r>
            </a:p>
          </p:txBody>
        </p:sp>
      </p:grpSp>
      <p:pic>
        <p:nvPicPr>
          <p:cNvPr id="1026" name="Picture 2">
            <a:extLst>
              <a:ext uri="{FF2B5EF4-FFF2-40B4-BE49-F238E27FC236}">
                <a16:creationId xmlns:a16="http://schemas.microsoft.com/office/drawing/2014/main" id="{17B31AD1-76ED-10EE-F734-062621BACE9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52472" y="5604728"/>
            <a:ext cx="1959970" cy="351789"/>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a:extLst>
              <a:ext uri="{FF2B5EF4-FFF2-40B4-BE49-F238E27FC236}">
                <a16:creationId xmlns:a16="http://schemas.microsoft.com/office/drawing/2014/main" id="{A5E0BD06-7A37-B5F7-4F61-6A93E26C3801}"/>
              </a:ext>
            </a:extLst>
          </p:cNvPr>
          <p:cNvSpPr/>
          <p:nvPr/>
        </p:nvSpPr>
        <p:spPr>
          <a:xfrm>
            <a:off x="3561274" y="4096087"/>
            <a:ext cx="3134801" cy="461231"/>
          </a:xfrm>
          <a:prstGeom prst="rect">
            <a:avLst/>
          </a:prstGeom>
          <a:noFill/>
          <a:ln w="57150">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a:extLst>
              <a:ext uri="{FF2B5EF4-FFF2-40B4-BE49-F238E27FC236}">
                <a16:creationId xmlns:a16="http://schemas.microsoft.com/office/drawing/2014/main" id="{AC3AE7C8-21E3-7C24-537B-B40DF8150F74}"/>
              </a:ext>
            </a:extLst>
          </p:cNvPr>
          <p:cNvSpPr/>
          <p:nvPr/>
        </p:nvSpPr>
        <p:spPr>
          <a:xfrm>
            <a:off x="7542724" y="4096087"/>
            <a:ext cx="3134801" cy="461231"/>
          </a:xfrm>
          <a:prstGeom prst="rect">
            <a:avLst/>
          </a:prstGeom>
          <a:noFill/>
          <a:ln w="57150">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a:extLst>
              <a:ext uri="{FF2B5EF4-FFF2-40B4-BE49-F238E27FC236}">
                <a16:creationId xmlns:a16="http://schemas.microsoft.com/office/drawing/2014/main" id="{FFCAFFE7-DE51-094B-3B1F-5B5C4BCF0EC0}"/>
              </a:ext>
            </a:extLst>
          </p:cNvPr>
          <p:cNvSpPr/>
          <p:nvPr/>
        </p:nvSpPr>
        <p:spPr>
          <a:xfrm>
            <a:off x="8883650" y="5193241"/>
            <a:ext cx="327025" cy="192628"/>
          </a:xfrm>
          <a:prstGeom prst="rect">
            <a:avLst/>
          </a:prstGeom>
          <a:noFill/>
          <a:ln w="57150">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a:extLst>
              <a:ext uri="{FF2B5EF4-FFF2-40B4-BE49-F238E27FC236}">
                <a16:creationId xmlns:a16="http://schemas.microsoft.com/office/drawing/2014/main" id="{99474495-433D-8FF4-1EB0-972840EA4A2D}"/>
              </a:ext>
            </a:extLst>
          </p:cNvPr>
          <p:cNvSpPr/>
          <p:nvPr/>
        </p:nvSpPr>
        <p:spPr>
          <a:xfrm>
            <a:off x="4891472" y="5193241"/>
            <a:ext cx="327025" cy="192628"/>
          </a:xfrm>
          <a:prstGeom prst="rect">
            <a:avLst/>
          </a:prstGeom>
          <a:noFill/>
          <a:ln w="5715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feld 3">
            <a:extLst>
              <a:ext uri="{FF2B5EF4-FFF2-40B4-BE49-F238E27FC236}">
                <a16:creationId xmlns:a16="http://schemas.microsoft.com/office/drawing/2014/main" id="{36DD51E5-DCE0-7FF3-8340-63B7AC574C91}"/>
              </a:ext>
            </a:extLst>
          </p:cNvPr>
          <p:cNvSpPr txBox="1"/>
          <p:nvPr/>
        </p:nvSpPr>
        <p:spPr>
          <a:xfrm>
            <a:off x="8525485" y="-4827"/>
            <a:ext cx="3019548" cy="523220"/>
          </a:xfrm>
          <a:prstGeom prst="rect">
            <a:avLst/>
          </a:prstGeom>
          <a:noFill/>
        </p:spPr>
        <p:txBody>
          <a:bodyPr wrap="square" rtlCol="0">
            <a:spAutoFit/>
          </a:bodyPr>
          <a:lstStyle/>
          <a:p>
            <a:pPr algn="r"/>
            <a:r>
              <a:rPr lang="en-US" sz="1400" b="1" dirty="0">
                <a:solidFill>
                  <a:srgbClr val="7030A0"/>
                </a:solidFill>
              </a:rPr>
              <a:t>(*) </a:t>
            </a:r>
            <a:r>
              <a:rPr lang="en-US" sz="1400" b="1" u="sng" dirty="0">
                <a:solidFill>
                  <a:srgbClr val="7030A0"/>
                </a:solidFill>
              </a:rPr>
              <a:t>additional data, missing in previous analysis, are considered</a:t>
            </a:r>
          </a:p>
        </p:txBody>
      </p:sp>
      <p:grpSp>
        <p:nvGrpSpPr>
          <p:cNvPr id="16" name="Gruppieren 15">
            <a:extLst>
              <a:ext uri="{FF2B5EF4-FFF2-40B4-BE49-F238E27FC236}">
                <a16:creationId xmlns:a16="http://schemas.microsoft.com/office/drawing/2014/main" id="{D1F1833F-B9DC-12D8-4667-74ECE04A7212}"/>
              </a:ext>
            </a:extLst>
          </p:cNvPr>
          <p:cNvGrpSpPr/>
          <p:nvPr/>
        </p:nvGrpSpPr>
        <p:grpSpPr>
          <a:xfrm>
            <a:off x="126376" y="5044798"/>
            <a:ext cx="10556915" cy="1258817"/>
            <a:chOff x="126376" y="5139387"/>
            <a:chExt cx="10556915" cy="1258817"/>
          </a:xfrm>
        </p:grpSpPr>
        <p:pic>
          <p:nvPicPr>
            <p:cNvPr id="8" name="Picture 4">
              <a:extLst>
                <a:ext uri="{FF2B5EF4-FFF2-40B4-BE49-F238E27FC236}">
                  <a16:creationId xmlns:a16="http://schemas.microsoft.com/office/drawing/2014/main" id="{955210F4-88AF-6F9B-DD5F-46C8934D67F9}"/>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2782" b="52591"/>
            <a:stretch/>
          </p:blipFill>
          <p:spPr bwMode="auto">
            <a:xfrm>
              <a:off x="3447658" y="5734199"/>
              <a:ext cx="7235633" cy="664005"/>
            </a:xfrm>
            <a:custGeom>
              <a:avLst/>
              <a:gdLst>
                <a:gd name="connsiteX0" fmla="*/ 0 w 7235633"/>
                <a:gd name="connsiteY0" fmla="*/ 0 h 664005"/>
                <a:gd name="connsiteX1" fmla="*/ 440716 w 7235633"/>
                <a:gd name="connsiteY1" fmla="*/ 0 h 664005"/>
                <a:gd name="connsiteX2" fmla="*/ 953788 w 7235633"/>
                <a:gd name="connsiteY2" fmla="*/ 0 h 664005"/>
                <a:gd name="connsiteX3" fmla="*/ 1394504 w 7235633"/>
                <a:gd name="connsiteY3" fmla="*/ 0 h 664005"/>
                <a:gd name="connsiteX4" fmla="*/ 1835220 w 7235633"/>
                <a:gd name="connsiteY4" fmla="*/ 0 h 664005"/>
                <a:gd name="connsiteX5" fmla="*/ 2637717 w 7235633"/>
                <a:gd name="connsiteY5" fmla="*/ 0 h 664005"/>
                <a:gd name="connsiteX6" fmla="*/ 3367858 w 7235633"/>
                <a:gd name="connsiteY6" fmla="*/ 0 h 664005"/>
                <a:gd name="connsiteX7" fmla="*/ 4170356 w 7235633"/>
                <a:gd name="connsiteY7" fmla="*/ 0 h 664005"/>
                <a:gd name="connsiteX8" fmla="*/ 4972853 w 7235633"/>
                <a:gd name="connsiteY8" fmla="*/ 0 h 664005"/>
                <a:gd name="connsiteX9" fmla="*/ 5485925 w 7235633"/>
                <a:gd name="connsiteY9" fmla="*/ 0 h 664005"/>
                <a:gd name="connsiteX10" fmla="*/ 6288423 w 7235633"/>
                <a:gd name="connsiteY10" fmla="*/ 0 h 664005"/>
                <a:gd name="connsiteX11" fmla="*/ 7235633 w 7235633"/>
                <a:gd name="connsiteY11" fmla="*/ 0 h 664005"/>
                <a:gd name="connsiteX12" fmla="*/ 7235633 w 7235633"/>
                <a:gd name="connsiteY12" fmla="*/ 664005 h 664005"/>
                <a:gd name="connsiteX13" fmla="*/ 6650205 w 7235633"/>
                <a:gd name="connsiteY13" fmla="*/ 664005 h 664005"/>
                <a:gd name="connsiteX14" fmla="*/ 5920063 w 7235633"/>
                <a:gd name="connsiteY14" fmla="*/ 664005 h 664005"/>
                <a:gd name="connsiteX15" fmla="*/ 5334635 w 7235633"/>
                <a:gd name="connsiteY15" fmla="*/ 664005 h 664005"/>
                <a:gd name="connsiteX16" fmla="*/ 4604494 w 7235633"/>
                <a:gd name="connsiteY16" fmla="*/ 664005 h 664005"/>
                <a:gd name="connsiteX17" fmla="*/ 4019065 w 7235633"/>
                <a:gd name="connsiteY17" fmla="*/ 664005 h 664005"/>
                <a:gd name="connsiteX18" fmla="*/ 3433637 w 7235633"/>
                <a:gd name="connsiteY18" fmla="*/ 664005 h 664005"/>
                <a:gd name="connsiteX19" fmla="*/ 2920565 w 7235633"/>
                <a:gd name="connsiteY19" fmla="*/ 664005 h 664005"/>
                <a:gd name="connsiteX20" fmla="*/ 2407492 w 7235633"/>
                <a:gd name="connsiteY20" fmla="*/ 664005 h 664005"/>
                <a:gd name="connsiteX21" fmla="*/ 1894420 w 7235633"/>
                <a:gd name="connsiteY21" fmla="*/ 664005 h 664005"/>
                <a:gd name="connsiteX22" fmla="*/ 1091923 w 7235633"/>
                <a:gd name="connsiteY22" fmla="*/ 664005 h 664005"/>
                <a:gd name="connsiteX23" fmla="*/ 578851 w 7235633"/>
                <a:gd name="connsiteY23" fmla="*/ 664005 h 664005"/>
                <a:gd name="connsiteX24" fmla="*/ 0 w 7235633"/>
                <a:gd name="connsiteY24" fmla="*/ 664005 h 664005"/>
                <a:gd name="connsiteX25" fmla="*/ 0 w 7235633"/>
                <a:gd name="connsiteY25" fmla="*/ 0 h 6640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7235633" h="664005" fill="none" extrusionOk="0">
                  <a:moveTo>
                    <a:pt x="0" y="0"/>
                  </a:moveTo>
                  <a:cubicBezTo>
                    <a:pt x="88717" y="-3329"/>
                    <a:pt x="250892" y="-16363"/>
                    <a:pt x="440716" y="0"/>
                  </a:cubicBezTo>
                  <a:cubicBezTo>
                    <a:pt x="630540" y="16363"/>
                    <a:pt x="807297" y="15283"/>
                    <a:pt x="953788" y="0"/>
                  </a:cubicBezTo>
                  <a:cubicBezTo>
                    <a:pt x="1100279" y="-15283"/>
                    <a:pt x="1203428" y="-20624"/>
                    <a:pt x="1394504" y="0"/>
                  </a:cubicBezTo>
                  <a:cubicBezTo>
                    <a:pt x="1585580" y="20624"/>
                    <a:pt x="1686603" y="9881"/>
                    <a:pt x="1835220" y="0"/>
                  </a:cubicBezTo>
                  <a:cubicBezTo>
                    <a:pt x="1983837" y="-9881"/>
                    <a:pt x="2362415" y="19624"/>
                    <a:pt x="2637717" y="0"/>
                  </a:cubicBezTo>
                  <a:cubicBezTo>
                    <a:pt x="2913019" y="-19624"/>
                    <a:pt x="3137731" y="5215"/>
                    <a:pt x="3367858" y="0"/>
                  </a:cubicBezTo>
                  <a:cubicBezTo>
                    <a:pt x="3597985" y="-5215"/>
                    <a:pt x="3897862" y="3315"/>
                    <a:pt x="4170356" y="0"/>
                  </a:cubicBezTo>
                  <a:cubicBezTo>
                    <a:pt x="4442850" y="-3315"/>
                    <a:pt x="4636526" y="6125"/>
                    <a:pt x="4972853" y="0"/>
                  </a:cubicBezTo>
                  <a:cubicBezTo>
                    <a:pt x="5309180" y="-6125"/>
                    <a:pt x="5229750" y="6766"/>
                    <a:pt x="5485925" y="0"/>
                  </a:cubicBezTo>
                  <a:cubicBezTo>
                    <a:pt x="5742100" y="-6766"/>
                    <a:pt x="6014581" y="-26824"/>
                    <a:pt x="6288423" y="0"/>
                  </a:cubicBezTo>
                  <a:cubicBezTo>
                    <a:pt x="6562265" y="26824"/>
                    <a:pt x="6997417" y="-22101"/>
                    <a:pt x="7235633" y="0"/>
                  </a:cubicBezTo>
                  <a:cubicBezTo>
                    <a:pt x="7254578" y="249468"/>
                    <a:pt x="7213202" y="355084"/>
                    <a:pt x="7235633" y="664005"/>
                  </a:cubicBezTo>
                  <a:cubicBezTo>
                    <a:pt x="7043761" y="639867"/>
                    <a:pt x="6913093" y="652571"/>
                    <a:pt x="6650205" y="664005"/>
                  </a:cubicBezTo>
                  <a:cubicBezTo>
                    <a:pt x="6387317" y="675439"/>
                    <a:pt x="6192666" y="693455"/>
                    <a:pt x="5920063" y="664005"/>
                  </a:cubicBezTo>
                  <a:cubicBezTo>
                    <a:pt x="5647460" y="634555"/>
                    <a:pt x="5594109" y="668584"/>
                    <a:pt x="5334635" y="664005"/>
                  </a:cubicBezTo>
                  <a:cubicBezTo>
                    <a:pt x="5075161" y="659426"/>
                    <a:pt x="4965724" y="652287"/>
                    <a:pt x="4604494" y="664005"/>
                  </a:cubicBezTo>
                  <a:cubicBezTo>
                    <a:pt x="4243264" y="675723"/>
                    <a:pt x="4249953" y="645775"/>
                    <a:pt x="4019065" y="664005"/>
                  </a:cubicBezTo>
                  <a:cubicBezTo>
                    <a:pt x="3788177" y="682235"/>
                    <a:pt x="3583877" y="658230"/>
                    <a:pt x="3433637" y="664005"/>
                  </a:cubicBezTo>
                  <a:cubicBezTo>
                    <a:pt x="3283397" y="669780"/>
                    <a:pt x="3087608" y="662688"/>
                    <a:pt x="2920565" y="664005"/>
                  </a:cubicBezTo>
                  <a:cubicBezTo>
                    <a:pt x="2753522" y="665322"/>
                    <a:pt x="2613571" y="662265"/>
                    <a:pt x="2407492" y="664005"/>
                  </a:cubicBezTo>
                  <a:cubicBezTo>
                    <a:pt x="2201413" y="665745"/>
                    <a:pt x="2022242" y="668668"/>
                    <a:pt x="1894420" y="664005"/>
                  </a:cubicBezTo>
                  <a:cubicBezTo>
                    <a:pt x="1766598" y="659342"/>
                    <a:pt x="1320152" y="700684"/>
                    <a:pt x="1091923" y="664005"/>
                  </a:cubicBezTo>
                  <a:cubicBezTo>
                    <a:pt x="863694" y="627326"/>
                    <a:pt x="801779" y="656369"/>
                    <a:pt x="578851" y="664005"/>
                  </a:cubicBezTo>
                  <a:cubicBezTo>
                    <a:pt x="355923" y="671641"/>
                    <a:pt x="140766" y="686391"/>
                    <a:pt x="0" y="664005"/>
                  </a:cubicBezTo>
                  <a:cubicBezTo>
                    <a:pt x="19358" y="406349"/>
                    <a:pt x="-17918" y="192878"/>
                    <a:pt x="0" y="0"/>
                  </a:cubicBezTo>
                  <a:close/>
                </a:path>
                <a:path w="7235633" h="664005" stroke="0" extrusionOk="0">
                  <a:moveTo>
                    <a:pt x="0" y="0"/>
                  </a:moveTo>
                  <a:cubicBezTo>
                    <a:pt x="180696" y="-27989"/>
                    <a:pt x="438481" y="21231"/>
                    <a:pt x="657785" y="0"/>
                  </a:cubicBezTo>
                  <a:cubicBezTo>
                    <a:pt x="877090" y="-21231"/>
                    <a:pt x="1078300" y="-5000"/>
                    <a:pt x="1243213" y="0"/>
                  </a:cubicBezTo>
                  <a:cubicBezTo>
                    <a:pt x="1408126" y="5000"/>
                    <a:pt x="1746947" y="-23435"/>
                    <a:pt x="1900998" y="0"/>
                  </a:cubicBezTo>
                  <a:cubicBezTo>
                    <a:pt x="2055050" y="23435"/>
                    <a:pt x="2260282" y="-24802"/>
                    <a:pt x="2414070" y="0"/>
                  </a:cubicBezTo>
                  <a:cubicBezTo>
                    <a:pt x="2567858" y="24802"/>
                    <a:pt x="2965996" y="-35677"/>
                    <a:pt x="3216568" y="0"/>
                  </a:cubicBezTo>
                  <a:cubicBezTo>
                    <a:pt x="3467140" y="35677"/>
                    <a:pt x="3567442" y="-917"/>
                    <a:pt x="3657284" y="0"/>
                  </a:cubicBezTo>
                  <a:cubicBezTo>
                    <a:pt x="3747126" y="917"/>
                    <a:pt x="3957752" y="5345"/>
                    <a:pt x="4242712" y="0"/>
                  </a:cubicBezTo>
                  <a:cubicBezTo>
                    <a:pt x="4527672" y="-5345"/>
                    <a:pt x="4777123" y="35247"/>
                    <a:pt x="5045210" y="0"/>
                  </a:cubicBezTo>
                  <a:cubicBezTo>
                    <a:pt x="5313297" y="-35247"/>
                    <a:pt x="5547756" y="38035"/>
                    <a:pt x="5847707" y="0"/>
                  </a:cubicBezTo>
                  <a:cubicBezTo>
                    <a:pt x="6147658" y="-38035"/>
                    <a:pt x="6077086" y="-8574"/>
                    <a:pt x="6288423" y="0"/>
                  </a:cubicBezTo>
                  <a:cubicBezTo>
                    <a:pt x="6499760" y="8574"/>
                    <a:pt x="6778219" y="4190"/>
                    <a:pt x="7235633" y="0"/>
                  </a:cubicBezTo>
                  <a:cubicBezTo>
                    <a:pt x="7226250" y="260833"/>
                    <a:pt x="7267759" y="494341"/>
                    <a:pt x="7235633" y="664005"/>
                  </a:cubicBezTo>
                  <a:cubicBezTo>
                    <a:pt x="7058541" y="678455"/>
                    <a:pt x="6866984" y="694339"/>
                    <a:pt x="6577848" y="664005"/>
                  </a:cubicBezTo>
                  <a:cubicBezTo>
                    <a:pt x="6288712" y="633671"/>
                    <a:pt x="6287481" y="668056"/>
                    <a:pt x="6064776" y="664005"/>
                  </a:cubicBezTo>
                  <a:cubicBezTo>
                    <a:pt x="5842071" y="659954"/>
                    <a:pt x="5578416" y="642236"/>
                    <a:pt x="5334635" y="664005"/>
                  </a:cubicBezTo>
                  <a:cubicBezTo>
                    <a:pt x="5090854" y="685774"/>
                    <a:pt x="4947323" y="643839"/>
                    <a:pt x="4821563" y="664005"/>
                  </a:cubicBezTo>
                  <a:cubicBezTo>
                    <a:pt x="4695803" y="684171"/>
                    <a:pt x="4365176" y="681607"/>
                    <a:pt x="4091422" y="664005"/>
                  </a:cubicBezTo>
                  <a:cubicBezTo>
                    <a:pt x="3817668" y="646403"/>
                    <a:pt x="3859559" y="670321"/>
                    <a:pt x="3650706" y="664005"/>
                  </a:cubicBezTo>
                  <a:cubicBezTo>
                    <a:pt x="3441853" y="657689"/>
                    <a:pt x="3278583" y="648212"/>
                    <a:pt x="3137634" y="664005"/>
                  </a:cubicBezTo>
                  <a:cubicBezTo>
                    <a:pt x="2996685" y="679798"/>
                    <a:pt x="2701394" y="678411"/>
                    <a:pt x="2552205" y="664005"/>
                  </a:cubicBezTo>
                  <a:cubicBezTo>
                    <a:pt x="2403016" y="649599"/>
                    <a:pt x="2151997" y="664272"/>
                    <a:pt x="2039133" y="664005"/>
                  </a:cubicBezTo>
                  <a:cubicBezTo>
                    <a:pt x="1926269" y="663738"/>
                    <a:pt x="1690338" y="645918"/>
                    <a:pt x="1598417" y="664005"/>
                  </a:cubicBezTo>
                  <a:cubicBezTo>
                    <a:pt x="1506496" y="682092"/>
                    <a:pt x="1178687" y="684133"/>
                    <a:pt x="1012989" y="664005"/>
                  </a:cubicBezTo>
                  <a:cubicBezTo>
                    <a:pt x="847291" y="643877"/>
                    <a:pt x="342122" y="705725"/>
                    <a:pt x="0" y="664005"/>
                  </a:cubicBezTo>
                  <a:cubicBezTo>
                    <a:pt x="476" y="332951"/>
                    <a:pt x="-15039" y="174347"/>
                    <a:pt x="0" y="0"/>
                  </a:cubicBezTo>
                  <a:close/>
                </a:path>
              </a:pathLst>
            </a:custGeom>
            <a:ln w="9525">
              <a:solidFill>
                <a:srgbClr val="7030A0"/>
              </a:solidFill>
              <a:miter lim="800000"/>
              <a:headEnd/>
              <a:tailEnd/>
              <a:extLst>
                <a:ext uri="{C807C97D-BFC1-408E-A445-0C87EB9F89A2}">
                  <ask:lineSketchStyleProps xmlns:ask="http://schemas.microsoft.com/office/drawing/2018/sketchyshapes" sd="1237732159">
                    <a:prstGeom prst="rect">
                      <a:avLst/>
                    </a:prstGeom>
                    <ask:type>
                      <ask:lineSketchFreehand/>
                    </ask:type>
                  </ask:lineSketchStyleProps>
                </a:ext>
              </a:extLst>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22" name="Rectangle 15">
              <a:extLst>
                <a:ext uri="{FF2B5EF4-FFF2-40B4-BE49-F238E27FC236}">
                  <a16:creationId xmlns:a16="http://schemas.microsoft.com/office/drawing/2014/main" id="{C5861E5F-97D8-4803-40D5-345463C85C6A}"/>
                </a:ext>
              </a:extLst>
            </p:cNvPr>
            <p:cNvSpPr txBox="1">
              <a:spLocks noChangeArrowheads="1"/>
            </p:cNvSpPr>
            <p:nvPr/>
          </p:nvSpPr>
          <p:spPr bwMode="auto">
            <a:xfrm>
              <a:off x="126376" y="5139387"/>
              <a:ext cx="3124768" cy="777286"/>
            </a:xfrm>
            <a:custGeom>
              <a:avLst/>
              <a:gdLst>
                <a:gd name="connsiteX0" fmla="*/ 0 w 3124768"/>
                <a:gd name="connsiteY0" fmla="*/ 0 h 777286"/>
                <a:gd name="connsiteX1" fmla="*/ 552042 w 3124768"/>
                <a:gd name="connsiteY1" fmla="*/ 0 h 777286"/>
                <a:gd name="connsiteX2" fmla="*/ 1041589 w 3124768"/>
                <a:gd name="connsiteY2" fmla="*/ 0 h 777286"/>
                <a:gd name="connsiteX3" fmla="*/ 1531136 w 3124768"/>
                <a:gd name="connsiteY3" fmla="*/ 0 h 777286"/>
                <a:gd name="connsiteX4" fmla="*/ 2020683 w 3124768"/>
                <a:gd name="connsiteY4" fmla="*/ 0 h 777286"/>
                <a:gd name="connsiteX5" fmla="*/ 2447735 w 3124768"/>
                <a:gd name="connsiteY5" fmla="*/ 0 h 777286"/>
                <a:gd name="connsiteX6" fmla="*/ 3124768 w 3124768"/>
                <a:gd name="connsiteY6" fmla="*/ 0 h 777286"/>
                <a:gd name="connsiteX7" fmla="*/ 3124768 w 3124768"/>
                <a:gd name="connsiteY7" fmla="*/ 365324 h 777286"/>
                <a:gd name="connsiteX8" fmla="*/ 3124768 w 3124768"/>
                <a:gd name="connsiteY8" fmla="*/ 777286 h 777286"/>
                <a:gd name="connsiteX9" fmla="*/ 2666469 w 3124768"/>
                <a:gd name="connsiteY9" fmla="*/ 777286 h 777286"/>
                <a:gd name="connsiteX10" fmla="*/ 2176922 w 3124768"/>
                <a:gd name="connsiteY10" fmla="*/ 777286 h 777286"/>
                <a:gd name="connsiteX11" fmla="*/ 1624879 w 3124768"/>
                <a:gd name="connsiteY11" fmla="*/ 777286 h 777286"/>
                <a:gd name="connsiteX12" fmla="*/ 1104085 w 3124768"/>
                <a:gd name="connsiteY12" fmla="*/ 777286 h 777286"/>
                <a:gd name="connsiteX13" fmla="*/ 645785 w 3124768"/>
                <a:gd name="connsiteY13" fmla="*/ 777286 h 777286"/>
                <a:gd name="connsiteX14" fmla="*/ 0 w 3124768"/>
                <a:gd name="connsiteY14" fmla="*/ 777286 h 777286"/>
                <a:gd name="connsiteX15" fmla="*/ 0 w 3124768"/>
                <a:gd name="connsiteY15" fmla="*/ 396416 h 777286"/>
                <a:gd name="connsiteX16" fmla="*/ 0 w 3124768"/>
                <a:gd name="connsiteY16" fmla="*/ 0 h 777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124768" h="777286" fill="none" extrusionOk="0">
                  <a:moveTo>
                    <a:pt x="0" y="0"/>
                  </a:moveTo>
                  <a:cubicBezTo>
                    <a:pt x="159817" y="-15849"/>
                    <a:pt x="300364" y="42209"/>
                    <a:pt x="552042" y="0"/>
                  </a:cubicBezTo>
                  <a:cubicBezTo>
                    <a:pt x="803720" y="-42209"/>
                    <a:pt x="935833" y="15228"/>
                    <a:pt x="1041589" y="0"/>
                  </a:cubicBezTo>
                  <a:cubicBezTo>
                    <a:pt x="1147345" y="-15228"/>
                    <a:pt x="1347774" y="36164"/>
                    <a:pt x="1531136" y="0"/>
                  </a:cubicBezTo>
                  <a:cubicBezTo>
                    <a:pt x="1714498" y="-36164"/>
                    <a:pt x="1873490" y="46137"/>
                    <a:pt x="2020683" y="0"/>
                  </a:cubicBezTo>
                  <a:cubicBezTo>
                    <a:pt x="2167876" y="-46137"/>
                    <a:pt x="2243340" y="27155"/>
                    <a:pt x="2447735" y="0"/>
                  </a:cubicBezTo>
                  <a:cubicBezTo>
                    <a:pt x="2652130" y="-27155"/>
                    <a:pt x="2816387" y="55246"/>
                    <a:pt x="3124768" y="0"/>
                  </a:cubicBezTo>
                  <a:cubicBezTo>
                    <a:pt x="3152184" y="133421"/>
                    <a:pt x="3113426" y="204473"/>
                    <a:pt x="3124768" y="365324"/>
                  </a:cubicBezTo>
                  <a:cubicBezTo>
                    <a:pt x="3136110" y="526175"/>
                    <a:pt x="3111019" y="643346"/>
                    <a:pt x="3124768" y="777286"/>
                  </a:cubicBezTo>
                  <a:cubicBezTo>
                    <a:pt x="3020932" y="803878"/>
                    <a:pt x="2879746" y="734617"/>
                    <a:pt x="2666469" y="777286"/>
                  </a:cubicBezTo>
                  <a:cubicBezTo>
                    <a:pt x="2453192" y="819955"/>
                    <a:pt x="2371882" y="749313"/>
                    <a:pt x="2176922" y="777286"/>
                  </a:cubicBezTo>
                  <a:cubicBezTo>
                    <a:pt x="1981962" y="805259"/>
                    <a:pt x="1898996" y="736987"/>
                    <a:pt x="1624879" y="777286"/>
                  </a:cubicBezTo>
                  <a:cubicBezTo>
                    <a:pt x="1350762" y="817585"/>
                    <a:pt x="1355738" y="746131"/>
                    <a:pt x="1104085" y="777286"/>
                  </a:cubicBezTo>
                  <a:cubicBezTo>
                    <a:pt x="852432" y="808441"/>
                    <a:pt x="778725" y="762993"/>
                    <a:pt x="645785" y="777286"/>
                  </a:cubicBezTo>
                  <a:cubicBezTo>
                    <a:pt x="512845" y="791579"/>
                    <a:pt x="201461" y="769964"/>
                    <a:pt x="0" y="777286"/>
                  </a:cubicBezTo>
                  <a:cubicBezTo>
                    <a:pt x="-30668" y="600616"/>
                    <a:pt x="41272" y="581428"/>
                    <a:pt x="0" y="396416"/>
                  </a:cubicBezTo>
                  <a:cubicBezTo>
                    <a:pt x="-41272" y="211404"/>
                    <a:pt x="12827" y="177915"/>
                    <a:pt x="0" y="0"/>
                  </a:cubicBezTo>
                  <a:close/>
                </a:path>
                <a:path w="3124768" h="777286" stroke="0" extrusionOk="0">
                  <a:moveTo>
                    <a:pt x="0" y="0"/>
                  </a:moveTo>
                  <a:cubicBezTo>
                    <a:pt x="215773" y="-61718"/>
                    <a:pt x="307771" y="61789"/>
                    <a:pt x="552042" y="0"/>
                  </a:cubicBezTo>
                  <a:cubicBezTo>
                    <a:pt x="796313" y="-61789"/>
                    <a:pt x="990058" y="14611"/>
                    <a:pt x="1104085" y="0"/>
                  </a:cubicBezTo>
                  <a:cubicBezTo>
                    <a:pt x="1218112" y="-14611"/>
                    <a:pt x="1420964" y="28332"/>
                    <a:pt x="1562384" y="0"/>
                  </a:cubicBezTo>
                  <a:cubicBezTo>
                    <a:pt x="1703804" y="-28332"/>
                    <a:pt x="1895660" y="13338"/>
                    <a:pt x="2114426" y="0"/>
                  </a:cubicBezTo>
                  <a:cubicBezTo>
                    <a:pt x="2333192" y="-13338"/>
                    <a:pt x="2418020" y="14756"/>
                    <a:pt x="2572726" y="0"/>
                  </a:cubicBezTo>
                  <a:cubicBezTo>
                    <a:pt x="2727432" y="-14756"/>
                    <a:pt x="2999123" y="62195"/>
                    <a:pt x="3124768" y="0"/>
                  </a:cubicBezTo>
                  <a:cubicBezTo>
                    <a:pt x="3147497" y="110213"/>
                    <a:pt x="3098036" y="266221"/>
                    <a:pt x="3124768" y="365324"/>
                  </a:cubicBezTo>
                  <a:cubicBezTo>
                    <a:pt x="3151500" y="464427"/>
                    <a:pt x="3102710" y="669025"/>
                    <a:pt x="3124768" y="777286"/>
                  </a:cubicBezTo>
                  <a:cubicBezTo>
                    <a:pt x="2926053" y="781187"/>
                    <a:pt x="2887499" y="769557"/>
                    <a:pt x="2697716" y="777286"/>
                  </a:cubicBezTo>
                  <a:cubicBezTo>
                    <a:pt x="2507933" y="785015"/>
                    <a:pt x="2361269" y="756316"/>
                    <a:pt x="2208169" y="777286"/>
                  </a:cubicBezTo>
                  <a:cubicBezTo>
                    <a:pt x="2055069" y="798256"/>
                    <a:pt x="1860037" y="713768"/>
                    <a:pt x="1656127" y="777286"/>
                  </a:cubicBezTo>
                  <a:cubicBezTo>
                    <a:pt x="1452217" y="840804"/>
                    <a:pt x="1308622" y="745490"/>
                    <a:pt x="1104085" y="777286"/>
                  </a:cubicBezTo>
                  <a:cubicBezTo>
                    <a:pt x="899548" y="809082"/>
                    <a:pt x="682006" y="763416"/>
                    <a:pt x="520795" y="777286"/>
                  </a:cubicBezTo>
                  <a:cubicBezTo>
                    <a:pt x="359584" y="791156"/>
                    <a:pt x="166698" y="767760"/>
                    <a:pt x="0" y="777286"/>
                  </a:cubicBezTo>
                  <a:cubicBezTo>
                    <a:pt x="-24379" y="673206"/>
                    <a:pt x="33249" y="531591"/>
                    <a:pt x="0" y="411962"/>
                  </a:cubicBezTo>
                  <a:cubicBezTo>
                    <a:pt x="-33249" y="292333"/>
                    <a:pt x="8546" y="144479"/>
                    <a:pt x="0" y="0"/>
                  </a:cubicBezTo>
                  <a:close/>
                </a:path>
              </a:pathLst>
            </a:custGeom>
            <a:solidFill>
              <a:schemeClr val="bg1"/>
            </a:solidFill>
            <a:ln w="9525">
              <a:solidFill>
                <a:srgbClr val="7030A0"/>
              </a:solidFill>
              <a:miter lim="800000"/>
              <a:headEnd/>
              <a:tailEnd/>
              <a:extLst>
                <a:ext uri="{C807C97D-BFC1-408E-A445-0C87EB9F89A2}">
                  <ask:lineSketchStyleProps xmlns:ask="http://schemas.microsoft.com/office/drawing/2018/sketchyshapes" sd="1211685927">
                    <a:prstGeom prst="rect">
                      <a:avLst/>
                    </a:prstGeom>
                    <ask:type>
                      <ask:lineSketchScribble/>
                    </ask:type>
                  </ask:lineSketchStyleProps>
                </a:ext>
              </a:extLst>
            </a:ln>
            <a:effectLst>
              <a:outerShdw blurRad="50800" dist="38100" dir="2700000" algn="tl" rotWithShape="0">
                <a:prstClr val="black">
                  <a:alpha val="40000"/>
                </a:prstClr>
              </a:outerShdw>
            </a:effectLst>
          </p:spPr>
          <p:txBody>
            <a:bodyPr lIns="80147" tIns="40074" rIns="80147" bIns="40074"/>
            <a:lstStyle/>
            <a:p>
              <a:pPr marL="342900" lvl="1" indent="-342900">
                <a:buFont typeface="+mj-lt"/>
                <a:buAutoNum type="arabicPeriod" startAt="4"/>
              </a:pPr>
              <a:r>
                <a:rPr lang="en-US" sz="1400" b="1" u="sng" dirty="0">
                  <a:solidFill>
                    <a:srgbClr val="7030A0"/>
                  </a:solidFill>
                  <a:latin typeface="Calibri" panose="020F0502020204030204" pitchFamily="34" charset="0"/>
                  <a:ea typeface="Times New Roman" panose="02020603050405020304" pitchFamily="18" charset="0"/>
                  <a:cs typeface="Times New Roman" panose="02020603050405020304" pitchFamily="18" charset="0"/>
                </a:rPr>
                <a:t>Updated correlation factors</a:t>
              </a:r>
              <a:r>
                <a:rPr lang="en-US" sz="1400" b="1" dirty="0">
                  <a:solidFill>
                    <a:srgbClr val="7030A0"/>
                  </a:solidFill>
                  <a:latin typeface="Calibri" panose="020F0502020204030204" pitchFamily="34" charset="0"/>
                  <a:ea typeface="Times New Roman" panose="02020603050405020304" pitchFamily="18" charset="0"/>
                  <a:cs typeface="Times New Roman" panose="02020603050405020304" pitchFamily="18" charset="0"/>
                </a:rPr>
                <a:t>: SRTT19.5 </a:t>
              </a:r>
              <a:r>
                <a:rPr lang="en-US" sz="1400" b="1" dirty="0">
                  <a:solidFill>
                    <a:srgbClr val="7030A0"/>
                  </a:solidFill>
                  <a:latin typeface="Calibri" panose="020F0502020204030204" pitchFamily="34" charset="0"/>
                  <a:ea typeface="Times New Roman" panose="02020603050405020304" pitchFamily="18" charset="0"/>
                  <a:cs typeface="Times New Roman" panose="02020603050405020304" pitchFamily="18" charset="0"/>
                  <a:sym typeface="Wingdings" panose="05000000000000000000" pitchFamily="2" charset="2"/>
                </a:rPr>
                <a:t> 1.57 </a:t>
              </a:r>
              <a:r>
                <a:rPr lang="en-US" sz="1400" dirty="0">
                  <a:solidFill>
                    <a:srgbClr val="7030A0"/>
                  </a:solidFill>
                  <a:latin typeface="Calibri" panose="020F0502020204030204" pitchFamily="34" charset="0"/>
                  <a:ea typeface="Times New Roman" panose="02020603050405020304" pitchFamily="18" charset="0"/>
                  <a:cs typeface="Times New Roman" panose="02020603050405020304" pitchFamily="18" charset="0"/>
                  <a:sym typeface="Wingdings" panose="05000000000000000000" pitchFamily="2" charset="2"/>
                </a:rPr>
                <a:t>(instead of 1.53)</a:t>
              </a:r>
            </a:p>
            <a:p>
              <a:pPr marL="355600" lvl="1">
                <a:spcAft>
                  <a:spcPts val="1200"/>
                </a:spcAft>
              </a:pPr>
              <a:r>
                <a:rPr lang="en-US" sz="1400" b="1" dirty="0">
                  <a:solidFill>
                    <a:srgbClr val="7030A0"/>
                  </a:solidFill>
                  <a:latin typeface="Calibri" panose="020F0502020204030204" pitchFamily="34" charset="0"/>
                  <a:ea typeface="Times New Roman" panose="02020603050405020304" pitchFamily="18" charset="0"/>
                  <a:cs typeface="Times New Roman" panose="02020603050405020304" pitchFamily="18" charset="0"/>
                  <a:sym typeface="Wingdings" panose="05000000000000000000" pitchFamily="2" charset="2"/>
                </a:rPr>
                <a:t>SRTT22.5  1.68 </a:t>
              </a:r>
              <a:r>
                <a:rPr lang="en-US" sz="1400" dirty="0">
                  <a:solidFill>
                    <a:srgbClr val="7030A0"/>
                  </a:solidFill>
                  <a:latin typeface="Calibri" panose="020F0502020204030204" pitchFamily="34" charset="0"/>
                  <a:ea typeface="Times New Roman" panose="02020603050405020304" pitchFamily="18" charset="0"/>
                  <a:cs typeface="Times New Roman" panose="02020603050405020304" pitchFamily="18" charset="0"/>
                  <a:sym typeface="Wingdings" panose="05000000000000000000" pitchFamily="2" charset="2"/>
                </a:rPr>
                <a:t>(instead of 1.67)</a:t>
              </a:r>
              <a:endParaRPr lang="en-US" sz="1400" dirty="0">
                <a:solidFill>
                  <a:srgbClr val="7030A0"/>
                </a:solidFill>
                <a:latin typeface="Calibri" panose="020F0502020204030204" pitchFamily="34" charset="0"/>
                <a:ea typeface="Times New Roman" panose="02020603050405020304" pitchFamily="18" charset="0"/>
                <a:cs typeface="Times New Roman" panose="02020603050405020304" pitchFamily="18" charset="0"/>
              </a:endParaRPr>
            </a:p>
          </p:txBody>
        </p:sp>
      </p:grpSp>
      <p:sp>
        <p:nvSpPr>
          <p:cNvPr id="23" name="Rectangle 22">
            <a:extLst>
              <a:ext uri="{FF2B5EF4-FFF2-40B4-BE49-F238E27FC236}">
                <a16:creationId xmlns:a16="http://schemas.microsoft.com/office/drawing/2014/main" id="{B56F3FC2-1191-2FD3-A682-9D33E541AD7C}"/>
              </a:ext>
            </a:extLst>
          </p:cNvPr>
          <p:cNvSpPr/>
          <p:nvPr/>
        </p:nvSpPr>
        <p:spPr>
          <a:xfrm>
            <a:off x="9487028" y="5942695"/>
            <a:ext cx="393609" cy="294561"/>
          </a:xfrm>
          <a:prstGeom prst="rect">
            <a:avLst/>
          </a:prstGeom>
          <a:noFill/>
          <a:ln w="57150">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solidFill>
                <a:srgbClr val="7030A0"/>
              </a:solidFill>
            </a:endParaRPr>
          </a:p>
        </p:txBody>
      </p:sp>
      <p:sp>
        <p:nvSpPr>
          <p:cNvPr id="17" name="Rechteck 16">
            <a:extLst>
              <a:ext uri="{FF2B5EF4-FFF2-40B4-BE49-F238E27FC236}">
                <a16:creationId xmlns:a16="http://schemas.microsoft.com/office/drawing/2014/main" id="{4DAE5462-DD53-0648-2220-0AFDD15F0A1F}"/>
              </a:ext>
            </a:extLst>
          </p:cNvPr>
          <p:cNvSpPr/>
          <p:nvPr/>
        </p:nvSpPr>
        <p:spPr>
          <a:xfrm>
            <a:off x="5892127" y="2686086"/>
            <a:ext cx="90835" cy="1411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21" name="Group 20">
            <a:extLst>
              <a:ext uri="{FF2B5EF4-FFF2-40B4-BE49-F238E27FC236}">
                <a16:creationId xmlns:a16="http://schemas.microsoft.com/office/drawing/2014/main" id="{3AA1665D-31A0-BD3D-E207-6B98FD1741A9}"/>
              </a:ext>
            </a:extLst>
          </p:cNvPr>
          <p:cNvGrpSpPr/>
          <p:nvPr/>
        </p:nvGrpSpPr>
        <p:grpSpPr>
          <a:xfrm>
            <a:off x="4290258" y="1594752"/>
            <a:ext cx="1576207" cy="822619"/>
            <a:chOff x="4290258" y="1594752"/>
            <a:chExt cx="1576207" cy="822619"/>
          </a:xfrm>
        </p:grpSpPr>
        <p:sp>
          <p:nvSpPr>
            <p:cNvPr id="19" name="Rectangle: Rounded Corners 18">
              <a:extLst>
                <a:ext uri="{FF2B5EF4-FFF2-40B4-BE49-F238E27FC236}">
                  <a16:creationId xmlns:a16="http://schemas.microsoft.com/office/drawing/2014/main" id="{C9A0EF7A-8643-9B22-22F4-3F5875DC488D}"/>
                </a:ext>
              </a:extLst>
            </p:cNvPr>
            <p:cNvSpPr/>
            <p:nvPr/>
          </p:nvSpPr>
          <p:spPr>
            <a:xfrm>
              <a:off x="4290258" y="2037337"/>
              <a:ext cx="218289" cy="380034"/>
            </a:xfrm>
            <a:custGeom>
              <a:avLst/>
              <a:gdLst>
                <a:gd name="connsiteX0" fmla="*/ 0 w 218289"/>
                <a:gd name="connsiteY0" fmla="*/ 36382 h 380034"/>
                <a:gd name="connsiteX1" fmla="*/ 36382 w 218289"/>
                <a:gd name="connsiteY1" fmla="*/ 0 h 380034"/>
                <a:gd name="connsiteX2" fmla="*/ 181907 w 218289"/>
                <a:gd name="connsiteY2" fmla="*/ 0 h 380034"/>
                <a:gd name="connsiteX3" fmla="*/ 218289 w 218289"/>
                <a:gd name="connsiteY3" fmla="*/ 36382 h 380034"/>
                <a:gd name="connsiteX4" fmla="*/ 218289 w 218289"/>
                <a:gd name="connsiteY4" fmla="*/ 343652 h 380034"/>
                <a:gd name="connsiteX5" fmla="*/ 181907 w 218289"/>
                <a:gd name="connsiteY5" fmla="*/ 380034 h 380034"/>
                <a:gd name="connsiteX6" fmla="*/ 36382 w 218289"/>
                <a:gd name="connsiteY6" fmla="*/ 380034 h 380034"/>
                <a:gd name="connsiteX7" fmla="*/ 0 w 218289"/>
                <a:gd name="connsiteY7" fmla="*/ 343652 h 380034"/>
                <a:gd name="connsiteX8" fmla="*/ 0 w 218289"/>
                <a:gd name="connsiteY8" fmla="*/ 36382 h 380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8289" h="380034" extrusionOk="0">
                  <a:moveTo>
                    <a:pt x="0" y="36382"/>
                  </a:moveTo>
                  <a:cubicBezTo>
                    <a:pt x="-269" y="11745"/>
                    <a:pt x="13453" y="-3129"/>
                    <a:pt x="36382" y="0"/>
                  </a:cubicBezTo>
                  <a:cubicBezTo>
                    <a:pt x="81348" y="-10917"/>
                    <a:pt x="140151" y="7900"/>
                    <a:pt x="181907" y="0"/>
                  </a:cubicBezTo>
                  <a:cubicBezTo>
                    <a:pt x="202924" y="2586"/>
                    <a:pt x="216761" y="13347"/>
                    <a:pt x="218289" y="36382"/>
                  </a:cubicBezTo>
                  <a:cubicBezTo>
                    <a:pt x="254209" y="179827"/>
                    <a:pt x="200185" y="243162"/>
                    <a:pt x="218289" y="343652"/>
                  </a:cubicBezTo>
                  <a:cubicBezTo>
                    <a:pt x="215504" y="364543"/>
                    <a:pt x="206244" y="378092"/>
                    <a:pt x="181907" y="380034"/>
                  </a:cubicBezTo>
                  <a:cubicBezTo>
                    <a:pt x="132939" y="396647"/>
                    <a:pt x="107894" y="365168"/>
                    <a:pt x="36382" y="380034"/>
                  </a:cubicBezTo>
                  <a:cubicBezTo>
                    <a:pt x="14142" y="378164"/>
                    <a:pt x="420" y="365852"/>
                    <a:pt x="0" y="343652"/>
                  </a:cubicBezTo>
                  <a:cubicBezTo>
                    <a:pt x="-14395" y="234146"/>
                    <a:pt x="4436" y="168866"/>
                    <a:pt x="0" y="36382"/>
                  </a:cubicBezTo>
                  <a:close/>
                </a:path>
              </a:pathLst>
            </a:custGeom>
            <a:noFill/>
            <a:ln>
              <a:solidFill>
                <a:srgbClr val="C00000"/>
              </a:solidFill>
              <a:extLst>
                <a:ext uri="{C807C97D-BFC1-408E-A445-0C87EB9F89A2}">
                  <ask:lineSketchStyleProps xmlns:ask="http://schemas.microsoft.com/office/drawing/2018/sketchyshapes" sd="1688600792">
                    <a:prstGeom prst="roundRect">
                      <a:avLst/>
                    </a:prstGeom>
                    <ask:type>
                      <ask:lineSketchScribble/>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ectangle: Rounded Corners 19">
              <a:extLst>
                <a:ext uri="{FF2B5EF4-FFF2-40B4-BE49-F238E27FC236}">
                  <a16:creationId xmlns:a16="http://schemas.microsoft.com/office/drawing/2014/main" id="{D80F4497-C610-F719-393A-E5A04A914326}"/>
                </a:ext>
              </a:extLst>
            </p:cNvPr>
            <p:cNvSpPr/>
            <p:nvPr/>
          </p:nvSpPr>
          <p:spPr>
            <a:xfrm>
              <a:off x="5648176" y="1594752"/>
              <a:ext cx="218289" cy="643608"/>
            </a:xfrm>
            <a:custGeom>
              <a:avLst/>
              <a:gdLst>
                <a:gd name="connsiteX0" fmla="*/ 0 w 218289"/>
                <a:gd name="connsiteY0" fmla="*/ 36382 h 643608"/>
                <a:gd name="connsiteX1" fmla="*/ 36382 w 218289"/>
                <a:gd name="connsiteY1" fmla="*/ 0 h 643608"/>
                <a:gd name="connsiteX2" fmla="*/ 181907 w 218289"/>
                <a:gd name="connsiteY2" fmla="*/ 0 h 643608"/>
                <a:gd name="connsiteX3" fmla="*/ 218289 w 218289"/>
                <a:gd name="connsiteY3" fmla="*/ 36382 h 643608"/>
                <a:gd name="connsiteX4" fmla="*/ 218289 w 218289"/>
                <a:gd name="connsiteY4" fmla="*/ 607226 h 643608"/>
                <a:gd name="connsiteX5" fmla="*/ 181907 w 218289"/>
                <a:gd name="connsiteY5" fmla="*/ 643608 h 643608"/>
                <a:gd name="connsiteX6" fmla="*/ 36382 w 218289"/>
                <a:gd name="connsiteY6" fmla="*/ 643608 h 643608"/>
                <a:gd name="connsiteX7" fmla="*/ 0 w 218289"/>
                <a:gd name="connsiteY7" fmla="*/ 607226 h 643608"/>
                <a:gd name="connsiteX8" fmla="*/ 0 w 218289"/>
                <a:gd name="connsiteY8" fmla="*/ 36382 h 6436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8289" h="643608" extrusionOk="0">
                  <a:moveTo>
                    <a:pt x="0" y="36382"/>
                  </a:moveTo>
                  <a:cubicBezTo>
                    <a:pt x="-269" y="11745"/>
                    <a:pt x="13453" y="-3129"/>
                    <a:pt x="36382" y="0"/>
                  </a:cubicBezTo>
                  <a:cubicBezTo>
                    <a:pt x="81348" y="-10917"/>
                    <a:pt x="140151" y="7900"/>
                    <a:pt x="181907" y="0"/>
                  </a:cubicBezTo>
                  <a:cubicBezTo>
                    <a:pt x="202924" y="2586"/>
                    <a:pt x="216761" y="13347"/>
                    <a:pt x="218289" y="36382"/>
                  </a:cubicBezTo>
                  <a:cubicBezTo>
                    <a:pt x="254773" y="247569"/>
                    <a:pt x="188109" y="469461"/>
                    <a:pt x="218289" y="607226"/>
                  </a:cubicBezTo>
                  <a:cubicBezTo>
                    <a:pt x="215504" y="628117"/>
                    <a:pt x="206244" y="641666"/>
                    <a:pt x="181907" y="643608"/>
                  </a:cubicBezTo>
                  <a:cubicBezTo>
                    <a:pt x="132939" y="660221"/>
                    <a:pt x="107894" y="628742"/>
                    <a:pt x="36382" y="643608"/>
                  </a:cubicBezTo>
                  <a:cubicBezTo>
                    <a:pt x="14142" y="641738"/>
                    <a:pt x="420" y="629426"/>
                    <a:pt x="0" y="607226"/>
                  </a:cubicBezTo>
                  <a:cubicBezTo>
                    <a:pt x="-8669" y="430668"/>
                    <a:pt x="34612" y="273694"/>
                    <a:pt x="0" y="36382"/>
                  </a:cubicBezTo>
                  <a:close/>
                </a:path>
              </a:pathLst>
            </a:custGeom>
            <a:noFill/>
            <a:ln>
              <a:solidFill>
                <a:srgbClr val="C00000"/>
              </a:solidFill>
              <a:extLst>
                <a:ext uri="{C807C97D-BFC1-408E-A445-0C87EB9F89A2}">
                  <ask:lineSketchStyleProps xmlns:ask="http://schemas.microsoft.com/office/drawing/2018/sketchyshapes" sd="1688600792">
                    <a:prstGeom prst="roundRect">
                      <a:avLst/>
                    </a:prstGeom>
                    <ask:type>
                      <ask:lineSketchScribble/>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84990135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A8A01C38-975A-4082-B297-E5FBF26AE62E}"/>
              </a:ext>
            </a:extLst>
          </p:cNvPr>
          <p:cNvSpPr>
            <a:spLocks noGrp="1"/>
          </p:cNvSpPr>
          <p:nvPr>
            <p:ph type="dt" sz="half" idx="10"/>
          </p:nvPr>
        </p:nvSpPr>
        <p:spPr/>
        <p:txBody>
          <a:bodyPr/>
          <a:lstStyle/>
          <a:p>
            <a:r>
              <a:rPr lang="de-DE"/>
              <a:t>January 30, 2024</a:t>
            </a:r>
            <a:endParaRPr lang="en-US" dirty="0"/>
          </a:p>
        </p:txBody>
      </p:sp>
      <p:sp>
        <p:nvSpPr>
          <p:cNvPr id="3" name="Fußzeilenplatzhalter 2">
            <a:extLst>
              <a:ext uri="{FF2B5EF4-FFF2-40B4-BE49-F238E27FC236}">
                <a16:creationId xmlns:a16="http://schemas.microsoft.com/office/drawing/2014/main" id="{20DEB907-BAA1-44B7-80F1-9462388BEFF4}"/>
              </a:ext>
            </a:extLst>
          </p:cNvPr>
          <p:cNvSpPr>
            <a:spLocks noGrp="1"/>
          </p:cNvSpPr>
          <p:nvPr>
            <p:ph type="ftr" sz="quarter" idx="11"/>
          </p:nvPr>
        </p:nvSpPr>
        <p:spPr/>
        <p:txBody>
          <a:bodyPr/>
          <a:lstStyle/>
          <a:p>
            <a:r>
              <a:rPr lang="en-US"/>
              <a:t>The European Tyre and Rim Technical Organization</a:t>
            </a:r>
            <a:endParaRPr lang="en-US" dirty="0"/>
          </a:p>
        </p:txBody>
      </p:sp>
      <p:sp>
        <p:nvSpPr>
          <p:cNvPr id="14" name="Rectangle 15">
            <a:extLst>
              <a:ext uri="{FF2B5EF4-FFF2-40B4-BE49-F238E27FC236}">
                <a16:creationId xmlns:a16="http://schemas.microsoft.com/office/drawing/2014/main" id="{88C19484-D3E5-29DA-51DF-11F040798C39}"/>
              </a:ext>
            </a:extLst>
          </p:cNvPr>
          <p:cNvSpPr txBox="1">
            <a:spLocks noChangeArrowheads="1"/>
          </p:cNvSpPr>
          <p:nvPr/>
        </p:nvSpPr>
        <p:spPr bwMode="auto">
          <a:xfrm>
            <a:off x="455032" y="1667951"/>
            <a:ext cx="11033412" cy="3679713"/>
          </a:xfrm>
          <a:prstGeom prst="rect">
            <a:avLst/>
          </a:prstGeom>
          <a:noFill/>
          <a:ln w="9525">
            <a:noFill/>
            <a:miter lim="800000"/>
            <a:headEnd/>
            <a:tailEnd/>
          </a:ln>
        </p:spPr>
        <p:txBody>
          <a:bodyPr lIns="80147" tIns="40074" rIns="80147" bIns="40074"/>
          <a:lstStyle/>
          <a:p>
            <a:pPr marL="374650" indent="-285750">
              <a:lnSpc>
                <a:spcPct val="150000"/>
              </a:lnSpc>
              <a:buFont typeface="Wingdings" panose="05000000000000000000" pitchFamily="2" charset="2"/>
              <a:buChar char="Ø"/>
              <a:tabLst>
                <a:tab pos="2286000" algn="l"/>
              </a:tabLst>
            </a:pPr>
            <a:r>
              <a:rPr lang="en-US" sz="1600" dirty="0">
                <a:latin typeface="Arial" pitchFamily="34" charset="0"/>
                <a:ea typeface="Calibri"/>
                <a:cs typeface="Arial" pitchFamily="34" charset="0"/>
                <a:sym typeface="Wingdings" pitchFamily="2" charset="2"/>
              </a:rPr>
              <a:t>The NEW SRTT 19.5 and 22.5 are </a:t>
            </a:r>
            <a:r>
              <a:rPr lang="en-US" sz="1600" u="sng" dirty="0">
                <a:latin typeface="Arial" pitchFamily="34" charset="0"/>
                <a:ea typeface="Calibri"/>
                <a:cs typeface="Arial" pitchFamily="34" charset="0"/>
                <a:sym typeface="Wingdings" pitchFamily="2" charset="2"/>
              </a:rPr>
              <a:t>now equivalent with much higher performance stability</a:t>
            </a:r>
            <a:br>
              <a:rPr lang="en-US" sz="1600" dirty="0">
                <a:latin typeface="Arial" pitchFamily="34" charset="0"/>
                <a:ea typeface="Calibri"/>
                <a:cs typeface="Arial" pitchFamily="34" charset="0"/>
                <a:sym typeface="Wingdings" pitchFamily="2" charset="2"/>
              </a:rPr>
            </a:br>
            <a:r>
              <a:rPr lang="en-US" sz="1600" dirty="0">
                <a:latin typeface="Arial" pitchFamily="34" charset="0"/>
                <a:ea typeface="Calibri"/>
                <a:cs typeface="Arial" pitchFamily="34" charset="0"/>
                <a:sym typeface="Wingdings" pitchFamily="2" charset="2"/>
              </a:rPr>
              <a:t> </a:t>
            </a:r>
            <a:r>
              <a:rPr lang="en-US" sz="1600" b="1" dirty="0">
                <a:latin typeface="Arial" pitchFamily="34" charset="0"/>
                <a:ea typeface="Calibri"/>
                <a:cs typeface="Arial" pitchFamily="34" charset="0"/>
                <a:sym typeface="Wingdings" pitchFamily="2" charset="2"/>
              </a:rPr>
              <a:t>Continuation of interchangeability of both NEW SRTT for candidate testing</a:t>
            </a:r>
            <a:br>
              <a:rPr lang="en-US" sz="1600" dirty="0">
                <a:latin typeface="Arial" pitchFamily="34" charset="0"/>
                <a:ea typeface="Calibri"/>
                <a:cs typeface="Arial" pitchFamily="34" charset="0"/>
                <a:sym typeface="Wingdings" pitchFamily="2" charset="2"/>
              </a:rPr>
            </a:br>
            <a:endParaRPr lang="en-US" sz="1600" dirty="0">
              <a:latin typeface="Arial" pitchFamily="34" charset="0"/>
              <a:ea typeface="Calibri"/>
              <a:cs typeface="Arial" pitchFamily="34" charset="0"/>
              <a:sym typeface="Wingdings" pitchFamily="2" charset="2"/>
            </a:endParaRPr>
          </a:p>
          <a:p>
            <a:pPr marL="374650" indent="-285750">
              <a:lnSpc>
                <a:spcPct val="150000"/>
              </a:lnSpc>
              <a:buFont typeface="Wingdings" panose="05000000000000000000" pitchFamily="2" charset="2"/>
              <a:buChar char="Ø"/>
              <a:tabLst>
                <a:tab pos="2286000" algn="l"/>
              </a:tabLst>
            </a:pPr>
            <a:r>
              <a:rPr lang="en-US" sz="1600" dirty="0">
                <a:latin typeface="Arial" pitchFamily="34" charset="0"/>
                <a:ea typeface="Calibri"/>
                <a:cs typeface="Arial" pitchFamily="34" charset="0"/>
                <a:sym typeface="Wingdings" pitchFamily="2" charset="2"/>
              </a:rPr>
              <a:t>Equivalence of NEW SRTT  </a:t>
            </a:r>
            <a:r>
              <a:rPr lang="en-US" sz="1600" b="1" dirty="0">
                <a:latin typeface="Arial" pitchFamily="34" charset="0"/>
                <a:ea typeface="Calibri"/>
                <a:cs typeface="Arial" pitchFamily="34" charset="0"/>
                <a:sym typeface="Wingdings" pitchFamily="2" charset="2"/>
              </a:rPr>
              <a:t>Same correlation factor needs to be applied due to interchangeability </a:t>
            </a:r>
          </a:p>
          <a:p>
            <a:pPr marL="88900">
              <a:lnSpc>
                <a:spcPct val="150000"/>
              </a:lnSpc>
              <a:tabLst>
                <a:tab pos="2286000" algn="l"/>
              </a:tabLst>
            </a:pPr>
            <a:endParaRPr lang="en-US" sz="1600" dirty="0">
              <a:latin typeface="Arial" pitchFamily="34" charset="0"/>
              <a:ea typeface="Calibri"/>
              <a:cs typeface="Arial" pitchFamily="34" charset="0"/>
              <a:sym typeface="Wingdings" pitchFamily="2" charset="2"/>
            </a:endParaRPr>
          </a:p>
          <a:p>
            <a:pPr marL="374650" indent="-285750">
              <a:lnSpc>
                <a:spcPct val="150000"/>
              </a:lnSpc>
              <a:buFont typeface="Wingdings" panose="05000000000000000000" pitchFamily="2" charset="2"/>
              <a:buChar char="Ø"/>
              <a:tabLst>
                <a:tab pos="2286000" algn="l"/>
              </a:tabLst>
            </a:pPr>
            <a:r>
              <a:rPr lang="en-US" sz="1600" u="sng" dirty="0">
                <a:latin typeface="Arial" pitchFamily="34" charset="0"/>
                <a:ea typeface="Calibri"/>
                <a:cs typeface="Arial" pitchFamily="34" charset="0"/>
                <a:sym typeface="Wingdings" pitchFamily="2" charset="2"/>
              </a:rPr>
              <a:t>Higher challenge to exceed threshold vs. the NEW SRTTs due to lower test variation of NEW SRTTs</a:t>
            </a:r>
            <a:br>
              <a:rPr lang="en-US" sz="1600" dirty="0">
                <a:latin typeface="Arial" pitchFamily="34" charset="0"/>
                <a:ea typeface="Calibri"/>
                <a:cs typeface="Arial" pitchFamily="34" charset="0"/>
                <a:sym typeface="Wingdings" pitchFamily="2" charset="2"/>
              </a:rPr>
            </a:br>
            <a:r>
              <a:rPr lang="en-US" sz="1600" dirty="0">
                <a:latin typeface="Arial" pitchFamily="34" charset="0"/>
                <a:ea typeface="Calibri"/>
                <a:cs typeface="Arial" pitchFamily="34" charset="0"/>
                <a:sym typeface="Wingdings" pitchFamily="2" charset="2"/>
              </a:rPr>
              <a:t>(strong reduced influence of test conditions on candidate snow index) </a:t>
            </a:r>
            <a:br>
              <a:rPr lang="en-US" sz="1600" dirty="0">
                <a:latin typeface="Arial" pitchFamily="34" charset="0"/>
                <a:ea typeface="Calibri"/>
                <a:cs typeface="Arial" pitchFamily="34" charset="0"/>
                <a:sym typeface="Wingdings" pitchFamily="2" charset="2"/>
              </a:rPr>
            </a:br>
            <a:r>
              <a:rPr lang="en-US" sz="1600" dirty="0">
                <a:latin typeface="Arial" pitchFamily="34" charset="0"/>
                <a:ea typeface="Calibri"/>
                <a:cs typeface="Arial" pitchFamily="34" charset="0"/>
                <a:sym typeface="Wingdings" pitchFamily="2" charset="2"/>
              </a:rPr>
              <a:t> </a:t>
            </a:r>
            <a:r>
              <a:rPr lang="en-US" sz="1600" b="1" dirty="0">
                <a:latin typeface="Arial" pitchFamily="34" charset="0"/>
                <a:ea typeface="Calibri"/>
                <a:cs typeface="Arial" pitchFamily="34" charset="0"/>
                <a:sym typeface="Wingdings" pitchFamily="2" charset="2"/>
              </a:rPr>
              <a:t>No benefit expected when testing 19.5 and 17.5 candidates due to higher stability of the NEW SRTT</a:t>
            </a:r>
            <a:br>
              <a:rPr lang="en-US" sz="1600" dirty="0">
                <a:latin typeface="Arial" pitchFamily="34" charset="0"/>
                <a:ea typeface="Calibri"/>
                <a:cs typeface="Arial" pitchFamily="34" charset="0"/>
                <a:sym typeface="Wingdings" pitchFamily="2" charset="2"/>
              </a:rPr>
            </a:br>
            <a:endParaRPr lang="en-US" sz="1600" dirty="0">
              <a:latin typeface="Arial" pitchFamily="34" charset="0"/>
              <a:ea typeface="Calibri"/>
              <a:cs typeface="Arial" pitchFamily="34" charset="0"/>
              <a:sym typeface="Wingdings" pitchFamily="2" charset="2"/>
            </a:endParaRPr>
          </a:p>
        </p:txBody>
      </p:sp>
      <p:sp>
        <p:nvSpPr>
          <p:cNvPr id="7" name="Textfeld 6">
            <a:extLst>
              <a:ext uri="{FF2B5EF4-FFF2-40B4-BE49-F238E27FC236}">
                <a16:creationId xmlns:a16="http://schemas.microsoft.com/office/drawing/2014/main" id="{CCA17EA3-71A4-34A7-A842-E411E1A8AAAB}"/>
              </a:ext>
            </a:extLst>
          </p:cNvPr>
          <p:cNvSpPr txBox="1"/>
          <p:nvPr/>
        </p:nvSpPr>
        <p:spPr>
          <a:xfrm>
            <a:off x="513805" y="644962"/>
            <a:ext cx="10098777" cy="523220"/>
          </a:xfrm>
          <a:prstGeom prst="rect">
            <a:avLst/>
          </a:prstGeom>
          <a:noFill/>
        </p:spPr>
        <p:txBody>
          <a:bodyPr wrap="square" rtlCol="0">
            <a:spAutoFit/>
          </a:bodyPr>
          <a:lstStyle/>
          <a:p>
            <a:r>
              <a:rPr lang="en-US" sz="2800" dirty="0"/>
              <a:t>Analysis of Test Results – Conclusions considering all valid results</a:t>
            </a:r>
          </a:p>
        </p:txBody>
      </p:sp>
    </p:spTree>
    <p:extLst>
      <p:ext uri="{BB962C8B-B14F-4D97-AF65-F5344CB8AC3E}">
        <p14:creationId xmlns:p14="http://schemas.microsoft.com/office/powerpoint/2010/main" val="407039449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738D9B33-D314-4D05-B5F2-CBD7E682BDAC}"/>
              </a:ext>
            </a:extLst>
          </p:cNvPr>
          <p:cNvSpPr>
            <a:spLocks noGrp="1"/>
          </p:cNvSpPr>
          <p:nvPr>
            <p:ph type="dt" sz="half" idx="10"/>
          </p:nvPr>
        </p:nvSpPr>
        <p:spPr/>
        <p:txBody>
          <a:bodyPr/>
          <a:lstStyle/>
          <a:p>
            <a:r>
              <a:rPr lang="de-DE" dirty="0" err="1"/>
              <a:t>January</a:t>
            </a:r>
            <a:r>
              <a:rPr lang="de-DE" dirty="0"/>
              <a:t> 30, 2024</a:t>
            </a:r>
            <a:endParaRPr lang="en-US" dirty="0"/>
          </a:p>
        </p:txBody>
      </p:sp>
      <p:sp>
        <p:nvSpPr>
          <p:cNvPr id="3" name="Fußzeilenplatzhalter 2">
            <a:extLst>
              <a:ext uri="{FF2B5EF4-FFF2-40B4-BE49-F238E27FC236}">
                <a16:creationId xmlns:a16="http://schemas.microsoft.com/office/drawing/2014/main" id="{B4F6D4EE-98BF-4538-B51A-7FA88B93A54C}"/>
              </a:ext>
            </a:extLst>
          </p:cNvPr>
          <p:cNvSpPr>
            <a:spLocks noGrp="1"/>
          </p:cNvSpPr>
          <p:nvPr>
            <p:ph type="ftr" sz="quarter" idx="11"/>
          </p:nvPr>
        </p:nvSpPr>
        <p:spPr/>
        <p:txBody>
          <a:bodyPr/>
          <a:lstStyle/>
          <a:p>
            <a:r>
              <a:rPr lang="en-US"/>
              <a:t>The European Tyre and Rim Technical Organization</a:t>
            </a:r>
            <a:endParaRPr lang="en-US" dirty="0"/>
          </a:p>
        </p:txBody>
      </p:sp>
      <p:sp>
        <p:nvSpPr>
          <p:cNvPr id="8" name="Textfeld 7">
            <a:extLst>
              <a:ext uri="{FF2B5EF4-FFF2-40B4-BE49-F238E27FC236}">
                <a16:creationId xmlns:a16="http://schemas.microsoft.com/office/drawing/2014/main" id="{D813C16D-6BB4-44D8-AD2B-E2A55B0ED867}"/>
              </a:ext>
            </a:extLst>
          </p:cNvPr>
          <p:cNvSpPr txBox="1"/>
          <p:nvPr/>
        </p:nvSpPr>
        <p:spPr>
          <a:xfrm>
            <a:off x="513805" y="635726"/>
            <a:ext cx="9622971" cy="523220"/>
          </a:xfrm>
          <a:prstGeom prst="rect">
            <a:avLst/>
          </a:prstGeom>
          <a:noFill/>
        </p:spPr>
        <p:txBody>
          <a:bodyPr wrap="square" rtlCol="0">
            <a:spAutoFit/>
          </a:bodyPr>
          <a:lstStyle/>
          <a:p>
            <a:r>
              <a:rPr lang="en-US" sz="2800" dirty="0"/>
              <a:t>Summary</a:t>
            </a:r>
          </a:p>
        </p:txBody>
      </p:sp>
      <p:sp>
        <p:nvSpPr>
          <p:cNvPr id="7" name="Textfeld 6">
            <a:extLst>
              <a:ext uri="{FF2B5EF4-FFF2-40B4-BE49-F238E27FC236}">
                <a16:creationId xmlns:a16="http://schemas.microsoft.com/office/drawing/2014/main" id="{A41315F6-DF16-A26E-219B-C01EB3B434AC}"/>
              </a:ext>
            </a:extLst>
          </p:cNvPr>
          <p:cNvSpPr txBox="1"/>
          <p:nvPr/>
        </p:nvSpPr>
        <p:spPr>
          <a:xfrm>
            <a:off x="646006" y="1236092"/>
            <a:ext cx="9031394" cy="4785926"/>
          </a:xfrm>
          <a:prstGeom prst="rect">
            <a:avLst/>
          </a:prstGeom>
          <a:noFill/>
        </p:spPr>
        <p:txBody>
          <a:bodyPr wrap="square" rtlCol="0">
            <a:spAutoFit/>
          </a:bodyPr>
          <a:lstStyle/>
          <a:p>
            <a:pPr marL="628650" indent="-542925">
              <a:spcAft>
                <a:spcPts val="600"/>
              </a:spcAft>
            </a:pPr>
            <a:r>
              <a:rPr lang="en-GB" sz="2000" dirty="0"/>
              <a:t>What is the background for implementation of new C3 SRTT design?</a:t>
            </a:r>
          </a:p>
          <a:p>
            <a:pPr marL="714375" indent="-352425">
              <a:spcAft>
                <a:spcPts val="600"/>
              </a:spcAft>
            </a:pPr>
            <a:r>
              <a:rPr lang="en-GB" sz="2000" b="1" dirty="0">
                <a:solidFill>
                  <a:srgbClr val="004CA6"/>
                </a:solidFill>
                <a:sym typeface="Wingdings" panose="05000000000000000000" pitchFamily="2" charset="2"/>
              </a:rPr>
              <a:t>-	Too high variation of current SRTT leads to a poor reproducibility</a:t>
            </a:r>
          </a:p>
          <a:p>
            <a:pPr marL="714375" indent="-352425">
              <a:spcAft>
                <a:spcPts val="600"/>
              </a:spcAft>
            </a:pPr>
            <a:endParaRPr lang="en-GB" sz="2000" b="1" dirty="0">
              <a:solidFill>
                <a:srgbClr val="004CA6"/>
              </a:solidFill>
              <a:sym typeface="Wingdings" panose="05000000000000000000" pitchFamily="2" charset="2"/>
            </a:endParaRPr>
          </a:p>
          <a:p>
            <a:pPr marL="714375" indent="-628650">
              <a:spcAft>
                <a:spcPts val="600"/>
              </a:spcAft>
            </a:pPr>
            <a:r>
              <a:rPr lang="en-GB" sz="2000" dirty="0"/>
              <a:t>What is the reason for a unique correlation factor for both SRTT sizes?</a:t>
            </a:r>
          </a:p>
          <a:p>
            <a:pPr marL="714375" indent="-352425">
              <a:spcAft>
                <a:spcPts val="600"/>
              </a:spcAft>
            </a:pPr>
            <a:r>
              <a:rPr lang="en-GB" sz="2000" b="1" dirty="0">
                <a:solidFill>
                  <a:schemeClr val="accent1"/>
                </a:solidFill>
                <a:sym typeface="Wingdings" panose="05000000000000000000" pitchFamily="2" charset="2"/>
              </a:rPr>
              <a:t>-	</a:t>
            </a:r>
            <a:r>
              <a:rPr lang="en-GB" sz="2000" b="1" dirty="0">
                <a:solidFill>
                  <a:srgbClr val="004CA6"/>
                </a:solidFill>
                <a:sym typeface="Wingdings" panose="05000000000000000000" pitchFamily="2" charset="2"/>
              </a:rPr>
              <a:t>Improved equivalence of both NEW SRTTs based on test result analysis</a:t>
            </a:r>
          </a:p>
          <a:p>
            <a:pPr marL="714375" indent="-352425">
              <a:spcAft>
                <a:spcPts val="600"/>
              </a:spcAft>
            </a:pPr>
            <a:endParaRPr lang="en-GB" sz="2000" b="1" dirty="0">
              <a:solidFill>
                <a:srgbClr val="004CA6"/>
              </a:solidFill>
            </a:endParaRPr>
          </a:p>
          <a:p>
            <a:pPr marL="628650" indent="-542925">
              <a:spcAft>
                <a:spcPts val="600"/>
              </a:spcAft>
            </a:pPr>
            <a:r>
              <a:rPr lang="en-GB" sz="2000" dirty="0"/>
              <a:t>Why is the final updated calculated factor </a:t>
            </a:r>
            <a:r>
              <a:rPr lang="en-GB" sz="2000" u="sng" dirty="0"/>
              <a:t>1.68</a:t>
            </a:r>
            <a:r>
              <a:rPr lang="en-GB" sz="2000" dirty="0"/>
              <a:t> the right choice? </a:t>
            </a:r>
            <a:endParaRPr lang="en-GB" sz="2000" dirty="0">
              <a:sym typeface="Wingdings" panose="05000000000000000000" pitchFamily="2" charset="2"/>
            </a:endParaRPr>
          </a:p>
          <a:p>
            <a:pPr marL="714375" lvl="1" indent="-352425">
              <a:spcAft>
                <a:spcPts val="600"/>
              </a:spcAft>
            </a:pPr>
            <a:r>
              <a:rPr lang="en-GB" sz="2000" b="1" dirty="0">
                <a:solidFill>
                  <a:srgbClr val="004CA6"/>
                </a:solidFill>
                <a:sym typeface="Wingdings" panose="05000000000000000000" pitchFamily="2" charset="2"/>
              </a:rPr>
              <a:t>-	Covering all current candidate tyres which were tested vs. old SRTT 22.5</a:t>
            </a:r>
            <a:br>
              <a:rPr lang="en-GB" sz="2000" b="1" dirty="0">
                <a:solidFill>
                  <a:srgbClr val="004CA6"/>
                </a:solidFill>
                <a:sym typeface="Wingdings" panose="05000000000000000000" pitchFamily="2" charset="2"/>
              </a:rPr>
            </a:br>
            <a:r>
              <a:rPr lang="en-GB" sz="2000" dirty="0">
                <a:sym typeface="Wingdings" panose="05000000000000000000" pitchFamily="2" charset="2"/>
              </a:rPr>
              <a:t>(a lower coefficient than 1.68 will lead to a global tightening)</a:t>
            </a:r>
            <a:endParaRPr lang="en-GB" sz="2000" b="1" dirty="0">
              <a:solidFill>
                <a:srgbClr val="004CA6"/>
              </a:solidFill>
              <a:sym typeface="Wingdings" panose="05000000000000000000" pitchFamily="2" charset="2"/>
            </a:endParaRPr>
          </a:p>
          <a:p>
            <a:pPr marL="714375" lvl="1" indent="-352425">
              <a:spcAft>
                <a:spcPts val="600"/>
              </a:spcAft>
            </a:pPr>
            <a:r>
              <a:rPr lang="en-GB" sz="2000" b="1" dirty="0">
                <a:solidFill>
                  <a:srgbClr val="004CA6"/>
                </a:solidFill>
                <a:sym typeface="Wingdings" panose="05000000000000000000" pitchFamily="2" charset="2"/>
              </a:rPr>
              <a:t>-	Best fit for covering all local conditions including local market shares  </a:t>
            </a:r>
          </a:p>
          <a:p>
            <a:pPr marL="714375" lvl="1" indent="-352425">
              <a:spcAft>
                <a:spcPts val="600"/>
              </a:spcAft>
            </a:pPr>
            <a:r>
              <a:rPr lang="en-GB" sz="2000" b="1" dirty="0">
                <a:solidFill>
                  <a:srgbClr val="004CA6"/>
                </a:solidFill>
                <a:sym typeface="Wingdings" panose="05000000000000000000" pitchFamily="2" charset="2"/>
              </a:rPr>
              <a:t>-	For candidates tested against SRTT19.5, it will be compensated by the reduced variability of test results because the stability of new SRTT will prevent very positive results due to SRTT poor performance only</a:t>
            </a:r>
          </a:p>
        </p:txBody>
      </p:sp>
    </p:spTree>
    <p:extLst>
      <p:ext uri="{BB962C8B-B14F-4D97-AF65-F5344CB8AC3E}">
        <p14:creationId xmlns:p14="http://schemas.microsoft.com/office/powerpoint/2010/main" val="2058356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7696114-2D5C-7238-EFDA-3764F5C9DA8C}"/>
              </a:ext>
            </a:extLst>
          </p:cNvPr>
          <p:cNvSpPr>
            <a:spLocks noGrp="1"/>
          </p:cNvSpPr>
          <p:nvPr>
            <p:ph type="dt" sz="half" idx="10"/>
          </p:nvPr>
        </p:nvSpPr>
        <p:spPr/>
        <p:txBody>
          <a:bodyPr/>
          <a:lstStyle/>
          <a:p>
            <a:r>
              <a:rPr lang="de-DE"/>
              <a:t>January 30, 2024</a:t>
            </a:r>
            <a:endParaRPr lang="en-US" dirty="0"/>
          </a:p>
        </p:txBody>
      </p:sp>
      <p:sp>
        <p:nvSpPr>
          <p:cNvPr id="3" name="Footer Placeholder 2">
            <a:extLst>
              <a:ext uri="{FF2B5EF4-FFF2-40B4-BE49-F238E27FC236}">
                <a16:creationId xmlns:a16="http://schemas.microsoft.com/office/drawing/2014/main" id="{AC88E87A-6F51-9A8F-E271-F30D38479CC8}"/>
              </a:ext>
            </a:extLst>
          </p:cNvPr>
          <p:cNvSpPr>
            <a:spLocks noGrp="1"/>
          </p:cNvSpPr>
          <p:nvPr>
            <p:ph type="ftr" sz="quarter" idx="11"/>
          </p:nvPr>
        </p:nvSpPr>
        <p:spPr/>
        <p:txBody>
          <a:bodyPr/>
          <a:lstStyle/>
          <a:p>
            <a:r>
              <a:rPr lang="en-US"/>
              <a:t>The European Tyre and Rim Technical Organization</a:t>
            </a:r>
            <a:endParaRPr lang="en-US" dirty="0"/>
          </a:p>
        </p:txBody>
      </p:sp>
      <p:sp>
        <p:nvSpPr>
          <p:cNvPr id="4" name="Textfeld 1">
            <a:extLst>
              <a:ext uri="{FF2B5EF4-FFF2-40B4-BE49-F238E27FC236}">
                <a16:creationId xmlns:a16="http://schemas.microsoft.com/office/drawing/2014/main" id="{C9ED1918-50E9-7D00-2115-392AC1173B23}"/>
              </a:ext>
            </a:extLst>
          </p:cNvPr>
          <p:cNvSpPr txBox="1"/>
          <p:nvPr/>
        </p:nvSpPr>
        <p:spPr>
          <a:xfrm>
            <a:off x="485683" y="559004"/>
            <a:ext cx="7245532" cy="523220"/>
          </a:xfrm>
          <a:prstGeom prst="rect">
            <a:avLst/>
          </a:prstGeom>
          <a:noFill/>
        </p:spPr>
        <p:txBody>
          <a:bodyPr wrap="square" rtlCol="0">
            <a:spAutoFit/>
          </a:bodyPr>
          <a:lstStyle/>
          <a:p>
            <a:r>
              <a:rPr lang="en-US" sz="2800" dirty="0"/>
              <a:t>From GRBP-78-28e-Rev.1  </a:t>
            </a:r>
          </a:p>
        </p:txBody>
      </p:sp>
      <p:sp>
        <p:nvSpPr>
          <p:cNvPr id="5" name="Textfeld 21">
            <a:extLst>
              <a:ext uri="{FF2B5EF4-FFF2-40B4-BE49-F238E27FC236}">
                <a16:creationId xmlns:a16="http://schemas.microsoft.com/office/drawing/2014/main" id="{37665E9D-959B-3D2A-0848-A630EAAE686C}"/>
              </a:ext>
            </a:extLst>
          </p:cNvPr>
          <p:cNvSpPr txBox="1"/>
          <p:nvPr>
            <p:custDataLst>
              <p:tags r:id="rId1"/>
            </p:custDataLst>
          </p:nvPr>
        </p:nvSpPr>
        <p:spPr>
          <a:xfrm>
            <a:off x="279979" y="3007188"/>
            <a:ext cx="3695121" cy="2507738"/>
          </a:xfrm>
          <a:prstGeom prst="rect">
            <a:avLst/>
          </a:prstGeom>
          <a:noFill/>
        </p:spPr>
        <p:txBody>
          <a:bodyPr wrap="square">
            <a:spAutoFit/>
          </a:bodyPr>
          <a:lstStyle>
            <a:lvl1pPr marL="228600" indent="-228600" algn="l" defTabSz="914400" rtl="0" eaLnBrk="1" latinLnBrk="0" hangingPunct="1">
              <a:buFont typeface="Arial" panose="020B0604020202020204" pitchFamily="34" charset="0"/>
              <a:buChar char="•"/>
            </a:lvl1pPr>
            <a:lvl2pPr marL="685800" indent="-228600" algn="l" defTabSz="914400" rtl="0" eaLnBrk="1" latinLnBrk="0" hangingPunct="1">
              <a:buFont typeface="Arial" panose="020B0604020202020204" pitchFamily="34" charset="0"/>
              <a:buChar char="•"/>
            </a:lvl2pPr>
            <a:lvl3pPr marL="1143000" indent="-228600" algn="l" defTabSz="914400" rtl="0" eaLnBrk="1" latinLnBrk="0" hangingPunct="1">
              <a:buFont typeface="Arial" panose="020B0604020202020204" pitchFamily="34" charset="0"/>
              <a:buChar char="•"/>
            </a:lvl3pPr>
            <a:lvl4pPr marL="1600200" indent="-228600" algn="l" defTabSz="914400" rtl="0" eaLnBrk="1" latinLnBrk="0" hangingPunct="1">
              <a:buFont typeface="Arial" panose="020B0604020202020204" pitchFamily="34" charset="0"/>
              <a:buChar char="•"/>
            </a:lvl4pPr>
            <a:lvl5pPr marL="2057400" indent="-228600" algn="l" defTabSz="914400" rtl="0" eaLnBrk="1" latinLnBrk="0" hangingPunct="1">
              <a:buFont typeface="Arial" panose="020B0604020202020204" pitchFamily="34" charset="0"/>
              <a:buChar char="•"/>
            </a:lvl5pPr>
            <a:lvl6pPr marL="2514600" indent="-228600" algn="l" defTabSz="914400" rtl="0" eaLnBrk="1" latinLnBrk="0" hangingPunct="1">
              <a:buFont typeface="Arial" panose="020B0604020202020204" pitchFamily="34" charset="0"/>
              <a:buChar char="•"/>
            </a:lvl6pPr>
            <a:lvl7pPr marL="2971800" indent="-228600" algn="l" defTabSz="914400" rtl="0" eaLnBrk="1" latinLnBrk="0" hangingPunct="1">
              <a:buFont typeface="Arial" panose="020B0604020202020204" pitchFamily="34" charset="0"/>
              <a:buChar char="•"/>
            </a:lvl7pPr>
            <a:lvl8pPr marL="3429000" indent="-228600" algn="l" defTabSz="914400" rtl="0" eaLnBrk="1" latinLnBrk="0" hangingPunct="1">
              <a:buFont typeface="Arial" panose="020B0604020202020204" pitchFamily="34" charset="0"/>
              <a:buChar char="•"/>
            </a:lvl8pPr>
            <a:lvl9pPr marL="3886200" indent="-228600" algn="l" defTabSz="914400" rtl="0" eaLnBrk="1" latinLnBrk="0" hangingPunct="1">
              <a:buFont typeface="Arial" panose="020B0604020202020204" pitchFamily="34" charset="0"/>
              <a:buChar char="•"/>
            </a:lvl9pPr>
          </a:lstStyle>
          <a:p>
            <a:pPr>
              <a:lnSpc>
                <a:spcPct val="200000"/>
              </a:lnSpc>
            </a:pPr>
            <a:r>
              <a:rPr lang="en-US" b="1" dirty="0"/>
              <a:t>3 years testing</a:t>
            </a:r>
          </a:p>
          <a:p>
            <a:pPr>
              <a:lnSpc>
                <a:spcPct val="150000"/>
              </a:lnSpc>
            </a:pPr>
            <a:r>
              <a:rPr lang="en-US" b="1" dirty="0"/>
              <a:t>Different conditions (temp., track friction, vehicle)</a:t>
            </a:r>
          </a:p>
          <a:p>
            <a:pPr>
              <a:lnSpc>
                <a:spcPct val="200000"/>
              </a:lnSpc>
            </a:pPr>
            <a:r>
              <a:rPr lang="en-US" b="1" dirty="0"/>
              <a:t>9 testing companies / locations </a:t>
            </a:r>
          </a:p>
          <a:p>
            <a:pPr>
              <a:lnSpc>
                <a:spcPct val="200000"/>
              </a:lnSpc>
            </a:pPr>
            <a:r>
              <a:rPr lang="en-US" b="1" dirty="0"/>
              <a:t>More than 70 tests results</a:t>
            </a:r>
          </a:p>
        </p:txBody>
      </p:sp>
      <p:pic>
        <p:nvPicPr>
          <p:cNvPr id="6" name="Picture 5">
            <a:extLst>
              <a:ext uri="{FF2B5EF4-FFF2-40B4-BE49-F238E27FC236}">
                <a16:creationId xmlns:a16="http://schemas.microsoft.com/office/drawing/2014/main" id="{0730D59E-B727-3E43-E497-4D1986878A7A}"/>
              </a:ext>
            </a:extLst>
          </p:cNvPr>
          <p:cNvPicPr>
            <a:picLocks noChangeAspect="1"/>
          </p:cNvPicPr>
          <p:nvPr/>
        </p:nvPicPr>
        <p:blipFill>
          <a:blip r:embed="rId3"/>
          <a:stretch>
            <a:fillRect/>
          </a:stretch>
        </p:blipFill>
        <p:spPr>
          <a:xfrm>
            <a:off x="3784599" y="2133993"/>
            <a:ext cx="7717734" cy="3695381"/>
          </a:xfrm>
          <a:prstGeom prst="rect">
            <a:avLst/>
          </a:prstGeom>
        </p:spPr>
      </p:pic>
      <p:sp>
        <p:nvSpPr>
          <p:cNvPr id="7" name="Textfeld 1">
            <a:extLst>
              <a:ext uri="{FF2B5EF4-FFF2-40B4-BE49-F238E27FC236}">
                <a16:creationId xmlns:a16="http://schemas.microsoft.com/office/drawing/2014/main" id="{F0E9608E-C592-C45C-C5A5-90C8F60B7CDC}"/>
              </a:ext>
            </a:extLst>
          </p:cNvPr>
          <p:cNvSpPr txBox="1"/>
          <p:nvPr/>
        </p:nvSpPr>
        <p:spPr>
          <a:xfrm>
            <a:off x="214996" y="2207927"/>
            <a:ext cx="2501901" cy="523220"/>
          </a:xfrm>
          <a:prstGeom prst="rect">
            <a:avLst/>
          </a:prstGeom>
          <a:noFill/>
        </p:spPr>
        <p:txBody>
          <a:bodyPr wrap="square" rtlCol="0">
            <a:spAutoFit/>
          </a:bodyPr>
          <a:lstStyle/>
          <a:p>
            <a:r>
              <a:rPr lang="en-US" sz="2800" dirty="0"/>
              <a:t>Overview</a:t>
            </a:r>
          </a:p>
        </p:txBody>
      </p:sp>
    </p:spTree>
    <p:extLst>
      <p:ext uri="{BB962C8B-B14F-4D97-AF65-F5344CB8AC3E}">
        <p14:creationId xmlns:p14="http://schemas.microsoft.com/office/powerpoint/2010/main" val="18311828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251A0B96-3E00-45A2-8604-071C6AD0CB67}"/>
              </a:ext>
            </a:extLst>
          </p:cNvPr>
          <p:cNvSpPr>
            <a:spLocks noGrp="1"/>
          </p:cNvSpPr>
          <p:nvPr>
            <p:ph type="dt" sz="half" idx="10"/>
          </p:nvPr>
        </p:nvSpPr>
        <p:spPr/>
        <p:txBody>
          <a:bodyPr/>
          <a:lstStyle/>
          <a:p>
            <a:fld id="{49F31C8E-332C-424C-B003-38190B98017F}" type="datetime2">
              <a:rPr lang="en-US" smtClean="0"/>
              <a:t>Saturday, February 3, 2024</a:t>
            </a:fld>
            <a:endParaRPr lang="en-US" dirty="0"/>
          </a:p>
        </p:txBody>
      </p:sp>
      <p:sp>
        <p:nvSpPr>
          <p:cNvPr id="5" name="Footer Placeholder 4">
            <a:extLst>
              <a:ext uri="{FF2B5EF4-FFF2-40B4-BE49-F238E27FC236}">
                <a16:creationId xmlns:a16="http://schemas.microsoft.com/office/drawing/2014/main" id="{A7DC348E-9D34-4170-A4C8-D211F5EEA601}"/>
              </a:ext>
            </a:extLst>
          </p:cNvPr>
          <p:cNvSpPr>
            <a:spLocks noGrp="1"/>
          </p:cNvSpPr>
          <p:nvPr>
            <p:ph type="ftr" sz="quarter" idx="11"/>
          </p:nvPr>
        </p:nvSpPr>
        <p:spPr/>
        <p:txBody>
          <a:bodyPr/>
          <a:lstStyle/>
          <a:p>
            <a:r>
              <a:rPr lang="en-US" dirty="0"/>
              <a:t>The European </a:t>
            </a:r>
            <a:r>
              <a:rPr lang="en-US" dirty="0" err="1"/>
              <a:t>Tyre</a:t>
            </a:r>
            <a:r>
              <a:rPr lang="en-US" dirty="0"/>
              <a:t> and Rim Technical Organization</a:t>
            </a:r>
          </a:p>
        </p:txBody>
      </p:sp>
      <p:sp>
        <p:nvSpPr>
          <p:cNvPr id="9" name="Foliennummernplatzhalter 14">
            <a:extLst>
              <a:ext uri="{FF2B5EF4-FFF2-40B4-BE49-F238E27FC236}">
                <a16:creationId xmlns:a16="http://schemas.microsoft.com/office/drawing/2014/main" id="{32D2F9F7-58BF-407C-AF6A-3A26A30403FC}"/>
              </a:ext>
            </a:extLst>
          </p:cNvPr>
          <p:cNvSpPr>
            <a:spLocks noGrp="1"/>
          </p:cNvSpPr>
          <p:nvPr>
            <p:ph type="sldNum" sz="quarter" idx="4294967295"/>
          </p:nvPr>
        </p:nvSpPr>
        <p:spPr>
          <a:xfrm>
            <a:off x="9448800" y="6234113"/>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   </a:t>
            </a:r>
            <a:fld id="{74F045D9-6A50-447E-9A04-3B3C9EFFC6F0}" type="slidenum">
              <a:rPr lang="en-US" smtClean="0"/>
              <a:pPr/>
              <a:t>7</a:t>
            </a:fld>
            <a:endParaRPr lang="en-US" dirty="0"/>
          </a:p>
        </p:txBody>
      </p:sp>
      <p:sp>
        <p:nvSpPr>
          <p:cNvPr id="2" name="Textfeld 1">
            <a:extLst>
              <a:ext uri="{FF2B5EF4-FFF2-40B4-BE49-F238E27FC236}">
                <a16:creationId xmlns:a16="http://schemas.microsoft.com/office/drawing/2014/main" id="{8139E6DD-5FD2-4570-AA22-87A2E2E54E64}"/>
              </a:ext>
            </a:extLst>
          </p:cNvPr>
          <p:cNvSpPr txBox="1"/>
          <p:nvPr/>
        </p:nvSpPr>
        <p:spPr>
          <a:xfrm>
            <a:off x="485683" y="559004"/>
            <a:ext cx="3991067" cy="523220"/>
          </a:xfrm>
          <a:prstGeom prst="rect">
            <a:avLst/>
          </a:prstGeom>
          <a:noFill/>
        </p:spPr>
        <p:txBody>
          <a:bodyPr wrap="square" rtlCol="0">
            <a:spAutoFit/>
          </a:bodyPr>
          <a:lstStyle/>
          <a:p>
            <a:r>
              <a:rPr lang="en-US" sz="2800" dirty="0"/>
              <a:t>From GRBP-78-28e-Rev.1  </a:t>
            </a:r>
          </a:p>
        </p:txBody>
      </p:sp>
      <p:pic>
        <p:nvPicPr>
          <p:cNvPr id="3" name="Picture 2">
            <a:extLst>
              <a:ext uri="{FF2B5EF4-FFF2-40B4-BE49-F238E27FC236}">
                <a16:creationId xmlns:a16="http://schemas.microsoft.com/office/drawing/2014/main" id="{0B7EC539-123F-63E1-520D-E1FE2CAFA34B}"/>
              </a:ext>
            </a:extLst>
          </p:cNvPr>
          <p:cNvPicPr>
            <a:picLocks noChangeAspect="1"/>
          </p:cNvPicPr>
          <p:nvPr/>
        </p:nvPicPr>
        <p:blipFill>
          <a:blip r:embed="rId2"/>
          <a:stretch>
            <a:fillRect/>
          </a:stretch>
        </p:blipFill>
        <p:spPr>
          <a:xfrm>
            <a:off x="1029440" y="1159310"/>
            <a:ext cx="9625118" cy="2395772"/>
          </a:xfrm>
          <a:prstGeom prst="rect">
            <a:avLst/>
          </a:prstGeom>
        </p:spPr>
      </p:pic>
      <p:sp>
        <p:nvSpPr>
          <p:cNvPr id="10" name="Rechteck 25">
            <a:extLst>
              <a:ext uri="{FF2B5EF4-FFF2-40B4-BE49-F238E27FC236}">
                <a16:creationId xmlns:a16="http://schemas.microsoft.com/office/drawing/2014/main" id="{1D3CA3F8-95BD-AA51-4DFD-723104760662}"/>
              </a:ext>
            </a:extLst>
          </p:cNvPr>
          <p:cNvSpPr/>
          <p:nvPr/>
        </p:nvSpPr>
        <p:spPr>
          <a:xfrm>
            <a:off x="354852" y="3761255"/>
            <a:ext cx="10465548" cy="2369880"/>
          </a:xfrm>
          <a:prstGeom prst="rect">
            <a:avLst/>
          </a:prstGeom>
          <a:noFill/>
          <a:effectLst/>
        </p:spPr>
        <p:txBody>
          <a:bodyPr wrap="square">
            <a:spAutoFit/>
          </a:bodyPr>
          <a:lstStyle/>
          <a:p>
            <a:pPr marL="0" lvl="1">
              <a:spcAft>
                <a:spcPts val="1200"/>
              </a:spcAft>
            </a:pPr>
            <a:r>
              <a:rPr lang="en-US" dirty="0">
                <a:latin typeface="Calibri" panose="020F0502020204030204" pitchFamily="34" charset="0"/>
                <a:ea typeface="Times New Roman" panose="02020603050405020304" pitchFamily="18" charset="0"/>
                <a:cs typeface="Times New Roman" panose="02020603050405020304" pitchFamily="18" charset="0"/>
              </a:rPr>
              <a:t>Coefficient of variation of Current C3 SRTT and New Design C3 SRTTs (BFC or mu) are similar</a:t>
            </a:r>
          </a:p>
          <a:p>
            <a:pPr marL="0" lvl="1">
              <a:spcAft>
                <a:spcPts val="1200"/>
              </a:spcAft>
            </a:pPr>
            <a:r>
              <a:rPr lang="en-US" b="1" dirty="0">
                <a:latin typeface="Calibri" panose="020F0502020204030204" pitchFamily="34" charset="0"/>
                <a:ea typeface="Times New Roman" panose="02020603050405020304" pitchFamily="18" charset="0"/>
                <a:cs typeface="Times New Roman" panose="02020603050405020304" pitchFamily="18" charset="0"/>
                <a:sym typeface="Wingdings" panose="05000000000000000000" pitchFamily="2" charset="2"/>
              </a:rPr>
              <a:t>	 </a:t>
            </a:r>
            <a:r>
              <a:rPr lang="en-US" b="1" dirty="0">
                <a:solidFill>
                  <a:schemeClr val="accent6">
                    <a:lumMod val="75000"/>
                  </a:schemeClr>
                </a:solidFill>
                <a:latin typeface="Calibri" panose="020F0502020204030204" pitchFamily="34" charset="0"/>
                <a:ea typeface="Times New Roman" panose="02020603050405020304" pitchFamily="18" charset="0"/>
                <a:cs typeface="Times New Roman" panose="02020603050405020304" pitchFamily="18" charset="0"/>
              </a:rPr>
              <a:t>stability</a:t>
            </a:r>
            <a:r>
              <a:rPr lang="en-US" b="1" dirty="0">
                <a:latin typeface="Calibri" panose="020F0502020204030204" pitchFamily="34" charset="0"/>
                <a:ea typeface="Times New Roman" panose="02020603050405020304" pitchFamily="18" charset="0"/>
                <a:cs typeface="Times New Roman" panose="02020603050405020304" pitchFamily="18" charset="0"/>
              </a:rPr>
              <a:t> on wet is maintained </a:t>
            </a:r>
          </a:p>
          <a:p>
            <a:pPr marL="0" lvl="1">
              <a:spcAft>
                <a:spcPts val="1200"/>
              </a:spcAft>
            </a:pPr>
            <a:r>
              <a:rPr lang="en-US" dirty="0">
                <a:latin typeface="Calibri" panose="020F0502020204030204" pitchFamily="34" charset="0"/>
                <a:ea typeface="Times New Roman" panose="02020603050405020304" pitchFamily="18" charset="0"/>
                <a:cs typeface="Times New Roman" panose="02020603050405020304" pitchFamily="18" charset="0"/>
              </a:rPr>
              <a:t>Current and New SRTTs are not so distant in terms of wet performance: the available data show anyhow a slight improvement of new design SRTTs</a:t>
            </a:r>
          </a:p>
          <a:p>
            <a:pPr marL="0" lvl="1">
              <a:spcAft>
                <a:spcPts val="1200"/>
              </a:spcAft>
            </a:pPr>
            <a:r>
              <a:rPr lang="en-US" b="1" dirty="0">
                <a:latin typeface="Calibri" panose="020F0502020204030204" pitchFamily="34" charset="0"/>
                <a:cs typeface="Calibri" panose="020F0502020204030204" pitchFamily="34" charset="0"/>
                <a:sym typeface="Wingdings" panose="05000000000000000000" pitchFamily="2" charset="2"/>
              </a:rPr>
              <a:t>	</a:t>
            </a:r>
            <a:r>
              <a:rPr lang="en-US" dirty="0">
                <a:latin typeface="Calibri" panose="020F0502020204030204" pitchFamily="34" charset="0"/>
                <a:cs typeface="Calibri" panose="020F0502020204030204" pitchFamily="34" charset="0"/>
                <a:sym typeface="Wingdings" panose="05000000000000000000" pitchFamily="2" charset="2"/>
              </a:rPr>
              <a:t> </a:t>
            </a:r>
            <a:r>
              <a:rPr lang="en-US" b="1" dirty="0">
                <a:latin typeface="Calibri" panose="020F0502020204030204" pitchFamily="34" charset="0"/>
                <a:cs typeface="Calibri" panose="020F0502020204030204" pitchFamily="34" charset="0"/>
              </a:rPr>
              <a:t>Proposed correlation factor </a:t>
            </a:r>
            <a:r>
              <a:rPr lang="en-US" b="1" dirty="0">
                <a:solidFill>
                  <a:srgbClr val="004CA6"/>
                </a:solidFill>
                <a:latin typeface="Calibri" panose="020F0502020204030204" pitchFamily="34" charset="0"/>
                <a:cs typeface="Calibri" panose="020F0502020204030204" pitchFamily="34" charset="0"/>
              </a:rPr>
              <a:t>was </a:t>
            </a:r>
            <a:r>
              <a:rPr lang="en-US" b="1" dirty="0">
                <a:solidFill>
                  <a:srgbClr val="004CA6"/>
                </a:solidFill>
                <a:latin typeface="Calibri" panose="020F0502020204030204" pitchFamily="34" charset="0"/>
                <a:cs typeface="Calibri" panose="020F0502020204030204" pitchFamily="34" charset="0"/>
                <a:sym typeface="Wingdings" panose="05000000000000000000" pitchFamily="2" charset="2"/>
              </a:rPr>
              <a:t>1.04 </a:t>
            </a:r>
            <a:r>
              <a:rPr lang="en-US" b="1" dirty="0">
                <a:latin typeface="Calibri" panose="020F0502020204030204" pitchFamily="34" charset="0"/>
                <a:cs typeface="Calibri" panose="020F0502020204030204" pitchFamily="34" charset="0"/>
                <a:sym typeface="Wingdings" panose="05000000000000000000" pitchFamily="2" charset="2"/>
              </a:rPr>
              <a:t>for both 19.5 &amp; 22.5, for both trailer and vehicle methods</a:t>
            </a:r>
            <a:endParaRPr lang="en-US" b="1" dirty="0">
              <a:latin typeface="Calibri" panose="020F0502020204030204" pitchFamily="34" charset="0"/>
              <a:cs typeface="Calibri" panose="020F0502020204030204" pitchFamily="34" charset="0"/>
            </a:endParaRPr>
          </a:p>
          <a:p>
            <a:pPr marL="0" lvl="1">
              <a:spcAft>
                <a:spcPts val="1200"/>
              </a:spcAft>
            </a:pPr>
            <a:endParaRPr lang="en-US" dirty="0">
              <a:latin typeface="Calibri" panose="020F0502020204030204" pitchFamily="34" charset="0"/>
              <a:cs typeface="Calibri" panose="020F0502020204030204" pitchFamily="34" charset="0"/>
            </a:endParaRPr>
          </a:p>
        </p:txBody>
      </p:sp>
      <p:sp>
        <p:nvSpPr>
          <p:cNvPr id="6" name="Rectangle: Rounded Corners 5">
            <a:extLst>
              <a:ext uri="{FF2B5EF4-FFF2-40B4-BE49-F238E27FC236}">
                <a16:creationId xmlns:a16="http://schemas.microsoft.com/office/drawing/2014/main" id="{6404B089-E0F1-3BD4-021D-6BEB2F4C9C32}"/>
              </a:ext>
            </a:extLst>
          </p:cNvPr>
          <p:cNvSpPr/>
          <p:nvPr/>
        </p:nvSpPr>
        <p:spPr>
          <a:xfrm>
            <a:off x="8172450" y="1866900"/>
            <a:ext cx="600075" cy="333375"/>
          </a:xfrm>
          <a:prstGeom prst="roundRect">
            <a:avLst>
              <a:gd name="adj" fmla="val 0"/>
            </a:avLst>
          </a:prstGeom>
          <a:noFill/>
          <a:ln w="28575">
            <a:solidFill>
              <a:srgbClr val="004CA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6">
                  <a:lumMod val="50000"/>
                </a:schemeClr>
              </a:solidFill>
            </a:endParaRPr>
          </a:p>
        </p:txBody>
      </p:sp>
      <p:sp>
        <p:nvSpPr>
          <p:cNvPr id="7" name="Rectangle: Rounded Corners 6">
            <a:extLst>
              <a:ext uri="{FF2B5EF4-FFF2-40B4-BE49-F238E27FC236}">
                <a16:creationId xmlns:a16="http://schemas.microsoft.com/office/drawing/2014/main" id="{1F80A079-DF5E-72DA-A141-CA6C57C33252}"/>
              </a:ext>
            </a:extLst>
          </p:cNvPr>
          <p:cNvSpPr/>
          <p:nvPr/>
        </p:nvSpPr>
        <p:spPr>
          <a:xfrm>
            <a:off x="3876675" y="1866900"/>
            <a:ext cx="600075" cy="333375"/>
          </a:xfrm>
          <a:prstGeom prst="roundRect">
            <a:avLst>
              <a:gd name="adj" fmla="val 0"/>
            </a:avLst>
          </a:prstGeom>
          <a:noFill/>
          <a:ln w="28575">
            <a:solidFill>
              <a:schemeClr val="accent6">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6">
                  <a:lumMod val="50000"/>
                </a:schemeClr>
              </a:solidFill>
            </a:endParaRPr>
          </a:p>
        </p:txBody>
      </p:sp>
      <p:sp>
        <p:nvSpPr>
          <p:cNvPr id="8" name="Rectangle: Rounded Corners 7">
            <a:extLst>
              <a:ext uri="{FF2B5EF4-FFF2-40B4-BE49-F238E27FC236}">
                <a16:creationId xmlns:a16="http://schemas.microsoft.com/office/drawing/2014/main" id="{575F710E-B2F6-CF46-A866-97EF95487092}"/>
              </a:ext>
            </a:extLst>
          </p:cNvPr>
          <p:cNvSpPr/>
          <p:nvPr/>
        </p:nvSpPr>
        <p:spPr>
          <a:xfrm>
            <a:off x="6457950" y="1866900"/>
            <a:ext cx="600075" cy="333375"/>
          </a:xfrm>
          <a:prstGeom prst="roundRect">
            <a:avLst>
              <a:gd name="adj" fmla="val 0"/>
            </a:avLst>
          </a:prstGeom>
          <a:noFill/>
          <a:ln w="28575">
            <a:solidFill>
              <a:schemeClr val="accent6">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6">
                  <a:lumMod val="50000"/>
                </a:schemeClr>
              </a:solidFill>
            </a:endParaRPr>
          </a:p>
        </p:txBody>
      </p:sp>
      <p:sp>
        <p:nvSpPr>
          <p:cNvPr id="11" name="Arc 10">
            <a:extLst>
              <a:ext uri="{FF2B5EF4-FFF2-40B4-BE49-F238E27FC236}">
                <a16:creationId xmlns:a16="http://schemas.microsoft.com/office/drawing/2014/main" id="{4268C301-53A1-AFA7-9E7F-6405F3BB75B8}"/>
              </a:ext>
            </a:extLst>
          </p:cNvPr>
          <p:cNvSpPr/>
          <p:nvPr/>
        </p:nvSpPr>
        <p:spPr>
          <a:xfrm flipV="1">
            <a:off x="4476750" y="2033587"/>
            <a:ext cx="1981200" cy="166688"/>
          </a:xfrm>
          <a:prstGeom prst="arc">
            <a:avLst>
              <a:gd name="adj1" fmla="val 10789239"/>
              <a:gd name="adj2" fmla="val 0"/>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2" name="Rectangle: Rounded Corners 11">
            <a:extLst>
              <a:ext uri="{FF2B5EF4-FFF2-40B4-BE49-F238E27FC236}">
                <a16:creationId xmlns:a16="http://schemas.microsoft.com/office/drawing/2014/main" id="{CC40FA06-170D-1FB2-24EA-F4C4CC57C645}"/>
              </a:ext>
            </a:extLst>
          </p:cNvPr>
          <p:cNvSpPr/>
          <p:nvPr/>
        </p:nvSpPr>
        <p:spPr>
          <a:xfrm>
            <a:off x="3876675" y="2303315"/>
            <a:ext cx="600075" cy="333375"/>
          </a:xfrm>
          <a:prstGeom prst="roundRect">
            <a:avLst>
              <a:gd name="adj" fmla="val 0"/>
            </a:avLst>
          </a:prstGeom>
          <a:noFill/>
          <a:ln w="28575">
            <a:solidFill>
              <a:schemeClr val="accent6">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6">
                  <a:lumMod val="50000"/>
                </a:schemeClr>
              </a:solidFill>
            </a:endParaRPr>
          </a:p>
        </p:txBody>
      </p:sp>
      <p:sp>
        <p:nvSpPr>
          <p:cNvPr id="13" name="Rectangle: Rounded Corners 12">
            <a:extLst>
              <a:ext uri="{FF2B5EF4-FFF2-40B4-BE49-F238E27FC236}">
                <a16:creationId xmlns:a16="http://schemas.microsoft.com/office/drawing/2014/main" id="{75BB3949-5432-DF69-58AC-CB9FB9DDC3F5}"/>
              </a:ext>
            </a:extLst>
          </p:cNvPr>
          <p:cNvSpPr/>
          <p:nvPr/>
        </p:nvSpPr>
        <p:spPr>
          <a:xfrm>
            <a:off x="6457950" y="2303315"/>
            <a:ext cx="600075" cy="333375"/>
          </a:xfrm>
          <a:prstGeom prst="roundRect">
            <a:avLst>
              <a:gd name="adj" fmla="val 0"/>
            </a:avLst>
          </a:prstGeom>
          <a:noFill/>
          <a:ln w="28575">
            <a:solidFill>
              <a:schemeClr val="accent6">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6">
                  <a:lumMod val="50000"/>
                </a:schemeClr>
              </a:solidFill>
            </a:endParaRPr>
          </a:p>
        </p:txBody>
      </p:sp>
      <p:sp>
        <p:nvSpPr>
          <p:cNvPr id="14" name="Arc 13">
            <a:extLst>
              <a:ext uri="{FF2B5EF4-FFF2-40B4-BE49-F238E27FC236}">
                <a16:creationId xmlns:a16="http://schemas.microsoft.com/office/drawing/2014/main" id="{7FE805F5-866B-6241-70F3-65A899744ADA}"/>
              </a:ext>
            </a:extLst>
          </p:cNvPr>
          <p:cNvSpPr/>
          <p:nvPr/>
        </p:nvSpPr>
        <p:spPr>
          <a:xfrm flipV="1">
            <a:off x="4476750" y="2470002"/>
            <a:ext cx="1981200" cy="166688"/>
          </a:xfrm>
          <a:prstGeom prst="arc">
            <a:avLst>
              <a:gd name="adj1" fmla="val 10789239"/>
              <a:gd name="adj2" fmla="val 0"/>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5" name="Rectangle: Rounded Corners 14">
            <a:extLst>
              <a:ext uri="{FF2B5EF4-FFF2-40B4-BE49-F238E27FC236}">
                <a16:creationId xmlns:a16="http://schemas.microsoft.com/office/drawing/2014/main" id="{0C4D8F6A-50F3-C7C9-2B5C-2A8D1F3271A6}"/>
              </a:ext>
            </a:extLst>
          </p:cNvPr>
          <p:cNvSpPr/>
          <p:nvPr/>
        </p:nvSpPr>
        <p:spPr>
          <a:xfrm>
            <a:off x="3876675" y="2741177"/>
            <a:ext cx="600075" cy="333375"/>
          </a:xfrm>
          <a:prstGeom prst="roundRect">
            <a:avLst>
              <a:gd name="adj" fmla="val 0"/>
            </a:avLst>
          </a:prstGeom>
          <a:noFill/>
          <a:ln w="28575">
            <a:solidFill>
              <a:schemeClr val="accent6">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6">
                  <a:lumMod val="50000"/>
                </a:schemeClr>
              </a:solidFill>
            </a:endParaRPr>
          </a:p>
        </p:txBody>
      </p:sp>
      <p:sp>
        <p:nvSpPr>
          <p:cNvPr id="16" name="Rectangle: Rounded Corners 15">
            <a:extLst>
              <a:ext uri="{FF2B5EF4-FFF2-40B4-BE49-F238E27FC236}">
                <a16:creationId xmlns:a16="http://schemas.microsoft.com/office/drawing/2014/main" id="{56249674-F45E-0A0B-0992-3771288C138F}"/>
              </a:ext>
            </a:extLst>
          </p:cNvPr>
          <p:cNvSpPr/>
          <p:nvPr/>
        </p:nvSpPr>
        <p:spPr>
          <a:xfrm>
            <a:off x="6457950" y="2741177"/>
            <a:ext cx="600075" cy="333375"/>
          </a:xfrm>
          <a:prstGeom prst="roundRect">
            <a:avLst>
              <a:gd name="adj" fmla="val 0"/>
            </a:avLst>
          </a:prstGeom>
          <a:noFill/>
          <a:ln w="28575">
            <a:solidFill>
              <a:schemeClr val="accent6">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6">
                  <a:lumMod val="50000"/>
                </a:schemeClr>
              </a:solidFill>
            </a:endParaRPr>
          </a:p>
        </p:txBody>
      </p:sp>
      <p:sp>
        <p:nvSpPr>
          <p:cNvPr id="17" name="Arc 16">
            <a:extLst>
              <a:ext uri="{FF2B5EF4-FFF2-40B4-BE49-F238E27FC236}">
                <a16:creationId xmlns:a16="http://schemas.microsoft.com/office/drawing/2014/main" id="{7483314C-117E-B4CE-43A4-470DF6AA17D2}"/>
              </a:ext>
            </a:extLst>
          </p:cNvPr>
          <p:cNvSpPr/>
          <p:nvPr/>
        </p:nvSpPr>
        <p:spPr>
          <a:xfrm flipV="1">
            <a:off x="4476750" y="2907864"/>
            <a:ext cx="1981200" cy="166688"/>
          </a:xfrm>
          <a:prstGeom prst="arc">
            <a:avLst>
              <a:gd name="adj1" fmla="val 10789239"/>
              <a:gd name="adj2" fmla="val 0"/>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8" name="Rectangle: Rounded Corners 17">
            <a:extLst>
              <a:ext uri="{FF2B5EF4-FFF2-40B4-BE49-F238E27FC236}">
                <a16:creationId xmlns:a16="http://schemas.microsoft.com/office/drawing/2014/main" id="{E77457B0-CD32-B530-01BD-6BE75651E8FC}"/>
              </a:ext>
            </a:extLst>
          </p:cNvPr>
          <p:cNvSpPr/>
          <p:nvPr/>
        </p:nvSpPr>
        <p:spPr>
          <a:xfrm>
            <a:off x="3876675" y="3165156"/>
            <a:ext cx="600075" cy="333375"/>
          </a:xfrm>
          <a:prstGeom prst="roundRect">
            <a:avLst>
              <a:gd name="adj" fmla="val 0"/>
            </a:avLst>
          </a:prstGeom>
          <a:noFill/>
          <a:ln w="28575">
            <a:solidFill>
              <a:schemeClr val="accent6">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6">
                  <a:lumMod val="50000"/>
                </a:schemeClr>
              </a:solidFill>
            </a:endParaRPr>
          </a:p>
        </p:txBody>
      </p:sp>
      <p:sp>
        <p:nvSpPr>
          <p:cNvPr id="19" name="Rectangle: Rounded Corners 18">
            <a:extLst>
              <a:ext uri="{FF2B5EF4-FFF2-40B4-BE49-F238E27FC236}">
                <a16:creationId xmlns:a16="http://schemas.microsoft.com/office/drawing/2014/main" id="{162A9DE2-8496-EB6B-53CA-B2A7D679A2A7}"/>
              </a:ext>
            </a:extLst>
          </p:cNvPr>
          <p:cNvSpPr/>
          <p:nvPr/>
        </p:nvSpPr>
        <p:spPr>
          <a:xfrm>
            <a:off x="6457950" y="3165156"/>
            <a:ext cx="600075" cy="333375"/>
          </a:xfrm>
          <a:prstGeom prst="roundRect">
            <a:avLst>
              <a:gd name="adj" fmla="val 0"/>
            </a:avLst>
          </a:prstGeom>
          <a:noFill/>
          <a:ln w="28575">
            <a:solidFill>
              <a:schemeClr val="accent6">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6">
                  <a:lumMod val="50000"/>
                </a:schemeClr>
              </a:solidFill>
            </a:endParaRPr>
          </a:p>
        </p:txBody>
      </p:sp>
      <p:sp>
        <p:nvSpPr>
          <p:cNvPr id="20" name="Arc 19">
            <a:extLst>
              <a:ext uri="{FF2B5EF4-FFF2-40B4-BE49-F238E27FC236}">
                <a16:creationId xmlns:a16="http://schemas.microsoft.com/office/drawing/2014/main" id="{0D22F88B-C3CC-A93D-2A42-512E2158BE7D}"/>
              </a:ext>
            </a:extLst>
          </p:cNvPr>
          <p:cNvSpPr/>
          <p:nvPr/>
        </p:nvSpPr>
        <p:spPr>
          <a:xfrm flipV="1">
            <a:off x="4476750" y="3331843"/>
            <a:ext cx="1981200" cy="166688"/>
          </a:xfrm>
          <a:prstGeom prst="arc">
            <a:avLst>
              <a:gd name="adj1" fmla="val 10789239"/>
              <a:gd name="adj2" fmla="val 0"/>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Tree>
    <p:extLst>
      <p:ext uri="{BB962C8B-B14F-4D97-AF65-F5344CB8AC3E}">
        <p14:creationId xmlns:p14="http://schemas.microsoft.com/office/powerpoint/2010/main" val="34971330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D665BEEC-6120-5848-A443-7F0F319DF2A1}"/>
              </a:ext>
            </a:extLst>
          </p:cNvPr>
          <p:cNvSpPr>
            <a:spLocks noGrp="1"/>
          </p:cNvSpPr>
          <p:nvPr>
            <p:ph type="dt" sz="half" idx="10"/>
          </p:nvPr>
        </p:nvSpPr>
        <p:spPr/>
        <p:txBody>
          <a:bodyPr/>
          <a:lstStyle/>
          <a:p>
            <a:fld id="{65011442-9EA8-43C1-A90A-E8091E9236D0}" type="datetime2">
              <a:rPr lang="en-US" smtClean="0"/>
              <a:t>Saturday, February 3, 2024</a:t>
            </a:fld>
            <a:endParaRPr lang="en-US" dirty="0"/>
          </a:p>
        </p:txBody>
      </p:sp>
      <p:sp>
        <p:nvSpPr>
          <p:cNvPr id="5" name="Footer Placeholder 4">
            <a:extLst>
              <a:ext uri="{FF2B5EF4-FFF2-40B4-BE49-F238E27FC236}">
                <a16:creationId xmlns:a16="http://schemas.microsoft.com/office/drawing/2014/main" id="{E2014736-0273-3890-F427-AA1B600857D2}"/>
              </a:ext>
            </a:extLst>
          </p:cNvPr>
          <p:cNvSpPr>
            <a:spLocks noGrp="1"/>
          </p:cNvSpPr>
          <p:nvPr>
            <p:ph type="ftr" sz="quarter" idx="11"/>
          </p:nvPr>
        </p:nvSpPr>
        <p:spPr/>
        <p:txBody>
          <a:bodyPr/>
          <a:lstStyle/>
          <a:p>
            <a:r>
              <a:rPr lang="en-US"/>
              <a:t>The European Tyre and Rim Technical Organization</a:t>
            </a:r>
            <a:endParaRPr lang="en-US" dirty="0"/>
          </a:p>
        </p:txBody>
      </p:sp>
      <p:graphicFrame>
        <p:nvGraphicFramePr>
          <p:cNvPr id="11" name="Table 6">
            <a:extLst>
              <a:ext uri="{FF2B5EF4-FFF2-40B4-BE49-F238E27FC236}">
                <a16:creationId xmlns:a16="http://schemas.microsoft.com/office/drawing/2014/main" id="{08733390-348C-012F-2ADE-CCF32E9B2E89}"/>
              </a:ext>
            </a:extLst>
          </p:cNvPr>
          <p:cNvGraphicFramePr>
            <a:graphicFrameLocks noGrp="1"/>
          </p:cNvGraphicFramePr>
          <p:nvPr>
            <p:extLst>
              <p:ext uri="{D42A27DB-BD31-4B8C-83A1-F6EECF244321}">
                <p14:modId xmlns:p14="http://schemas.microsoft.com/office/powerpoint/2010/main" val="2729240955"/>
              </p:ext>
            </p:extLst>
          </p:nvPr>
        </p:nvGraphicFramePr>
        <p:xfrm>
          <a:off x="2993113" y="2407955"/>
          <a:ext cx="4201436" cy="1528488"/>
        </p:xfrm>
        <a:graphic>
          <a:graphicData uri="http://schemas.openxmlformats.org/drawingml/2006/table">
            <a:tbl>
              <a:tblPr firstRow="1" bandRow="1">
                <a:tableStyleId>{BC89EF96-8CEA-46FF-86C4-4CE0E7609802}</a:tableStyleId>
              </a:tblPr>
              <a:tblGrid>
                <a:gridCol w="2100718">
                  <a:extLst>
                    <a:ext uri="{9D8B030D-6E8A-4147-A177-3AD203B41FA5}">
                      <a16:colId xmlns:a16="http://schemas.microsoft.com/office/drawing/2014/main" val="3488701836"/>
                    </a:ext>
                  </a:extLst>
                </a:gridCol>
                <a:gridCol w="2100718">
                  <a:extLst>
                    <a:ext uri="{9D8B030D-6E8A-4147-A177-3AD203B41FA5}">
                      <a16:colId xmlns:a16="http://schemas.microsoft.com/office/drawing/2014/main" val="1005966185"/>
                    </a:ext>
                  </a:extLst>
                </a:gridCol>
              </a:tblGrid>
              <a:tr h="341129">
                <a:tc gridSpan="2">
                  <a:txBody>
                    <a:bodyPr/>
                    <a:lstStyle/>
                    <a:p>
                      <a:pPr algn="ctr"/>
                      <a:r>
                        <a:rPr lang="en-US" sz="1400" dirty="0">
                          <a:solidFill>
                            <a:schemeClr val="tx1"/>
                          </a:solidFill>
                        </a:rPr>
                        <a:t>For C3 </a:t>
                      </a:r>
                      <a:r>
                        <a:rPr lang="en-US" sz="1400" dirty="0" err="1">
                          <a:solidFill>
                            <a:schemeClr val="tx1"/>
                          </a:solidFill>
                        </a:rPr>
                        <a:t>tyres</a:t>
                      </a:r>
                      <a:endParaRPr lang="en-US" sz="1400" dirty="0">
                        <a:solidFill>
                          <a:schemeClr val="tx1"/>
                        </a:solidFill>
                      </a:endParaRPr>
                    </a:p>
                  </a:txBody>
                  <a:tcPr marL="72157" marR="72157" marT="36079" marB="36079" anchor="ctr"/>
                </a:tc>
                <a:tc hMerge="1">
                  <a:txBody>
                    <a:bodyPr/>
                    <a:lstStyle/>
                    <a:p>
                      <a:endParaRPr lang="en-US" dirty="0"/>
                    </a:p>
                  </a:txBody>
                  <a:tcPr/>
                </a:tc>
                <a:extLst>
                  <a:ext uri="{0D108BD9-81ED-4DB2-BD59-A6C34878D82A}">
                    <a16:rowId xmlns:a16="http://schemas.microsoft.com/office/drawing/2014/main" val="639558039"/>
                  </a:ext>
                </a:extLst>
              </a:tr>
              <a:tr h="505101">
                <a:tc>
                  <a:txBody>
                    <a:bodyPr/>
                    <a:lstStyle/>
                    <a:p>
                      <a:pPr algn="ctr"/>
                      <a:r>
                        <a:rPr lang="en-US" sz="1400" dirty="0">
                          <a:solidFill>
                            <a:schemeClr val="tx1"/>
                          </a:solidFill>
                        </a:rPr>
                        <a:t>Narrow Family</a:t>
                      </a:r>
                      <a:br>
                        <a:rPr lang="en-US" sz="1400" dirty="0">
                          <a:solidFill>
                            <a:schemeClr val="tx1"/>
                          </a:solidFill>
                        </a:rPr>
                      </a:br>
                      <a:r>
                        <a:rPr lang="en-US" sz="1400" b="1" dirty="0">
                          <a:solidFill>
                            <a:schemeClr val="tx1"/>
                          </a:solidFill>
                        </a:rPr>
                        <a:t>S</a:t>
                      </a:r>
                      <a:r>
                        <a:rPr lang="en-US" sz="1400" b="1" baseline="-25000" dirty="0">
                          <a:solidFill>
                            <a:schemeClr val="tx1"/>
                          </a:solidFill>
                        </a:rPr>
                        <a:t>NOMINAL</a:t>
                      </a:r>
                      <a:r>
                        <a:rPr lang="en-US" sz="1400" b="1" baseline="0" dirty="0">
                          <a:solidFill>
                            <a:schemeClr val="tx1"/>
                          </a:solidFill>
                        </a:rPr>
                        <a:t> &lt; 285 mm</a:t>
                      </a:r>
                      <a:endParaRPr lang="en-US" sz="1400" b="1" dirty="0">
                        <a:solidFill>
                          <a:schemeClr val="tx1"/>
                        </a:solidFill>
                      </a:endParaRPr>
                    </a:p>
                  </a:txBody>
                  <a:tcPr marL="72157" marR="72157" marT="36079" marB="36079" anchor="ctr">
                    <a:no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400" dirty="0">
                          <a:solidFill>
                            <a:schemeClr val="tx1"/>
                          </a:solidFill>
                        </a:rPr>
                        <a:t>Wide Family</a:t>
                      </a:r>
                      <a:br>
                        <a:rPr lang="en-US" sz="1400" dirty="0">
                          <a:solidFill>
                            <a:schemeClr val="tx1"/>
                          </a:solidFill>
                        </a:rPr>
                      </a:br>
                      <a:r>
                        <a:rPr lang="en-US" sz="1400" b="1" dirty="0">
                          <a:solidFill>
                            <a:schemeClr val="tx1"/>
                          </a:solidFill>
                        </a:rPr>
                        <a:t>S</a:t>
                      </a:r>
                      <a:r>
                        <a:rPr lang="en-US" sz="1400" b="1" baseline="-25000" dirty="0">
                          <a:solidFill>
                            <a:schemeClr val="tx1"/>
                          </a:solidFill>
                        </a:rPr>
                        <a:t>NOMINAL</a:t>
                      </a:r>
                      <a:r>
                        <a:rPr lang="en-US" sz="1400" b="1" baseline="0" dirty="0">
                          <a:solidFill>
                            <a:schemeClr val="tx1"/>
                          </a:solidFill>
                        </a:rPr>
                        <a:t> ≥ 285 mm</a:t>
                      </a:r>
                      <a:endParaRPr lang="en-US" sz="1400" b="1" dirty="0">
                        <a:solidFill>
                          <a:schemeClr val="tx1"/>
                        </a:solidFill>
                      </a:endParaRPr>
                    </a:p>
                  </a:txBody>
                  <a:tcPr marL="72157" marR="72157" marT="36079" marB="36079" anchor="ctr">
                    <a:noFill/>
                  </a:tcPr>
                </a:tc>
                <a:extLst>
                  <a:ext uri="{0D108BD9-81ED-4DB2-BD59-A6C34878D82A}">
                    <a16:rowId xmlns:a16="http://schemas.microsoft.com/office/drawing/2014/main" val="3787480363"/>
                  </a:ext>
                </a:extLst>
              </a:tr>
              <a:tr h="341129">
                <a:tc>
                  <a:txBody>
                    <a:bodyPr/>
                    <a:lstStyle/>
                    <a:p>
                      <a:pPr algn="ctr"/>
                      <a:r>
                        <a:rPr lang="en-US" sz="1400" b="1" dirty="0">
                          <a:solidFill>
                            <a:schemeClr val="tx1"/>
                          </a:solidFill>
                        </a:rPr>
                        <a:t>SRTT 19.5</a:t>
                      </a:r>
                    </a:p>
                  </a:txBody>
                  <a:tcPr marL="72157" marR="72157" marT="36079" marB="36079" anchor="ctr"/>
                </a:tc>
                <a:tc>
                  <a:txBody>
                    <a:bodyPr/>
                    <a:lstStyle/>
                    <a:p>
                      <a:pPr algn="ctr"/>
                      <a:r>
                        <a:rPr lang="en-US" sz="1400" b="1" dirty="0">
                          <a:solidFill>
                            <a:schemeClr val="tx1"/>
                          </a:solidFill>
                        </a:rPr>
                        <a:t>SRTT 22.5</a:t>
                      </a:r>
                    </a:p>
                  </a:txBody>
                  <a:tcPr marL="72157" marR="72157" marT="36079" marB="36079" anchor="ctr"/>
                </a:tc>
                <a:extLst>
                  <a:ext uri="{0D108BD9-81ED-4DB2-BD59-A6C34878D82A}">
                    <a16:rowId xmlns:a16="http://schemas.microsoft.com/office/drawing/2014/main" val="698085738"/>
                  </a:ext>
                </a:extLst>
              </a:tr>
              <a:tr h="341129">
                <a:tc gridSpan="2">
                  <a:txBody>
                    <a:bodyPr/>
                    <a:lstStyle/>
                    <a:p>
                      <a:pPr algn="ctr"/>
                      <a:r>
                        <a:rPr lang="en-US" sz="1400" dirty="0">
                          <a:solidFill>
                            <a:schemeClr val="tx1"/>
                          </a:solidFill>
                        </a:rPr>
                        <a:t>S</a:t>
                      </a:r>
                      <a:r>
                        <a:rPr lang="en-US" sz="1400" baseline="-25000" dirty="0">
                          <a:solidFill>
                            <a:schemeClr val="tx1"/>
                          </a:solidFill>
                        </a:rPr>
                        <a:t>NOMINAL</a:t>
                      </a:r>
                      <a:r>
                        <a:rPr lang="en-US" sz="1400" baseline="0" dirty="0">
                          <a:solidFill>
                            <a:schemeClr val="tx1"/>
                          </a:solidFill>
                        </a:rPr>
                        <a:t> = Tyre nominal section width</a:t>
                      </a:r>
                      <a:endParaRPr lang="en-US" sz="1400" dirty="0">
                        <a:solidFill>
                          <a:schemeClr val="tx1"/>
                        </a:solidFill>
                      </a:endParaRPr>
                    </a:p>
                  </a:txBody>
                  <a:tcPr marL="72157" marR="72157" marT="36079" marB="36079" anchor="ctr">
                    <a:noFill/>
                  </a:tcPr>
                </a:tc>
                <a:tc hMerge="1">
                  <a:txBody>
                    <a:bodyPr/>
                    <a:lstStyle/>
                    <a:p>
                      <a:endParaRPr lang="en-US" dirty="0"/>
                    </a:p>
                  </a:txBody>
                  <a:tcPr/>
                </a:tc>
                <a:extLst>
                  <a:ext uri="{0D108BD9-81ED-4DB2-BD59-A6C34878D82A}">
                    <a16:rowId xmlns:a16="http://schemas.microsoft.com/office/drawing/2014/main" val="2977488066"/>
                  </a:ext>
                </a:extLst>
              </a:tr>
            </a:tbl>
          </a:graphicData>
        </a:graphic>
      </p:graphicFrame>
      <p:sp>
        <p:nvSpPr>
          <p:cNvPr id="8" name="Rectangle 7">
            <a:extLst>
              <a:ext uri="{FF2B5EF4-FFF2-40B4-BE49-F238E27FC236}">
                <a16:creationId xmlns:a16="http://schemas.microsoft.com/office/drawing/2014/main" id="{286E4ED0-CEDB-07FB-DA06-60F7E1C4A3B4}"/>
              </a:ext>
            </a:extLst>
          </p:cNvPr>
          <p:cNvSpPr/>
          <p:nvPr/>
        </p:nvSpPr>
        <p:spPr>
          <a:xfrm>
            <a:off x="341603" y="4343281"/>
            <a:ext cx="9670144" cy="1077218"/>
          </a:xfrm>
          <a:prstGeom prst="rect">
            <a:avLst/>
          </a:prstGeom>
        </p:spPr>
        <p:txBody>
          <a:bodyPr wrap="square" lIns="91440" tIns="45720" rIns="91440" bIns="45720" anchor="t">
            <a:spAutoFit/>
          </a:bodyPr>
          <a:lstStyle/>
          <a:p>
            <a:pPr marL="285750" indent="-285750">
              <a:spcBef>
                <a:spcPts val="600"/>
              </a:spcBef>
              <a:buClr>
                <a:srgbClr val="212B5A"/>
              </a:buClr>
              <a:buFont typeface="Wingdings" panose="05000000000000000000" pitchFamily="2" charset="2"/>
              <a:buChar char="Ø"/>
            </a:pPr>
            <a:r>
              <a:rPr lang="en-US" dirty="0"/>
              <a:t>In some cases, this approach has significant limitations:</a:t>
            </a:r>
          </a:p>
          <a:p>
            <a:pPr lvl="1">
              <a:spcBef>
                <a:spcPts val="600"/>
              </a:spcBef>
              <a:buClr>
                <a:srgbClr val="2F5597"/>
              </a:buClr>
            </a:pPr>
            <a:r>
              <a:rPr lang="en-US" b="1" dirty="0">
                <a:solidFill>
                  <a:srgbClr val="004CA6"/>
                </a:solidFill>
              </a:rPr>
              <a:t>Dimensional problems </a:t>
            </a:r>
            <a:r>
              <a:rPr lang="en-US" dirty="0"/>
              <a:t>(Possibility to fit reference and candidate tyres on the same vehicle)</a:t>
            </a:r>
          </a:p>
          <a:p>
            <a:pPr lvl="1">
              <a:spcBef>
                <a:spcPts val="600"/>
              </a:spcBef>
              <a:buClr>
                <a:srgbClr val="2F5597"/>
              </a:buClr>
            </a:pPr>
            <a:r>
              <a:rPr lang="en-US" b="1" dirty="0">
                <a:solidFill>
                  <a:srgbClr val="004CA6"/>
                </a:solidFill>
              </a:rPr>
              <a:t>Load problems </a:t>
            </a:r>
            <a:r>
              <a:rPr lang="en-US" dirty="0"/>
              <a:t>(Difficulty in testing in the load conditions required by the regulation)</a:t>
            </a:r>
          </a:p>
        </p:txBody>
      </p:sp>
      <p:sp>
        <p:nvSpPr>
          <p:cNvPr id="9" name="Rectangle 8">
            <a:extLst>
              <a:ext uri="{FF2B5EF4-FFF2-40B4-BE49-F238E27FC236}">
                <a16:creationId xmlns:a16="http://schemas.microsoft.com/office/drawing/2014/main" id="{4BD0B2E6-0412-295F-9133-C2F5A15E0974}"/>
              </a:ext>
            </a:extLst>
          </p:cNvPr>
          <p:cNvSpPr/>
          <p:nvPr/>
        </p:nvSpPr>
        <p:spPr>
          <a:xfrm>
            <a:off x="341603" y="1622610"/>
            <a:ext cx="9950062" cy="646331"/>
          </a:xfrm>
          <a:prstGeom prst="rect">
            <a:avLst/>
          </a:prstGeom>
        </p:spPr>
        <p:txBody>
          <a:bodyPr wrap="square" lIns="91440" tIns="45720" rIns="91440" bIns="45720" anchor="t">
            <a:spAutoFit/>
          </a:bodyPr>
          <a:lstStyle/>
          <a:p>
            <a:pPr marL="285750" indent="-285750">
              <a:spcBef>
                <a:spcPts val="600"/>
              </a:spcBef>
              <a:buClr>
                <a:srgbClr val="212B5A"/>
              </a:buClr>
              <a:buFont typeface="Wingdings" panose="05000000000000000000" pitchFamily="2" charset="2"/>
              <a:buChar char="Ø"/>
            </a:pPr>
            <a:r>
              <a:rPr lang="en-US" dirty="0">
                <a:solidFill>
                  <a:srgbClr val="004CA6"/>
                </a:solidFill>
              </a:rPr>
              <a:t>The choice of the C3 SRTT </a:t>
            </a:r>
            <a:r>
              <a:rPr lang="en-US" dirty="0"/>
              <a:t>to be used for the Wet Grip index test </a:t>
            </a:r>
            <a:r>
              <a:rPr lang="en-US" dirty="0">
                <a:solidFill>
                  <a:srgbClr val="004CA6"/>
                </a:solidFill>
              </a:rPr>
              <a:t>is currently prescribed by regulation depending on the nominal section width of the Candidate tyre </a:t>
            </a:r>
            <a:r>
              <a:rPr lang="en-US" dirty="0"/>
              <a:t>(Narrow and Wide families)</a:t>
            </a:r>
          </a:p>
        </p:txBody>
      </p:sp>
      <p:sp>
        <p:nvSpPr>
          <p:cNvPr id="13" name="Title 2">
            <a:extLst>
              <a:ext uri="{FF2B5EF4-FFF2-40B4-BE49-F238E27FC236}">
                <a16:creationId xmlns:a16="http://schemas.microsoft.com/office/drawing/2014/main" id="{C70C99D1-3EC6-CBE6-14BD-F820C6E10A24}"/>
              </a:ext>
            </a:extLst>
          </p:cNvPr>
          <p:cNvSpPr txBox="1">
            <a:spLocks/>
          </p:cNvSpPr>
          <p:nvPr/>
        </p:nvSpPr>
        <p:spPr>
          <a:xfrm>
            <a:off x="21360" y="201523"/>
            <a:ext cx="10515600" cy="80962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000" b="1" dirty="0">
                <a:solidFill>
                  <a:srgbClr val="004CA6"/>
                </a:solidFill>
                <a:latin typeface="+mn-lt"/>
              </a:rPr>
              <a:t>Interchangeability of the C3 SRTTs</a:t>
            </a:r>
            <a:endParaRPr lang="en-GB" sz="2000" b="1" dirty="0">
              <a:solidFill>
                <a:srgbClr val="004CA6"/>
              </a:solidFill>
              <a:latin typeface="+mn-lt"/>
            </a:endParaRPr>
          </a:p>
        </p:txBody>
      </p:sp>
    </p:spTree>
    <p:extLst>
      <p:ext uri="{BB962C8B-B14F-4D97-AF65-F5344CB8AC3E}">
        <p14:creationId xmlns:p14="http://schemas.microsoft.com/office/powerpoint/2010/main" val="17949896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oup 20">
            <a:extLst>
              <a:ext uri="{FF2B5EF4-FFF2-40B4-BE49-F238E27FC236}">
                <a16:creationId xmlns:a16="http://schemas.microsoft.com/office/drawing/2014/main" id="{AD32BF6E-5295-A12C-38DE-F64EEAE8F99C}"/>
              </a:ext>
            </a:extLst>
          </p:cNvPr>
          <p:cNvGrpSpPr/>
          <p:nvPr/>
        </p:nvGrpSpPr>
        <p:grpSpPr>
          <a:xfrm>
            <a:off x="1085156" y="814211"/>
            <a:ext cx="10131593" cy="4801579"/>
            <a:chOff x="1085156" y="814211"/>
            <a:chExt cx="10131593" cy="4801579"/>
          </a:xfrm>
        </p:grpSpPr>
        <p:sp>
          <p:nvSpPr>
            <p:cNvPr id="18" name="TextBox 17">
              <a:extLst>
                <a:ext uri="{FF2B5EF4-FFF2-40B4-BE49-F238E27FC236}">
                  <a16:creationId xmlns:a16="http://schemas.microsoft.com/office/drawing/2014/main" id="{E3D8464A-558D-2212-A1A4-70214A6F278F}"/>
                </a:ext>
              </a:extLst>
            </p:cNvPr>
            <p:cNvSpPr txBox="1"/>
            <p:nvPr/>
          </p:nvSpPr>
          <p:spPr>
            <a:xfrm>
              <a:off x="2222491" y="814211"/>
              <a:ext cx="1466661" cy="307777"/>
            </a:xfrm>
            <a:prstGeom prst="rect">
              <a:avLst/>
            </a:prstGeom>
            <a:noFill/>
            <a:ln>
              <a:solidFill>
                <a:schemeClr val="tx1"/>
              </a:solidFill>
            </a:ln>
          </p:spPr>
          <p:txBody>
            <a:bodyPr wrap="square" rtlCol="0">
              <a:spAutoFit/>
            </a:bodyPr>
            <a:lstStyle/>
            <a:p>
              <a:pPr algn="ctr"/>
              <a:r>
                <a:rPr lang="en-US" sz="1400" b="1" dirty="0"/>
                <a:t>Current SRTTs</a:t>
              </a:r>
            </a:p>
          </p:txBody>
        </p:sp>
        <p:sp>
          <p:nvSpPr>
            <p:cNvPr id="19" name="TextBox 18">
              <a:extLst>
                <a:ext uri="{FF2B5EF4-FFF2-40B4-BE49-F238E27FC236}">
                  <a16:creationId xmlns:a16="http://schemas.microsoft.com/office/drawing/2014/main" id="{A45FF90E-3762-D283-17F5-83E29945ABE8}"/>
                </a:ext>
              </a:extLst>
            </p:cNvPr>
            <p:cNvSpPr txBox="1"/>
            <p:nvPr/>
          </p:nvSpPr>
          <p:spPr>
            <a:xfrm>
              <a:off x="8064128" y="817354"/>
              <a:ext cx="1466661" cy="307777"/>
            </a:xfrm>
            <a:prstGeom prst="rect">
              <a:avLst/>
            </a:prstGeom>
            <a:noFill/>
            <a:ln>
              <a:solidFill>
                <a:schemeClr val="tx1"/>
              </a:solidFill>
            </a:ln>
          </p:spPr>
          <p:txBody>
            <a:bodyPr wrap="square" rtlCol="0">
              <a:spAutoFit/>
            </a:bodyPr>
            <a:lstStyle/>
            <a:p>
              <a:pPr algn="ctr"/>
              <a:r>
                <a:rPr lang="en-US" sz="1400" b="1" dirty="0"/>
                <a:t>New SRTTs</a:t>
              </a:r>
            </a:p>
          </p:txBody>
        </p:sp>
        <p:pic>
          <p:nvPicPr>
            <p:cNvPr id="8" name="Picture 7">
              <a:extLst>
                <a:ext uri="{FF2B5EF4-FFF2-40B4-BE49-F238E27FC236}">
                  <a16:creationId xmlns:a16="http://schemas.microsoft.com/office/drawing/2014/main" id="{10E1DFFA-56C7-4245-91CA-4F1966C209F0}"/>
                </a:ext>
              </a:extLst>
            </p:cNvPr>
            <p:cNvPicPr>
              <a:picLocks noChangeAspect="1"/>
            </p:cNvPicPr>
            <p:nvPr/>
          </p:nvPicPr>
          <p:blipFill>
            <a:blip r:embed="rId2"/>
            <a:stretch>
              <a:fillRect/>
            </a:stretch>
          </p:blipFill>
          <p:spPr>
            <a:xfrm>
              <a:off x="7030091" y="1036131"/>
              <a:ext cx="4186658" cy="4579659"/>
            </a:xfrm>
            <a:prstGeom prst="rect">
              <a:avLst/>
            </a:prstGeom>
          </p:spPr>
        </p:pic>
        <p:pic>
          <p:nvPicPr>
            <p:cNvPr id="9" name="Picture 8">
              <a:extLst>
                <a:ext uri="{FF2B5EF4-FFF2-40B4-BE49-F238E27FC236}">
                  <a16:creationId xmlns:a16="http://schemas.microsoft.com/office/drawing/2014/main" id="{0BC29C64-CC49-4D3E-8CD0-D322CFB0A750}"/>
                </a:ext>
              </a:extLst>
            </p:cNvPr>
            <p:cNvPicPr>
              <a:picLocks noChangeAspect="1"/>
            </p:cNvPicPr>
            <p:nvPr/>
          </p:nvPicPr>
          <p:blipFill>
            <a:blip r:embed="rId3"/>
            <a:stretch>
              <a:fillRect/>
            </a:stretch>
          </p:blipFill>
          <p:spPr>
            <a:xfrm>
              <a:off x="1085156" y="1032258"/>
              <a:ext cx="4194004" cy="4579659"/>
            </a:xfrm>
            <a:prstGeom prst="rect">
              <a:avLst/>
            </a:prstGeom>
          </p:spPr>
        </p:pic>
      </p:grpSp>
      <p:sp>
        <p:nvSpPr>
          <p:cNvPr id="4" name="Date Placeholder 3">
            <a:extLst>
              <a:ext uri="{FF2B5EF4-FFF2-40B4-BE49-F238E27FC236}">
                <a16:creationId xmlns:a16="http://schemas.microsoft.com/office/drawing/2014/main" id="{D5DA1C56-CB14-4395-AC35-A659A9E70638}"/>
              </a:ext>
            </a:extLst>
          </p:cNvPr>
          <p:cNvSpPr>
            <a:spLocks noGrp="1"/>
          </p:cNvSpPr>
          <p:nvPr>
            <p:ph type="dt" sz="half" idx="10"/>
          </p:nvPr>
        </p:nvSpPr>
        <p:spPr/>
        <p:txBody>
          <a:bodyPr/>
          <a:lstStyle/>
          <a:p>
            <a:fld id="{65011442-9EA8-43C1-A90A-E8091E9236D0}" type="datetime2">
              <a:rPr lang="en-US" smtClean="0"/>
              <a:t>Saturday, February 3, 2024</a:t>
            </a:fld>
            <a:endParaRPr lang="en-US" dirty="0"/>
          </a:p>
        </p:txBody>
      </p:sp>
      <p:sp>
        <p:nvSpPr>
          <p:cNvPr id="5" name="Footer Placeholder 4">
            <a:extLst>
              <a:ext uri="{FF2B5EF4-FFF2-40B4-BE49-F238E27FC236}">
                <a16:creationId xmlns:a16="http://schemas.microsoft.com/office/drawing/2014/main" id="{32E3D67B-8396-4FCA-BBD8-F438E164222F}"/>
              </a:ext>
            </a:extLst>
          </p:cNvPr>
          <p:cNvSpPr>
            <a:spLocks noGrp="1"/>
          </p:cNvSpPr>
          <p:nvPr>
            <p:ph type="ftr" sz="quarter" idx="11"/>
          </p:nvPr>
        </p:nvSpPr>
        <p:spPr/>
        <p:txBody>
          <a:bodyPr/>
          <a:lstStyle/>
          <a:p>
            <a:r>
              <a:rPr lang="en-US"/>
              <a:t>The European Tyre and Rim Technical Organization</a:t>
            </a:r>
            <a:endParaRPr lang="en-US" dirty="0"/>
          </a:p>
        </p:txBody>
      </p:sp>
      <p:sp>
        <p:nvSpPr>
          <p:cNvPr id="7" name="TextBox 6">
            <a:extLst>
              <a:ext uri="{FF2B5EF4-FFF2-40B4-BE49-F238E27FC236}">
                <a16:creationId xmlns:a16="http://schemas.microsoft.com/office/drawing/2014/main" id="{244BC810-A1F4-43DE-B55E-BBA254966078}"/>
              </a:ext>
            </a:extLst>
          </p:cNvPr>
          <p:cNvSpPr txBox="1"/>
          <p:nvPr/>
        </p:nvSpPr>
        <p:spPr>
          <a:xfrm>
            <a:off x="212035" y="5761213"/>
            <a:ext cx="11475279" cy="369332"/>
          </a:xfrm>
          <a:prstGeom prst="rect">
            <a:avLst/>
          </a:prstGeom>
          <a:noFill/>
        </p:spPr>
        <p:txBody>
          <a:bodyPr wrap="square" rtlCol="0">
            <a:spAutoFit/>
          </a:bodyPr>
          <a:lstStyle/>
          <a:p>
            <a:r>
              <a:rPr lang="en-US" dirty="0"/>
              <a:t>P-value &gt; 0.05 </a:t>
            </a:r>
            <a:r>
              <a:rPr lang="en-US" dirty="0">
                <a:sym typeface="Wingdings" panose="05000000000000000000" pitchFamily="2" charset="2"/>
              </a:rPr>
              <a:t> </a:t>
            </a:r>
            <a:r>
              <a:rPr lang="en-US" b="1" dirty="0">
                <a:sym typeface="Wingdings" panose="05000000000000000000" pitchFamily="2" charset="2"/>
              </a:rPr>
              <a:t>On average the difference between C3N &amp; C3W (both Current &amp; New) is not statistically significant.</a:t>
            </a:r>
            <a:endParaRPr lang="en-US" b="1" dirty="0"/>
          </a:p>
        </p:txBody>
      </p:sp>
      <p:sp>
        <p:nvSpPr>
          <p:cNvPr id="10" name="Rectangle 9">
            <a:extLst>
              <a:ext uri="{FF2B5EF4-FFF2-40B4-BE49-F238E27FC236}">
                <a16:creationId xmlns:a16="http://schemas.microsoft.com/office/drawing/2014/main" id="{F422C0A2-23EC-4421-8ABF-D75836414681}"/>
              </a:ext>
            </a:extLst>
          </p:cNvPr>
          <p:cNvSpPr/>
          <p:nvPr/>
        </p:nvSpPr>
        <p:spPr>
          <a:xfrm>
            <a:off x="8163753" y="5140107"/>
            <a:ext cx="959667" cy="172016"/>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3CF781A-D974-4B46-A54A-F8B37F3CA207}"/>
              </a:ext>
            </a:extLst>
          </p:cNvPr>
          <p:cNvSpPr/>
          <p:nvPr/>
        </p:nvSpPr>
        <p:spPr>
          <a:xfrm>
            <a:off x="2218098" y="5136944"/>
            <a:ext cx="959667" cy="172016"/>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2">
            <a:extLst>
              <a:ext uri="{FF2B5EF4-FFF2-40B4-BE49-F238E27FC236}">
                <a16:creationId xmlns:a16="http://schemas.microsoft.com/office/drawing/2014/main" id="{76A5E06F-29B8-E59A-0F40-E8E1BC00B8E3}"/>
              </a:ext>
            </a:extLst>
          </p:cNvPr>
          <p:cNvSpPr txBox="1">
            <a:spLocks/>
          </p:cNvSpPr>
          <p:nvPr/>
        </p:nvSpPr>
        <p:spPr>
          <a:xfrm>
            <a:off x="21360" y="201523"/>
            <a:ext cx="10515600" cy="80962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000" b="1" dirty="0">
                <a:solidFill>
                  <a:srgbClr val="004CA6"/>
                </a:solidFill>
                <a:latin typeface="+mn-lt"/>
              </a:rPr>
              <a:t>Interchangeability of the 2 C3 SRTTs – Vehicle method</a:t>
            </a:r>
            <a:endParaRPr lang="en-GB" sz="2000" b="1" dirty="0">
              <a:solidFill>
                <a:srgbClr val="004CA6"/>
              </a:solidFill>
              <a:latin typeface="+mn-lt"/>
            </a:endParaRPr>
          </a:p>
        </p:txBody>
      </p:sp>
      <p:sp>
        <p:nvSpPr>
          <p:cNvPr id="20" name="Ellipse 27">
            <a:extLst>
              <a:ext uri="{FF2B5EF4-FFF2-40B4-BE49-F238E27FC236}">
                <a16:creationId xmlns:a16="http://schemas.microsoft.com/office/drawing/2014/main" id="{FB425516-ED51-0609-7650-6ACD54695114}"/>
              </a:ext>
            </a:extLst>
          </p:cNvPr>
          <p:cNvSpPr/>
          <p:nvPr/>
        </p:nvSpPr>
        <p:spPr>
          <a:xfrm>
            <a:off x="10449390" y="1996751"/>
            <a:ext cx="579394" cy="569167"/>
          </a:xfrm>
          <a:prstGeom prst="ellipse">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rgbClr val="00B050"/>
              </a:solidFill>
            </a:endParaRPr>
          </a:p>
        </p:txBody>
      </p:sp>
      <p:sp>
        <p:nvSpPr>
          <p:cNvPr id="22" name="Ellipse 27">
            <a:extLst>
              <a:ext uri="{FF2B5EF4-FFF2-40B4-BE49-F238E27FC236}">
                <a16:creationId xmlns:a16="http://schemas.microsoft.com/office/drawing/2014/main" id="{84092D13-38F1-C158-645D-A42129586EFA}"/>
              </a:ext>
            </a:extLst>
          </p:cNvPr>
          <p:cNvSpPr/>
          <p:nvPr/>
        </p:nvSpPr>
        <p:spPr>
          <a:xfrm>
            <a:off x="4504052" y="2118049"/>
            <a:ext cx="579394" cy="569167"/>
          </a:xfrm>
          <a:prstGeom prst="ellipse">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rgbClr val="00B050"/>
              </a:solidFill>
            </a:endParaRPr>
          </a:p>
        </p:txBody>
      </p:sp>
    </p:spTree>
    <p:extLst>
      <p:ext uri="{BB962C8B-B14F-4D97-AF65-F5344CB8AC3E}">
        <p14:creationId xmlns:p14="http://schemas.microsoft.com/office/powerpoint/2010/main" val="26745024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EMPOWERCHARTSPROPERTIES_B_0" val="AAAAAAH//////////wEAAAAAAAAAAAAAACoqIFRoaXMgaXMgYSBMaXRlREIgZmlsZSAqKgcEAP////8FAAAAAQAAAAAAAAAAAAAAAAAAAAAAAAAAAAAAAAAAAAAAAAAAAAAAAAABEQAAAFByb3BlcnR5RG9jdW1lbnRzAg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CAAAAAv//////////AQAAAAAAAAAAAAAAEQAAAFByb3BlcnR5RG9jdW1lbnRzAgAAAAAAAAAFAAAACQAAAF9pZD0kLl9pZAEDAAAAAAADAAAAAQADAAAAIwAAAENvbWJpSW5kZXg9JC5OYW1lICsgJ18nICsgJC5WZXJzaW9uAQQAAAAAAAQAAAABAAQAAAAAAAAAAP///////wAAAAAAAP////8AAAAAAP///////wAAAAAAAP////8AAAAAAP///////wAAAAAAAP////8AAAAAAP///////wAAAAAAAP////8AAAAAAP///////wAAAAAAAP////8AAAAAAP///////wAAAAAAAP////8AAAAAAP///////wAAAAAAAP////8AAAAAAP///////wAAAAAAAP////8AAAAAAP///////wAAAAAAAP////8AAAAAAP///////wAAAAAAAP////8AAAAAAP///////wAAAAAAAP////8AAAAAAP///////wAAAAAAAP////8AAAAAAP///////wAAAAAAAP////8AAAAAAP///////wAAAAAAAP////8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gQBAQEBAQEBAQEBAQEBAQIAAAAAAAAAAwAAAAMAAAAA/////wQAPwwAAAAAAAAAAAAAIAD///////////////8AAAD///////////////8DAAAAAgD///////8DAAAAAgD///////////////////////////////////////////////////////////////////////////////////////////////////////////////////////////////////////////////////////////////////////////////////////////////////////////////////////////////////////////////////////////////////////////////////////////////////////////////////////////////////////////////////////////////////////////////////////////////////////////////////////////////////////////////////////////////////////////////////////////////8BACAA////////////////AAAO////////AwAAAAMA////////////////////////////////////////////////////////////////////////////////////////////////////////////////////////////////////////////////////////////////////////////////////////////////////////////////////////////////////////////////////////////////////////////////////////////////////////////////////////////////////////////////////////////////////////////////////////////////////////////////////////////////////////////////////////////////////////////////////////////////////////////////////////AgACAP///////wQAAAACABAACztFwl+/YLRGt3RpaUH9GlsFAAAAAAADAAAAAAADAAAAAwADAAAAAAD///////8DAAEA////////BAAAAAMAEAALfEHmYQopo02ec3NkPAiOFgUAAAABAAMAAAACAAMAAAAB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QAAAADAAAAAP////8EAAgMAAAAAAAAAAAAACAB////////////////AAAA////////////////BAAAAAMA////////BAAAAAIA////////BAAAAAIA////////BAAAAAIA////////////////////////////////////////////////////////////////////////////////////////////////////////////////////////////////////////////////////////////////////////////////////////////////////////////////////////////////////////////////////////////////////////////////////////////////////////////////////////////////////////////////////////////////////////////////////////////////////////////////////////////////////////////////////////////////AQAgAf///////////////wAADv///////wQAAAACAP///////////////////////////////////////////////////////////////////////////////////////////////////////////////////////////////////////////////////////////////////////////////////////////////////////////////////////////////////////////////////////////////////////////////////////////////////////////////////////////////////////////////////////////////////////////////////////////////////////////////////////////////////////////////////////////////////////////////////////////////////////////////////////wIABAEDAAAAAgD///////8aAAZMaW5rZWRTaGFwZXNEYXRhUHJvcGVydHlfMAUAAAAAAAQAAAADAAQAAAABAAQAAAAAAP///////wQAAAAAAP///////wQAAAAAAP///////wMAAQEDAAAAAwD///////8lAAZMaW5rZWRTaGFwZVByZXNlbnRhdGlvblNldHRpbmdzRGF0YV8wBQAAAAEABAAAAAAABAAAAAI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FAAAABAAAAAD/////AgC3DgAAAAAAAAAAAAD/////gwCDAAAABV9pZAAQAAAABDtFwl+/YLRGt3RpaUH9GlsDRGF0YQAbAAAABExpbmtlZFNoYXBlRGF0YQAFAAAAAAACTmFtZQAZAAAATGlua2VkU2hhcGVzRGF0YVByb3BlcnR5ABBWZXJzaW9uAAAAAAAJTGFzdFdyaXRlAAPkr7ODAQAAAAEA/////50AnQAAAAVfaWQAEAAAAAR8QeZhCimjTZ5zc2Q8CI4WA0RhdGEAKgAAAAhQcmVzZW50YXRpb25TY2FubmVkRm9yTGlua2VkU2hhcGVzAAEAAk5hbWUAJAAAAExpbmtlZFNoYXBlUHJlc2VudGF0aW9uU2V0dGluZ3NEYXRhABBWZXJzaW9uAAAAAAAJTGFzdFdyaXRlABXnr7ODAQ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
  <p:tag name="EMPOWERCHARTSPROPERTIES_SLOT" val="B"/>
  <p:tag name="EMPOWERCHARTSPROPERTIES_B_LENGTH" val="24576"/>
</p:tagLst>
</file>

<file path=ppt/tags/tag2.xml><?xml version="1.0" encoding="utf-8"?>
<p:tagLst xmlns:a="http://schemas.openxmlformats.org/drawingml/2006/main" xmlns:r="http://schemas.openxmlformats.org/officeDocument/2006/relationships" xmlns:p="http://schemas.openxmlformats.org/presentationml/2006/main">
  <p:tag name="EMPOWERBULLETV2" val="empowerBulletV2"/>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9" ma:contentTypeDescription="Create a new document." ma:contentTypeScope="" ma:versionID="957983f112ff70deb4ba3514eaba81b6">
  <xsd:schema xmlns:xsd="http://www.w3.org/2001/XMLSchema" xmlns:xs="http://www.w3.org/2001/XMLSchema" xmlns:p="http://schemas.microsoft.com/office/2006/metadata/properties" xmlns:ns2="4b4a1c0d-4a69-4996-a84a-fc699b9f49de" xmlns:ns3="acccb6d4-dbe5-46d2-b4d3-5733603d8cc6" xmlns:ns4="985ec44e-1bab-4c0b-9df0-6ba128686fc9" targetNamespace="http://schemas.microsoft.com/office/2006/metadata/properties" ma:root="true" ma:fieldsID="226e8c697896011a9f0e61e90df53f9c" ns2:_="" ns3:_="" ns4:_="">
    <xsd:import namespace="4b4a1c0d-4a69-4996-a84a-fc699b9f49de"/>
    <xsd:import namespace="acccb6d4-dbe5-46d2-b4d3-5733603d8cc6"/>
    <xsd:import namespace="985ec44e-1bab-4c0b-9df0-6ba128686fc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lcf76f155ced4ddcb4097134ff3c332f" minOccurs="0"/>
                <xsd:element ref="ns4: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02cb41a6-c265-4598-b948-df01c7e084ec}" ma:internalName="TaxCatchAll" ma:showField="CatchAllData" ma:web="4b4a1c0d-4a69-4996-a84a-fc699b9f49d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6969BE9-9B42-4BC0-961C-F2C0C433F72D}">
  <ds:schemaRefs>
    <ds:schemaRef ds:uri="http://schemas.microsoft.com/sharepoint/v3/contenttype/forms"/>
  </ds:schemaRefs>
</ds:datastoreItem>
</file>

<file path=customXml/itemProps2.xml><?xml version="1.0" encoding="utf-8"?>
<ds:datastoreItem xmlns:ds="http://schemas.openxmlformats.org/officeDocument/2006/customXml" ds:itemID="{9AFC0F81-5127-44C8-9F78-135FE826B14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4a1c0d-4a69-4996-a84a-fc699b9f49de"/>
    <ds:schemaRef ds:uri="acccb6d4-dbe5-46d2-b4d3-5733603d8cc6"/>
    <ds:schemaRef ds:uri="985ec44e-1bab-4c0b-9df0-6ba128686f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6006a9c5-d130-408c-bc8e-3b5ecdb17aa0}" enabled="1" method="Standard" siteId="{8d4b558f-7b2e-40ba-ad1f-e04d79e6265a}" removed="0"/>
</clbl:labelList>
</file>

<file path=docProps/app.xml><?xml version="1.0" encoding="utf-8"?>
<Properties xmlns="http://schemas.openxmlformats.org/officeDocument/2006/extended-properties" xmlns:vt="http://schemas.openxmlformats.org/officeDocument/2006/docPropsVTypes">
  <TotalTime>342</TotalTime>
  <Words>1680</Words>
  <Application>Microsoft Office PowerPoint</Application>
  <PresentationFormat>Widescreen</PresentationFormat>
  <Paragraphs>221</Paragraphs>
  <Slides>17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Arial</vt:lpstr>
      <vt:lpstr>Arial Nova</vt:lpstr>
      <vt:lpstr>Calibri</vt:lpstr>
      <vt:lpstr>Calibri Light</vt:lpstr>
      <vt:lpstr>Symbol</vt:lpstr>
      <vt:lpstr>Times New Roman</vt:lpstr>
      <vt:lpstr>Wingdings</vt:lpstr>
      <vt:lpstr>Office Theme</vt:lpstr>
      <vt:lpstr>New design C3 SRTTs Additional Explanations update of GRBP-78-28e-Rev.1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to EXEC</dc:title>
  <dc:creator>Josep Guinjoan</dc:creator>
  <cp:lastModifiedBy>Secretariat editorial modifications</cp:lastModifiedBy>
  <cp:revision>72</cp:revision>
  <cp:lastPrinted>2024-01-31T15:55:58Z</cp:lastPrinted>
  <dcterms:created xsi:type="dcterms:W3CDTF">2021-11-17T09:31:58Z</dcterms:created>
  <dcterms:modified xsi:type="dcterms:W3CDTF">2024-02-03T15:28:32Z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lassificationContentMarkingFooterLocations">
    <vt:lpwstr>Office Theme:8</vt:lpwstr>
  </property>
  <property fmtid="{D5CDD505-2E9C-101B-9397-08002B2CF9AE}" pid="3" name="ClassificationContentMarkingFooterText">
    <vt:lpwstr>Internal</vt:lpwstr>
  </property>
  <property fmtid="{D5CDD505-2E9C-101B-9397-08002B2CF9AE}" pid="4" name="MSIP_Label_09e9a456-2778-4ca9-be06-1190b1e1118a_Enabled">
    <vt:lpwstr>true</vt:lpwstr>
  </property>
  <property fmtid="{D5CDD505-2E9C-101B-9397-08002B2CF9AE}" pid="5" name="MSIP_Label_09e9a456-2778-4ca9-be06-1190b1e1118a_SetDate">
    <vt:lpwstr>2023-12-18T13:02:14Z</vt:lpwstr>
  </property>
  <property fmtid="{D5CDD505-2E9C-101B-9397-08002B2CF9AE}" pid="6" name="MSIP_Label_09e9a456-2778-4ca9-be06-1190b1e1118a_Method">
    <vt:lpwstr>Standard</vt:lpwstr>
  </property>
  <property fmtid="{D5CDD505-2E9C-101B-9397-08002B2CF9AE}" pid="7" name="MSIP_Label_09e9a456-2778-4ca9-be06-1190b1e1118a_Name">
    <vt:lpwstr>D3</vt:lpwstr>
  </property>
  <property fmtid="{D5CDD505-2E9C-101B-9397-08002B2CF9AE}" pid="8" name="MSIP_Label_09e9a456-2778-4ca9-be06-1190b1e1118a_SiteId">
    <vt:lpwstr>658ba197-6c73-4fea-91bd-1c7d8de6bf2c</vt:lpwstr>
  </property>
  <property fmtid="{D5CDD505-2E9C-101B-9397-08002B2CF9AE}" pid="9" name="MSIP_Label_09e9a456-2778-4ca9-be06-1190b1e1118a_ActionId">
    <vt:lpwstr>cb0dfa07-7bc9-4baa-8d3e-dc3f89dd80d1</vt:lpwstr>
  </property>
  <property fmtid="{D5CDD505-2E9C-101B-9397-08002B2CF9AE}" pid="10" name="MSIP_Label_09e9a456-2778-4ca9-be06-1190b1e1118a_ContentBits">
    <vt:lpwstr>0</vt:lpwstr>
  </property>
</Properties>
</file>