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2" r:id="rId5"/>
    <p:sldId id="269" r:id="rId6"/>
    <p:sldId id="290" r:id="rId7"/>
    <p:sldId id="292" r:id="rId8"/>
    <p:sldId id="279" r:id="rId9"/>
    <p:sldId id="270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547C"/>
    <a:srgbClr val="F6F6EE"/>
    <a:srgbClr val="EAEADA"/>
    <a:srgbClr val="D9D8BA"/>
    <a:srgbClr val="FCF3CD"/>
    <a:srgbClr val="CBCAA1"/>
    <a:srgbClr val="F7F7F1"/>
    <a:srgbClr val="997E09"/>
    <a:srgbClr val="A9DAEA"/>
    <a:srgbClr val="005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8" autoAdjust="0"/>
    <p:restoredTop sz="82899" autoAdjust="0"/>
  </p:normalViewPr>
  <p:slideViewPr>
    <p:cSldViewPr snapToGrid="0" showGuides="1">
      <p:cViewPr varScale="1">
        <p:scale>
          <a:sx n="55" d="100"/>
          <a:sy n="55" d="100"/>
        </p:scale>
        <p:origin x="1104" y="4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0B6D3-582E-4267-AE35-C8EA7EF1630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EB8F1-0295-4A15-97CF-9CD7C2943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3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EB8F1-0295-4A15-97CF-9CD7C2943E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0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B13B7-0D95-4C9F-9679-AF0902D94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291E20-0F17-40C9-92BD-BB1F36277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3A8E0-62F5-4D19-9E1D-2882D4358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91E7-ACCD-411A-AF20-BBAF26E37F76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298E0-B0E6-46C2-8DF2-693B0886B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CBD26-0555-47FD-BC56-FF713E686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44E8-19BF-408E-BDEA-116274DD0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29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31A9-5C8A-4EFE-9BBA-D1D830416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4E9D4E-0E8D-499D-83F8-CCA85F905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B1FF3-8836-4406-ADBD-E07D1F92C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91E7-ACCD-411A-AF20-BBAF26E37F76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AD97-0D3F-4D6B-8415-9D42323E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7592C-1965-4CB6-BB8A-E44054B00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44E8-19BF-408E-BDEA-116274DD0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30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E4844F-581F-4559-A702-2D6F6D0026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B0D12-6BC3-4581-B03B-E44B1BDDD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9B842-FB70-4ADF-A999-9505B1C26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91E7-ACCD-411A-AF20-BBAF26E37F76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530EE-E2D4-4AAE-9926-26EA1E9DE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318E2-1A77-40B6-827D-3543C1CCE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44E8-19BF-408E-BDEA-116274DD0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75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B484-1546-42CD-BC89-3B922B96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7B4EC-4022-4E64-A097-D4F7B4592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6461E-F465-4CDE-B670-AEF2B30E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91E7-ACCD-411A-AF20-BBAF26E37F76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902F6-5461-4D09-B5D6-8ACA4C510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8219A-9F93-46BD-8AB4-1D54CC9F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44E8-19BF-408E-BDEA-116274DD0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770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E2FE1-26FC-463A-A375-218CFAFD8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BB550-AD25-480C-9231-B6C87F259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512FD-2106-43D3-BCDE-8BE4F01AB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91E7-ACCD-411A-AF20-BBAF26E37F76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1560B-EF01-4050-8604-012147BE8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09DD6-1889-4443-882A-68FB57A68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44E8-19BF-408E-BDEA-116274DD0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74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80F63-F6CD-4FC5-B31C-03723D20B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755BF-F62F-4246-8352-3B1052199E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91523E-3665-48BB-8DDB-847934B2F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C81CA-27F3-4908-B93C-B02DC3D3C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91E7-ACCD-411A-AF20-BBAF26E37F76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A1F39-7916-4228-819B-386058CF7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F9311-AC96-491D-A165-3B4618956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44E8-19BF-408E-BDEA-116274DD0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17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2CAC2-672B-4554-8E22-28FFEE3B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6193D-EFB2-4B5E-8972-3D2D44E63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2F45F7-388F-47AB-A4D7-87B4BBE49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448754-B855-47B9-B3DC-C2B2211A35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E0F340-D32A-4E6F-A317-AF2E3B102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7C6940-4B15-4630-93E1-B636EC057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91E7-ACCD-411A-AF20-BBAF26E37F76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04C13D-818C-4D8D-954D-503B671E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2C62C7-81A3-48A6-9B18-A4A16CDC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44E8-19BF-408E-BDEA-116274DD0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24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2AE10-BE6E-4B6B-98B0-3415008AC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5CC076-2E89-41BA-97F6-3427084FF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91E7-ACCD-411A-AF20-BBAF26E37F76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6AD7CE-2656-4D77-87CB-3A6BA83CF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73BE-0068-4D60-A28E-112B4AC55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44E8-19BF-408E-BDEA-116274DD0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26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DE5882-07AA-487E-AADD-739704485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91E7-ACCD-411A-AF20-BBAF26E37F76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2907CD-C86D-4785-9B11-594FA70B5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9B644C-EB4A-4613-8078-F1DD99F03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44E8-19BF-408E-BDEA-116274DD0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408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37E5D-FC8F-463C-9AB5-FA67924AA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55EC9-89ED-4F74-A4D8-0F3D82ED7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ADF6B-F0F4-415D-8C5A-56264E3A1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96EEC-6EE8-4EAA-9A90-161CA1C3C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91E7-ACCD-411A-AF20-BBAF26E37F76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3B382-1C5D-404C-AD23-5EBCC56B2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3DF7A-6EEB-4BF4-AC15-392253E65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44E8-19BF-408E-BDEA-116274DD0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44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98459-3F63-4D05-B786-AE000F05C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64CEC9-1F81-4822-8B80-55E9E49B0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3868B4-6713-4E11-8B18-CCB0523DC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8A22A-657C-456F-A34A-49ECE2218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91E7-ACCD-411A-AF20-BBAF26E37F76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2E815D-801D-4E1F-97CF-E9FE2E75E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FBDAD-C92E-4F6E-ABC0-5BDCB3B67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44E8-19BF-408E-BDEA-116274DD0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38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964416-0678-4DAC-AF74-2CAB61602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08CBE-7BD8-4E1F-B02E-CBA9C31F3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BCEA6-079E-4B36-BD65-9C31EB7BAB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C91E7-ACCD-411A-AF20-BBAF26E37F76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8B68D-0734-4DF4-B735-F4168F8012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6F80D-6691-4D0B-800E-BF9EBDB443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744E8-19BF-408E-BDEA-116274DD0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84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BB2DEC2-CE55-4A27-9641-C66014CC1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A85154A-1B0C-4961-A25A-DF13210279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1845" y="4485501"/>
            <a:ext cx="1024217" cy="1767993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1642AAC7-A264-44EE-B1B9-0308DB3D3C93}"/>
              </a:ext>
            </a:extLst>
          </p:cNvPr>
          <p:cNvGrpSpPr/>
          <p:nvPr/>
        </p:nvGrpSpPr>
        <p:grpSpPr>
          <a:xfrm>
            <a:off x="1148269" y="7285006"/>
            <a:ext cx="9961828" cy="483616"/>
            <a:chOff x="1164514" y="6125604"/>
            <a:chExt cx="9961828" cy="483616"/>
          </a:xfrm>
        </p:grpSpPr>
        <p:pic>
          <p:nvPicPr>
            <p:cNvPr id="12" name="Picture 11" descr="A black and white logo&#10;&#10;Description automatically generated with low confidence">
              <a:extLst>
                <a:ext uri="{FF2B5EF4-FFF2-40B4-BE49-F238E27FC236}">
                  <a16:creationId xmlns:a16="http://schemas.microsoft.com/office/drawing/2014/main" id="{1DFE159D-F39E-4093-8EC9-26058BFD92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7918" y="6226109"/>
              <a:ext cx="795371" cy="284345"/>
            </a:xfrm>
            <a:prstGeom prst="rect">
              <a:avLst/>
            </a:prstGeom>
          </p:spPr>
        </p:pic>
        <p:pic>
          <p:nvPicPr>
            <p:cNvPr id="14" name="Picture 13" descr="Logo&#10;&#10;Description automatically generated">
              <a:extLst>
                <a:ext uri="{FF2B5EF4-FFF2-40B4-BE49-F238E27FC236}">
                  <a16:creationId xmlns:a16="http://schemas.microsoft.com/office/drawing/2014/main" id="{5FF56BB8-E095-4EF8-8AAC-271CCFDAE3D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5541" y="6125604"/>
              <a:ext cx="360917" cy="472352"/>
            </a:xfrm>
            <a:prstGeom prst="rect">
              <a:avLst/>
            </a:prstGeom>
          </p:spPr>
        </p:pic>
        <p:pic>
          <p:nvPicPr>
            <p:cNvPr id="16" name="Picture 15" descr="A black and white logo&#10;&#10;Description automatically generated with medium confidence">
              <a:extLst>
                <a:ext uri="{FF2B5EF4-FFF2-40B4-BE49-F238E27FC236}">
                  <a16:creationId xmlns:a16="http://schemas.microsoft.com/office/drawing/2014/main" id="{5CCEAC24-0C78-4CFA-9DB8-BF335C5E79C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514" y="6227346"/>
              <a:ext cx="924699" cy="284345"/>
            </a:xfrm>
            <a:prstGeom prst="rect">
              <a:avLst/>
            </a:prstGeom>
          </p:spPr>
        </p:pic>
        <p:pic>
          <p:nvPicPr>
            <p:cNvPr id="18" name="Picture 17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46B0CFA4-A754-47CF-B814-4515E07A9B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0578" y="6213440"/>
              <a:ext cx="1048862" cy="280570"/>
            </a:xfrm>
            <a:prstGeom prst="rect">
              <a:avLst/>
            </a:prstGeom>
          </p:spPr>
        </p:pic>
        <p:pic>
          <p:nvPicPr>
            <p:cNvPr id="20" name="Picture 19" descr="Text&#10;&#10;Description automatically generated">
              <a:extLst>
                <a:ext uri="{FF2B5EF4-FFF2-40B4-BE49-F238E27FC236}">
                  <a16:creationId xmlns:a16="http://schemas.microsoft.com/office/drawing/2014/main" id="{864497B4-86BA-4C2B-B010-B92A117AB9F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03817" y="6191582"/>
              <a:ext cx="1022525" cy="324287"/>
            </a:xfrm>
            <a:prstGeom prst="rect">
              <a:avLst/>
            </a:prstGeom>
          </p:spPr>
        </p:pic>
        <p:pic>
          <p:nvPicPr>
            <p:cNvPr id="22" name="Picture 21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DD324A84-1878-4056-8615-6CB8094927B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3044" y="6138171"/>
              <a:ext cx="1460617" cy="471049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94993029-15AC-4304-88C2-13683E8814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3561" y="6271771"/>
              <a:ext cx="1381016" cy="163908"/>
            </a:xfrm>
            <a:prstGeom prst="rect">
              <a:avLst/>
            </a:prstGeom>
          </p:spPr>
        </p:pic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007B9CC6-8276-4F79-9F0C-B960E1617DF8}"/>
              </a:ext>
            </a:extLst>
          </p:cNvPr>
          <p:cNvSpPr txBox="1"/>
          <p:nvPr/>
        </p:nvSpPr>
        <p:spPr>
          <a:xfrm>
            <a:off x="997742" y="4219548"/>
            <a:ext cx="101640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16273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Urban economic resilience: building and promoting recovery from the COVID-19 pandemic and natural and man-made disasters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299BE0F-B4B0-49C6-A540-9B573D1B17E4}"/>
              </a:ext>
            </a:extLst>
          </p:cNvPr>
          <p:cNvSpPr txBox="1"/>
          <p:nvPr/>
        </p:nvSpPr>
        <p:spPr>
          <a:xfrm>
            <a:off x="989175" y="5077110"/>
            <a:ext cx="7838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Gulnara Roll</a:t>
            </a:r>
            <a:r>
              <a:rPr lang="et-EE" sz="16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Regional Advisor</a:t>
            </a:r>
            <a:endParaRPr lang="en-US" sz="1600" b="0" i="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UNECE Forest, Land and Housing Division</a:t>
            </a:r>
            <a:endParaRPr lang="en-GB" sz="1600" b="0" i="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64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216D1C-0595-47DF-A775-2BA0D79C0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1642AAC7-A264-44EE-B1B9-0308DB3D3C93}"/>
              </a:ext>
            </a:extLst>
          </p:cNvPr>
          <p:cNvGrpSpPr/>
          <p:nvPr/>
        </p:nvGrpSpPr>
        <p:grpSpPr>
          <a:xfrm>
            <a:off x="752845" y="7285006"/>
            <a:ext cx="10653820" cy="483616"/>
            <a:chOff x="769090" y="6125604"/>
            <a:chExt cx="10653820" cy="483616"/>
          </a:xfrm>
        </p:grpSpPr>
        <p:pic>
          <p:nvPicPr>
            <p:cNvPr id="12" name="Picture 11" descr="A black and white logo&#10;&#10;Description automatically generated with low confidence">
              <a:extLst>
                <a:ext uri="{FF2B5EF4-FFF2-40B4-BE49-F238E27FC236}">
                  <a16:creationId xmlns:a16="http://schemas.microsoft.com/office/drawing/2014/main" id="{1DFE159D-F39E-4093-8EC9-26058BFD92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0206" y="6226109"/>
              <a:ext cx="795371" cy="284345"/>
            </a:xfrm>
            <a:prstGeom prst="rect">
              <a:avLst/>
            </a:prstGeom>
          </p:spPr>
        </p:pic>
        <p:pic>
          <p:nvPicPr>
            <p:cNvPr id="14" name="Picture 13" descr="Logo&#10;&#10;Description automatically generated">
              <a:extLst>
                <a:ext uri="{FF2B5EF4-FFF2-40B4-BE49-F238E27FC236}">
                  <a16:creationId xmlns:a16="http://schemas.microsoft.com/office/drawing/2014/main" id="{5FF56BB8-E095-4EF8-8AAC-271CCFDAE3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5541" y="6125604"/>
              <a:ext cx="360917" cy="472352"/>
            </a:xfrm>
            <a:prstGeom prst="rect">
              <a:avLst/>
            </a:prstGeom>
          </p:spPr>
        </p:pic>
        <p:pic>
          <p:nvPicPr>
            <p:cNvPr id="16" name="Picture 15" descr="A black and white logo&#10;&#10;Description automatically generated with medium confidence">
              <a:extLst>
                <a:ext uri="{FF2B5EF4-FFF2-40B4-BE49-F238E27FC236}">
                  <a16:creationId xmlns:a16="http://schemas.microsoft.com/office/drawing/2014/main" id="{5CCEAC24-0C78-4CFA-9DB8-BF335C5E79C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090" y="6227346"/>
              <a:ext cx="924699" cy="284345"/>
            </a:xfrm>
            <a:prstGeom prst="rect">
              <a:avLst/>
            </a:prstGeom>
          </p:spPr>
        </p:pic>
        <p:pic>
          <p:nvPicPr>
            <p:cNvPr id="18" name="Picture 17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46B0CFA4-A754-47CF-B814-4515E07A9BD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9434" y="6213440"/>
              <a:ext cx="1048862" cy="280570"/>
            </a:xfrm>
            <a:prstGeom prst="rect">
              <a:avLst/>
            </a:prstGeom>
          </p:spPr>
        </p:pic>
        <p:pic>
          <p:nvPicPr>
            <p:cNvPr id="20" name="Picture 19" descr="Text&#10;&#10;Description automatically generated">
              <a:extLst>
                <a:ext uri="{FF2B5EF4-FFF2-40B4-BE49-F238E27FC236}">
                  <a16:creationId xmlns:a16="http://schemas.microsoft.com/office/drawing/2014/main" id="{864497B4-86BA-4C2B-B010-B92A117AB9F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00385" y="6191582"/>
              <a:ext cx="1022525" cy="324287"/>
            </a:xfrm>
            <a:prstGeom prst="rect">
              <a:avLst/>
            </a:prstGeom>
          </p:spPr>
        </p:pic>
        <p:pic>
          <p:nvPicPr>
            <p:cNvPr id="22" name="Picture 21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DD324A84-1878-4056-8615-6CB8094927B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4188" y="6138171"/>
              <a:ext cx="1460617" cy="471049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94993029-15AC-4304-88C2-13683E8814A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51273" y="6271771"/>
              <a:ext cx="1381016" cy="163908"/>
            </a:xfrm>
            <a:prstGeom prst="rect">
              <a:avLst/>
            </a:prstGeom>
          </p:spPr>
        </p:pic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ED00A371-3196-4028-93D6-E64742E3F9A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884120" y="4150724"/>
            <a:ext cx="1042506" cy="196917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31ECE99-523E-4B8E-9B29-6639BDFED323}"/>
              </a:ext>
            </a:extLst>
          </p:cNvPr>
          <p:cNvSpPr txBox="1"/>
          <p:nvPr/>
        </p:nvSpPr>
        <p:spPr>
          <a:xfrm>
            <a:off x="1493821" y="1205459"/>
            <a:ext cx="58037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i="0" dirty="0">
                <a:solidFill>
                  <a:srgbClr val="16273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Overall Objective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9D4AC13-A2AC-448D-B610-060CAF3918FE}"/>
              </a:ext>
            </a:extLst>
          </p:cNvPr>
          <p:cNvSpPr txBox="1"/>
          <p:nvPr/>
        </p:nvSpPr>
        <p:spPr>
          <a:xfrm>
            <a:off x="1480840" y="2339069"/>
            <a:ext cx="441845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Raleway"/>
                <a:cs typeface="Arial" panose="020B0604020202020204" pitchFamily="34" charset="0"/>
                <a:sym typeface="Raleway"/>
              </a:rPr>
              <a:t>Capacity Building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Raleway"/>
                <a:cs typeface="Arial" panose="020B0604020202020204" pitchFamily="34" charset="0"/>
                <a:sym typeface="Raleway"/>
              </a:rPr>
              <a:t>16 cities globally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Raleway"/>
                <a:cs typeface="Arial" panose="020B0604020202020204" pitchFamily="34" charset="0"/>
                <a:sym typeface="Raleway"/>
              </a:rPr>
              <a:t>Resilient – Sustainable – Inclusive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Raleway"/>
                <a:cs typeface="Arial" panose="020B0604020202020204" pitchFamily="34" charset="0"/>
                <a:sym typeface="Raleway"/>
              </a:rPr>
              <a:t>COVID-19 economic and financial recovery plans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6923C8-5DFB-468A-BC60-542A0ECDC855}"/>
              </a:ext>
            </a:extLst>
          </p:cNvPr>
          <p:cNvSpPr txBox="1"/>
          <p:nvPr/>
        </p:nvSpPr>
        <p:spPr>
          <a:xfrm>
            <a:off x="6200289" y="2001392"/>
            <a:ext cx="504435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et-EE" sz="2000" dirty="0">
                <a:solidFill>
                  <a:schemeClr val="tx1">
                    <a:lumMod val="75000"/>
                    <a:lumOff val="25000"/>
                  </a:schemeClr>
                </a:solidFill>
                <a:ea typeface="Raleway"/>
                <a:cs typeface="Arial" panose="020B0604020202020204" pitchFamily="34" charset="0"/>
                <a:sym typeface="Raleway"/>
              </a:rPr>
              <a:t>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Raleway"/>
                <a:cs typeface="Arial" panose="020B0604020202020204" pitchFamily="34" charset="0"/>
                <a:sym typeface="Raleway"/>
              </a:rPr>
              <a:t>he project will contribute to planning for more resilience cities and local governments better able to withstand shocks such as COVID-19 and urban systems’ stresses likely to reoccur in a predominantly urban world. Implementation will consider linkages with other dimensions of urban resilience of specific relevance to the different social, spatial and governance contexts of each region.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C3F124F-9FE5-4D55-A2A9-52CFD466458A}"/>
              </a:ext>
            </a:extLst>
          </p:cNvPr>
          <p:cNvSpPr txBox="1"/>
          <p:nvPr/>
        </p:nvSpPr>
        <p:spPr>
          <a:xfrm>
            <a:off x="1493821" y="1641044"/>
            <a:ext cx="7276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Building Urban Economic Resilience during &amp; after COVID-19</a:t>
            </a:r>
          </a:p>
        </p:txBody>
      </p:sp>
    </p:spTree>
    <p:extLst>
      <p:ext uri="{BB962C8B-B14F-4D97-AF65-F5344CB8AC3E}">
        <p14:creationId xmlns:p14="http://schemas.microsoft.com/office/powerpoint/2010/main" val="3773800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E3CA46-2442-4EDE-89CE-CC01E7979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1642AAC7-A264-44EE-B1B9-0308DB3D3C93}"/>
              </a:ext>
            </a:extLst>
          </p:cNvPr>
          <p:cNvGrpSpPr/>
          <p:nvPr/>
        </p:nvGrpSpPr>
        <p:grpSpPr>
          <a:xfrm>
            <a:off x="677083" y="7321779"/>
            <a:ext cx="10653820" cy="483616"/>
            <a:chOff x="769090" y="6125604"/>
            <a:chExt cx="10653820" cy="483616"/>
          </a:xfrm>
        </p:grpSpPr>
        <p:pic>
          <p:nvPicPr>
            <p:cNvPr id="12" name="Picture 11" descr="A black and white logo&#10;&#10;Description automatically generated with low confidence">
              <a:extLst>
                <a:ext uri="{FF2B5EF4-FFF2-40B4-BE49-F238E27FC236}">
                  <a16:creationId xmlns:a16="http://schemas.microsoft.com/office/drawing/2014/main" id="{1DFE159D-F39E-4093-8EC9-26058BFD92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0206" y="6226109"/>
              <a:ext cx="795371" cy="284345"/>
            </a:xfrm>
            <a:prstGeom prst="rect">
              <a:avLst/>
            </a:prstGeom>
          </p:spPr>
        </p:pic>
        <p:pic>
          <p:nvPicPr>
            <p:cNvPr id="14" name="Picture 13" descr="Logo&#10;&#10;Description automatically generated">
              <a:extLst>
                <a:ext uri="{FF2B5EF4-FFF2-40B4-BE49-F238E27FC236}">
                  <a16:creationId xmlns:a16="http://schemas.microsoft.com/office/drawing/2014/main" id="{5FF56BB8-E095-4EF8-8AAC-271CCFDAE3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5541" y="6125604"/>
              <a:ext cx="360917" cy="472352"/>
            </a:xfrm>
            <a:prstGeom prst="rect">
              <a:avLst/>
            </a:prstGeom>
          </p:spPr>
        </p:pic>
        <p:pic>
          <p:nvPicPr>
            <p:cNvPr id="16" name="Picture 15" descr="A black and white logo&#10;&#10;Description automatically generated with medium confidence">
              <a:extLst>
                <a:ext uri="{FF2B5EF4-FFF2-40B4-BE49-F238E27FC236}">
                  <a16:creationId xmlns:a16="http://schemas.microsoft.com/office/drawing/2014/main" id="{5CCEAC24-0C78-4CFA-9DB8-BF335C5E79C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090" y="6227346"/>
              <a:ext cx="924699" cy="284345"/>
            </a:xfrm>
            <a:prstGeom prst="rect">
              <a:avLst/>
            </a:prstGeom>
          </p:spPr>
        </p:pic>
        <p:pic>
          <p:nvPicPr>
            <p:cNvPr id="18" name="Picture 17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46B0CFA4-A754-47CF-B814-4515E07A9BD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9434" y="6213440"/>
              <a:ext cx="1048862" cy="280570"/>
            </a:xfrm>
            <a:prstGeom prst="rect">
              <a:avLst/>
            </a:prstGeom>
          </p:spPr>
        </p:pic>
        <p:pic>
          <p:nvPicPr>
            <p:cNvPr id="20" name="Picture 19" descr="Text&#10;&#10;Description automatically generated">
              <a:extLst>
                <a:ext uri="{FF2B5EF4-FFF2-40B4-BE49-F238E27FC236}">
                  <a16:creationId xmlns:a16="http://schemas.microsoft.com/office/drawing/2014/main" id="{864497B4-86BA-4C2B-B010-B92A117AB9F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00385" y="6191582"/>
              <a:ext cx="1022525" cy="324287"/>
            </a:xfrm>
            <a:prstGeom prst="rect">
              <a:avLst/>
            </a:prstGeom>
          </p:spPr>
        </p:pic>
        <p:pic>
          <p:nvPicPr>
            <p:cNvPr id="22" name="Picture 21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DD324A84-1878-4056-8615-6CB8094927B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4188" y="6138171"/>
              <a:ext cx="1460617" cy="471049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94993029-15AC-4304-88C2-13683E8814A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51273" y="6271771"/>
              <a:ext cx="1381016" cy="163908"/>
            </a:xfrm>
            <a:prstGeom prst="rect">
              <a:avLst/>
            </a:prstGeom>
          </p:spPr>
        </p:pic>
      </p:grpSp>
      <p:sp>
        <p:nvSpPr>
          <p:cNvPr id="15" name="TextBox 1">
            <a:extLst>
              <a:ext uri="{FF2B5EF4-FFF2-40B4-BE49-F238E27FC236}">
                <a16:creationId xmlns:a16="http://schemas.microsoft.com/office/drawing/2014/main" id="{FD56E805-7FE8-4BE4-8FD4-4BD072D3C6D6}"/>
              </a:ext>
            </a:extLst>
          </p:cNvPr>
          <p:cNvSpPr txBox="1"/>
          <p:nvPr/>
        </p:nvSpPr>
        <p:spPr>
          <a:xfrm>
            <a:off x="677083" y="1007748"/>
            <a:ext cx="10725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Urban Resilience Diagnostic Tool - Performance Indicators</a:t>
            </a:r>
            <a:endParaRPr lang="aa-E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3">
            <a:extLst>
              <a:ext uri="{FF2B5EF4-FFF2-40B4-BE49-F238E27FC236}">
                <a16:creationId xmlns:a16="http://schemas.microsoft.com/office/drawing/2014/main" id="{95D6D42B-BE58-46E8-BA7A-773D2F0C05A7}"/>
              </a:ext>
            </a:extLst>
          </p:cNvPr>
          <p:cNvSpPr txBox="1"/>
          <p:nvPr/>
        </p:nvSpPr>
        <p:spPr>
          <a:xfrm>
            <a:off x="327884" y="3752333"/>
            <a:ext cx="1792630" cy="681364"/>
          </a:xfrm>
          <a:prstGeom prst="rect">
            <a:avLst/>
          </a:prstGeom>
          <a:solidFill>
            <a:schemeClr val="lt1"/>
          </a:solidFill>
          <a:ln w="57150">
            <a:solidFill>
              <a:schemeClr val="accent5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lnSpc>
                <a:spcPct val="95000"/>
              </a:lnSpc>
              <a:spcAft>
                <a:spcPts val="800"/>
              </a:spcAft>
              <a:defRPr b="1">
                <a:effectLst/>
                <a:ea typeface="DengXian" panose="02010600030101010101" pitchFamily="2" charset="-122"/>
                <a:cs typeface="Arial" panose="020B0604020202020204" pitchFamily="34" charset="0"/>
              </a:defRPr>
            </a:lvl1pPr>
          </a:lstStyle>
          <a:p>
            <a:r>
              <a:rPr lang="en-US" dirty="0"/>
              <a:t>Urban economic resilience</a:t>
            </a:r>
            <a:endParaRPr lang="en-CA" dirty="0"/>
          </a:p>
        </p:txBody>
      </p:sp>
      <p:sp>
        <p:nvSpPr>
          <p:cNvPr id="41" name="Text Box 4">
            <a:extLst>
              <a:ext uri="{FF2B5EF4-FFF2-40B4-BE49-F238E27FC236}">
                <a16:creationId xmlns:a16="http://schemas.microsoft.com/office/drawing/2014/main" id="{08F8305B-1717-4311-91BE-F0749CE227C7}"/>
              </a:ext>
            </a:extLst>
          </p:cNvPr>
          <p:cNvSpPr txBox="1"/>
          <p:nvPr/>
        </p:nvSpPr>
        <p:spPr>
          <a:xfrm>
            <a:off x="2751209" y="1847636"/>
            <a:ext cx="2453731" cy="660049"/>
          </a:xfrm>
          <a:prstGeom prst="rect">
            <a:avLst/>
          </a:prstGeom>
          <a:solidFill>
            <a:schemeClr val="lt1"/>
          </a:solidFill>
          <a:ln w="57150">
            <a:solidFill>
              <a:schemeClr val="accent5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5000"/>
              </a:lnSpc>
              <a:spcAft>
                <a:spcPts val="800"/>
              </a:spcAft>
            </a:pPr>
            <a:r>
              <a:rPr lang="en-US" b="1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RA1: Resilience of local business environment</a:t>
            </a:r>
            <a:endParaRPr lang="en-CA" b="1" dirty="0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2" name="Text Box 4">
            <a:extLst>
              <a:ext uri="{FF2B5EF4-FFF2-40B4-BE49-F238E27FC236}">
                <a16:creationId xmlns:a16="http://schemas.microsoft.com/office/drawing/2014/main" id="{6546C96E-06DD-461B-802C-7370EFC4A973}"/>
              </a:ext>
            </a:extLst>
          </p:cNvPr>
          <p:cNvSpPr txBox="1"/>
          <p:nvPr/>
        </p:nvSpPr>
        <p:spPr>
          <a:xfrm>
            <a:off x="2750369" y="2638212"/>
            <a:ext cx="2453731" cy="606928"/>
          </a:xfrm>
          <a:prstGeom prst="rect">
            <a:avLst/>
          </a:prstGeom>
          <a:solidFill>
            <a:schemeClr val="lt1"/>
          </a:solidFill>
          <a:ln w="57150">
            <a:solidFill>
              <a:schemeClr val="accent5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lnSpc>
                <a:spcPct val="95000"/>
              </a:lnSpc>
              <a:spcAft>
                <a:spcPts val="800"/>
              </a:spcAft>
              <a:defRPr b="1">
                <a:effectLst/>
                <a:ea typeface="DengXian" panose="02010600030101010101" pitchFamily="2" charset="-122"/>
                <a:cs typeface="Arial" panose="020B0604020202020204" pitchFamily="34" charset="0"/>
              </a:defRPr>
            </a:lvl1pPr>
          </a:lstStyle>
          <a:p>
            <a:r>
              <a:rPr lang="en-US" dirty="0"/>
              <a:t>RA2: Resilience of local labour market</a:t>
            </a:r>
            <a:endParaRPr lang="en-CA" dirty="0"/>
          </a:p>
        </p:txBody>
      </p:sp>
      <p:sp>
        <p:nvSpPr>
          <p:cNvPr id="43" name="Text Box 4">
            <a:extLst>
              <a:ext uri="{FF2B5EF4-FFF2-40B4-BE49-F238E27FC236}">
                <a16:creationId xmlns:a16="http://schemas.microsoft.com/office/drawing/2014/main" id="{9379DBC2-AEA2-4685-9926-F687DB3F3ADB}"/>
              </a:ext>
            </a:extLst>
          </p:cNvPr>
          <p:cNvSpPr txBox="1"/>
          <p:nvPr/>
        </p:nvSpPr>
        <p:spPr>
          <a:xfrm>
            <a:off x="2802450" y="3434149"/>
            <a:ext cx="2453731" cy="647581"/>
          </a:xfrm>
          <a:prstGeom prst="rect">
            <a:avLst/>
          </a:prstGeom>
          <a:solidFill>
            <a:schemeClr val="lt1"/>
          </a:solidFill>
          <a:ln w="57150">
            <a:solidFill>
              <a:schemeClr val="accent5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lnSpc>
                <a:spcPct val="95000"/>
              </a:lnSpc>
              <a:spcAft>
                <a:spcPts val="800"/>
              </a:spcAft>
              <a:defRPr b="1">
                <a:effectLst/>
                <a:ea typeface="DengXian" panose="02010600030101010101" pitchFamily="2" charset="-122"/>
                <a:cs typeface="Arial" panose="020B0604020202020204" pitchFamily="34" charset="0"/>
              </a:defRPr>
            </a:lvl1pPr>
          </a:lstStyle>
          <a:p>
            <a:r>
              <a:rPr lang="en-US" dirty="0"/>
              <a:t>RA3: Resilience of local financial system</a:t>
            </a:r>
            <a:endParaRPr lang="en-CA" dirty="0"/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A4A0BC27-4429-4660-B2D6-6A43D7F7BD9C}"/>
              </a:ext>
            </a:extLst>
          </p:cNvPr>
          <p:cNvSpPr txBox="1"/>
          <p:nvPr/>
        </p:nvSpPr>
        <p:spPr>
          <a:xfrm>
            <a:off x="2799820" y="4416806"/>
            <a:ext cx="2453280" cy="645612"/>
          </a:xfrm>
          <a:prstGeom prst="rect">
            <a:avLst/>
          </a:prstGeom>
          <a:solidFill>
            <a:schemeClr val="lt1"/>
          </a:solidFill>
          <a:ln w="57150">
            <a:solidFill>
              <a:schemeClr val="accent5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lnSpc>
                <a:spcPct val="95000"/>
              </a:lnSpc>
              <a:spcAft>
                <a:spcPts val="800"/>
              </a:spcAft>
              <a:defRPr b="1">
                <a:effectLst/>
                <a:ea typeface="DengXian" panose="02010600030101010101" pitchFamily="2" charset="-122"/>
                <a:cs typeface="Arial" panose="020B0604020202020204" pitchFamily="34" charset="0"/>
              </a:defRPr>
            </a:lvl1pPr>
          </a:lstStyle>
          <a:p>
            <a:r>
              <a:rPr lang="en-US" dirty="0"/>
              <a:t>RA4: Resilience of economic governance </a:t>
            </a:r>
            <a:endParaRPr lang="en-CA" dirty="0"/>
          </a:p>
        </p:txBody>
      </p:sp>
      <p:cxnSp>
        <p:nvCxnSpPr>
          <p:cNvPr id="45" name="Connector: Elbow 36">
            <a:extLst>
              <a:ext uri="{FF2B5EF4-FFF2-40B4-BE49-F238E27FC236}">
                <a16:creationId xmlns:a16="http://schemas.microsoft.com/office/drawing/2014/main" id="{CDA5BF8B-3A6D-4674-BFF3-B92E84981378}"/>
              </a:ext>
            </a:extLst>
          </p:cNvPr>
          <p:cNvCxnSpPr>
            <a:stCxn id="40" idx="3"/>
            <a:endCxn id="41" idx="1"/>
          </p:cNvCxnSpPr>
          <p:nvPr/>
        </p:nvCxnSpPr>
        <p:spPr>
          <a:xfrm flipV="1">
            <a:off x="2120514" y="2177661"/>
            <a:ext cx="630695" cy="1915354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5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Connector: Elbow 37">
            <a:extLst>
              <a:ext uri="{FF2B5EF4-FFF2-40B4-BE49-F238E27FC236}">
                <a16:creationId xmlns:a16="http://schemas.microsoft.com/office/drawing/2014/main" id="{473BA02C-445A-438A-82C8-D067656838CE}"/>
              </a:ext>
            </a:extLst>
          </p:cNvPr>
          <p:cNvCxnSpPr>
            <a:stCxn id="40" idx="3"/>
            <a:endCxn id="43" idx="1"/>
          </p:cNvCxnSpPr>
          <p:nvPr/>
        </p:nvCxnSpPr>
        <p:spPr>
          <a:xfrm flipV="1">
            <a:off x="2120514" y="3757940"/>
            <a:ext cx="681936" cy="335075"/>
          </a:xfrm>
          <a:prstGeom prst="bentConnector3">
            <a:avLst/>
          </a:prstGeom>
          <a:ln w="57150">
            <a:solidFill>
              <a:schemeClr val="accent5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Connector: Elbow 38">
            <a:extLst>
              <a:ext uri="{FF2B5EF4-FFF2-40B4-BE49-F238E27FC236}">
                <a16:creationId xmlns:a16="http://schemas.microsoft.com/office/drawing/2014/main" id="{4DA0AEAA-3E02-4A46-9C30-12BEEAE3409F}"/>
              </a:ext>
            </a:extLst>
          </p:cNvPr>
          <p:cNvCxnSpPr>
            <a:stCxn id="40" idx="3"/>
            <a:endCxn id="44" idx="1"/>
          </p:cNvCxnSpPr>
          <p:nvPr/>
        </p:nvCxnSpPr>
        <p:spPr>
          <a:xfrm>
            <a:off x="2120514" y="4093015"/>
            <a:ext cx="679306" cy="646597"/>
          </a:xfrm>
          <a:prstGeom prst="bentConnector3">
            <a:avLst/>
          </a:prstGeom>
          <a:ln w="57150">
            <a:solidFill>
              <a:schemeClr val="accent5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 Box 4">
            <a:extLst>
              <a:ext uri="{FF2B5EF4-FFF2-40B4-BE49-F238E27FC236}">
                <a16:creationId xmlns:a16="http://schemas.microsoft.com/office/drawing/2014/main" id="{33E98EBD-CE1D-46A8-BFEC-318938386FF8}"/>
              </a:ext>
            </a:extLst>
          </p:cNvPr>
          <p:cNvSpPr txBox="1"/>
          <p:nvPr/>
        </p:nvSpPr>
        <p:spPr>
          <a:xfrm>
            <a:off x="5272798" y="1963177"/>
            <a:ext cx="6437318" cy="52322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6350" algn="just">
              <a:lnSpc>
                <a:spcPct val="106000"/>
              </a:lnSpc>
              <a:spcAft>
                <a:spcPts val="8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Analysis of the capacity of local businesses (including the public sector) sustain growth and respond to demographic, technological and market conditions.</a:t>
            </a:r>
            <a:endParaRPr lang="en-CA" sz="140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F425E556-4120-402A-90B1-6A55064E2E8F}"/>
              </a:ext>
            </a:extLst>
          </p:cNvPr>
          <p:cNvSpPr txBox="1"/>
          <p:nvPr/>
        </p:nvSpPr>
        <p:spPr>
          <a:xfrm>
            <a:off x="5307422" y="2716890"/>
            <a:ext cx="6402694" cy="606929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6350" algn="just">
              <a:lnSpc>
                <a:spcPct val="106000"/>
              </a:lnSpc>
              <a:spcAft>
                <a:spcPts val="800"/>
              </a:spcAft>
              <a:defRPr sz="1600" b="1">
                <a:effectLst/>
                <a:latin typeface="Univers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r>
              <a:rPr lang="en-US" sz="1400" b="0" dirty="0">
                <a:latin typeface="Arial" panose="020B0604020202020204" pitchFamily="34" charset="0"/>
              </a:rPr>
              <a:t>Analysis of the capacity of the local labour market to adjust to changes in economic activities and reallocate labour while minimizing unemployment.</a:t>
            </a:r>
            <a:endParaRPr lang="en-CA" sz="1400" b="0" dirty="0">
              <a:latin typeface="Arial" panose="020B0604020202020204" pitchFamily="34" charset="0"/>
            </a:endParaRPr>
          </a:p>
        </p:txBody>
      </p:sp>
      <p:sp>
        <p:nvSpPr>
          <p:cNvPr id="50" name="Text Box 4">
            <a:extLst>
              <a:ext uri="{FF2B5EF4-FFF2-40B4-BE49-F238E27FC236}">
                <a16:creationId xmlns:a16="http://schemas.microsoft.com/office/drawing/2014/main" id="{71852E85-270A-4543-8465-2556122F4C39}"/>
              </a:ext>
            </a:extLst>
          </p:cNvPr>
          <p:cNvSpPr txBox="1"/>
          <p:nvPr/>
        </p:nvSpPr>
        <p:spPr>
          <a:xfrm>
            <a:off x="5339114" y="3473257"/>
            <a:ext cx="6382990" cy="76063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6350" algn="just">
              <a:lnSpc>
                <a:spcPct val="106000"/>
              </a:lnSpc>
              <a:spcAft>
                <a:spcPts val="800"/>
              </a:spcAft>
              <a:defRPr sz="1600" b="1">
                <a:effectLst/>
                <a:latin typeface="Univers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r>
              <a:rPr lang="en-US" sz="1400" b="0" dirty="0">
                <a:latin typeface="Arial" panose="020B0604020202020204" pitchFamily="34" charset="0"/>
              </a:rPr>
              <a:t>Analysis of the capacity of the local financial system to maintain adequate and continuous supply of finance to economic activities with appropriate instruments.  </a:t>
            </a:r>
            <a:endParaRPr lang="en-CA" sz="1400" b="0" dirty="0">
              <a:latin typeface="Arial" panose="020B0604020202020204" pitchFamily="34" charset="0"/>
            </a:endParaRPr>
          </a:p>
        </p:txBody>
      </p:sp>
      <p:sp>
        <p:nvSpPr>
          <p:cNvPr id="51" name="Text Box 4">
            <a:extLst>
              <a:ext uri="{FF2B5EF4-FFF2-40B4-BE49-F238E27FC236}">
                <a16:creationId xmlns:a16="http://schemas.microsoft.com/office/drawing/2014/main" id="{019D1A47-C70E-4F8E-9BC9-A9BF56150820}"/>
              </a:ext>
            </a:extLst>
          </p:cNvPr>
          <p:cNvSpPr txBox="1"/>
          <p:nvPr/>
        </p:nvSpPr>
        <p:spPr>
          <a:xfrm>
            <a:off x="5311950" y="4456968"/>
            <a:ext cx="6437317" cy="606929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6350" algn="just">
              <a:lnSpc>
                <a:spcPct val="106000"/>
              </a:lnSpc>
              <a:spcAft>
                <a:spcPts val="800"/>
              </a:spcAft>
              <a:defRPr sz="1600" b="1">
                <a:effectLst/>
                <a:latin typeface="Univers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r>
              <a:rPr lang="en-US" sz="1400" b="0" dirty="0">
                <a:latin typeface="Arial" panose="020B0604020202020204" pitchFamily="34" charset="0"/>
              </a:rPr>
              <a:t>Analysis of the capacity of local economic governance to plan, allocate and mobilize resources and coordinate public and private economic activities</a:t>
            </a:r>
            <a:endParaRPr lang="en-CA" sz="1400" b="0" dirty="0">
              <a:latin typeface="Arial" panose="020B0604020202020204" pitchFamily="34" charset="0"/>
            </a:endParaRPr>
          </a:p>
        </p:txBody>
      </p:sp>
      <p:cxnSp>
        <p:nvCxnSpPr>
          <p:cNvPr id="52" name="Connector: Elbow 43">
            <a:extLst>
              <a:ext uri="{FF2B5EF4-FFF2-40B4-BE49-F238E27FC236}">
                <a16:creationId xmlns:a16="http://schemas.microsoft.com/office/drawing/2014/main" id="{9D446EBD-F590-4483-B7F5-63373A50996A}"/>
              </a:ext>
            </a:extLst>
          </p:cNvPr>
          <p:cNvCxnSpPr>
            <a:stCxn id="40" idx="3"/>
            <a:endCxn id="42" idx="1"/>
          </p:cNvCxnSpPr>
          <p:nvPr/>
        </p:nvCxnSpPr>
        <p:spPr>
          <a:xfrm flipV="1">
            <a:off x="2120514" y="2941676"/>
            <a:ext cx="629855" cy="1151339"/>
          </a:xfrm>
          <a:prstGeom prst="bentConnector3">
            <a:avLst/>
          </a:prstGeom>
          <a:ln w="57150">
            <a:solidFill>
              <a:schemeClr val="accent5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xt Box 4">
            <a:extLst>
              <a:ext uri="{FF2B5EF4-FFF2-40B4-BE49-F238E27FC236}">
                <a16:creationId xmlns:a16="http://schemas.microsoft.com/office/drawing/2014/main" id="{52A7DE44-948B-44DF-9580-6B466DAA109A}"/>
              </a:ext>
            </a:extLst>
          </p:cNvPr>
          <p:cNvSpPr txBox="1"/>
          <p:nvPr/>
        </p:nvSpPr>
        <p:spPr>
          <a:xfrm>
            <a:off x="2751209" y="5194019"/>
            <a:ext cx="2452891" cy="827093"/>
          </a:xfrm>
          <a:prstGeom prst="rect">
            <a:avLst/>
          </a:prstGeom>
          <a:solidFill>
            <a:schemeClr val="lt1"/>
          </a:solidFill>
          <a:ln w="57150">
            <a:solidFill>
              <a:schemeClr val="accent5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lnSpc>
                <a:spcPct val="95000"/>
              </a:lnSpc>
              <a:spcAft>
                <a:spcPts val="800"/>
              </a:spcAft>
              <a:defRPr b="1">
                <a:effectLst/>
                <a:ea typeface="DengXian" panose="02010600030101010101" pitchFamily="2" charset="-122"/>
                <a:cs typeface="Arial" panose="020B0604020202020204" pitchFamily="34" charset="0"/>
              </a:defRPr>
            </a:lvl1pPr>
          </a:lstStyle>
          <a:p>
            <a:r>
              <a:rPr lang="en-US" dirty="0"/>
              <a:t>RA5: Resilience of basic service infrastructure and connectivity</a:t>
            </a:r>
            <a:endParaRPr lang="en-CA" dirty="0"/>
          </a:p>
        </p:txBody>
      </p:sp>
      <p:sp>
        <p:nvSpPr>
          <p:cNvPr id="54" name="Text Box 4">
            <a:extLst>
              <a:ext uri="{FF2B5EF4-FFF2-40B4-BE49-F238E27FC236}">
                <a16:creationId xmlns:a16="http://schemas.microsoft.com/office/drawing/2014/main" id="{9A86E884-D0FE-4E37-8E23-86DF5EE37049}"/>
              </a:ext>
            </a:extLst>
          </p:cNvPr>
          <p:cNvSpPr txBox="1"/>
          <p:nvPr/>
        </p:nvSpPr>
        <p:spPr>
          <a:xfrm>
            <a:off x="5307422" y="5239350"/>
            <a:ext cx="6437316" cy="73643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6350" algn="just">
              <a:lnSpc>
                <a:spcPct val="106000"/>
              </a:lnSpc>
              <a:spcAft>
                <a:spcPts val="800"/>
              </a:spcAft>
              <a:defRPr sz="1600" b="1">
                <a:effectLst/>
                <a:latin typeface="Univers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r>
              <a:rPr lang="en-US" sz="1400" b="0" dirty="0">
                <a:latin typeface="Arial" panose="020B0604020202020204" pitchFamily="34" charset="0"/>
              </a:rPr>
              <a:t>Analysis of the capacity of basic service infrastructure and connectivity systems to enable and facilitate continued operation of the other four components of urban economy under stressful conditions</a:t>
            </a:r>
            <a:endParaRPr lang="en-CA" sz="1400" b="0" dirty="0">
              <a:latin typeface="Arial" panose="020B0604020202020204" pitchFamily="34" charset="0"/>
            </a:endParaRPr>
          </a:p>
        </p:txBody>
      </p:sp>
      <p:cxnSp>
        <p:nvCxnSpPr>
          <p:cNvPr id="55" name="Connector: Elbow 46">
            <a:extLst>
              <a:ext uri="{FF2B5EF4-FFF2-40B4-BE49-F238E27FC236}">
                <a16:creationId xmlns:a16="http://schemas.microsoft.com/office/drawing/2014/main" id="{2C9B76D7-00D5-4A71-8011-B7D00A16E4A9}"/>
              </a:ext>
            </a:extLst>
          </p:cNvPr>
          <p:cNvCxnSpPr>
            <a:stCxn id="40" idx="3"/>
            <a:endCxn id="53" idx="1"/>
          </p:cNvCxnSpPr>
          <p:nvPr/>
        </p:nvCxnSpPr>
        <p:spPr>
          <a:xfrm>
            <a:off x="2120514" y="4093015"/>
            <a:ext cx="630695" cy="1514551"/>
          </a:xfrm>
          <a:prstGeom prst="bentConnector3">
            <a:avLst/>
          </a:prstGeom>
          <a:ln w="57150">
            <a:solidFill>
              <a:schemeClr val="accent5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808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E3CA46-2442-4EDE-89CE-CC01E7979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extBox 1">
            <a:extLst>
              <a:ext uri="{FF2B5EF4-FFF2-40B4-BE49-F238E27FC236}">
                <a16:creationId xmlns:a16="http://schemas.microsoft.com/office/drawing/2014/main" id="{FD56E805-7FE8-4BE4-8FD4-4BD072D3C6D6}"/>
              </a:ext>
            </a:extLst>
          </p:cNvPr>
          <p:cNvSpPr txBox="1"/>
          <p:nvPr/>
        </p:nvSpPr>
        <p:spPr>
          <a:xfrm>
            <a:off x="677083" y="1007748"/>
            <a:ext cx="10080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Urban Resilience Diagnostic Tool – Result</a:t>
            </a:r>
            <a:endParaRPr lang="aa-E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8" name="Table 4">
            <a:extLst>
              <a:ext uri="{FF2B5EF4-FFF2-40B4-BE49-F238E27FC236}">
                <a16:creationId xmlns:a16="http://schemas.microsoft.com/office/drawing/2014/main" id="{99B68B33-1CED-42BE-9805-D82EE93B6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66256"/>
              </p:ext>
            </p:extLst>
          </p:nvPr>
        </p:nvGraphicFramePr>
        <p:xfrm>
          <a:off x="741832" y="1716991"/>
          <a:ext cx="10708335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667">
                  <a:extLst>
                    <a:ext uri="{9D8B030D-6E8A-4147-A177-3AD203B41FA5}">
                      <a16:colId xmlns:a16="http://schemas.microsoft.com/office/drawing/2014/main" val="2172811474"/>
                    </a:ext>
                  </a:extLst>
                </a:gridCol>
                <a:gridCol w="2141667">
                  <a:extLst>
                    <a:ext uri="{9D8B030D-6E8A-4147-A177-3AD203B41FA5}">
                      <a16:colId xmlns:a16="http://schemas.microsoft.com/office/drawing/2014/main" val="3805729913"/>
                    </a:ext>
                  </a:extLst>
                </a:gridCol>
                <a:gridCol w="2141667">
                  <a:extLst>
                    <a:ext uri="{9D8B030D-6E8A-4147-A177-3AD203B41FA5}">
                      <a16:colId xmlns:a16="http://schemas.microsoft.com/office/drawing/2014/main" val="73659595"/>
                    </a:ext>
                  </a:extLst>
                </a:gridCol>
                <a:gridCol w="2141667">
                  <a:extLst>
                    <a:ext uri="{9D8B030D-6E8A-4147-A177-3AD203B41FA5}">
                      <a16:colId xmlns:a16="http://schemas.microsoft.com/office/drawing/2014/main" val="3143820422"/>
                    </a:ext>
                  </a:extLst>
                </a:gridCol>
                <a:gridCol w="2141667">
                  <a:extLst>
                    <a:ext uri="{9D8B030D-6E8A-4147-A177-3AD203B41FA5}">
                      <a16:colId xmlns:a16="http://schemas.microsoft.com/office/drawing/2014/main" val="4154437297"/>
                    </a:ext>
                  </a:extLst>
                </a:gridCol>
              </a:tblGrid>
              <a:tr h="599750">
                <a:tc>
                  <a:txBody>
                    <a:bodyPr/>
                    <a:lstStyle/>
                    <a:p>
                      <a:r>
                        <a:rPr lang="en-US" sz="3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307822"/>
                  </a:ext>
                </a:extLst>
              </a:tr>
              <a:tr h="353351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performance associated with a very strong capacity to ensure economic and financial resilience. 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95250" algn="l"/>
                        </a:tabLst>
                        <a:defRPr/>
                      </a:pP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sound performance associated with a healthy capacity but a rung below the best performing cities.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95250" algn="l"/>
                        </a:tabLst>
                        <a:defRPr/>
                      </a:pP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a low to moderate impact and a relatively quick recovery.  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average performance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low to moderate levels of impact and a somewhat longer recovery period.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performance associated with a capacity that falls way below the best performers.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strong impact and a long recovery period.  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lack of own resilience capacity such that without substantial support from the central government a city would experience a very strong shock (possibly an economic collapse) and a long recovery period. 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518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632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033DDF-ED03-487C-93CD-E6E13FA80EE6}"/>
              </a:ext>
            </a:extLst>
          </p:cNvPr>
          <p:cNvSpPr/>
          <p:nvPr/>
        </p:nvSpPr>
        <p:spPr>
          <a:xfrm>
            <a:off x="10161" y="10160"/>
            <a:ext cx="12192000" cy="6858000"/>
          </a:xfrm>
          <a:prstGeom prst="rect">
            <a:avLst/>
          </a:prstGeom>
          <a:solidFill>
            <a:srgbClr val="D9D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7B9CC6-8276-4F79-9F0C-B960E1617DF8}"/>
              </a:ext>
            </a:extLst>
          </p:cNvPr>
          <p:cNvSpPr txBox="1"/>
          <p:nvPr/>
        </p:nvSpPr>
        <p:spPr>
          <a:xfrm>
            <a:off x="885533" y="639115"/>
            <a:ext cx="32006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i="0" dirty="0">
                <a:solidFill>
                  <a:srgbClr val="16273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Main Activities &amp; Deliverables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F169085-310A-48D7-A424-C2A07FEB9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629" y="6167532"/>
            <a:ext cx="9138741" cy="41302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CF6DD0-1758-4FB5-8F30-F2045CC791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2848"/>
          <a:stretch/>
        </p:blipFill>
        <p:spPr>
          <a:xfrm>
            <a:off x="8760268" y="610969"/>
            <a:ext cx="2825252" cy="324977"/>
          </a:xfrm>
          <a:prstGeom prst="rect">
            <a:avLst/>
          </a:prstGeom>
        </p:spPr>
      </p:pic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F1A791E-E23E-4609-A29F-A8C5C42AE54D}"/>
              </a:ext>
            </a:extLst>
          </p:cNvPr>
          <p:cNvSpPr/>
          <p:nvPr/>
        </p:nvSpPr>
        <p:spPr>
          <a:xfrm>
            <a:off x="1263024" y="2939604"/>
            <a:ext cx="1828800" cy="365125"/>
          </a:xfrm>
          <a:prstGeom prst="roundRect">
            <a:avLst>
              <a:gd name="adj" fmla="val 50000"/>
            </a:avLst>
          </a:prstGeom>
          <a:solidFill>
            <a:srgbClr val="FCF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8BCE3EF1-CC48-4256-99CB-348CB0CF0499}"/>
              </a:ext>
            </a:extLst>
          </p:cNvPr>
          <p:cNvSpPr/>
          <p:nvPr/>
        </p:nvSpPr>
        <p:spPr>
          <a:xfrm>
            <a:off x="2827319" y="2939604"/>
            <a:ext cx="1828800" cy="365125"/>
          </a:xfrm>
          <a:prstGeom prst="roundRect">
            <a:avLst>
              <a:gd name="adj" fmla="val 50000"/>
            </a:avLst>
          </a:prstGeom>
          <a:solidFill>
            <a:srgbClr val="FAE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44FFD022-675C-4CDF-ACCA-8BDE7F0FA10C}"/>
              </a:ext>
            </a:extLst>
          </p:cNvPr>
          <p:cNvSpPr/>
          <p:nvPr/>
        </p:nvSpPr>
        <p:spPr>
          <a:xfrm>
            <a:off x="4394789" y="2939604"/>
            <a:ext cx="1828800" cy="365125"/>
          </a:xfrm>
          <a:prstGeom prst="roundRect">
            <a:avLst>
              <a:gd name="adj" fmla="val 50000"/>
            </a:avLst>
          </a:prstGeom>
          <a:solidFill>
            <a:srgbClr val="F7E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920A8B00-B23B-40A5-B07C-ED59A2929C24}"/>
              </a:ext>
            </a:extLst>
          </p:cNvPr>
          <p:cNvSpPr/>
          <p:nvPr/>
        </p:nvSpPr>
        <p:spPr>
          <a:xfrm>
            <a:off x="5864814" y="2939604"/>
            <a:ext cx="1828800" cy="365125"/>
          </a:xfrm>
          <a:prstGeom prst="roundRect">
            <a:avLst>
              <a:gd name="adj" fmla="val 50000"/>
            </a:avLst>
          </a:prstGeom>
          <a:solidFill>
            <a:srgbClr val="F5D8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5108037C-247C-4870-A22A-B8C1E30BBE44}"/>
              </a:ext>
            </a:extLst>
          </p:cNvPr>
          <p:cNvSpPr/>
          <p:nvPr/>
        </p:nvSpPr>
        <p:spPr>
          <a:xfrm>
            <a:off x="7432284" y="2939604"/>
            <a:ext cx="1828800" cy="365125"/>
          </a:xfrm>
          <a:prstGeom prst="roundRect">
            <a:avLst>
              <a:gd name="adj" fmla="val 50000"/>
            </a:avLst>
          </a:prstGeom>
          <a:solidFill>
            <a:srgbClr val="FDC3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1E3FF0C8-2EC6-4971-9C02-4C1312644733}"/>
              </a:ext>
            </a:extLst>
          </p:cNvPr>
          <p:cNvSpPr/>
          <p:nvPr/>
        </p:nvSpPr>
        <p:spPr>
          <a:xfrm>
            <a:off x="8996579" y="2939604"/>
            <a:ext cx="1828800" cy="365125"/>
          </a:xfrm>
          <a:prstGeom prst="roundRect">
            <a:avLst>
              <a:gd name="adj" fmla="val 50000"/>
            </a:avLst>
          </a:prstGeom>
          <a:solidFill>
            <a:srgbClr val="EF7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26B68E0-F534-4B6C-B927-A51CFC572A48}"/>
              </a:ext>
            </a:extLst>
          </p:cNvPr>
          <p:cNvGrpSpPr/>
          <p:nvPr/>
        </p:nvGrpSpPr>
        <p:grpSpPr>
          <a:xfrm>
            <a:off x="1300988" y="2966744"/>
            <a:ext cx="307068" cy="307068"/>
            <a:chOff x="1300988" y="3244333"/>
            <a:chExt cx="307068" cy="307068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90CD19A6-54CD-4D79-8A3C-D835742D88F1}"/>
                </a:ext>
              </a:extLst>
            </p:cNvPr>
            <p:cNvSpPr/>
            <p:nvPr/>
          </p:nvSpPr>
          <p:spPr>
            <a:xfrm>
              <a:off x="1300988" y="3244333"/>
              <a:ext cx="307068" cy="30706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1675">
              <a:extLst>
                <a:ext uri="{FF2B5EF4-FFF2-40B4-BE49-F238E27FC236}">
                  <a16:creationId xmlns:a16="http://schemas.microsoft.com/office/drawing/2014/main" id="{B83C1DCE-EB5F-4407-ACE6-961F20E91B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8624" y="3316905"/>
              <a:ext cx="201127" cy="170958"/>
            </a:xfrm>
            <a:custGeom>
              <a:avLst/>
              <a:gdLst>
                <a:gd name="T0" fmla="*/ 716 w 719"/>
                <a:gd name="T1" fmla="*/ 109 h 611"/>
                <a:gd name="T2" fmla="*/ 610 w 719"/>
                <a:gd name="T3" fmla="*/ 3 h 611"/>
                <a:gd name="T4" fmla="*/ 607 w 719"/>
                <a:gd name="T5" fmla="*/ 1 h 611"/>
                <a:gd name="T6" fmla="*/ 601 w 719"/>
                <a:gd name="T7" fmla="*/ 0 h 611"/>
                <a:gd name="T8" fmla="*/ 597 w 719"/>
                <a:gd name="T9" fmla="*/ 1 h 611"/>
                <a:gd name="T10" fmla="*/ 593 w 719"/>
                <a:gd name="T11" fmla="*/ 3 h 611"/>
                <a:gd name="T12" fmla="*/ 225 w 719"/>
                <a:gd name="T13" fmla="*/ 372 h 611"/>
                <a:gd name="T14" fmla="*/ 126 w 719"/>
                <a:gd name="T15" fmla="*/ 274 h 611"/>
                <a:gd name="T16" fmla="*/ 123 w 719"/>
                <a:gd name="T17" fmla="*/ 272 h 611"/>
                <a:gd name="T18" fmla="*/ 119 w 719"/>
                <a:gd name="T19" fmla="*/ 271 h 611"/>
                <a:gd name="T20" fmla="*/ 114 w 719"/>
                <a:gd name="T21" fmla="*/ 272 h 611"/>
                <a:gd name="T22" fmla="*/ 110 w 719"/>
                <a:gd name="T23" fmla="*/ 274 h 611"/>
                <a:gd name="T24" fmla="*/ 4 w 719"/>
                <a:gd name="T25" fmla="*/ 380 h 611"/>
                <a:gd name="T26" fmla="*/ 2 w 719"/>
                <a:gd name="T27" fmla="*/ 385 h 611"/>
                <a:gd name="T28" fmla="*/ 0 w 719"/>
                <a:gd name="T29" fmla="*/ 389 h 611"/>
                <a:gd name="T30" fmla="*/ 2 w 719"/>
                <a:gd name="T31" fmla="*/ 394 h 611"/>
                <a:gd name="T32" fmla="*/ 4 w 719"/>
                <a:gd name="T33" fmla="*/ 397 h 611"/>
                <a:gd name="T34" fmla="*/ 216 w 719"/>
                <a:gd name="T35" fmla="*/ 608 h 611"/>
                <a:gd name="T36" fmla="*/ 219 w 719"/>
                <a:gd name="T37" fmla="*/ 610 h 611"/>
                <a:gd name="T38" fmla="*/ 225 w 719"/>
                <a:gd name="T39" fmla="*/ 611 h 611"/>
                <a:gd name="T40" fmla="*/ 229 w 719"/>
                <a:gd name="T41" fmla="*/ 610 h 611"/>
                <a:gd name="T42" fmla="*/ 232 w 719"/>
                <a:gd name="T43" fmla="*/ 608 h 611"/>
                <a:gd name="T44" fmla="*/ 716 w 719"/>
                <a:gd name="T45" fmla="*/ 125 h 611"/>
                <a:gd name="T46" fmla="*/ 718 w 719"/>
                <a:gd name="T47" fmla="*/ 122 h 611"/>
                <a:gd name="T48" fmla="*/ 719 w 719"/>
                <a:gd name="T49" fmla="*/ 117 h 611"/>
                <a:gd name="T50" fmla="*/ 718 w 719"/>
                <a:gd name="T51" fmla="*/ 112 h 611"/>
                <a:gd name="T52" fmla="*/ 716 w 719"/>
                <a:gd name="T53" fmla="*/ 109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19" h="611">
                  <a:moveTo>
                    <a:pt x="716" y="109"/>
                  </a:moveTo>
                  <a:lnTo>
                    <a:pt x="610" y="3"/>
                  </a:lnTo>
                  <a:lnTo>
                    <a:pt x="607" y="1"/>
                  </a:lnTo>
                  <a:lnTo>
                    <a:pt x="601" y="0"/>
                  </a:lnTo>
                  <a:lnTo>
                    <a:pt x="597" y="1"/>
                  </a:lnTo>
                  <a:lnTo>
                    <a:pt x="593" y="3"/>
                  </a:lnTo>
                  <a:lnTo>
                    <a:pt x="225" y="372"/>
                  </a:lnTo>
                  <a:lnTo>
                    <a:pt x="126" y="274"/>
                  </a:lnTo>
                  <a:lnTo>
                    <a:pt x="123" y="272"/>
                  </a:lnTo>
                  <a:lnTo>
                    <a:pt x="119" y="271"/>
                  </a:lnTo>
                  <a:lnTo>
                    <a:pt x="114" y="272"/>
                  </a:lnTo>
                  <a:lnTo>
                    <a:pt x="110" y="274"/>
                  </a:lnTo>
                  <a:lnTo>
                    <a:pt x="4" y="380"/>
                  </a:lnTo>
                  <a:lnTo>
                    <a:pt x="2" y="385"/>
                  </a:lnTo>
                  <a:lnTo>
                    <a:pt x="0" y="389"/>
                  </a:lnTo>
                  <a:lnTo>
                    <a:pt x="2" y="394"/>
                  </a:lnTo>
                  <a:lnTo>
                    <a:pt x="4" y="397"/>
                  </a:lnTo>
                  <a:lnTo>
                    <a:pt x="216" y="608"/>
                  </a:lnTo>
                  <a:lnTo>
                    <a:pt x="219" y="610"/>
                  </a:lnTo>
                  <a:lnTo>
                    <a:pt x="225" y="611"/>
                  </a:lnTo>
                  <a:lnTo>
                    <a:pt x="229" y="610"/>
                  </a:lnTo>
                  <a:lnTo>
                    <a:pt x="232" y="608"/>
                  </a:lnTo>
                  <a:lnTo>
                    <a:pt x="716" y="125"/>
                  </a:lnTo>
                  <a:lnTo>
                    <a:pt x="718" y="122"/>
                  </a:lnTo>
                  <a:lnTo>
                    <a:pt x="719" y="117"/>
                  </a:lnTo>
                  <a:lnTo>
                    <a:pt x="718" y="112"/>
                  </a:lnTo>
                  <a:lnTo>
                    <a:pt x="71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BFBA571-8170-42E7-A7FB-9B430DE29FC4}"/>
              </a:ext>
            </a:extLst>
          </p:cNvPr>
          <p:cNvGrpSpPr/>
          <p:nvPr/>
        </p:nvGrpSpPr>
        <p:grpSpPr>
          <a:xfrm>
            <a:off x="10477867" y="2961678"/>
            <a:ext cx="307068" cy="307068"/>
            <a:chOff x="10455655" y="3234906"/>
            <a:chExt cx="307068" cy="307068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C705339B-3AE2-4985-B1C2-22CC4B73544F}"/>
                </a:ext>
              </a:extLst>
            </p:cNvPr>
            <p:cNvSpPr/>
            <p:nvPr/>
          </p:nvSpPr>
          <p:spPr>
            <a:xfrm>
              <a:off x="10455655" y="3234906"/>
              <a:ext cx="307068" cy="30706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Freeform 1675">
              <a:extLst>
                <a:ext uri="{FF2B5EF4-FFF2-40B4-BE49-F238E27FC236}">
                  <a16:creationId xmlns:a16="http://schemas.microsoft.com/office/drawing/2014/main" id="{16AD5679-762A-481A-9972-54136C3D5B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8625" y="3307478"/>
              <a:ext cx="201127" cy="170958"/>
            </a:xfrm>
            <a:custGeom>
              <a:avLst/>
              <a:gdLst>
                <a:gd name="T0" fmla="*/ 716 w 719"/>
                <a:gd name="T1" fmla="*/ 109 h 611"/>
                <a:gd name="T2" fmla="*/ 610 w 719"/>
                <a:gd name="T3" fmla="*/ 3 h 611"/>
                <a:gd name="T4" fmla="*/ 607 w 719"/>
                <a:gd name="T5" fmla="*/ 1 h 611"/>
                <a:gd name="T6" fmla="*/ 601 w 719"/>
                <a:gd name="T7" fmla="*/ 0 h 611"/>
                <a:gd name="T8" fmla="*/ 597 w 719"/>
                <a:gd name="T9" fmla="*/ 1 h 611"/>
                <a:gd name="T10" fmla="*/ 593 w 719"/>
                <a:gd name="T11" fmla="*/ 3 h 611"/>
                <a:gd name="T12" fmla="*/ 225 w 719"/>
                <a:gd name="T13" fmla="*/ 372 h 611"/>
                <a:gd name="T14" fmla="*/ 126 w 719"/>
                <a:gd name="T15" fmla="*/ 274 h 611"/>
                <a:gd name="T16" fmla="*/ 123 w 719"/>
                <a:gd name="T17" fmla="*/ 272 h 611"/>
                <a:gd name="T18" fmla="*/ 119 w 719"/>
                <a:gd name="T19" fmla="*/ 271 h 611"/>
                <a:gd name="T20" fmla="*/ 114 w 719"/>
                <a:gd name="T21" fmla="*/ 272 h 611"/>
                <a:gd name="T22" fmla="*/ 110 w 719"/>
                <a:gd name="T23" fmla="*/ 274 h 611"/>
                <a:gd name="T24" fmla="*/ 4 w 719"/>
                <a:gd name="T25" fmla="*/ 380 h 611"/>
                <a:gd name="T26" fmla="*/ 2 w 719"/>
                <a:gd name="T27" fmla="*/ 385 h 611"/>
                <a:gd name="T28" fmla="*/ 0 w 719"/>
                <a:gd name="T29" fmla="*/ 389 h 611"/>
                <a:gd name="T30" fmla="*/ 2 w 719"/>
                <a:gd name="T31" fmla="*/ 394 h 611"/>
                <a:gd name="T32" fmla="*/ 4 w 719"/>
                <a:gd name="T33" fmla="*/ 397 h 611"/>
                <a:gd name="T34" fmla="*/ 216 w 719"/>
                <a:gd name="T35" fmla="*/ 608 h 611"/>
                <a:gd name="T36" fmla="*/ 219 w 719"/>
                <a:gd name="T37" fmla="*/ 610 h 611"/>
                <a:gd name="T38" fmla="*/ 225 w 719"/>
                <a:gd name="T39" fmla="*/ 611 h 611"/>
                <a:gd name="T40" fmla="*/ 229 w 719"/>
                <a:gd name="T41" fmla="*/ 610 h 611"/>
                <a:gd name="T42" fmla="*/ 232 w 719"/>
                <a:gd name="T43" fmla="*/ 608 h 611"/>
                <a:gd name="T44" fmla="*/ 716 w 719"/>
                <a:gd name="T45" fmla="*/ 125 h 611"/>
                <a:gd name="T46" fmla="*/ 718 w 719"/>
                <a:gd name="T47" fmla="*/ 122 h 611"/>
                <a:gd name="T48" fmla="*/ 719 w 719"/>
                <a:gd name="T49" fmla="*/ 117 h 611"/>
                <a:gd name="T50" fmla="*/ 718 w 719"/>
                <a:gd name="T51" fmla="*/ 112 h 611"/>
                <a:gd name="T52" fmla="*/ 716 w 719"/>
                <a:gd name="T53" fmla="*/ 109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19" h="611">
                  <a:moveTo>
                    <a:pt x="716" y="109"/>
                  </a:moveTo>
                  <a:lnTo>
                    <a:pt x="610" y="3"/>
                  </a:lnTo>
                  <a:lnTo>
                    <a:pt x="607" y="1"/>
                  </a:lnTo>
                  <a:lnTo>
                    <a:pt x="601" y="0"/>
                  </a:lnTo>
                  <a:lnTo>
                    <a:pt x="597" y="1"/>
                  </a:lnTo>
                  <a:lnTo>
                    <a:pt x="593" y="3"/>
                  </a:lnTo>
                  <a:lnTo>
                    <a:pt x="225" y="372"/>
                  </a:lnTo>
                  <a:lnTo>
                    <a:pt x="126" y="274"/>
                  </a:lnTo>
                  <a:lnTo>
                    <a:pt x="123" y="272"/>
                  </a:lnTo>
                  <a:lnTo>
                    <a:pt x="119" y="271"/>
                  </a:lnTo>
                  <a:lnTo>
                    <a:pt x="114" y="272"/>
                  </a:lnTo>
                  <a:lnTo>
                    <a:pt x="110" y="274"/>
                  </a:lnTo>
                  <a:lnTo>
                    <a:pt x="4" y="380"/>
                  </a:lnTo>
                  <a:lnTo>
                    <a:pt x="2" y="385"/>
                  </a:lnTo>
                  <a:lnTo>
                    <a:pt x="0" y="389"/>
                  </a:lnTo>
                  <a:lnTo>
                    <a:pt x="2" y="394"/>
                  </a:lnTo>
                  <a:lnTo>
                    <a:pt x="4" y="397"/>
                  </a:lnTo>
                  <a:lnTo>
                    <a:pt x="216" y="608"/>
                  </a:lnTo>
                  <a:lnTo>
                    <a:pt x="219" y="610"/>
                  </a:lnTo>
                  <a:lnTo>
                    <a:pt x="225" y="611"/>
                  </a:lnTo>
                  <a:lnTo>
                    <a:pt x="229" y="610"/>
                  </a:lnTo>
                  <a:lnTo>
                    <a:pt x="232" y="608"/>
                  </a:lnTo>
                  <a:lnTo>
                    <a:pt x="716" y="125"/>
                  </a:lnTo>
                  <a:lnTo>
                    <a:pt x="718" y="122"/>
                  </a:lnTo>
                  <a:lnTo>
                    <a:pt x="719" y="117"/>
                  </a:lnTo>
                  <a:lnTo>
                    <a:pt x="718" y="112"/>
                  </a:lnTo>
                  <a:lnTo>
                    <a:pt x="71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2F217704-8598-429D-900B-4DE63E0E435B}"/>
              </a:ext>
            </a:extLst>
          </p:cNvPr>
          <p:cNvSpPr txBox="1"/>
          <p:nvPr/>
        </p:nvSpPr>
        <p:spPr>
          <a:xfrm>
            <a:off x="795714" y="3546308"/>
            <a:ext cx="195031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Urban Economic Recovery and Resilience Diagnostic and Planning Tool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10FD8EF-68DA-48BD-B23E-7F2AA33587B6}"/>
              </a:ext>
            </a:extLst>
          </p:cNvPr>
          <p:cNvSpPr txBox="1"/>
          <p:nvPr/>
        </p:nvSpPr>
        <p:spPr>
          <a:xfrm>
            <a:off x="3034002" y="3539025"/>
            <a:ext cx="171688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Regional Policy  Briefs on Urban Economic Recovery and Resilience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91ADAB7-A347-4138-9245-C06D21D35CE9}"/>
              </a:ext>
            </a:extLst>
          </p:cNvPr>
          <p:cNvSpPr txBox="1"/>
          <p:nvPr/>
        </p:nvSpPr>
        <p:spPr>
          <a:xfrm>
            <a:off x="5311631" y="3537332"/>
            <a:ext cx="1629005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Arial"/>
                <a:ea typeface="Raleway"/>
                <a:cs typeface="Arial"/>
                <a:sym typeface="Raleway"/>
              </a:rPr>
              <a:t>Economic Resilience Building Plans</a:t>
            </a:r>
            <a:endParaRPr lang="en-US" sz="12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Raleway"/>
              <a:cs typeface="Arial" panose="020B0604020202020204" pitchFamily="34" charset="0"/>
              <a:sym typeface="Raleway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4116BCE-2859-4B1B-9486-68048CE4AAA0}"/>
              </a:ext>
            </a:extLst>
          </p:cNvPr>
          <p:cNvSpPr txBox="1"/>
          <p:nvPr/>
        </p:nvSpPr>
        <p:spPr>
          <a:xfrm>
            <a:off x="7353971" y="3553272"/>
            <a:ext cx="1828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Information packages of sources for financial support to cities for each city</a:t>
            </a:r>
            <a:endParaRPr lang="en-US" sz="12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Raleway"/>
              <a:cs typeface="Arial" panose="020B0604020202020204" pitchFamily="34" charset="0"/>
              <a:sym typeface="Raleway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0678092-A403-46FC-AF88-97FC8D177645}"/>
              </a:ext>
            </a:extLst>
          </p:cNvPr>
          <p:cNvSpPr txBox="1"/>
          <p:nvPr/>
        </p:nvSpPr>
        <p:spPr>
          <a:xfrm>
            <a:off x="9564704" y="3546307"/>
            <a:ext cx="21333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e-learning course on urban economic and financial recovery and rebuilding</a:t>
            </a:r>
            <a:endParaRPr lang="en-US" sz="1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Raleway"/>
              <a:cs typeface="Arial" panose="020B0604020202020204" pitchFamily="34" charset="0"/>
              <a:sym typeface="Raleway"/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59314BB-D5D4-4928-AC55-C99DC16D0B27}"/>
              </a:ext>
            </a:extLst>
          </p:cNvPr>
          <p:cNvGrpSpPr/>
          <p:nvPr/>
        </p:nvGrpSpPr>
        <p:grpSpPr>
          <a:xfrm>
            <a:off x="8081120" y="2961678"/>
            <a:ext cx="307068" cy="307068"/>
            <a:chOff x="10455655" y="3234906"/>
            <a:chExt cx="307068" cy="307068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C689BF53-7681-416D-B142-AD0B201E3CDC}"/>
                </a:ext>
              </a:extLst>
            </p:cNvPr>
            <p:cNvSpPr/>
            <p:nvPr/>
          </p:nvSpPr>
          <p:spPr>
            <a:xfrm>
              <a:off x="10455655" y="3234906"/>
              <a:ext cx="307068" cy="30706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Freeform 1675">
              <a:extLst>
                <a:ext uri="{FF2B5EF4-FFF2-40B4-BE49-F238E27FC236}">
                  <a16:creationId xmlns:a16="http://schemas.microsoft.com/office/drawing/2014/main" id="{A1B398E0-0AC7-464F-A67B-EC83610FC1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8625" y="3307478"/>
              <a:ext cx="201127" cy="170958"/>
            </a:xfrm>
            <a:custGeom>
              <a:avLst/>
              <a:gdLst>
                <a:gd name="T0" fmla="*/ 716 w 719"/>
                <a:gd name="T1" fmla="*/ 109 h 611"/>
                <a:gd name="T2" fmla="*/ 610 w 719"/>
                <a:gd name="T3" fmla="*/ 3 h 611"/>
                <a:gd name="T4" fmla="*/ 607 w 719"/>
                <a:gd name="T5" fmla="*/ 1 h 611"/>
                <a:gd name="T6" fmla="*/ 601 w 719"/>
                <a:gd name="T7" fmla="*/ 0 h 611"/>
                <a:gd name="T8" fmla="*/ 597 w 719"/>
                <a:gd name="T9" fmla="*/ 1 h 611"/>
                <a:gd name="T10" fmla="*/ 593 w 719"/>
                <a:gd name="T11" fmla="*/ 3 h 611"/>
                <a:gd name="T12" fmla="*/ 225 w 719"/>
                <a:gd name="T13" fmla="*/ 372 h 611"/>
                <a:gd name="T14" fmla="*/ 126 w 719"/>
                <a:gd name="T15" fmla="*/ 274 h 611"/>
                <a:gd name="T16" fmla="*/ 123 w 719"/>
                <a:gd name="T17" fmla="*/ 272 h 611"/>
                <a:gd name="T18" fmla="*/ 119 w 719"/>
                <a:gd name="T19" fmla="*/ 271 h 611"/>
                <a:gd name="T20" fmla="*/ 114 w 719"/>
                <a:gd name="T21" fmla="*/ 272 h 611"/>
                <a:gd name="T22" fmla="*/ 110 w 719"/>
                <a:gd name="T23" fmla="*/ 274 h 611"/>
                <a:gd name="T24" fmla="*/ 4 w 719"/>
                <a:gd name="T25" fmla="*/ 380 h 611"/>
                <a:gd name="T26" fmla="*/ 2 w 719"/>
                <a:gd name="T27" fmla="*/ 385 h 611"/>
                <a:gd name="T28" fmla="*/ 0 w 719"/>
                <a:gd name="T29" fmla="*/ 389 h 611"/>
                <a:gd name="T30" fmla="*/ 2 w 719"/>
                <a:gd name="T31" fmla="*/ 394 h 611"/>
                <a:gd name="T32" fmla="*/ 4 w 719"/>
                <a:gd name="T33" fmla="*/ 397 h 611"/>
                <a:gd name="T34" fmla="*/ 216 w 719"/>
                <a:gd name="T35" fmla="*/ 608 h 611"/>
                <a:gd name="T36" fmla="*/ 219 w 719"/>
                <a:gd name="T37" fmla="*/ 610 h 611"/>
                <a:gd name="T38" fmla="*/ 225 w 719"/>
                <a:gd name="T39" fmla="*/ 611 h 611"/>
                <a:gd name="T40" fmla="*/ 229 w 719"/>
                <a:gd name="T41" fmla="*/ 610 h 611"/>
                <a:gd name="T42" fmla="*/ 232 w 719"/>
                <a:gd name="T43" fmla="*/ 608 h 611"/>
                <a:gd name="T44" fmla="*/ 716 w 719"/>
                <a:gd name="T45" fmla="*/ 125 h 611"/>
                <a:gd name="T46" fmla="*/ 718 w 719"/>
                <a:gd name="T47" fmla="*/ 122 h 611"/>
                <a:gd name="T48" fmla="*/ 719 w 719"/>
                <a:gd name="T49" fmla="*/ 117 h 611"/>
                <a:gd name="T50" fmla="*/ 718 w 719"/>
                <a:gd name="T51" fmla="*/ 112 h 611"/>
                <a:gd name="T52" fmla="*/ 716 w 719"/>
                <a:gd name="T53" fmla="*/ 109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19" h="611">
                  <a:moveTo>
                    <a:pt x="716" y="109"/>
                  </a:moveTo>
                  <a:lnTo>
                    <a:pt x="610" y="3"/>
                  </a:lnTo>
                  <a:lnTo>
                    <a:pt x="607" y="1"/>
                  </a:lnTo>
                  <a:lnTo>
                    <a:pt x="601" y="0"/>
                  </a:lnTo>
                  <a:lnTo>
                    <a:pt x="597" y="1"/>
                  </a:lnTo>
                  <a:lnTo>
                    <a:pt x="593" y="3"/>
                  </a:lnTo>
                  <a:lnTo>
                    <a:pt x="225" y="372"/>
                  </a:lnTo>
                  <a:lnTo>
                    <a:pt x="126" y="274"/>
                  </a:lnTo>
                  <a:lnTo>
                    <a:pt x="123" y="272"/>
                  </a:lnTo>
                  <a:lnTo>
                    <a:pt x="119" y="271"/>
                  </a:lnTo>
                  <a:lnTo>
                    <a:pt x="114" y="272"/>
                  </a:lnTo>
                  <a:lnTo>
                    <a:pt x="110" y="274"/>
                  </a:lnTo>
                  <a:lnTo>
                    <a:pt x="4" y="380"/>
                  </a:lnTo>
                  <a:lnTo>
                    <a:pt x="2" y="385"/>
                  </a:lnTo>
                  <a:lnTo>
                    <a:pt x="0" y="389"/>
                  </a:lnTo>
                  <a:lnTo>
                    <a:pt x="2" y="394"/>
                  </a:lnTo>
                  <a:lnTo>
                    <a:pt x="4" y="397"/>
                  </a:lnTo>
                  <a:lnTo>
                    <a:pt x="216" y="608"/>
                  </a:lnTo>
                  <a:lnTo>
                    <a:pt x="219" y="610"/>
                  </a:lnTo>
                  <a:lnTo>
                    <a:pt x="225" y="611"/>
                  </a:lnTo>
                  <a:lnTo>
                    <a:pt x="229" y="610"/>
                  </a:lnTo>
                  <a:lnTo>
                    <a:pt x="232" y="608"/>
                  </a:lnTo>
                  <a:lnTo>
                    <a:pt x="716" y="125"/>
                  </a:lnTo>
                  <a:lnTo>
                    <a:pt x="718" y="122"/>
                  </a:lnTo>
                  <a:lnTo>
                    <a:pt x="719" y="117"/>
                  </a:lnTo>
                  <a:lnTo>
                    <a:pt x="718" y="112"/>
                  </a:lnTo>
                  <a:lnTo>
                    <a:pt x="71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CD59297-F4E8-496A-985D-7A8C0F400827}"/>
              </a:ext>
            </a:extLst>
          </p:cNvPr>
          <p:cNvGrpSpPr/>
          <p:nvPr/>
        </p:nvGrpSpPr>
        <p:grpSpPr>
          <a:xfrm>
            <a:off x="5926219" y="2961678"/>
            <a:ext cx="307068" cy="307068"/>
            <a:chOff x="10455655" y="3234906"/>
            <a:chExt cx="307068" cy="307068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BE81785B-4FAC-413B-AB25-D0D6ADDE8E85}"/>
                </a:ext>
              </a:extLst>
            </p:cNvPr>
            <p:cNvSpPr/>
            <p:nvPr/>
          </p:nvSpPr>
          <p:spPr>
            <a:xfrm>
              <a:off x="10455655" y="3234906"/>
              <a:ext cx="307068" cy="30706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Freeform 1675">
              <a:extLst>
                <a:ext uri="{FF2B5EF4-FFF2-40B4-BE49-F238E27FC236}">
                  <a16:creationId xmlns:a16="http://schemas.microsoft.com/office/drawing/2014/main" id="{227B2CB9-FF02-4C84-B02F-8176E25DEF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8625" y="3307478"/>
              <a:ext cx="201127" cy="170958"/>
            </a:xfrm>
            <a:custGeom>
              <a:avLst/>
              <a:gdLst>
                <a:gd name="T0" fmla="*/ 716 w 719"/>
                <a:gd name="T1" fmla="*/ 109 h 611"/>
                <a:gd name="T2" fmla="*/ 610 w 719"/>
                <a:gd name="T3" fmla="*/ 3 h 611"/>
                <a:gd name="T4" fmla="*/ 607 w 719"/>
                <a:gd name="T5" fmla="*/ 1 h 611"/>
                <a:gd name="T6" fmla="*/ 601 w 719"/>
                <a:gd name="T7" fmla="*/ 0 h 611"/>
                <a:gd name="T8" fmla="*/ 597 w 719"/>
                <a:gd name="T9" fmla="*/ 1 h 611"/>
                <a:gd name="T10" fmla="*/ 593 w 719"/>
                <a:gd name="T11" fmla="*/ 3 h 611"/>
                <a:gd name="T12" fmla="*/ 225 w 719"/>
                <a:gd name="T13" fmla="*/ 372 h 611"/>
                <a:gd name="T14" fmla="*/ 126 w 719"/>
                <a:gd name="T15" fmla="*/ 274 h 611"/>
                <a:gd name="T16" fmla="*/ 123 w 719"/>
                <a:gd name="T17" fmla="*/ 272 h 611"/>
                <a:gd name="T18" fmla="*/ 119 w 719"/>
                <a:gd name="T19" fmla="*/ 271 h 611"/>
                <a:gd name="T20" fmla="*/ 114 w 719"/>
                <a:gd name="T21" fmla="*/ 272 h 611"/>
                <a:gd name="T22" fmla="*/ 110 w 719"/>
                <a:gd name="T23" fmla="*/ 274 h 611"/>
                <a:gd name="T24" fmla="*/ 4 w 719"/>
                <a:gd name="T25" fmla="*/ 380 h 611"/>
                <a:gd name="T26" fmla="*/ 2 w 719"/>
                <a:gd name="T27" fmla="*/ 385 h 611"/>
                <a:gd name="T28" fmla="*/ 0 w 719"/>
                <a:gd name="T29" fmla="*/ 389 h 611"/>
                <a:gd name="T30" fmla="*/ 2 w 719"/>
                <a:gd name="T31" fmla="*/ 394 h 611"/>
                <a:gd name="T32" fmla="*/ 4 w 719"/>
                <a:gd name="T33" fmla="*/ 397 h 611"/>
                <a:gd name="T34" fmla="*/ 216 w 719"/>
                <a:gd name="T35" fmla="*/ 608 h 611"/>
                <a:gd name="T36" fmla="*/ 219 w 719"/>
                <a:gd name="T37" fmla="*/ 610 h 611"/>
                <a:gd name="T38" fmla="*/ 225 w 719"/>
                <a:gd name="T39" fmla="*/ 611 h 611"/>
                <a:gd name="T40" fmla="*/ 229 w 719"/>
                <a:gd name="T41" fmla="*/ 610 h 611"/>
                <a:gd name="T42" fmla="*/ 232 w 719"/>
                <a:gd name="T43" fmla="*/ 608 h 611"/>
                <a:gd name="T44" fmla="*/ 716 w 719"/>
                <a:gd name="T45" fmla="*/ 125 h 611"/>
                <a:gd name="T46" fmla="*/ 718 w 719"/>
                <a:gd name="T47" fmla="*/ 122 h 611"/>
                <a:gd name="T48" fmla="*/ 719 w 719"/>
                <a:gd name="T49" fmla="*/ 117 h 611"/>
                <a:gd name="T50" fmla="*/ 718 w 719"/>
                <a:gd name="T51" fmla="*/ 112 h 611"/>
                <a:gd name="T52" fmla="*/ 716 w 719"/>
                <a:gd name="T53" fmla="*/ 109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19" h="611">
                  <a:moveTo>
                    <a:pt x="716" y="109"/>
                  </a:moveTo>
                  <a:lnTo>
                    <a:pt x="610" y="3"/>
                  </a:lnTo>
                  <a:lnTo>
                    <a:pt x="607" y="1"/>
                  </a:lnTo>
                  <a:lnTo>
                    <a:pt x="601" y="0"/>
                  </a:lnTo>
                  <a:lnTo>
                    <a:pt x="597" y="1"/>
                  </a:lnTo>
                  <a:lnTo>
                    <a:pt x="593" y="3"/>
                  </a:lnTo>
                  <a:lnTo>
                    <a:pt x="225" y="372"/>
                  </a:lnTo>
                  <a:lnTo>
                    <a:pt x="126" y="274"/>
                  </a:lnTo>
                  <a:lnTo>
                    <a:pt x="123" y="272"/>
                  </a:lnTo>
                  <a:lnTo>
                    <a:pt x="119" y="271"/>
                  </a:lnTo>
                  <a:lnTo>
                    <a:pt x="114" y="272"/>
                  </a:lnTo>
                  <a:lnTo>
                    <a:pt x="110" y="274"/>
                  </a:lnTo>
                  <a:lnTo>
                    <a:pt x="4" y="380"/>
                  </a:lnTo>
                  <a:lnTo>
                    <a:pt x="2" y="385"/>
                  </a:lnTo>
                  <a:lnTo>
                    <a:pt x="0" y="389"/>
                  </a:lnTo>
                  <a:lnTo>
                    <a:pt x="2" y="394"/>
                  </a:lnTo>
                  <a:lnTo>
                    <a:pt x="4" y="397"/>
                  </a:lnTo>
                  <a:lnTo>
                    <a:pt x="216" y="608"/>
                  </a:lnTo>
                  <a:lnTo>
                    <a:pt x="219" y="610"/>
                  </a:lnTo>
                  <a:lnTo>
                    <a:pt x="225" y="611"/>
                  </a:lnTo>
                  <a:lnTo>
                    <a:pt x="229" y="610"/>
                  </a:lnTo>
                  <a:lnTo>
                    <a:pt x="232" y="608"/>
                  </a:lnTo>
                  <a:lnTo>
                    <a:pt x="716" y="125"/>
                  </a:lnTo>
                  <a:lnTo>
                    <a:pt x="718" y="122"/>
                  </a:lnTo>
                  <a:lnTo>
                    <a:pt x="719" y="117"/>
                  </a:lnTo>
                  <a:lnTo>
                    <a:pt x="718" y="112"/>
                  </a:lnTo>
                  <a:lnTo>
                    <a:pt x="71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8F861D5-A5F2-4D0D-8110-6482FC772E99}"/>
              </a:ext>
            </a:extLst>
          </p:cNvPr>
          <p:cNvGrpSpPr/>
          <p:nvPr/>
        </p:nvGrpSpPr>
        <p:grpSpPr>
          <a:xfrm>
            <a:off x="3705710" y="2961678"/>
            <a:ext cx="307068" cy="307068"/>
            <a:chOff x="10455655" y="3234906"/>
            <a:chExt cx="307068" cy="307068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3E4BF061-8AA8-4E28-9579-F7B228B4B590}"/>
                </a:ext>
              </a:extLst>
            </p:cNvPr>
            <p:cNvSpPr/>
            <p:nvPr/>
          </p:nvSpPr>
          <p:spPr>
            <a:xfrm>
              <a:off x="10455655" y="3234906"/>
              <a:ext cx="307068" cy="30706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 1675">
              <a:extLst>
                <a:ext uri="{FF2B5EF4-FFF2-40B4-BE49-F238E27FC236}">
                  <a16:creationId xmlns:a16="http://schemas.microsoft.com/office/drawing/2014/main" id="{BE47E5C0-0C30-4411-9BF2-D1CD62C06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8625" y="3307478"/>
              <a:ext cx="201127" cy="170958"/>
            </a:xfrm>
            <a:custGeom>
              <a:avLst/>
              <a:gdLst>
                <a:gd name="T0" fmla="*/ 716 w 719"/>
                <a:gd name="T1" fmla="*/ 109 h 611"/>
                <a:gd name="T2" fmla="*/ 610 w 719"/>
                <a:gd name="T3" fmla="*/ 3 h 611"/>
                <a:gd name="T4" fmla="*/ 607 w 719"/>
                <a:gd name="T5" fmla="*/ 1 h 611"/>
                <a:gd name="T6" fmla="*/ 601 w 719"/>
                <a:gd name="T7" fmla="*/ 0 h 611"/>
                <a:gd name="T8" fmla="*/ 597 w 719"/>
                <a:gd name="T9" fmla="*/ 1 h 611"/>
                <a:gd name="T10" fmla="*/ 593 w 719"/>
                <a:gd name="T11" fmla="*/ 3 h 611"/>
                <a:gd name="T12" fmla="*/ 225 w 719"/>
                <a:gd name="T13" fmla="*/ 372 h 611"/>
                <a:gd name="T14" fmla="*/ 126 w 719"/>
                <a:gd name="T15" fmla="*/ 274 h 611"/>
                <a:gd name="T16" fmla="*/ 123 w 719"/>
                <a:gd name="T17" fmla="*/ 272 h 611"/>
                <a:gd name="T18" fmla="*/ 119 w 719"/>
                <a:gd name="T19" fmla="*/ 271 h 611"/>
                <a:gd name="T20" fmla="*/ 114 w 719"/>
                <a:gd name="T21" fmla="*/ 272 h 611"/>
                <a:gd name="T22" fmla="*/ 110 w 719"/>
                <a:gd name="T23" fmla="*/ 274 h 611"/>
                <a:gd name="T24" fmla="*/ 4 w 719"/>
                <a:gd name="T25" fmla="*/ 380 h 611"/>
                <a:gd name="T26" fmla="*/ 2 w 719"/>
                <a:gd name="T27" fmla="*/ 385 h 611"/>
                <a:gd name="T28" fmla="*/ 0 w 719"/>
                <a:gd name="T29" fmla="*/ 389 h 611"/>
                <a:gd name="T30" fmla="*/ 2 w 719"/>
                <a:gd name="T31" fmla="*/ 394 h 611"/>
                <a:gd name="T32" fmla="*/ 4 w 719"/>
                <a:gd name="T33" fmla="*/ 397 h 611"/>
                <a:gd name="T34" fmla="*/ 216 w 719"/>
                <a:gd name="T35" fmla="*/ 608 h 611"/>
                <a:gd name="T36" fmla="*/ 219 w 719"/>
                <a:gd name="T37" fmla="*/ 610 h 611"/>
                <a:gd name="T38" fmla="*/ 225 w 719"/>
                <a:gd name="T39" fmla="*/ 611 h 611"/>
                <a:gd name="T40" fmla="*/ 229 w 719"/>
                <a:gd name="T41" fmla="*/ 610 h 611"/>
                <a:gd name="T42" fmla="*/ 232 w 719"/>
                <a:gd name="T43" fmla="*/ 608 h 611"/>
                <a:gd name="T44" fmla="*/ 716 w 719"/>
                <a:gd name="T45" fmla="*/ 125 h 611"/>
                <a:gd name="T46" fmla="*/ 718 w 719"/>
                <a:gd name="T47" fmla="*/ 122 h 611"/>
                <a:gd name="T48" fmla="*/ 719 w 719"/>
                <a:gd name="T49" fmla="*/ 117 h 611"/>
                <a:gd name="T50" fmla="*/ 718 w 719"/>
                <a:gd name="T51" fmla="*/ 112 h 611"/>
                <a:gd name="T52" fmla="*/ 716 w 719"/>
                <a:gd name="T53" fmla="*/ 109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19" h="611">
                  <a:moveTo>
                    <a:pt x="716" y="109"/>
                  </a:moveTo>
                  <a:lnTo>
                    <a:pt x="610" y="3"/>
                  </a:lnTo>
                  <a:lnTo>
                    <a:pt x="607" y="1"/>
                  </a:lnTo>
                  <a:lnTo>
                    <a:pt x="601" y="0"/>
                  </a:lnTo>
                  <a:lnTo>
                    <a:pt x="597" y="1"/>
                  </a:lnTo>
                  <a:lnTo>
                    <a:pt x="593" y="3"/>
                  </a:lnTo>
                  <a:lnTo>
                    <a:pt x="225" y="372"/>
                  </a:lnTo>
                  <a:lnTo>
                    <a:pt x="126" y="274"/>
                  </a:lnTo>
                  <a:lnTo>
                    <a:pt x="123" y="272"/>
                  </a:lnTo>
                  <a:lnTo>
                    <a:pt x="119" y="271"/>
                  </a:lnTo>
                  <a:lnTo>
                    <a:pt x="114" y="272"/>
                  </a:lnTo>
                  <a:lnTo>
                    <a:pt x="110" y="274"/>
                  </a:lnTo>
                  <a:lnTo>
                    <a:pt x="4" y="380"/>
                  </a:lnTo>
                  <a:lnTo>
                    <a:pt x="2" y="385"/>
                  </a:lnTo>
                  <a:lnTo>
                    <a:pt x="0" y="389"/>
                  </a:lnTo>
                  <a:lnTo>
                    <a:pt x="2" y="394"/>
                  </a:lnTo>
                  <a:lnTo>
                    <a:pt x="4" y="397"/>
                  </a:lnTo>
                  <a:lnTo>
                    <a:pt x="216" y="608"/>
                  </a:lnTo>
                  <a:lnTo>
                    <a:pt x="219" y="610"/>
                  </a:lnTo>
                  <a:lnTo>
                    <a:pt x="225" y="611"/>
                  </a:lnTo>
                  <a:lnTo>
                    <a:pt x="229" y="610"/>
                  </a:lnTo>
                  <a:lnTo>
                    <a:pt x="232" y="608"/>
                  </a:lnTo>
                  <a:lnTo>
                    <a:pt x="716" y="125"/>
                  </a:lnTo>
                  <a:lnTo>
                    <a:pt x="718" y="122"/>
                  </a:lnTo>
                  <a:lnTo>
                    <a:pt x="719" y="117"/>
                  </a:lnTo>
                  <a:lnTo>
                    <a:pt x="718" y="112"/>
                  </a:lnTo>
                  <a:lnTo>
                    <a:pt x="71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CB5E6C65-E479-420F-8731-A1C91C79B5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0874" y="866416"/>
            <a:ext cx="2853175" cy="242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13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033DDF-ED03-487C-93CD-E6E13FA80EE6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9D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7B9CC6-8276-4F79-9F0C-B960E1617DF8}"/>
              </a:ext>
            </a:extLst>
          </p:cNvPr>
          <p:cNvSpPr txBox="1"/>
          <p:nvPr/>
        </p:nvSpPr>
        <p:spPr>
          <a:xfrm>
            <a:off x="885533" y="639115"/>
            <a:ext cx="70085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recommendations - Bishkek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i="0" dirty="0">
                <a:solidFill>
                  <a:srgbClr val="16273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299BE0F-B4B0-49C6-A540-9B573D1B17E4}"/>
              </a:ext>
            </a:extLst>
          </p:cNvPr>
          <p:cNvSpPr txBox="1"/>
          <p:nvPr/>
        </p:nvSpPr>
        <p:spPr>
          <a:xfrm>
            <a:off x="885534" y="1041856"/>
            <a:ext cx="6493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Building Urban Economic Resilience during &amp; after COVID-19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F169085-310A-48D7-A424-C2A07FEB9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629" y="6167532"/>
            <a:ext cx="9138741" cy="41302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CF6DD0-1758-4FB5-8F30-F2045CC791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2848"/>
          <a:stretch/>
        </p:blipFill>
        <p:spPr>
          <a:xfrm>
            <a:off x="8760268" y="610969"/>
            <a:ext cx="2825252" cy="324977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8EEB8922-DF50-4809-9082-0FA47C1AD6E9}"/>
              </a:ext>
            </a:extLst>
          </p:cNvPr>
          <p:cNvSpPr/>
          <p:nvPr/>
        </p:nvSpPr>
        <p:spPr>
          <a:xfrm flipH="1">
            <a:off x="6882714" y="1115826"/>
            <a:ext cx="5128053" cy="487182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AF9F45E-0A78-455F-906C-D9350AC8DE72}"/>
              </a:ext>
            </a:extLst>
          </p:cNvPr>
          <p:cNvSpPr txBox="1"/>
          <p:nvPr/>
        </p:nvSpPr>
        <p:spPr>
          <a:xfrm>
            <a:off x="6897642" y="1338687"/>
            <a:ext cx="5113125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Pursue compact urban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Invest in </a:t>
            </a:r>
            <a:r>
              <a:rPr lang="en-US" sz="2000" b="1" dirty="0"/>
              <a:t>low-carbon public transport infrastructure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Improve the water and sanitation infrastructure</a:t>
            </a:r>
            <a:r>
              <a:rPr lang="en-US" sz="2000" dirty="0"/>
              <a:t>. Deliver water and sanitation infrastructure to informal settlements.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Improve </a:t>
            </a:r>
            <a:r>
              <a:rPr lang="en-US" sz="2000" b="1" dirty="0"/>
              <a:t>the lifespan of the existing water and sanitation infrastructure </a:t>
            </a:r>
            <a:r>
              <a:rPr lang="en-US" sz="2000" dirty="0"/>
              <a:t>by investing in its renovation.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Increase the volume of waste recycled </a:t>
            </a:r>
            <a:r>
              <a:rPr lang="en-US" sz="2000" b="1" dirty="0"/>
              <a:t>and decrease the amount of waste put into open-air dumps, incinerated, burned, or disposed of into landfills.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62891F-DA04-4074-95AC-1556731D0F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045" y="2949853"/>
            <a:ext cx="6087332" cy="2794845"/>
          </a:xfrm>
          <a:prstGeom prst="rect">
            <a:avLst/>
          </a:prstGeom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86B73923-1E85-417E-950B-FC661D07552A}"/>
              </a:ext>
            </a:extLst>
          </p:cNvPr>
          <p:cNvSpPr/>
          <p:nvPr/>
        </p:nvSpPr>
        <p:spPr>
          <a:xfrm>
            <a:off x="885533" y="5924578"/>
            <a:ext cx="6608700" cy="63074"/>
          </a:xfrm>
          <a:prstGeom prst="rect">
            <a:avLst/>
          </a:prstGeom>
          <a:solidFill>
            <a:srgbClr val="3054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050F77F-FBEF-4AF3-ADC1-4EF74544B7CC}"/>
              </a:ext>
            </a:extLst>
          </p:cNvPr>
          <p:cNvSpPr txBox="1"/>
          <p:nvPr/>
        </p:nvSpPr>
        <p:spPr>
          <a:xfrm>
            <a:off x="925045" y="5453532"/>
            <a:ext cx="21581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05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cities </a:t>
            </a:r>
            <a:r>
              <a:rPr lang="en-GB" sz="2400" b="1" i="0" dirty="0">
                <a:solidFill>
                  <a:srgbClr val="16273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3064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250A572-ED4A-4054-9500-48440DCBD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1642AAC7-A264-44EE-B1B9-0308DB3D3C93}"/>
              </a:ext>
            </a:extLst>
          </p:cNvPr>
          <p:cNvGrpSpPr/>
          <p:nvPr/>
        </p:nvGrpSpPr>
        <p:grpSpPr>
          <a:xfrm>
            <a:off x="752845" y="7285006"/>
            <a:ext cx="10653820" cy="483616"/>
            <a:chOff x="769090" y="6125604"/>
            <a:chExt cx="10653820" cy="483616"/>
          </a:xfrm>
        </p:grpSpPr>
        <p:pic>
          <p:nvPicPr>
            <p:cNvPr id="12" name="Picture 11" descr="A black and white logo&#10;&#10;Description automatically generated with low confidence">
              <a:extLst>
                <a:ext uri="{FF2B5EF4-FFF2-40B4-BE49-F238E27FC236}">
                  <a16:creationId xmlns:a16="http://schemas.microsoft.com/office/drawing/2014/main" id="{1DFE159D-F39E-4093-8EC9-26058BFD92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0206" y="6226109"/>
              <a:ext cx="795371" cy="284345"/>
            </a:xfrm>
            <a:prstGeom prst="rect">
              <a:avLst/>
            </a:prstGeom>
          </p:spPr>
        </p:pic>
        <p:pic>
          <p:nvPicPr>
            <p:cNvPr id="14" name="Picture 13" descr="Logo&#10;&#10;Description automatically generated">
              <a:extLst>
                <a:ext uri="{FF2B5EF4-FFF2-40B4-BE49-F238E27FC236}">
                  <a16:creationId xmlns:a16="http://schemas.microsoft.com/office/drawing/2014/main" id="{5FF56BB8-E095-4EF8-8AAC-271CCFDAE3D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5541" y="6125604"/>
              <a:ext cx="360917" cy="472352"/>
            </a:xfrm>
            <a:prstGeom prst="rect">
              <a:avLst/>
            </a:prstGeom>
          </p:spPr>
        </p:pic>
        <p:pic>
          <p:nvPicPr>
            <p:cNvPr id="16" name="Picture 15" descr="A black and white logo&#10;&#10;Description automatically generated with medium confidence">
              <a:extLst>
                <a:ext uri="{FF2B5EF4-FFF2-40B4-BE49-F238E27FC236}">
                  <a16:creationId xmlns:a16="http://schemas.microsoft.com/office/drawing/2014/main" id="{5CCEAC24-0C78-4CFA-9DB8-BF335C5E79C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090" y="6227346"/>
              <a:ext cx="924699" cy="284345"/>
            </a:xfrm>
            <a:prstGeom prst="rect">
              <a:avLst/>
            </a:prstGeom>
          </p:spPr>
        </p:pic>
        <p:pic>
          <p:nvPicPr>
            <p:cNvPr id="18" name="Picture 17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46B0CFA4-A754-47CF-B814-4515E07A9B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9434" y="6213440"/>
              <a:ext cx="1048862" cy="280570"/>
            </a:xfrm>
            <a:prstGeom prst="rect">
              <a:avLst/>
            </a:prstGeom>
          </p:spPr>
        </p:pic>
        <p:pic>
          <p:nvPicPr>
            <p:cNvPr id="20" name="Picture 19" descr="Text&#10;&#10;Description automatically generated">
              <a:extLst>
                <a:ext uri="{FF2B5EF4-FFF2-40B4-BE49-F238E27FC236}">
                  <a16:creationId xmlns:a16="http://schemas.microsoft.com/office/drawing/2014/main" id="{864497B4-86BA-4C2B-B010-B92A117AB9F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00385" y="6191582"/>
              <a:ext cx="1022525" cy="324287"/>
            </a:xfrm>
            <a:prstGeom prst="rect">
              <a:avLst/>
            </a:prstGeom>
          </p:spPr>
        </p:pic>
        <p:pic>
          <p:nvPicPr>
            <p:cNvPr id="22" name="Picture 21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DD324A84-1878-4056-8615-6CB8094927B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4188" y="6138171"/>
              <a:ext cx="1460617" cy="471049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94993029-15AC-4304-88C2-13683E8814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51273" y="6271771"/>
              <a:ext cx="1381016" cy="163908"/>
            </a:xfrm>
            <a:prstGeom prst="rect">
              <a:avLst/>
            </a:prstGeom>
          </p:spPr>
        </p:pic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9A78D9F-97FD-444D-86A1-15953EA59E86}"/>
              </a:ext>
            </a:extLst>
          </p:cNvPr>
          <p:cNvSpPr txBox="1"/>
          <p:nvPr/>
        </p:nvSpPr>
        <p:spPr>
          <a:xfrm>
            <a:off x="969389" y="4638224"/>
            <a:ext cx="101640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405"/>
              </a:spcBef>
            </a:pPr>
            <a:r>
              <a:rPr lang="en-US" sz="2000" b="1" spc="30" dirty="0">
                <a:solidFill>
                  <a:schemeClr val="bg1"/>
                </a:solidFill>
                <a:cs typeface="Arial"/>
              </a:rPr>
              <a:t>25th session of the SPECA Working Group on Water, Energy and Environment</a:t>
            </a:r>
            <a:r>
              <a:rPr lang="et-EE" sz="2000" b="1" spc="30" dirty="0">
                <a:solidFill>
                  <a:schemeClr val="bg1"/>
                </a:solidFill>
                <a:cs typeface="Arial"/>
              </a:rPr>
              <a:t>, 14 Nov 2022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EB86F2E-3D70-452C-84A0-8D8109DE7C05}"/>
              </a:ext>
            </a:extLst>
          </p:cNvPr>
          <p:cNvSpPr txBox="1"/>
          <p:nvPr/>
        </p:nvSpPr>
        <p:spPr>
          <a:xfrm>
            <a:off x="969389" y="5432749"/>
            <a:ext cx="60976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2000" dirty="0">
                <a:solidFill>
                  <a:schemeClr val="bg1"/>
                </a:solidFill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15 November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202</a:t>
            </a:r>
            <a:r>
              <a:rPr lang="et-EE" sz="2000" dirty="0">
                <a:solidFill>
                  <a:schemeClr val="bg1"/>
                </a:solidFill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2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ea typeface="Raleway"/>
              <a:cs typeface="Arial" panose="020B0604020202020204" pitchFamily="34" charset="0"/>
              <a:sym typeface="Raleway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4982030-2372-4FE2-B8E4-D960AFA12524}"/>
              </a:ext>
            </a:extLst>
          </p:cNvPr>
          <p:cNvSpPr txBox="1"/>
          <p:nvPr/>
        </p:nvSpPr>
        <p:spPr>
          <a:xfrm>
            <a:off x="969390" y="4094237"/>
            <a:ext cx="7838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0" i="0" dirty="0">
                <a:solidFill>
                  <a:srgbClr val="D9D8B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Building Urban Economic Resilience during and after COVID-19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8CB7CD3-2321-409B-923E-4C89D8F688B2}"/>
              </a:ext>
            </a:extLst>
          </p:cNvPr>
          <p:cNvSpPr txBox="1"/>
          <p:nvPr/>
        </p:nvSpPr>
        <p:spPr>
          <a:xfrm>
            <a:off x="530748" y="828997"/>
            <a:ext cx="25989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i="0" dirty="0">
                <a:solidFill>
                  <a:srgbClr val="484949"/>
                </a:solidFill>
                <a:effectLst/>
                <a:latin typeface="Milliard Black" panose="02010004040101010103" pitchFamily="50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E433866-F3E3-4ECC-BD55-AFFDABC54E67}"/>
              </a:ext>
            </a:extLst>
          </p:cNvPr>
          <p:cNvSpPr txBox="1"/>
          <p:nvPr/>
        </p:nvSpPr>
        <p:spPr>
          <a:xfrm>
            <a:off x="530749" y="1313560"/>
            <a:ext cx="320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urbaneconomicresilience.org</a:t>
            </a:r>
          </a:p>
        </p:txBody>
      </p:sp>
    </p:spTree>
    <p:extLst>
      <p:ext uri="{BB962C8B-B14F-4D97-AF65-F5344CB8AC3E}">
        <p14:creationId xmlns:p14="http://schemas.microsoft.com/office/powerpoint/2010/main" val="10251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341E1140BB39489C6A5E9D82A349B8" ma:contentTypeVersion="16" ma:contentTypeDescription="Create a new document." ma:contentTypeScope="" ma:versionID="b26b4a506c302c0566614e56559e52a4">
  <xsd:schema xmlns:xsd="http://www.w3.org/2001/XMLSchema" xmlns:xs="http://www.w3.org/2001/XMLSchema" xmlns:p="http://schemas.microsoft.com/office/2006/metadata/properties" xmlns:ns2="b29d8274-65a6-4194-bd09-15018289d6d3" xmlns:ns3="375bdaf7-4ea6-4bf1-bbe3-7577ecac10b8" xmlns:ns4="985ec44e-1bab-4c0b-9df0-6ba128686fc9" targetNamespace="http://schemas.microsoft.com/office/2006/metadata/properties" ma:root="true" ma:fieldsID="09f9ff2b035836801e33c7de9ffec6e3" ns2:_="" ns3:_="" ns4:_="">
    <xsd:import namespace="b29d8274-65a6-4194-bd09-15018289d6d3"/>
    <xsd:import namespace="375bdaf7-4ea6-4bf1-bbe3-7577ecac10b8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8274-65a6-4194-bd09-15018289d6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5bdaf7-4ea6-4bf1-bbe3-7577ecac10b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7caa9896-3791-4465-a629-0c25b2aaac60}" ma:internalName="TaxCatchAll" ma:showField="CatchAllData" ma:web="375bdaf7-4ea6-4bf1-bbe3-7577ecac10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9d8274-65a6-4194-bd09-15018289d6d3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FA6BCA-8F35-4F0A-AF4F-0A722E14A0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9d8274-65a6-4194-bd09-15018289d6d3"/>
    <ds:schemaRef ds:uri="375bdaf7-4ea6-4bf1-bbe3-7577ecac10b8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6E0B7B-B783-48DD-BDAE-9D70A259430D}">
  <ds:schemaRefs>
    <ds:schemaRef ds:uri="http://purl.org/dc/terms/"/>
    <ds:schemaRef ds:uri="http://schemas.openxmlformats.org/package/2006/metadata/core-properties"/>
    <ds:schemaRef ds:uri="b29d8274-65a6-4194-bd09-15018289d6d3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85ec44e-1bab-4c0b-9df0-6ba128686fc9"/>
    <ds:schemaRef ds:uri="375bdaf7-4ea6-4bf1-bbe3-7577ecac10b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51FAE0-A3EF-429A-91FD-3610AF475D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2879</TotalTime>
  <Words>574</Words>
  <Application>Microsoft Office PowerPoint</Application>
  <PresentationFormat>Widescreen</PresentationFormat>
  <Paragraphs>57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Milliard Black</vt:lpstr>
      <vt:lpstr>Arial</vt:lpstr>
      <vt:lpstr>Arial Nova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Kiyoun Kim</dc:creator>
  <cp:lastModifiedBy>Tamara Kutonova</cp:lastModifiedBy>
  <cp:revision>94</cp:revision>
  <dcterms:created xsi:type="dcterms:W3CDTF">2021-05-19T08:08:47Z</dcterms:created>
  <dcterms:modified xsi:type="dcterms:W3CDTF">2022-11-14T18:59:31Z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0x010100AB341E1140BB39489C6A5E9D82A349B8</vt:lpwstr>
  </property>
</Properties>
</file>