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1" r:id="rId4"/>
    <p:sldId id="262" r:id="rId5"/>
    <p:sldId id="263" r:id="rId6"/>
    <p:sldId id="295" r:id="rId7"/>
    <p:sldId id="317" r:id="rId8"/>
    <p:sldId id="318" r:id="rId9"/>
    <p:sldId id="31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91B6F-66C1-4C94-8250-6DC6514747EF}" type="datetimeFigureOut">
              <a:rPr lang="en-GB" smtClean="0"/>
              <a:t>11/11/2022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01CC2-244F-46C4-A63A-0209DE936C66}" type="slidenum">
              <a:rPr lang="en-GB" smtClean="0"/>
              <a:t>‹#›</a:t>
            </a:fld>
            <a:endParaRPr lang="en-GB"/>
          </a:p>
        </p:txBody>
      </p:sp>
    </p:spTree>
    <p:extLst>
      <p:ext uri="{BB962C8B-B14F-4D97-AF65-F5344CB8AC3E}">
        <p14:creationId xmlns:p14="http://schemas.microsoft.com/office/powerpoint/2010/main" val="233877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18EBB5-7CFE-4A4F-B40D-5EBD4C43F9DD}"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151283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18EBB5-7CFE-4A4F-B40D-5EBD4C43F9DD}"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270858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18EBB5-7CFE-4A4F-B40D-5EBD4C43F9DD}"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290086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42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08912" cy="1224136"/>
          </a:xfrm>
        </p:spPr>
        <p:txBody>
          <a:bodyPr/>
          <a:lstStyle/>
          <a:p>
            <a:r>
              <a:rPr lang="en-US"/>
              <a:t>Click to edit Master title style</a:t>
            </a:r>
            <a:endParaRPr lang="en-GB"/>
          </a:p>
        </p:txBody>
      </p:sp>
      <p:sp>
        <p:nvSpPr>
          <p:cNvPr id="3" name="Content Placeholder 2"/>
          <p:cNvSpPr>
            <a:spLocks noGrp="1"/>
          </p:cNvSpPr>
          <p:nvPr>
            <p:ph idx="1"/>
          </p:nvPr>
        </p:nvSpPr>
        <p:spPr>
          <a:xfrm>
            <a:off x="457200" y="1772816"/>
            <a:ext cx="8219256" cy="4353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835696" y="6381328"/>
            <a:ext cx="1080120" cy="365125"/>
          </a:xfrm>
        </p:spPr>
        <p:txBody>
          <a:bodyPr/>
          <a:lstStyle/>
          <a:p>
            <a:fld id="{C218EBB5-7CFE-4A4F-B40D-5EBD4C43F9DD}" type="datetimeFigureOut">
              <a:rPr lang="en-GB" smtClean="0"/>
              <a:t>11/11/2022</a:t>
            </a:fld>
            <a:endParaRPr lang="en-GB"/>
          </a:p>
        </p:txBody>
      </p:sp>
      <p:sp>
        <p:nvSpPr>
          <p:cNvPr id="5" name="Footer Placeholder 4"/>
          <p:cNvSpPr>
            <a:spLocks noGrp="1"/>
          </p:cNvSpPr>
          <p:nvPr>
            <p:ph type="ftr" sz="quarter" idx="11"/>
          </p:nvPr>
        </p:nvSpPr>
        <p:spPr>
          <a:xfrm>
            <a:off x="3275856" y="6381328"/>
            <a:ext cx="2895600" cy="365125"/>
          </a:xfrm>
        </p:spPr>
        <p:txBody>
          <a:bodyPr/>
          <a:lstStyle/>
          <a:p>
            <a:endParaRPr lang="en-GB"/>
          </a:p>
        </p:txBody>
      </p:sp>
      <p:sp>
        <p:nvSpPr>
          <p:cNvPr id="6" name="Slide Number Placeholder 5"/>
          <p:cNvSpPr>
            <a:spLocks noGrp="1"/>
          </p:cNvSpPr>
          <p:nvPr>
            <p:ph type="sldNum" sz="quarter" idx="12"/>
          </p:nvPr>
        </p:nvSpPr>
        <p:spPr>
          <a:xfrm>
            <a:off x="6516216" y="6381328"/>
            <a:ext cx="2123256" cy="365125"/>
          </a:xfrm>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344797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18EBB5-7CFE-4A4F-B40D-5EBD4C43F9DD}"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54206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18EBB5-7CFE-4A4F-B40D-5EBD4C43F9DD}"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334694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18EBB5-7CFE-4A4F-B40D-5EBD4C43F9DD}" type="datetimeFigureOut">
              <a:rPr lang="en-GB" smtClean="0"/>
              <a:t>11/11/2022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329002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18EBB5-7CFE-4A4F-B40D-5EBD4C43F9DD}" type="datetimeFigureOut">
              <a:rPr lang="en-GB" smtClean="0"/>
              <a:t>11/11/2022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11218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8EBB5-7CFE-4A4F-B40D-5EBD4C43F9DD}" type="datetimeFigureOut">
              <a:rPr lang="en-GB" smtClean="0"/>
              <a:t>11/11/2022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294112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18EBB5-7CFE-4A4F-B40D-5EBD4C43F9DD}"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390204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18EBB5-7CFE-4A4F-B40D-5EBD4C43F9DD}"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117AB-32FD-438B-8186-A07B6262C2CF}" type="slidenum">
              <a:rPr lang="en-GB" smtClean="0"/>
              <a:t>‹#›</a:t>
            </a:fld>
            <a:endParaRPr lang="en-GB"/>
          </a:p>
        </p:txBody>
      </p:sp>
    </p:spTree>
    <p:extLst>
      <p:ext uri="{BB962C8B-B14F-4D97-AF65-F5344CB8AC3E}">
        <p14:creationId xmlns:p14="http://schemas.microsoft.com/office/powerpoint/2010/main" val="405980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2000" b="15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8EBB5-7CFE-4A4F-B40D-5EBD4C43F9DD}" type="datetimeFigureOut">
              <a:rPr lang="en-GB" smtClean="0"/>
              <a:t>11/11/2022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117AB-32FD-438B-8186-A07B6262C2CF}" type="slidenum">
              <a:rPr lang="en-GB" smtClean="0"/>
              <a:t>‹#›</a:t>
            </a:fld>
            <a:endParaRPr lang="en-GB"/>
          </a:p>
        </p:txBody>
      </p:sp>
    </p:spTree>
    <p:extLst>
      <p:ext uri="{BB962C8B-B14F-4D97-AF65-F5344CB8AC3E}">
        <p14:creationId xmlns:p14="http://schemas.microsoft.com/office/powerpoint/2010/main" val="422922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unece.org/sites/default/files/2022-10/ECE_NICOSIA.CONF_2022_L.1_E.pdf"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www.unece.org/"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20825"/>
            <a:ext cx="7414592" cy="3060303"/>
          </a:xfrm>
        </p:spPr>
        <p:txBody>
          <a:bodyPr>
            <a:normAutofit/>
          </a:bodyPr>
          <a:lstStyle/>
          <a:p>
            <a:r>
              <a:rPr lang="en-US" dirty="0"/>
              <a:t>Outcomes of the Ninth Environment for Europe Ministerial Conference </a:t>
            </a:r>
            <a:br>
              <a:rPr lang="en-US" dirty="0"/>
            </a:br>
            <a:r>
              <a:rPr lang="en-US" sz="3200" dirty="0"/>
              <a:t>(Nicosia, Cyprus, 5-7 October 2022) </a:t>
            </a:r>
            <a:endParaRPr lang="en-GB" dirty="0"/>
          </a:p>
        </p:txBody>
      </p:sp>
      <p:sp>
        <p:nvSpPr>
          <p:cNvPr id="3" name="Subtitle 2"/>
          <p:cNvSpPr>
            <a:spLocks noGrp="1"/>
          </p:cNvSpPr>
          <p:nvPr>
            <p:ph type="subTitle" idx="1"/>
          </p:nvPr>
        </p:nvSpPr>
        <p:spPr>
          <a:xfrm>
            <a:off x="2575756" y="4725144"/>
            <a:ext cx="3992488" cy="1752600"/>
          </a:xfrm>
        </p:spPr>
        <p:txBody>
          <a:bodyPr/>
          <a:lstStyle/>
          <a:p>
            <a:r>
              <a:rPr lang="en-US" dirty="0" err="1"/>
              <a:t>Zaal</a:t>
            </a:r>
            <a:r>
              <a:rPr lang="en-US" dirty="0"/>
              <a:t> </a:t>
            </a:r>
            <a:r>
              <a:rPr lang="en-US" dirty="0" err="1"/>
              <a:t>Lomtadze</a:t>
            </a:r>
            <a:endParaRPr lang="en-US" dirty="0"/>
          </a:p>
          <a:p>
            <a:r>
              <a:rPr lang="en-US" dirty="0"/>
              <a:t>Environment Division UNECE </a:t>
            </a:r>
          </a:p>
        </p:txBody>
      </p:sp>
      <p:sp>
        <p:nvSpPr>
          <p:cNvPr id="5" name="Rectangle 4">
            <a:extLst>
              <a:ext uri="{FF2B5EF4-FFF2-40B4-BE49-F238E27FC236}">
                <a16:creationId xmlns:a16="http://schemas.microsoft.com/office/drawing/2014/main" id="{EE60A33A-AF95-4102-88BB-0D2051AEDA50}"/>
              </a:ext>
            </a:extLst>
          </p:cNvPr>
          <p:cNvSpPr/>
          <p:nvPr/>
        </p:nvSpPr>
        <p:spPr>
          <a:xfrm>
            <a:off x="7308304" y="116632"/>
            <a:ext cx="172819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061132"/>
      </p:ext>
    </p:extLst>
  </p:cSld>
  <p:clrMapOvr>
    <a:masterClrMapping/>
  </p:clrMapOvr>
  <mc:AlternateContent xmlns:mc="http://schemas.openxmlformats.org/markup-compatibility/2006" xmlns:p14="http://schemas.microsoft.com/office/powerpoint/2010/main">
    <mc:Choice Requires="p14">
      <p:transition spd="slow" p14:dur="2000" advTm="33700"/>
    </mc:Choice>
    <mc:Fallback xmlns="">
      <p:transition spd="slow" advTm="337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84" y="332656"/>
            <a:ext cx="1132680" cy="1132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844824"/>
            <a:ext cx="8229600" cy="4680520"/>
          </a:xfrm>
        </p:spPr>
        <p:txBody>
          <a:bodyPr>
            <a:normAutofit fontScale="70000" lnSpcReduction="20000"/>
          </a:bodyPr>
          <a:lstStyle/>
          <a:p>
            <a:r>
              <a:rPr lang="en-US" dirty="0" err="1"/>
              <a:t>EfE</a:t>
            </a:r>
            <a:r>
              <a:rPr lang="en-US" dirty="0"/>
              <a:t> process launched in 1991</a:t>
            </a:r>
          </a:p>
          <a:p>
            <a:r>
              <a:rPr lang="en-US" dirty="0"/>
              <a:t>Has been supporting countries’ efforts to advance in environmental governance</a:t>
            </a:r>
          </a:p>
          <a:p>
            <a:r>
              <a:rPr lang="en-US" dirty="0"/>
              <a:t>Unique partnership of the UNECE Member States, United Nations system organizations, other intergovernmental organizations, Regional Environmental Centers, NGOs, Private sector, other major groups</a:t>
            </a:r>
          </a:p>
          <a:p>
            <a:r>
              <a:rPr lang="en-US" dirty="0"/>
              <a:t>UNECE serves as its secretariat; UNECE Committee on Environmental Policy is responsible for preparing the Ministerial Conferences (since 2009)</a:t>
            </a:r>
          </a:p>
          <a:p>
            <a:r>
              <a:rPr lang="en-US" dirty="0"/>
              <a:t>The process continues to provide the framework for the development of:</a:t>
            </a:r>
          </a:p>
          <a:p>
            <a:pPr lvl="1"/>
            <a:r>
              <a:rPr lang="en-US" dirty="0"/>
              <a:t>governance policies and initiatives</a:t>
            </a:r>
          </a:p>
          <a:p>
            <a:pPr lvl="1"/>
            <a:r>
              <a:rPr lang="en-US" dirty="0"/>
              <a:t>legal instruments and policies </a:t>
            </a:r>
          </a:p>
          <a:p>
            <a:pPr lvl="1"/>
            <a:r>
              <a:rPr lang="en-US" dirty="0"/>
              <a:t>practical actions and tools </a:t>
            </a:r>
          </a:p>
          <a:p>
            <a:endParaRPr lang="en-GB" dirty="0"/>
          </a:p>
        </p:txBody>
      </p:sp>
      <p:sp>
        <p:nvSpPr>
          <p:cNvPr id="5" name="Title 3"/>
          <p:cNvSpPr txBox="1">
            <a:spLocks/>
          </p:cNvSpPr>
          <p:nvPr/>
        </p:nvSpPr>
        <p:spPr>
          <a:xfrm>
            <a:off x="467544" y="332656"/>
            <a:ext cx="8208912" cy="122413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        Environment for Europe: History</a:t>
            </a:r>
            <a:endParaRPr lang="en-GB" dirty="0"/>
          </a:p>
        </p:txBody>
      </p:sp>
      <p:sp>
        <p:nvSpPr>
          <p:cNvPr id="8" name="Rectangle 7">
            <a:extLst>
              <a:ext uri="{FF2B5EF4-FFF2-40B4-BE49-F238E27FC236}">
                <a16:creationId xmlns:a16="http://schemas.microsoft.com/office/drawing/2014/main" id="{DADD9949-2AC9-4435-956F-6A65A6A2DF2C}"/>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2788577"/>
      </p:ext>
    </p:extLst>
  </p:cSld>
  <p:clrMapOvr>
    <a:masterClrMapping/>
  </p:clrMapOvr>
  <mc:AlternateContent xmlns:mc="http://schemas.openxmlformats.org/markup-compatibility/2006" xmlns:p14="http://schemas.microsoft.com/office/powerpoint/2010/main">
    <mc:Choice Requires="p14">
      <p:transition spd="med" p14:dur="700" advTm="72131">
        <p:fade/>
      </p:transition>
    </mc:Choice>
    <mc:Fallback xmlns="">
      <p:transition spd="med" advTm="72131">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61B0972-D048-4F1D-88C8-B679D2687C78}"/>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31 years of EfE process: Outcomes</a:t>
            </a:r>
            <a:endParaRPr lang="en-GB" sz="3200" dirty="0"/>
          </a:p>
        </p:txBody>
      </p:sp>
      <p:sp>
        <p:nvSpPr>
          <p:cNvPr id="3" name="Content Placeholder 2"/>
          <p:cNvSpPr>
            <a:spLocks noGrp="1"/>
          </p:cNvSpPr>
          <p:nvPr>
            <p:ph idx="1"/>
          </p:nvPr>
        </p:nvSpPr>
        <p:spPr>
          <a:xfrm>
            <a:off x="457200" y="1772816"/>
            <a:ext cx="8363272" cy="5085184"/>
          </a:xfrm>
        </p:spPr>
        <p:txBody>
          <a:bodyPr>
            <a:normAutofit fontScale="47500" lnSpcReduction="20000"/>
          </a:bodyPr>
          <a:lstStyle/>
          <a:p>
            <a:r>
              <a:rPr lang="en-US" dirty="0"/>
              <a:t>The ECE </a:t>
            </a:r>
            <a:r>
              <a:rPr lang="en-US" dirty="0" err="1"/>
              <a:t>Programme</a:t>
            </a:r>
            <a:r>
              <a:rPr lang="en-US" dirty="0"/>
              <a:t> on Environmental Performance Reviews;</a:t>
            </a:r>
          </a:p>
          <a:p>
            <a:r>
              <a:rPr lang="en-US" dirty="0"/>
              <a:t>The ECE </a:t>
            </a:r>
            <a:r>
              <a:rPr lang="en-US" dirty="0" err="1"/>
              <a:t>programme</a:t>
            </a:r>
            <a:r>
              <a:rPr lang="en-US" dirty="0"/>
              <a:t> on Environmental Monitoring and Assessment;</a:t>
            </a:r>
          </a:p>
          <a:p>
            <a:r>
              <a:rPr lang="en-US" dirty="0"/>
              <a:t>The Pan-European Biological and Landscape Diversity Strategy;</a:t>
            </a:r>
          </a:p>
          <a:p>
            <a:r>
              <a:rPr lang="en-US" dirty="0"/>
              <a:t>The Convention on Access to Information, Public Participation in Decision-making and Access to Justice in Environmental Matters (Aarhus Convention);</a:t>
            </a:r>
          </a:p>
          <a:p>
            <a:r>
              <a:rPr lang="en-US" dirty="0"/>
              <a:t>The Protocols on Heavy Metals and Persistent Organic Pollutants to the Convention on Long-range </a:t>
            </a:r>
            <a:r>
              <a:rPr lang="en-US" dirty="0" err="1"/>
              <a:t>Transboundary</a:t>
            </a:r>
            <a:r>
              <a:rPr lang="en-US" dirty="0"/>
              <a:t> Air Pollution;</a:t>
            </a:r>
          </a:p>
          <a:p>
            <a:r>
              <a:rPr lang="en-US" dirty="0"/>
              <a:t>The Pan-European Strategy to Phase-out Leaded Petrol;</a:t>
            </a:r>
          </a:p>
          <a:p>
            <a:r>
              <a:rPr lang="en-US" dirty="0"/>
              <a:t>The ECE Strategy for Education for Sustainable Development;</a:t>
            </a:r>
          </a:p>
          <a:p>
            <a:r>
              <a:rPr lang="en-US" dirty="0"/>
              <a:t>The Protocol on Strategic Environmental Assessment to the Convention on Environmental Impact Assessment in a </a:t>
            </a:r>
            <a:r>
              <a:rPr lang="en-US" dirty="0" err="1"/>
              <a:t>Transboundary</a:t>
            </a:r>
            <a:r>
              <a:rPr lang="en-US" dirty="0"/>
              <a:t> Context;</a:t>
            </a:r>
          </a:p>
          <a:p>
            <a:r>
              <a:rPr lang="en-US" dirty="0"/>
              <a:t>The Protocol on Pollutant Release and Transfer Registers to the Aarhus Convention;</a:t>
            </a:r>
          </a:p>
          <a:p>
            <a:r>
              <a:rPr lang="en-US" dirty="0"/>
              <a:t>The Protocol on Civil Liability to the Convention on the </a:t>
            </a:r>
            <a:r>
              <a:rPr lang="en-US" dirty="0" err="1"/>
              <a:t>Transboundary</a:t>
            </a:r>
            <a:r>
              <a:rPr lang="en-US" dirty="0"/>
              <a:t> Effects of Industrial Accidents and the Convention on the Protection and Use of </a:t>
            </a:r>
            <a:r>
              <a:rPr lang="en-US" dirty="0" err="1"/>
              <a:t>Transboundary</a:t>
            </a:r>
            <a:r>
              <a:rPr lang="en-US" dirty="0"/>
              <a:t> Watercourses and International Lakes (Water Convention);</a:t>
            </a:r>
          </a:p>
          <a:p>
            <a:r>
              <a:rPr lang="en-US" dirty="0"/>
              <a:t>The Environment Strategy for Eastern European, Caucasian and Central Asian countries;</a:t>
            </a:r>
          </a:p>
          <a:p>
            <a:r>
              <a:rPr lang="en-US" dirty="0"/>
              <a:t>The Framework Convention on the Protection and Sustainable Development of the Carpathians;</a:t>
            </a:r>
          </a:p>
          <a:p>
            <a:r>
              <a:rPr lang="en-US" dirty="0"/>
              <a:t>Political initiatives, e.g. the latest:</a:t>
            </a:r>
          </a:p>
          <a:p>
            <a:pPr lvl="1"/>
            <a:r>
              <a:rPr lang="en-US" dirty="0"/>
              <a:t>Astana Water Action (AWA) – 2011-2016</a:t>
            </a:r>
          </a:p>
          <a:p>
            <a:pPr lvl="1"/>
            <a:r>
              <a:rPr lang="en-US" dirty="0"/>
              <a:t>Batumi Initiative on Greening the Economy (BIG-E)</a:t>
            </a:r>
          </a:p>
          <a:p>
            <a:pPr lvl="1"/>
            <a:r>
              <a:rPr lang="en-US" dirty="0"/>
              <a:t>Batumi Action for Cleaner Air (BACA)</a:t>
            </a:r>
          </a:p>
          <a:p>
            <a:r>
              <a:rPr lang="en-US" dirty="0"/>
              <a:t>a series of guidelines and recommendations to Governments.</a:t>
            </a:r>
            <a:endParaRPr lang="en-GB" dirty="0"/>
          </a:p>
        </p:txBody>
      </p:sp>
    </p:spTree>
    <p:extLst>
      <p:ext uri="{BB962C8B-B14F-4D97-AF65-F5344CB8AC3E}">
        <p14:creationId xmlns:p14="http://schemas.microsoft.com/office/powerpoint/2010/main" val="2842993217"/>
      </p:ext>
    </p:extLst>
  </p:cSld>
  <p:clrMapOvr>
    <a:masterClrMapping/>
  </p:clrMapOvr>
  <mc:AlternateContent xmlns:mc="http://schemas.openxmlformats.org/markup-compatibility/2006" xmlns:p14="http://schemas.microsoft.com/office/powerpoint/2010/main">
    <mc:Choice Requires="p14">
      <p:transition spd="med" p14:dur="700" advTm="29117">
        <p:fade/>
      </p:transition>
    </mc:Choice>
    <mc:Fallback xmlns="">
      <p:transition spd="med" advTm="29117">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825649"/>
            <a:ext cx="8229600" cy="4075064"/>
          </a:xfrm>
        </p:spPr>
      </p:pic>
      <p:sp>
        <p:nvSpPr>
          <p:cNvPr id="39" name="Title 1"/>
          <p:cNvSpPr txBox="1">
            <a:spLocks/>
          </p:cNvSpPr>
          <p:nvPr/>
        </p:nvSpPr>
        <p:spPr>
          <a:xfrm>
            <a:off x="491479" y="260648"/>
            <a:ext cx="8256985"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3600" dirty="0">
                <a:solidFill>
                  <a:prstClr val="black"/>
                </a:solidFill>
              </a:rPr>
              <a:t>EfE: 9 Ministerial Conferences </a:t>
            </a:r>
          </a:p>
          <a:p>
            <a:pPr algn="l" fontAlgn="auto">
              <a:spcAft>
                <a:spcPts val="0"/>
              </a:spcAft>
            </a:pPr>
            <a:r>
              <a:rPr lang="en-US" sz="2500" dirty="0">
                <a:solidFill>
                  <a:prstClr val="black"/>
                </a:solidFill>
              </a:rPr>
              <a:t>1991-2022</a:t>
            </a:r>
            <a:endParaRPr lang="en-GB" sz="2500" dirty="0">
              <a:solidFill>
                <a:prstClr val="black"/>
              </a:solidFill>
            </a:endParaRPr>
          </a:p>
        </p:txBody>
      </p:sp>
      <p:sp>
        <p:nvSpPr>
          <p:cNvPr id="40" name="Up Arrow 39"/>
          <p:cNvSpPr/>
          <p:nvPr/>
        </p:nvSpPr>
        <p:spPr>
          <a:xfrm rot="14000392">
            <a:off x="2275209" y="4204116"/>
            <a:ext cx="123188" cy="437881"/>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1" name="Up Arrow 40"/>
          <p:cNvSpPr/>
          <p:nvPr/>
        </p:nvSpPr>
        <p:spPr>
          <a:xfrm rot="6705245">
            <a:off x="2671599" y="4262871"/>
            <a:ext cx="123188" cy="1263239"/>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2" name="Up Arrow 41"/>
          <p:cNvSpPr/>
          <p:nvPr/>
        </p:nvSpPr>
        <p:spPr>
          <a:xfrm rot="19570070">
            <a:off x="2766810" y="3271806"/>
            <a:ext cx="123188" cy="1940877"/>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3" name="Up Arrow 42"/>
          <p:cNvSpPr/>
          <p:nvPr/>
        </p:nvSpPr>
        <p:spPr>
          <a:xfrm rot="6820086">
            <a:off x="3077249" y="2902876"/>
            <a:ext cx="123188" cy="1697400"/>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4" name="Up Arrow 43"/>
          <p:cNvSpPr/>
          <p:nvPr/>
        </p:nvSpPr>
        <p:spPr>
          <a:xfrm rot="13929210">
            <a:off x="3479164" y="4012688"/>
            <a:ext cx="123188" cy="979181"/>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5" name="Up Arrow 44"/>
          <p:cNvSpPr/>
          <p:nvPr/>
        </p:nvSpPr>
        <p:spPr>
          <a:xfrm rot="4766788">
            <a:off x="5216755" y="2342718"/>
            <a:ext cx="123188" cy="4223853"/>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6" name="Up Arrow 45"/>
          <p:cNvSpPr/>
          <p:nvPr/>
        </p:nvSpPr>
        <p:spPr>
          <a:xfrm rot="14770310">
            <a:off x="6134133" y="3317900"/>
            <a:ext cx="123188" cy="2638794"/>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47" name="TextBox 46"/>
          <p:cNvSpPr txBox="1"/>
          <p:nvPr/>
        </p:nvSpPr>
        <p:spPr>
          <a:xfrm>
            <a:off x="2254002" y="4008683"/>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1991</a:t>
            </a:r>
            <a:endParaRPr lang="en-GB" sz="1000" dirty="0">
              <a:solidFill>
                <a:srgbClr val="969696">
                  <a:lumMod val="50000"/>
                </a:srgbClr>
              </a:solidFill>
              <a:latin typeface="HP Simplified"/>
            </a:endParaRPr>
          </a:p>
        </p:txBody>
      </p:sp>
      <p:sp>
        <p:nvSpPr>
          <p:cNvPr id="48" name="TextBox 47"/>
          <p:cNvSpPr txBox="1"/>
          <p:nvPr/>
        </p:nvSpPr>
        <p:spPr>
          <a:xfrm>
            <a:off x="1763688" y="4332208"/>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1993</a:t>
            </a:r>
            <a:endParaRPr lang="en-GB" sz="1000" dirty="0">
              <a:solidFill>
                <a:srgbClr val="969696">
                  <a:lumMod val="50000"/>
                </a:srgbClr>
              </a:solidFill>
              <a:latin typeface="HP Simplified"/>
            </a:endParaRPr>
          </a:p>
        </p:txBody>
      </p:sp>
      <p:sp>
        <p:nvSpPr>
          <p:cNvPr id="49" name="TextBox 48"/>
          <p:cNvSpPr txBox="1"/>
          <p:nvPr/>
        </p:nvSpPr>
        <p:spPr>
          <a:xfrm>
            <a:off x="3400326" y="4968086"/>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1995</a:t>
            </a:r>
            <a:endParaRPr lang="en-GB" sz="1000" dirty="0">
              <a:solidFill>
                <a:srgbClr val="969696">
                  <a:lumMod val="50000"/>
                </a:srgbClr>
              </a:solidFill>
              <a:latin typeface="HP Simplified"/>
            </a:endParaRPr>
          </a:p>
        </p:txBody>
      </p:sp>
      <p:sp>
        <p:nvSpPr>
          <p:cNvPr id="50" name="TextBox 49"/>
          <p:cNvSpPr txBox="1"/>
          <p:nvPr/>
        </p:nvSpPr>
        <p:spPr>
          <a:xfrm>
            <a:off x="1763688" y="3274571"/>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1998</a:t>
            </a:r>
            <a:endParaRPr lang="en-GB" sz="1000" dirty="0">
              <a:solidFill>
                <a:srgbClr val="969696">
                  <a:lumMod val="50000"/>
                </a:srgbClr>
              </a:solidFill>
              <a:latin typeface="HP Simplified"/>
            </a:endParaRPr>
          </a:p>
        </p:txBody>
      </p:sp>
      <p:sp>
        <p:nvSpPr>
          <p:cNvPr id="51" name="TextBox 50"/>
          <p:cNvSpPr txBox="1"/>
          <p:nvPr/>
        </p:nvSpPr>
        <p:spPr>
          <a:xfrm>
            <a:off x="3995936" y="4017885"/>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2003</a:t>
            </a:r>
            <a:endParaRPr lang="en-GB" sz="1000" dirty="0">
              <a:solidFill>
                <a:srgbClr val="969696">
                  <a:lumMod val="50000"/>
                </a:srgbClr>
              </a:solidFill>
              <a:latin typeface="HP Simplified"/>
            </a:endParaRPr>
          </a:p>
        </p:txBody>
      </p:sp>
      <p:sp>
        <p:nvSpPr>
          <p:cNvPr id="52" name="TextBox 51"/>
          <p:cNvSpPr txBox="1"/>
          <p:nvPr/>
        </p:nvSpPr>
        <p:spPr>
          <a:xfrm>
            <a:off x="2899247" y="4605142"/>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2007</a:t>
            </a:r>
            <a:endParaRPr lang="en-GB" sz="1000" dirty="0">
              <a:solidFill>
                <a:srgbClr val="969696">
                  <a:lumMod val="50000"/>
                </a:srgbClr>
              </a:solidFill>
              <a:latin typeface="HP Simplified"/>
            </a:endParaRPr>
          </a:p>
        </p:txBody>
      </p:sp>
      <p:sp>
        <p:nvSpPr>
          <p:cNvPr id="53" name="TextBox 52"/>
          <p:cNvSpPr txBox="1"/>
          <p:nvPr/>
        </p:nvSpPr>
        <p:spPr>
          <a:xfrm>
            <a:off x="7236295" y="4111439"/>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2011</a:t>
            </a:r>
            <a:endParaRPr lang="en-GB" sz="1000" dirty="0">
              <a:solidFill>
                <a:srgbClr val="969696">
                  <a:lumMod val="50000"/>
                </a:srgbClr>
              </a:solidFill>
              <a:latin typeface="HP Simplified"/>
            </a:endParaRPr>
          </a:p>
        </p:txBody>
      </p:sp>
      <p:sp>
        <p:nvSpPr>
          <p:cNvPr id="54" name="TextBox 53"/>
          <p:cNvSpPr txBox="1"/>
          <p:nvPr/>
        </p:nvSpPr>
        <p:spPr>
          <a:xfrm>
            <a:off x="4499992" y="5054987"/>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2016</a:t>
            </a:r>
            <a:endParaRPr lang="en-GB" sz="1000" dirty="0">
              <a:solidFill>
                <a:srgbClr val="969696">
                  <a:lumMod val="50000"/>
                </a:srgbClr>
              </a:solidFill>
              <a:latin typeface="HP Simplified"/>
            </a:endParaRPr>
          </a:p>
        </p:txBody>
      </p:sp>
      <p:sp>
        <p:nvSpPr>
          <p:cNvPr id="56" name="4-Point Star 55"/>
          <p:cNvSpPr/>
          <p:nvPr/>
        </p:nvSpPr>
        <p:spPr>
          <a:xfrm>
            <a:off x="2493597" y="4158546"/>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57" name="4-Point Star 56"/>
          <p:cNvSpPr/>
          <p:nvPr/>
        </p:nvSpPr>
        <p:spPr>
          <a:xfrm>
            <a:off x="2037852" y="4518311"/>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58" name="4-Point Star 57"/>
          <p:cNvSpPr/>
          <p:nvPr/>
        </p:nvSpPr>
        <p:spPr>
          <a:xfrm>
            <a:off x="3369008" y="5016163"/>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59" name="4-Point Star 58"/>
          <p:cNvSpPr/>
          <p:nvPr/>
        </p:nvSpPr>
        <p:spPr>
          <a:xfrm>
            <a:off x="2168127" y="3231714"/>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60" name="4-Point Star 59"/>
          <p:cNvSpPr/>
          <p:nvPr/>
        </p:nvSpPr>
        <p:spPr>
          <a:xfrm>
            <a:off x="3910061" y="4061859"/>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61" name="4-Point Star 60"/>
          <p:cNvSpPr/>
          <p:nvPr/>
        </p:nvSpPr>
        <p:spPr>
          <a:xfrm>
            <a:off x="3052967" y="4764473"/>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62" name="4-Point Star 61"/>
          <p:cNvSpPr/>
          <p:nvPr/>
        </p:nvSpPr>
        <p:spPr>
          <a:xfrm>
            <a:off x="7365832" y="3979591"/>
            <a:ext cx="171750" cy="173662"/>
          </a:xfrm>
          <a:prstGeom prst="star4">
            <a:avLst/>
          </a:prstGeom>
          <a:solidFill>
            <a:srgbClr val="00B05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63" name="4-Point Star 62"/>
          <p:cNvSpPr/>
          <p:nvPr/>
        </p:nvSpPr>
        <p:spPr>
          <a:xfrm>
            <a:off x="4860032" y="5102994"/>
            <a:ext cx="171750" cy="173662"/>
          </a:xfrm>
          <a:prstGeom prst="star4">
            <a:avLst/>
          </a:prstGeom>
          <a:solidFill>
            <a:srgbClr val="00B05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dirty="0">
              <a:solidFill>
                <a:prstClr val="white"/>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5048" y="2513578"/>
            <a:ext cx="2661568" cy="1414799"/>
          </a:xfrm>
          <a:prstGeom prst="rect">
            <a:avLst/>
          </a:prstGeom>
        </p:spPr>
      </p:pic>
      <p:pic>
        <p:nvPicPr>
          <p:cNvPr id="31"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18637" y="5192875"/>
            <a:ext cx="221615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https://www.unece.org/fileadmin/_migrated/RTE/RTEmagicC_astanalogo_s_04.jp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4373" y="2909878"/>
            <a:ext cx="1590675" cy="101917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http://georgiantour.com/wp-content/uploads/2015/03/2bdc239f8dc96232f09f8d2de4db0ea3-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4226" y="4764473"/>
            <a:ext cx="2518068" cy="1233802"/>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11870471-6C46-41E0-AC5F-3C54F6E98B0E}"/>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45">
            <a:extLst>
              <a:ext uri="{FF2B5EF4-FFF2-40B4-BE49-F238E27FC236}">
                <a16:creationId xmlns:a16="http://schemas.microsoft.com/office/drawing/2014/main" id="{33007DA7-7C3C-4A94-9E6C-E8C6CB46FE33}"/>
              </a:ext>
            </a:extLst>
          </p:cNvPr>
          <p:cNvSpPr/>
          <p:nvPr/>
        </p:nvSpPr>
        <p:spPr>
          <a:xfrm rot="13391632">
            <a:off x="4573223" y="5102201"/>
            <a:ext cx="111893" cy="888824"/>
          </a:xfrm>
          <a:prstGeom prst="upArrow">
            <a:avLst>
              <a:gd name="adj1" fmla="val 50000"/>
              <a:gd name="adj2" fmla="val 163088"/>
            </a:avLst>
          </a:prstGeom>
          <a:solidFill>
            <a:srgbClr val="FFC0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34" name="4-Point Star 62">
            <a:extLst>
              <a:ext uri="{FF2B5EF4-FFF2-40B4-BE49-F238E27FC236}">
                <a16:creationId xmlns:a16="http://schemas.microsoft.com/office/drawing/2014/main" id="{3F9182AD-B8F7-49E7-A80B-5E09996E656F}"/>
              </a:ext>
            </a:extLst>
          </p:cNvPr>
          <p:cNvSpPr/>
          <p:nvPr/>
        </p:nvSpPr>
        <p:spPr>
          <a:xfrm>
            <a:off x="4157745" y="5817128"/>
            <a:ext cx="171750" cy="173662"/>
          </a:xfrm>
          <a:prstGeom prst="star4">
            <a:avLst/>
          </a:prstGeom>
          <a:solidFill>
            <a:srgbClr val="FF000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000">
              <a:solidFill>
                <a:prstClr val="white"/>
              </a:solidFill>
            </a:endParaRPr>
          </a:p>
        </p:txBody>
      </p:sp>
      <p:sp>
        <p:nvSpPr>
          <p:cNvPr id="36" name="TextBox 35">
            <a:extLst>
              <a:ext uri="{FF2B5EF4-FFF2-40B4-BE49-F238E27FC236}">
                <a16:creationId xmlns:a16="http://schemas.microsoft.com/office/drawing/2014/main" id="{A7A0081B-A719-4761-B1C9-04EE6255E71F}"/>
              </a:ext>
            </a:extLst>
          </p:cNvPr>
          <p:cNvSpPr txBox="1"/>
          <p:nvPr/>
        </p:nvSpPr>
        <p:spPr>
          <a:xfrm>
            <a:off x="3826712" y="5777632"/>
            <a:ext cx="479191" cy="246221"/>
          </a:xfrm>
          <a:prstGeom prst="rect">
            <a:avLst/>
          </a:prstGeom>
          <a:noFill/>
        </p:spPr>
        <p:txBody>
          <a:bodyPr wrap="square" rtlCol="0">
            <a:spAutoFit/>
          </a:bodyPr>
          <a:lstStyle/>
          <a:p>
            <a:pPr eaLnBrk="1" fontAlgn="auto" hangingPunct="1">
              <a:spcBef>
                <a:spcPts val="0"/>
              </a:spcBef>
              <a:spcAft>
                <a:spcPts val="0"/>
              </a:spcAft>
            </a:pPr>
            <a:r>
              <a:rPr lang="en-US" sz="1000" dirty="0">
                <a:solidFill>
                  <a:srgbClr val="969696">
                    <a:lumMod val="50000"/>
                  </a:srgbClr>
                </a:solidFill>
                <a:latin typeface="HP Simplified"/>
              </a:rPr>
              <a:t>2022</a:t>
            </a:r>
            <a:endParaRPr lang="en-GB" sz="1000" dirty="0">
              <a:solidFill>
                <a:srgbClr val="969696">
                  <a:lumMod val="50000"/>
                </a:srgbClr>
              </a:solidFill>
              <a:latin typeface="HP Simplified"/>
            </a:endParaRPr>
          </a:p>
        </p:txBody>
      </p:sp>
      <p:pic>
        <p:nvPicPr>
          <p:cNvPr id="38" name="Picture 2">
            <a:extLst>
              <a:ext uri="{FF2B5EF4-FFF2-40B4-BE49-F238E27FC236}">
                <a16:creationId xmlns:a16="http://schemas.microsoft.com/office/drawing/2014/main" id="{0EEFD2A9-1F50-42EE-BF1A-407E630478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3774" y="5176888"/>
            <a:ext cx="2713581" cy="794374"/>
          </a:xfrm>
          <a:prstGeom prst="rect">
            <a:avLst/>
          </a:prstGeom>
          <a:solidFill>
            <a:schemeClr val="bg1"/>
          </a:solidFill>
        </p:spPr>
      </p:pic>
    </p:spTree>
    <p:custDataLst>
      <p:tags r:id="rId1"/>
    </p:custDataLst>
    <p:extLst>
      <p:ext uri="{BB962C8B-B14F-4D97-AF65-F5344CB8AC3E}">
        <p14:creationId xmlns:p14="http://schemas.microsoft.com/office/powerpoint/2010/main" val="3351919888"/>
      </p:ext>
    </p:extLst>
  </p:cSld>
  <p:clrMapOvr>
    <a:masterClrMapping/>
  </p:clrMapOvr>
  <mc:AlternateContent xmlns:mc="http://schemas.openxmlformats.org/markup-compatibility/2006" xmlns:p14="http://schemas.microsoft.com/office/powerpoint/2010/main">
    <mc:Choice Requires="p14">
      <p:transition spd="med" p14:dur="700" advTm="41645">
        <p:fade/>
      </p:transition>
    </mc:Choice>
    <mc:Fallback xmlns="">
      <p:transition spd="med" advTm="4164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5124"/>
                                        </p:tgtEl>
                                        <p:attrNameLst>
                                          <p:attrName>style.visibility</p:attrName>
                                        </p:attrNameLst>
                                      </p:cBhvr>
                                      <p:to>
                                        <p:strVal val="visible"/>
                                      </p:to>
                                    </p:set>
                                    <p:animEffect transition="in" filter="fade">
                                      <p:cBhvr>
                                        <p:cTn id="73" dur="500"/>
                                        <p:tgtEl>
                                          <p:spTgt spid="5124"/>
                                        </p:tgtEl>
                                      </p:cBhvr>
                                    </p:animEffect>
                                  </p:childTnLst>
                                </p:cTn>
                              </p:par>
                              <p:par>
                                <p:cTn id="74" presetID="10" presetClass="entr" presetSubtype="0" fill="hold" nodeType="with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fade">
                                      <p:cBhvr>
                                        <p:cTn id="76" dur="500"/>
                                        <p:tgtEl>
                                          <p:spTgt spid="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nodeType="clickEffect">
                                  <p:stCondLst>
                                    <p:cond delay="0"/>
                                  </p:stCondLst>
                                  <p:childTnLst>
                                    <p:animEffect transition="out" filter="fade">
                                      <p:cBhvr>
                                        <p:cTn id="80" dur="500"/>
                                        <p:tgtEl>
                                          <p:spTgt spid="5124"/>
                                        </p:tgtEl>
                                      </p:cBhvr>
                                    </p:animEffect>
                                    <p:set>
                                      <p:cBhvr>
                                        <p:cTn id="81" dur="1" fill="hold">
                                          <p:stCondLst>
                                            <p:cond delay="499"/>
                                          </p:stCondLst>
                                        </p:cTn>
                                        <p:tgtEl>
                                          <p:spTgt spid="5124"/>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2"/>
                                        </p:tgtEl>
                                      </p:cBhvr>
                                    </p:animEffect>
                                    <p:set>
                                      <p:cBhvr>
                                        <p:cTn id="84" dur="1" fill="hold">
                                          <p:stCondLst>
                                            <p:cond delay="499"/>
                                          </p:stCondLst>
                                        </p:cTn>
                                        <p:tgtEl>
                                          <p:spTgt spid="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6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fade">
                                      <p:cBhvr>
                                        <p:cTn id="99"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par>
                                <p:cTn id="100" presetID="10" presetClass="entr" presetSubtype="0" fill="hold"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p:bldP spid="48" grpId="0"/>
      <p:bldP spid="49" grpId="0"/>
      <p:bldP spid="50" grpId="0"/>
      <p:bldP spid="51" grpId="0"/>
      <p:bldP spid="52" grpId="0"/>
      <p:bldP spid="53" grpId="0"/>
      <p:bldP spid="54" grpId="0"/>
      <p:bldP spid="56" grpId="0" animBg="1"/>
      <p:bldP spid="57" grpId="0" animBg="1"/>
      <p:bldP spid="58" grpId="0" animBg="1"/>
      <p:bldP spid="59" grpId="0" animBg="1"/>
      <p:bldP spid="60" grpId="0" animBg="1"/>
      <p:bldP spid="61" grpId="0" animBg="1"/>
      <p:bldP spid="62" grpId="0" animBg="1"/>
      <p:bldP spid="63" grpId="0" animBg="1"/>
      <p:bldP spid="33" grpId="0" animBg="1"/>
      <p:bldP spid="34" grpId="0" animBg="1"/>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35968"/>
          </a:xfrm>
        </p:spPr>
        <p:txBody>
          <a:bodyPr>
            <a:normAutofit fontScale="90000"/>
          </a:bodyPr>
          <a:lstStyle/>
          <a:p>
            <a:r>
              <a:rPr lang="en-US" dirty="0"/>
              <a:t>9</a:t>
            </a:r>
            <a:r>
              <a:rPr lang="en-US" baseline="30000" dirty="0"/>
              <a:t>th</a:t>
            </a:r>
            <a:r>
              <a:rPr lang="en-US" dirty="0"/>
              <a:t> EfE Ministerial in Nicosia: Figures </a:t>
            </a:r>
            <a:br>
              <a:rPr lang="en-US" dirty="0"/>
            </a:br>
            <a:endParaRPr lang="en-GB" sz="2000" dirty="0"/>
          </a:p>
        </p:txBody>
      </p:sp>
      <p:sp>
        <p:nvSpPr>
          <p:cNvPr id="3" name="Content Placeholder 2"/>
          <p:cNvSpPr>
            <a:spLocks noGrp="1"/>
          </p:cNvSpPr>
          <p:nvPr>
            <p:ph idx="1"/>
          </p:nvPr>
        </p:nvSpPr>
        <p:spPr>
          <a:xfrm>
            <a:off x="457200" y="1772816"/>
            <a:ext cx="3898776" cy="2016224"/>
          </a:xfrm>
        </p:spPr>
        <p:txBody>
          <a:bodyPr>
            <a:normAutofit fontScale="92500" lnSpcReduction="10000"/>
          </a:bodyPr>
          <a:lstStyle/>
          <a:p>
            <a:pPr lvl="1"/>
            <a:r>
              <a:rPr lang="en-US" dirty="0"/>
              <a:t>Held 5-7 October 2022 in Nicosia, Cyprus</a:t>
            </a:r>
          </a:p>
          <a:p>
            <a:pPr lvl="1"/>
            <a:r>
              <a:rPr lang="en-US" dirty="0"/>
              <a:t>899 participants attending</a:t>
            </a:r>
          </a:p>
        </p:txBody>
      </p:sp>
      <p:sp>
        <p:nvSpPr>
          <p:cNvPr id="7" name="Content Placeholder 2"/>
          <p:cNvSpPr txBox="1">
            <a:spLocks/>
          </p:cNvSpPr>
          <p:nvPr/>
        </p:nvSpPr>
        <p:spPr>
          <a:xfrm>
            <a:off x="467544" y="3665399"/>
            <a:ext cx="8352928" cy="25190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dirty="0"/>
              <a:t>Participants from 62 countries + European Commission</a:t>
            </a:r>
          </a:p>
          <a:p>
            <a:pPr lvl="1"/>
            <a:r>
              <a:rPr lang="en-US" dirty="0"/>
              <a:t>Government delegations from 53 countries + EC (42 UNECE countries and 11 other States)</a:t>
            </a:r>
          </a:p>
          <a:p>
            <a:pPr lvl="1"/>
            <a:r>
              <a:rPr lang="en-US" dirty="0"/>
              <a:t>Gov. delegates from 5 SPECA countries</a:t>
            </a:r>
          </a:p>
          <a:p>
            <a:pPr lvl="1"/>
            <a:r>
              <a:rPr lang="en-US" dirty="0"/>
              <a:t>NGOs, academia, business</a:t>
            </a:r>
          </a:p>
          <a:p>
            <a:pPr lvl="1"/>
            <a:r>
              <a:rPr lang="en-US" dirty="0"/>
              <a:t>38 side-events (number had to be limited due to the decision not to run side-events in parallel to the Conference sessions)</a:t>
            </a:r>
          </a:p>
        </p:txBody>
      </p:sp>
      <p:sp>
        <p:nvSpPr>
          <p:cNvPr id="10" name="Rectangle 9">
            <a:extLst>
              <a:ext uri="{FF2B5EF4-FFF2-40B4-BE49-F238E27FC236}">
                <a16:creationId xmlns:a16="http://schemas.microsoft.com/office/drawing/2014/main" id="{AAA562E4-64BC-4E0A-B2BC-6A69175A09D9}"/>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2F24C44C-FB6C-401F-8A53-2CD8B62CE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983308"/>
            <a:ext cx="4067175"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251879"/>
      </p:ext>
    </p:extLst>
  </p:cSld>
  <p:clrMapOvr>
    <a:masterClrMapping/>
  </p:clrMapOvr>
  <mc:AlternateContent xmlns:mc="http://schemas.openxmlformats.org/markup-compatibility/2006" xmlns:p14="http://schemas.microsoft.com/office/powerpoint/2010/main">
    <mc:Choice Requires="p14">
      <p:transition spd="med" p14:dur="700" advTm="47825">
        <p:fade/>
      </p:transition>
    </mc:Choice>
    <mc:Fallback xmlns="">
      <p:transition spd="med" advTm="47825">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539552" y="1700808"/>
            <a:ext cx="4392488" cy="2376264"/>
          </a:xfrm>
          <a:prstGeom prst="rect">
            <a:avLst/>
          </a:prstGeom>
        </p:spPr>
        <p:txBody>
          <a:bodyPr anchor="ctr">
            <a:noAutofit/>
          </a:bodyPr>
          <a:lstStyle>
            <a:lvl1pPr algn="l" defTabSz="914400" rtl="0" eaLnBrk="1" latinLnBrk="0" hangingPunct="1">
              <a:spcBef>
                <a:spcPct val="0"/>
              </a:spcBef>
              <a:buNone/>
              <a:defRPr sz="2800" kern="1200" baseline="0">
                <a:solidFill>
                  <a:schemeClr val="tx2"/>
                </a:solidFill>
                <a:latin typeface="Arial" panose="020B0604020202020204" pitchFamily="34" charset="0"/>
                <a:ea typeface="+mj-ea"/>
                <a:cs typeface="+mj-cs"/>
              </a:defRPr>
            </a:lvl1pPr>
          </a:lstStyle>
          <a:p>
            <a:pPr fontAlgn="auto">
              <a:spcBef>
                <a:spcPts val="600"/>
              </a:spcBef>
              <a:spcAft>
                <a:spcPts val="0"/>
              </a:spcAft>
              <a:defRPr/>
            </a:pPr>
            <a:r>
              <a:rPr lang="en-US" sz="1400" b="1" dirty="0">
                <a:solidFill>
                  <a:schemeClr val="accent5"/>
                </a:solidFill>
                <a:latin typeface="Candara" panose="020E0502030303020204" pitchFamily="34" charset="0"/>
                <a:ea typeface="Verdana" pitchFamily="34" charset="0"/>
                <a:cs typeface="Verdana" pitchFamily="34" charset="0"/>
              </a:rPr>
              <a:t>themes</a:t>
            </a:r>
            <a:r>
              <a:rPr lang="en-US" sz="1400" b="1" dirty="0">
                <a:solidFill>
                  <a:srgbClr val="3399FF"/>
                </a:solidFill>
                <a:latin typeface="Candara" panose="020E0502030303020204" pitchFamily="34" charset="0"/>
                <a:ea typeface="Verdana" pitchFamily="34" charset="0"/>
                <a:cs typeface="Verdana" pitchFamily="34" charset="0"/>
              </a:rPr>
              <a:t> </a:t>
            </a:r>
            <a:br>
              <a:rPr lang="en-US" sz="1400" b="1" dirty="0">
                <a:solidFill>
                  <a:srgbClr val="0E843B"/>
                </a:solidFill>
                <a:latin typeface="Candara" panose="020E0502030303020204" pitchFamily="34" charset="0"/>
                <a:ea typeface="Verdana" pitchFamily="34" charset="0"/>
                <a:cs typeface="Verdana" pitchFamily="34" charset="0"/>
              </a:rPr>
            </a:br>
            <a:r>
              <a:rPr lang="en-US" sz="1400" dirty="0">
                <a:solidFill>
                  <a:schemeClr val="tx1"/>
                </a:solidFill>
                <a:latin typeface="Candara" panose="020E0502030303020204" pitchFamily="34" charset="0"/>
                <a:ea typeface="Verdana" pitchFamily="34" charset="0"/>
                <a:cs typeface="Verdana" pitchFamily="34" charset="0"/>
              </a:rPr>
              <a:t>1. Greening the economy in the pan-European region: working towards sustainable infrastructure.</a:t>
            </a:r>
            <a:br>
              <a:rPr lang="en-GB" sz="1400" dirty="0">
                <a:solidFill>
                  <a:schemeClr val="tx1"/>
                </a:solidFill>
                <a:latin typeface="Candara" panose="020E0502030303020204" pitchFamily="34" charset="0"/>
                <a:ea typeface="Verdana" pitchFamily="34" charset="0"/>
                <a:cs typeface="Verdana" pitchFamily="34" charset="0"/>
              </a:rPr>
            </a:br>
            <a:r>
              <a:rPr lang="en-GB" sz="1400" dirty="0">
                <a:solidFill>
                  <a:schemeClr val="tx1"/>
                </a:solidFill>
                <a:latin typeface="Candara" panose="020E0502030303020204" pitchFamily="34" charset="0"/>
                <a:ea typeface="Verdana" pitchFamily="34" charset="0"/>
                <a:cs typeface="Verdana" pitchFamily="34" charset="0"/>
              </a:rPr>
              <a:t>2. </a:t>
            </a:r>
            <a:r>
              <a:rPr lang="en-US" sz="1400" dirty="0">
                <a:solidFill>
                  <a:schemeClr val="tx1"/>
                </a:solidFill>
                <a:latin typeface="Candara" panose="020E0502030303020204" pitchFamily="34" charset="0"/>
                <a:ea typeface="Verdana" pitchFamily="34" charset="0"/>
                <a:cs typeface="Verdana" pitchFamily="34" charset="0"/>
              </a:rPr>
              <a:t>Applying principles of circular economy to sustainable tourism</a:t>
            </a:r>
            <a:br>
              <a:rPr lang="en-GB" sz="1400" dirty="0">
                <a:solidFill>
                  <a:schemeClr val="tx1"/>
                </a:solidFill>
                <a:latin typeface="Candara" panose="020E0502030303020204" pitchFamily="34" charset="0"/>
                <a:ea typeface="Verdana" pitchFamily="34" charset="0"/>
                <a:cs typeface="Verdana" pitchFamily="34" charset="0"/>
              </a:rPr>
            </a:br>
            <a:r>
              <a:rPr lang="en-GB" sz="1400" dirty="0">
                <a:solidFill>
                  <a:schemeClr val="tx1"/>
                </a:solidFill>
                <a:latin typeface="Candara" panose="020E0502030303020204" pitchFamily="34" charset="0"/>
                <a:ea typeface="Verdana" pitchFamily="34" charset="0"/>
                <a:cs typeface="Verdana" pitchFamily="34" charset="0"/>
              </a:rPr>
              <a:t>Also: </a:t>
            </a:r>
            <a:r>
              <a:rPr lang="en-US" sz="1400" dirty="0">
                <a:solidFill>
                  <a:schemeClr val="tx1"/>
                </a:solidFill>
                <a:latin typeface="Candara" panose="020E0502030303020204" pitchFamily="34" charset="0"/>
                <a:ea typeface="Verdana" pitchFamily="34" charset="0"/>
                <a:cs typeface="Verdana" pitchFamily="34" charset="0"/>
              </a:rPr>
              <a:t>Third High-level Meeting of Education and Environment Ministries</a:t>
            </a:r>
          </a:p>
          <a:p>
            <a:pPr fontAlgn="auto">
              <a:spcBef>
                <a:spcPts val="600"/>
              </a:spcBef>
              <a:spcAft>
                <a:spcPts val="0"/>
              </a:spcAft>
              <a:defRPr/>
            </a:pPr>
            <a:r>
              <a:rPr lang="en-US" sz="1400" dirty="0">
                <a:solidFill>
                  <a:schemeClr val="tx1"/>
                </a:solidFill>
                <a:latin typeface="Candara" panose="020E0502030303020204" pitchFamily="34" charset="0"/>
              </a:rPr>
              <a:t>Parallel Ministerial Meeting on Education for Sustainable Development (ESD)</a:t>
            </a:r>
          </a:p>
        </p:txBody>
      </p:sp>
      <p:sp>
        <p:nvSpPr>
          <p:cNvPr id="4100" name="Title 1"/>
          <p:cNvSpPr txBox="1">
            <a:spLocks/>
          </p:cNvSpPr>
          <p:nvPr/>
        </p:nvSpPr>
        <p:spPr bwMode="auto">
          <a:xfrm>
            <a:off x="539552" y="3948668"/>
            <a:ext cx="863600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300"/>
              </a:spcBef>
              <a:defRPr/>
            </a:pPr>
            <a:r>
              <a:rPr lang="en-US" b="1" dirty="0">
                <a:solidFill>
                  <a:schemeClr val="accent5"/>
                </a:solidFill>
                <a:latin typeface="Candara" panose="020E0502030303020204" pitchFamily="34" charset="0"/>
              </a:rPr>
              <a:t>key outcomes</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Ministerial Declaration</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Pan-European Strategic Framework for Greening the Economy &amp; Batumi Initiative on Green Economy (BIG-E) – Progress report and the Nicosia Call</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Batumi Action for Cleaner Air (BACA) – Final report</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Nicosia Ministerial Statement on ESD </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Framework for the future implementation of the UNECE Strategy for ESD 2021-2030</a:t>
            </a:r>
          </a:p>
          <a:p>
            <a:pPr marL="342900" indent="-342900" eaLnBrk="1" hangingPunct="1">
              <a:spcBef>
                <a:spcPts val="300"/>
              </a:spcBef>
              <a:buFont typeface="Wingdings" panose="05000000000000000000" pitchFamily="2" charset="2"/>
              <a:buChar char="ü"/>
              <a:defRPr/>
            </a:pPr>
            <a:r>
              <a:rPr lang="en-GB" dirty="0">
                <a:latin typeface="Candara" panose="020E0502030303020204" pitchFamily="34" charset="0"/>
              </a:rPr>
              <a:t>Co-Chair’s Summary</a:t>
            </a:r>
          </a:p>
        </p:txBody>
      </p:sp>
      <p:sp>
        <p:nvSpPr>
          <p:cNvPr id="7" name="Title 1"/>
          <p:cNvSpPr txBox="1">
            <a:spLocks/>
          </p:cNvSpPr>
          <p:nvPr/>
        </p:nvSpPr>
        <p:spPr>
          <a:xfrm>
            <a:off x="467544" y="332656"/>
            <a:ext cx="8208912" cy="1224136"/>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9</a:t>
            </a:r>
            <a:r>
              <a:rPr lang="en-US" baseline="30000" dirty="0"/>
              <a:t>th</a:t>
            </a:r>
            <a:r>
              <a:rPr lang="en-US" dirty="0"/>
              <a:t> EfE Ministerial:</a:t>
            </a:r>
          </a:p>
          <a:p>
            <a:r>
              <a:rPr lang="en-US" dirty="0"/>
              <a:t>Themes &amp; outcomes</a:t>
            </a:r>
            <a:endParaRPr lang="en-GB" dirty="0"/>
          </a:p>
        </p:txBody>
      </p:sp>
      <p:sp>
        <p:nvSpPr>
          <p:cNvPr id="8" name="Rectangle 7">
            <a:extLst>
              <a:ext uri="{FF2B5EF4-FFF2-40B4-BE49-F238E27FC236}">
                <a16:creationId xmlns:a16="http://schemas.microsoft.com/office/drawing/2014/main" id="{F6A8808C-2228-4DAC-BF4E-E8973B75756D}"/>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C51D7ECA-CCB0-4AC2-91A6-57E80D291D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1866057"/>
            <a:ext cx="3925287" cy="261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57949"/>
      </p:ext>
    </p:extLst>
  </p:cSld>
  <p:clrMapOvr>
    <a:masterClrMapping/>
  </p:clrMapOvr>
  <mc:AlternateContent xmlns:mc="http://schemas.openxmlformats.org/markup-compatibility/2006" xmlns:p14="http://schemas.microsoft.com/office/powerpoint/2010/main">
    <mc:Choice Requires="p14">
      <p:transition spd="slow" p14:dur="2000" advTm="42863"/>
    </mc:Choice>
    <mc:Fallback xmlns="">
      <p:transition spd="slow" advTm="4286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67544" y="332656"/>
            <a:ext cx="8208912" cy="122413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Outcomes: Ministerial Declaration</a:t>
            </a:r>
          </a:p>
        </p:txBody>
      </p:sp>
      <p:sp>
        <p:nvSpPr>
          <p:cNvPr id="8" name="Rectangle 7">
            <a:extLst>
              <a:ext uri="{FF2B5EF4-FFF2-40B4-BE49-F238E27FC236}">
                <a16:creationId xmlns:a16="http://schemas.microsoft.com/office/drawing/2014/main" id="{F6A8808C-2228-4DAC-BF4E-E8973B75756D}"/>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B521CEDA-859F-4F0E-987B-2D278446245A}"/>
              </a:ext>
            </a:extLst>
          </p:cNvPr>
          <p:cNvSpPr txBox="1">
            <a:spLocks/>
          </p:cNvSpPr>
          <p:nvPr/>
        </p:nvSpPr>
        <p:spPr>
          <a:xfrm>
            <a:off x="691952" y="1853208"/>
            <a:ext cx="7984504" cy="4456112"/>
          </a:xfrm>
          <a:prstGeom prst="rect">
            <a:avLst/>
          </a:prstGeom>
        </p:spPr>
        <p:txBody>
          <a:bodyPr anchor="t">
            <a:noAutofit/>
          </a:bodyPr>
          <a:lstStyle>
            <a:lvl1pPr algn="l" defTabSz="914400" rtl="0" eaLnBrk="1" latinLnBrk="0" hangingPunct="1">
              <a:spcBef>
                <a:spcPct val="0"/>
              </a:spcBef>
              <a:buNone/>
              <a:defRPr sz="2800" kern="1200" baseline="0">
                <a:solidFill>
                  <a:schemeClr val="tx2"/>
                </a:solidFill>
                <a:latin typeface="Arial" panose="020B0604020202020204" pitchFamily="34" charset="0"/>
                <a:ea typeface="+mj-ea"/>
                <a:cs typeface="+mj-cs"/>
              </a:defRPr>
            </a:lvl1pPr>
          </a:lstStyle>
          <a:p>
            <a:pPr fontAlgn="auto">
              <a:spcBef>
                <a:spcPts val="600"/>
              </a:spcBef>
              <a:spcAft>
                <a:spcPts val="0"/>
              </a:spcAft>
              <a:defRPr/>
            </a:pPr>
            <a:r>
              <a:rPr lang="en-US" sz="1400" b="1" dirty="0">
                <a:solidFill>
                  <a:schemeClr val="accent5"/>
                </a:solidFill>
                <a:latin typeface="Candara" panose="020E0502030303020204" pitchFamily="34" charset="0"/>
                <a:ea typeface="Verdana" pitchFamily="34" charset="0"/>
                <a:cs typeface="Verdana" pitchFamily="34" charset="0"/>
                <a:hlinkClick r:id="rId2"/>
              </a:rPr>
              <a:t>https://unece.org/sites/default/files/2022-10/ECE_NICOSIA.CONF_2022_L.1_E.pdf</a:t>
            </a:r>
            <a:r>
              <a:rPr lang="en-US" sz="1400" b="1" dirty="0">
                <a:solidFill>
                  <a:schemeClr val="accent5"/>
                </a:solidFill>
                <a:latin typeface="Candara" panose="020E0502030303020204" pitchFamily="34" charset="0"/>
                <a:ea typeface="Verdana" pitchFamily="34" charset="0"/>
                <a:cs typeface="Verdana" pitchFamily="34" charset="0"/>
              </a:rPr>
              <a:t> </a:t>
            </a:r>
            <a:br>
              <a:rPr lang="en-US" sz="1400" b="1" dirty="0">
                <a:solidFill>
                  <a:srgbClr val="0E843B"/>
                </a:solidFill>
                <a:latin typeface="Candara" panose="020E0502030303020204" pitchFamily="34" charset="0"/>
                <a:ea typeface="Verdana" pitchFamily="34" charset="0"/>
                <a:cs typeface="Verdana" pitchFamily="34" charset="0"/>
              </a:rPr>
            </a:br>
            <a:endParaRPr lang="en-US" sz="1400" b="1" dirty="0">
              <a:solidFill>
                <a:srgbClr val="0E843B"/>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r>
              <a:rPr lang="en-US" sz="1400" dirty="0">
                <a:solidFill>
                  <a:schemeClr val="tx1"/>
                </a:solidFill>
                <a:latin typeface="Candara" panose="020E0502030303020204" pitchFamily="34" charset="0"/>
                <a:ea typeface="Verdana" pitchFamily="34" charset="0"/>
                <a:cs typeface="Verdana" pitchFamily="34" charset="0"/>
              </a:rPr>
              <a:t>11. We will support efforts to </a:t>
            </a:r>
            <a:r>
              <a:rPr lang="en-US" sz="1400" dirty="0">
                <a:solidFill>
                  <a:srgbClr val="FF0000"/>
                </a:solidFill>
                <a:latin typeface="Candara" panose="020E0502030303020204" pitchFamily="34" charset="0"/>
                <a:ea typeface="Verdana" pitchFamily="34" charset="0"/>
                <a:cs typeface="Verdana" pitchFamily="34" charset="0"/>
              </a:rPr>
              <a:t>reduce water and energy use</a:t>
            </a:r>
            <a:r>
              <a:rPr lang="en-US" sz="1400" dirty="0">
                <a:solidFill>
                  <a:schemeClr val="tx1"/>
                </a:solidFill>
                <a:latin typeface="Candara" panose="020E0502030303020204" pitchFamily="34" charset="0"/>
                <a:ea typeface="Verdana" pitchFamily="34" charset="0"/>
                <a:cs typeface="Verdana" pitchFamily="34" charset="0"/>
              </a:rPr>
              <a:t> and greenhouse gas emissions from tourism, particularly from high-impact subsectors (including cruise liners, aviation and accommodation), as well as to </a:t>
            </a:r>
            <a:r>
              <a:rPr lang="en-US" sz="1400" dirty="0">
                <a:solidFill>
                  <a:srgbClr val="FF0000"/>
                </a:solidFill>
                <a:latin typeface="Candara" panose="020E0502030303020204" pitchFamily="34" charset="0"/>
                <a:ea typeface="Verdana" pitchFamily="34" charset="0"/>
                <a:cs typeface="Verdana" pitchFamily="34" charset="0"/>
              </a:rPr>
              <a:t>improve efficiency in the use of …water</a:t>
            </a:r>
            <a:r>
              <a:rPr lang="en-US" sz="1400" dirty="0">
                <a:solidFill>
                  <a:schemeClr val="tx1"/>
                </a:solidFill>
                <a:latin typeface="Candara" panose="020E0502030303020204" pitchFamily="34" charset="0"/>
                <a:ea typeface="Verdana" pitchFamily="34" charset="0"/>
                <a:cs typeface="Verdana" pitchFamily="34" charset="0"/>
              </a:rPr>
              <a:t>. We also commit to </a:t>
            </a:r>
            <a:r>
              <a:rPr lang="en-US" sz="1400" dirty="0">
                <a:solidFill>
                  <a:srgbClr val="FF0000"/>
                </a:solidFill>
                <a:latin typeface="Candara" panose="020E0502030303020204" pitchFamily="34" charset="0"/>
                <a:ea typeface="Verdana" pitchFamily="34" charset="0"/>
                <a:cs typeface="Verdana" pitchFamily="34" charset="0"/>
              </a:rPr>
              <a:t>improving wastewater treatment</a:t>
            </a:r>
            <a:r>
              <a:rPr lang="en-US" sz="1400" dirty="0">
                <a:solidFill>
                  <a:schemeClr val="tx1"/>
                </a:solidFill>
                <a:latin typeface="Candara" panose="020E0502030303020204" pitchFamily="34" charset="0"/>
                <a:ea typeface="Verdana" pitchFamily="34" charset="0"/>
                <a:cs typeface="Verdana" pitchFamily="34" charset="0"/>
              </a:rPr>
              <a:t> and waste management, including food waste and plastics, in the tourism sector, and to applying circular economy principles across the tourism value chain. …</a:t>
            </a:r>
          </a:p>
          <a:p>
            <a:pPr fontAlgn="auto">
              <a:spcBef>
                <a:spcPts val="600"/>
              </a:spcBef>
              <a:spcAft>
                <a:spcPts val="0"/>
              </a:spcAft>
              <a:defRPr/>
            </a:pPr>
            <a:r>
              <a:rPr lang="en-US" sz="1400" dirty="0">
                <a:solidFill>
                  <a:schemeClr val="tx1"/>
                </a:solidFill>
                <a:latin typeface="Candara" panose="020E0502030303020204" pitchFamily="34" charset="0"/>
                <a:ea typeface="Verdana" pitchFamily="34" charset="0"/>
                <a:cs typeface="Verdana" pitchFamily="34" charset="0"/>
              </a:rPr>
              <a:t>16. We acknowledge the importance of regular, indicator-based environmental assessments, and confirm our commitment to keeping the pan-European region under regular review in support of sustainable development and the transition to a circular, green and sustainable economy. We take note of the key findings of the seventh pan-European assessment, produced by ECE and the United Nations Environment </a:t>
            </a:r>
            <a:r>
              <a:rPr lang="en-US" sz="1400" dirty="0" err="1">
                <a:solidFill>
                  <a:schemeClr val="tx1"/>
                </a:solidFill>
                <a:latin typeface="Candara" panose="020E0502030303020204" pitchFamily="34" charset="0"/>
                <a:ea typeface="Verdana" pitchFamily="34" charset="0"/>
                <a:cs typeface="Verdana" pitchFamily="34" charset="0"/>
              </a:rPr>
              <a:t>Programme</a:t>
            </a:r>
            <a:r>
              <a:rPr lang="en-US" sz="1400" dirty="0">
                <a:solidFill>
                  <a:schemeClr val="tx1"/>
                </a:solidFill>
                <a:latin typeface="Candara" panose="020E0502030303020204" pitchFamily="34" charset="0"/>
                <a:ea typeface="Verdana" pitchFamily="34" charset="0"/>
                <a:cs typeface="Verdana" pitchFamily="34" charset="0"/>
              </a:rPr>
              <a:t>, and the urgent need in particular to:</a:t>
            </a:r>
          </a:p>
          <a:p>
            <a:pPr marL="285750" indent="-285750" fontAlgn="auto">
              <a:spcBef>
                <a:spcPts val="600"/>
              </a:spcBef>
              <a:spcAft>
                <a:spcPts val="0"/>
              </a:spcAft>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Pursue </a:t>
            </a:r>
            <a:r>
              <a:rPr lang="en-US" sz="1400" dirty="0">
                <a:solidFill>
                  <a:srgbClr val="FF0000"/>
                </a:solidFill>
                <a:latin typeface="Candara" panose="020E0502030303020204" pitchFamily="34" charset="0"/>
                <a:ea typeface="Verdana" pitchFamily="34" charset="0"/>
                <a:cs typeface="Verdana" pitchFamily="34" charset="0"/>
              </a:rPr>
              <a:t>integrated water resources management, transboundary water cooperation and integrated coastal zone management</a:t>
            </a:r>
            <a:r>
              <a:rPr lang="en-US" sz="1400" dirty="0">
                <a:solidFill>
                  <a:schemeClr val="tx1"/>
                </a:solidFill>
                <a:latin typeface="Candara" panose="020E0502030303020204" pitchFamily="34" charset="0"/>
                <a:ea typeface="Verdana" pitchFamily="34" charset="0"/>
                <a:cs typeface="Verdana" pitchFamily="34" charset="0"/>
              </a:rPr>
              <a:t>.</a:t>
            </a:r>
          </a:p>
          <a:p>
            <a:pPr marL="285750" indent="-285750" fontAlgn="auto">
              <a:spcBef>
                <a:spcPts val="600"/>
              </a:spcBef>
              <a:spcAft>
                <a:spcPts val="0"/>
              </a:spcAft>
              <a:buFont typeface="Arial" panose="020B0604020202020204" pitchFamily="34" charset="0"/>
              <a:buChar char="•"/>
              <a:defRPr/>
            </a:pPr>
            <a:r>
              <a:rPr lang="en-US" sz="1400" dirty="0">
                <a:solidFill>
                  <a:srgbClr val="FF0000"/>
                </a:solidFill>
                <a:latin typeface="Candara" panose="020E0502030303020204" pitchFamily="34" charset="0"/>
                <a:ea typeface="Verdana" pitchFamily="34" charset="0"/>
                <a:cs typeface="Verdana" pitchFamily="34" charset="0"/>
              </a:rPr>
              <a:t>Reverse the degradation of coastal waters</a:t>
            </a:r>
            <a:r>
              <a:rPr lang="en-US" sz="1400" dirty="0">
                <a:solidFill>
                  <a:schemeClr val="tx1"/>
                </a:solidFill>
                <a:latin typeface="Candara" panose="020E0502030303020204" pitchFamily="34" charset="0"/>
                <a:ea typeface="Verdana" pitchFamily="34" charset="0"/>
                <a:cs typeface="Verdana" pitchFamily="34" charset="0"/>
              </a:rPr>
              <a:t>, marine ecosystems and seas, and enhance efforts to achieve the global targets of protection and conservation of at least 30 per cent of terrestrial, inland water, coastal and marine areas across the region by 2030. </a:t>
            </a:r>
          </a:p>
          <a:p>
            <a:pPr marL="285750" indent="-285750" fontAlgn="auto">
              <a:spcBef>
                <a:spcPts val="600"/>
              </a:spcBef>
              <a:spcAft>
                <a:spcPts val="0"/>
              </a:spcAft>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Prevent pollution to air, </a:t>
            </a:r>
            <a:r>
              <a:rPr lang="en-US" sz="1400" dirty="0">
                <a:solidFill>
                  <a:srgbClr val="FF0000"/>
                </a:solidFill>
                <a:latin typeface="Candara" panose="020E0502030303020204" pitchFamily="34" charset="0"/>
                <a:ea typeface="Verdana" pitchFamily="34" charset="0"/>
                <a:cs typeface="Verdana" pitchFamily="34" charset="0"/>
              </a:rPr>
              <a:t>water</a:t>
            </a:r>
            <a:r>
              <a:rPr lang="en-US" sz="1400" dirty="0">
                <a:solidFill>
                  <a:schemeClr val="tx1"/>
                </a:solidFill>
                <a:latin typeface="Candara" panose="020E0502030303020204" pitchFamily="34" charset="0"/>
                <a:ea typeface="Verdana" pitchFamily="34" charset="0"/>
                <a:cs typeface="Verdana" pitchFamily="34" charset="0"/>
              </a:rPr>
              <a:t> and soil to drive towards a pollution-free planet.</a:t>
            </a:r>
          </a:p>
          <a:p>
            <a:pPr marL="285750" indent="-285750" fontAlgn="auto">
              <a:spcBef>
                <a:spcPts val="600"/>
              </a:spcBef>
              <a:spcAft>
                <a:spcPts val="0"/>
              </a:spcAft>
              <a:buFont typeface="Arial" panose="020B0604020202020204" pitchFamily="34" charset="0"/>
              <a:buChar char="•"/>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4089947272"/>
      </p:ext>
    </p:extLst>
  </p:cSld>
  <p:clrMapOvr>
    <a:masterClrMapping/>
  </p:clrMapOvr>
  <mc:AlternateContent xmlns:mc="http://schemas.openxmlformats.org/markup-compatibility/2006" xmlns:p14="http://schemas.microsoft.com/office/powerpoint/2010/main">
    <mc:Choice Requires="p14">
      <p:transition spd="slow" p14:dur="2000" advTm="42863"/>
    </mc:Choice>
    <mc:Fallback xmlns="">
      <p:transition spd="slow" advTm="4286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67544" y="332656"/>
            <a:ext cx="8208912" cy="1224136"/>
          </a:xfrm>
          <a:prstGeom prst="rect">
            <a:avLst/>
          </a:prstGeom>
        </p:spPr>
        <p:txBody>
          <a:bodyP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Outcomes: Batumi Initiative on Green Economy (BIG-E) – Progress report and the Nicosia Call</a:t>
            </a:r>
          </a:p>
          <a:p>
            <a:endParaRPr lang="en-US" dirty="0"/>
          </a:p>
        </p:txBody>
      </p:sp>
      <p:sp>
        <p:nvSpPr>
          <p:cNvPr id="8" name="Rectangle 7">
            <a:extLst>
              <a:ext uri="{FF2B5EF4-FFF2-40B4-BE49-F238E27FC236}">
                <a16:creationId xmlns:a16="http://schemas.microsoft.com/office/drawing/2014/main" id="{F6A8808C-2228-4DAC-BF4E-E8973B75756D}"/>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B521CEDA-859F-4F0E-987B-2D278446245A}"/>
              </a:ext>
            </a:extLst>
          </p:cNvPr>
          <p:cNvSpPr txBox="1">
            <a:spLocks/>
          </p:cNvSpPr>
          <p:nvPr/>
        </p:nvSpPr>
        <p:spPr>
          <a:xfrm>
            <a:off x="691952" y="1853208"/>
            <a:ext cx="7984504" cy="4456112"/>
          </a:xfrm>
          <a:prstGeom prst="rect">
            <a:avLst/>
          </a:prstGeom>
        </p:spPr>
        <p:txBody>
          <a:bodyPr anchor="t">
            <a:noAutofit/>
          </a:bodyPr>
          <a:lstStyle>
            <a:lvl1pPr algn="l" defTabSz="914400" rtl="0" eaLnBrk="1" latinLnBrk="0" hangingPunct="1">
              <a:spcBef>
                <a:spcPct val="0"/>
              </a:spcBef>
              <a:buNone/>
              <a:defRPr sz="2800" kern="1200" baseline="0">
                <a:solidFill>
                  <a:schemeClr val="tx2"/>
                </a:solidFill>
                <a:latin typeface="Arial" panose="020B0604020202020204" pitchFamily="34" charset="0"/>
                <a:ea typeface="+mj-ea"/>
                <a:cs typeface="+mj-cs"/>
              </a:defRPr>
            </a:lvl1pPr>
          </a:lstStyle>
          <a:p>
            <a:pPr fontAlgn="auto">
              <a:spcBef>
                <a:spcPts val="600"/>
              </a:spcBef>
              <a:spcAft>
                <a:spcPts val="0"/>
              </a:spcAft>
              <a:defRPr/>
            </a:pPr>
            <a:r>
              <a:rPr lang="en-US" sz="1400" b="1" dirty="0">
                <a:solidFill>
                  <a:schemeClr val="accent5"/>
                </a:solidFill>
                <a:latin typeface="Candara" panose="020E0502030303020204" pitchFamily="34" charset="0"/>
                <a:ea typeface="Verdana" pitchFamily="34" charset="0"/>
                <a:cs typeface="Verdana" pitchFamily="34" charset="0"/>
              </a:rPr>
              <a:t>https://unece.org/big-e </a:t>
            </a:r>
            <a:br>
              <a:rPr lang="en-US" sz="1400" b="1" dirty="0">
                <a:solidFill>
                  <a:srgbClr val="0E843B"/>
                </a:solidFill>
                <a:latin typeface="Candara" panose="020E0502030303020204" pitchFamily="34" charset="0"/>
                <a:ea typeface="Verdana" pitchFamily="34" charset="0"/>
                <a:cs typeface="Verdana" pitchFamily="34" charset="0"/>
              </a:rPr>
            </a:br>
            <a:endParaRPr lang="en-US" sz="1400" b="1" dirty="0">
              <a:solidFill>
                <a:srgbClr val="0E843B"/>
              </a:solidFill>
              <a:latin typeface="Candara" panose="020E0502030303020204" pitchFamily="34" charset="0"/>
              <a:ea typeface="Verdana" pitchFamily="34" charset="0"/>
              <a:cs typeface="Verdana" pitchFamily="34" charset="0"/>
            </a:endParaRPr>
          </a:p>
          <a:p>
            <a:pPr marL="285750" indent="-285750" fontAlgn="auto">
              <a:spcBef>
                <a:spcPts val="600"/>
              </a:spcBef>
              <a:spcAft>
                <a:spcPts val="0"/>
              </a:spcAft>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BIG-E total:</a:t>
            </a:r>
          </a:p>
          <a:p>
            <a:pPr marL="742950" lvl="1" indent="-285750">
              <a:spcBef>
                <a:spcPts val="600"/>
              </a:spcBef>
              <a:buFont typeface="Arial" panose="020B0604020202020204" pitchFamily="34" charset="0"/>
              <a:buChar char="•"/>
              <a:defRPr/>
            </a:pPr>
            <a:r>
              <a:rPr lang="en-US" sz="1400" dirty="0">
                <a:latin typeface="Candara" panose="020E0502030303020204" pitchFamily="34" charset="0"/>
                <a:ea typeface="Verdana" pitchFamily="34" charset="0"/>
                <a:cs typeface="Verdana" pitchFamily="34" charset="0"/>
              </a:rPr>
              <a:t>191 Commitments from:</a:t>
            </a:r>
          </a:p>
          <a:p>
            <a:pPr marL="1200150" lvl="2" indent="-285750">
              <a:spcBef>
                <a:spcPts val="600"/>
              </a:spcBef>
              <a:buFont typeface="Arial" panose="020B0604020202020204" pitchFamily="34" charset="0"/>
              <a:buChar char="•"/>
              <a:defRPr/>
            </a:pPr>
            <a:r>
              <a:rPr lang="en-US" sz="1400" dirty="0">
                <a:latin typeface="Candara" panose="020E0502030303020204" pitchFamily="34" charset="0"/>
                <a:ea typeface="Verdana" pitchFamily="34" charset="0"/>
                <a:cs typeface="Verdana" pitchFamily="34" charset="0"/>
              </a:rPr>
              <a:t>32 countries </a:t>
            </a:r>
            <a:r>
              <a:rPr lang="en-US" sz="1400" dirty="0">
                <a:solidFill>
                  <a:schemeClr val="tx1"/>
                </a:solidFill>
                <a:latin typeface="Candara" panose="020E0502030303020204" pitchFamily="34" charset="0"/>
                <a:ea typeface="Verdana" pitchFamily="34" charset="0"/>
                <a:cs typeface="Verdana" pitchFamily="34" charset="0"/>
              </a:rPr>
              <a:t>(incl. AZE, KAZ, KGZ, UZB)</a:t>
            </a:r>
          </a:p>
          <a:p>
            <a:pPr marL="1200150" lvl="2" indent="-285750">
              <a:spcBef>
                <a:spcPts val="600"/>
              </a:spcBef>
              <a:buFont typeface="Arial" panose="020B0604020202020204" pitchFamily="34" charset="0"/>
              <a:buChar char="•"/>
              <a:defRPr/>
            </a:pPr>
            <a:r>
              <a:rPr lang="en-US" sz="1400" dirty="0">
                <a:latin typeface="Candara" panose="020E0502030303020204" pitchFamily="34" charset="0"/>
                <a:ea typeface="Verdana" pitchFamily="34" charset="0"/>
                <a:cs typeface="Verdana" pitchFamily="34" charset="0"/>
              </a:rPr>
              <a:t>13 organizations (incl. CAREC)</a:t>
            </a:r>
          </a:p>
          <a:p>
            <a:pPr marL="285750" indent="-285750" fontAlgn="auto">
              <a:spcBef>
                <a:spcPts val="600"/>
              </a:spcBef>
              <a:spcAft>
                <a:spcPts val="0"/>
              </a:spcAft>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Of it, Nicosia Call:</a:t>
            </a:r>
          </a:p>
          <a:p>
            <a:pPr marL="742950" lvl="1" indent="-285750">
              <a:spcBef>
                <a:spcPts val="600"/>
              </a:spcBef>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68 Commitments from:</a:t>
            </a:r>
          </a:p>
          <a:p>
            <a:pPr marL="1200150" lvl="2" indent="-285750">
              <a:spcBef>
                <a:spcPts val="600"/>
              </a:spcBef>
              <a:buFont typeface="Arial" panose="020B0604020202020204" pitchFamily="34" charset="0"/>
              <a:buChar char="•"/>
              <a:defRPr/>
            </a:pPr>
            <a:r>
              <a:rPr lang="en-US" sz="1400" dirty="0">
                <a:solidFill>
                  <a:schemeClr val="tx1"/>
                </a:solidFill>
                <a:latin typeface="Candara" panose="020E0502030303020204" pitchFamily="34" charset="0"/>
                <a:ea typeface="Verdana" pitchFamily="34" charset="0"/>
                <a:cs typeface="Verdana" pitchFamily="34" charset="0"/>
              </a:rPr>
              <a:t>19 countries (incl. AZE, KAZ)</a:t>
            </a:r>
          </a:p>
          <a:p>
            <a:pPr marL="1200150" lvl="2" indent="-285750">
              <a:spcBef>
                <a:spcPts val="600"/>
              </a:spcBef>
              <a:buFont typeface="Arial" panose="020B0604020202020204" pitchFamily="34" charset="0"/>
              <a:buChar char="•"/>
              <a:defRPr/>
            </a:pPr>
            <a:r>
              <a:rPr lang="en-US" sz="1400" dirty="0">
                <a:latin typeface="Candara" panose="020E0502030303020204" pitchFamily="34" charset="0"/>
                <a:ea typeface="Verdana" pitchFamily="34" charset="0"/>
                <a:cs typeface="Verdana" pitchFamily="34" charset="0"/>
              </a:rPr>
              <a:t>6 organizations (incl. CAREC)</a:t>
            </a:r>
          </a:p>
          <a:p>
            <a:pPr marL="1200150" lvl="2" indent="-285750">
              <a:spcBef>
                <a:spcPts val="600"/>
              </a:spcBef>
              <a:buFont typeface="Arial" panose="020B0604020202020204" pitchFamily="34" charset="0"/>
              <a:buChar char="•"/>
              <a:defRPr/>
            </a:pPr>
            <a:endParaRPr lang="en-US" sz="1400" dirty="0">
              <a:solidFill>
                <a:schemeClr val="tx1"/>
              </a:solidFill>
              <a:latin typeface="Candara" panose="020E0502030303020204" pitchFamily="34" charset="0"/>
              <a:ea typeface="Verdana" pitchFamily="34" charset="0"/>
              <a:cs typeface="Verdana" pitchFamily="34" charset="0"/>
            </a:endParaRPr>
          </a:p>
          <a:p>
            <a:pPr rtl="0">
              <a:buSzPts val="3200"/>
            </a:pPr>
            <a:r>
              <a:rPr lang="en-US" sz="1400" b="0" i="0" strike="noStrike" kern="1200" baseline="0">
                <a:solidFill>
                  <a:srgbClr val="000000"/>
                </a:solidFill>
                <a:latin typeface="Calibri" panose="020F0502020204030204" pitchFamily="34" charset="0"/>
              </a:rPr>
              <a:t>More </a:t>
            </a:r>
            <a:r>
              <a:rPr lang="en-US" sz="1400" b="0" i="0" strike="noStrike" kern="1200" baseline="0" dirty="0">
                <a:solidFill>
                  <a:srgbClr val="000000"/>
                </a:solidFill>
                <a:latin typeface="Calibri" panose="020F0502020204030204" pitchFamily="34" charset="0"/>
              </a:rPr>
              <a:t>information at:</a:t>
            </a:r>
          </a:p>
          <a:p>
            <a:pPr rtl="0">
              <a:buSzPts val="3200"/>
            </a:pPr>
            <a:r>
              <a:rPr lang="en-US" sz="1400" b="0" i="0" u="sng" strike="noStrike" kern="1200" baseline="0" dirty="0">
                <a:solidFill>
                  <a:srgbClr val="000000"/>
                </a:solidFill>
                <a:latin typeface="Calibri" panose="020F0502020204030204" pitchFamily="34" charset="0"/>
                <a:hlinkClick r:id="rId2"/>
              </a:rPr>
              <a:t>www.unece.org</a:t>
            </a:r>
            <a:r>
              <a:rPr lang="en-US" sz="1400" b="0" i="0" u="none" strike="noStrike" kern="1200" baseline="0" dirty="0">
                <a:solidFill>
                  <a:srgbClr val="000000"/>
                </a:solidFill>
                <a:latin typeface="Calibri" panose="020F0502020204030204" pitchFamily="34" charset="0"/>
              </a:rPr>
              <a:t> – UNECE secretariat</a:t>
            </a:r>
          </a:p>
          <a:p>
            <a:pPr marL="1200150" lvl="2" indent="-285750">
              <a:spcBef>
                <a:spcPts val="600"/>
              </a:spcBef>
              <a:buFont typeface="Arial" panose="020B0604020202020204" pitchFamily="34" charset="0"/>
              <a:buChar char="•"/>
              <a:defRPr/>
            </a:pPr>
            <a:endParaRPr lang="en-US" sz="1400" dirty="0">
              <a:solidFill>
                <a:schemeClr val="tx1"/>
              </a:solidFill>
              <a:latin typeface="Candara" panose="020E0502030303020204" pitchFamily="34" charset="0"/>
              <a:ea typeface="Verdana" pitchFamily="34" charset="0"/>
              <a:cs typeface="Verdana" pitchFamily="34" charset="0"/>
            </a:endParaRPr>
          </a:p>
          <a:p>
            <a:pPr marL="742950" lvl="1" indent="-285750">
              <a:spcBef>
                <a:spcPts val="600"/>
              </a:spcBef>
              <a:buFont typeface="Arial" panose="020B0604020202020204" pitchFamily="34" charset="0"/>
              <a:buChar char="•"/>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a typeface="Verdana" pitchFamily="34" charset="0"/>
              <a:cs typeface="Verdana" pitchFamily="34" charset="0"/>
            </a:endParaRPr>
          </a:p>
          <a:p>
            <a:pPr fontAlgn="auto">
              <a:spcBef>
                <a:spcPts val="600"/>
              </a:spcBef>
              <a:spcAft>
                <a:spcPts val="0"/>
              </a:spcAft>
              <a:defRPr/>
            </a:pPr>
            <a:endParaRPr lang="en-US" sz="1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3158371602"/>
      </p:ext>
    </p:extLst>
  </p:cSld>
  <p:clrMapOvr>
    <a:masterClrMapping/>
  </p:clrMapOvr>
  <mc:AlternateContent xmlns:mc="http://schemas.openxmlformats.org/markup-compatibility/2006" xmlns:p14="http://schemas.microsoft.com/office/powerpoint/2010/main">
    <mc:Choice Requires="p14">
      <p:transition spd="slow" p14:dur="2000" advTm="42863"/>
    </mc:Choice>
    <mc:Fallback xmlns="">
      <p:transition spd="slow" advTm="4286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Thank you for attention!</a:t>
            </a:r>
            <a:endParaRPr lang="en-GB" dirty="0"/>
          </a:p>
        </p:txBody>
      </p:sp>
      <p:sp>
        <p:nvSpPr>
          <p:cNvPr id="5" name="Rectangle 4">
            <a:extLst>
              <a:ext uri="{FF2B5EF4-FFF2-40B4-BE49-F238E27FC236}">
                <a16:creationId xmlns:a16="http://schemas.microsoft.com/office/drawing/2014/main" id="{BB8B3C69-F18D-4943-9D76-F77DCF2ED276}"/>
              </a:ext>
            </a:extLst>
          </p:cNvPr>
          <p:cNvSpPr/>
          <p:nvPr/>
        </p:nvSpPr>
        <p:spPr>
          <a:xfrm>
            <a:off x="323528" y="6381328"/>
            <a:ext cx="151216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7318823"/>
      </p:ext>
    </p:extLst>
  </p:cSld>
  <p:clrMapOvr>
    <a:masterClrMapping/>
  </p:clrMapOvr>
  <mc:AlternateContent xmlns:mc="http://schemas.openxmlformats.org/markup-compatibility/2006" xmlns:p14="http://schemas.microsoft.com/office/powerpoint/2010/main">
    <mc:Choice Requires="p14">
      <p:transition spd="slow" p14:dur="2000" advTm="23792"/>
    </mc:Choice>
    <mc:Fallback xmlns="">
      <p:transition spd="slow" advTm="2379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5|0.9|0.7|1|0.9|0.6|0.6|0.6|0.8|0.8|0.9|0.8|1|1|9.9|0.7|1.8|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3548</TotalTime>
  <Words>908</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HP Simplified</vt:lpstr>
      <vt:lpstr>Arial</vt:lpstr>
      <vt:lpstr>Calibri</vt:lpstr>
      <vt:lpstr>Candara</vt:lpstr>
      <vt:lpstr>Wingdings</vt:lpstr>
      <vt:lpstr>Office Theme</vt:lpstr>
      <vt:lpstr>Outcomes of the Ninth Environment for Europe Ministerial Conference  (Nicosia, Cyprus, 5-7 October 2022) </vt:lpstr>
      <vt:lpstr>PowerPoint Presentation</vt:lpstr>
      <vt:lpstr>31 years of EfE process: Outcomes</vt:lpstr>
      <vt:lpstr>PowerPoint Presentation</vt:lpstr>
      <vt:lpstr>9th EfE Ministerial in Nicosia: Figures  </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for Europe process</dc:title>
  <dc:creator>Zaal Lomtadze</dc:creator>
  <cp:lastModifiedBy>Tamara Kutonova</cp:lastModifiedBy>
  <cp:revision>74</cp:revision>
  <dcterms:created xsi:type="dcterms:W3CDTF">2017-09-07T10:01:44Z</dcterms:created>
  <dcterms:modified xsi:type="dcterms:W3CDTF">2022-11-11T15:20:38Z</dcterms:modified>
</cp:coreProperties>
</file>