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407" r:id="rId3"/>
    <p:sldId id="398" r:id="rId4"/>
    <p:sldId id="397" r:id="rId5"/>
    <p:sldId id="395" r:id="rId6"/>
    <p:sldId id="402" r:id="rId7"/>
    <p:sldId id="267" r:id="rId8"/>
    <p:sldId id="401" r:id="rId9"/>
    <p:sldId id="40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SDGs%20and%20SUM4ALL\9.1.2\Working%20Group\Guidance%20Publication\residency%20territory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SDGs%20and%20SUM4ALL\9.1.2\Working%20Group\Guidance%20Publication\swiss%20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Tran\Transport%20Networks%20Logistics\WP6\Data\Pivot%20Modal%20split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 nexus prez'!$B$1</c:f>
              <c:strCache>
                <c:ptCount val="1"/>
                <c:pt idx="0">
                  <c:v>Residency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nexus prez'!$A$2:$A$3</c:f>
              <c:strCache>
                <c:ptCount val="2"/>
                <c:pt idx="0">
                  <c:v>Lithuania</c:v>
                </c:pt>
                <c:pt idx="1">
                  <c:v>Austria</c:v>
                </c:pt>
              </c:strCache>
            </c:strRef>
          </c:cat>
          <c:val>
            <c:numRef>
              <c:f>'for nexus prez'!$B$2:$B$3</c:f>
              <c:numCache>
                <c:formatCode>General</c:formatCode>
                <c:ptCount val="2"/>
                <c:pt idx="0">
                  <c:v>39099</c:v>
                </c:pt>
                <c:pt idx="1">
                  <c:v>18400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7-4884-B7B5-EA344E399966}"/>
            </c:ext>
          </c:extLst>
        </c:ser>
        <c:ser>
          <c:idx val="1"/>
          <c:order val="1"/>
          <c:tx>
            <c:strRef>
              <c:f>'for nexus prez'!$C$1</c:f>
              <c:strCache>
                <c:ptCount val="1"/>
                <c:pt idx="0">
                  <c:v>Territory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'for nexus prez'!$A$2:$A$3</c:f>
              <c:strCache>
                <c:ptCount val="2"/>
                <c:pt idx="0">
                  <c:v>Lithuania</c:v>
                </c:pt>
                <c:pt idx="1">
                  <c:v>Austria</c:v>
                </c:pt>
              </c:strCache>
            </c:strRef>
          </c:cat>
          <c:val>
            <c:numRef>
              <c:f>'for nexus prez'!$C$2:$C$3</c:f>
              <c:numCache>
                <c:formatCode>General</c:formatCode>
                <c:ptCount val="2"/>
                <c:pt idx="0">
                  <c:v>7701</c:v>
                </c:pt>
                <c:pt idx="1">
                  <c:v>45803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7-4884-B7B5-EA344E399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498257904"/>
        <c:axId val="498259544"/>
      </c:barChart>
      <c:catAx>
        <c:axId val="4982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259544"/>
        <c:crosses val="autoZero"/>
        <c:auto val="1"/>
        <c:lblAlgn val="ctr"/>
        <c:lblOffset val="100"/>
        <c:noMultiLvlLbl val="0"/>
      </c:catAx>
      <c:valAx>
        <c:axId val="49825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25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Sheet1!$D$10:$E$10</c:f>
              <c:strCache>
                <c:ptCount val="2"/>
                <c:pt idx="0">
                  <c:v>Number of passengers</c:v>
                </c:pt>
                <c:pt idx="1">
                  <c:v>passenger-km</c:v>
                </c:pt>
              </c:strCache>
            </c:strRef>
          </c:cat>
          <c:val>
            <c:numRef>
              <c:f>Sheet1!$D$11:$E$11</c:f>
              <c:numCache>
                <c:formatCode>General</c:formatCode>
                <c:ptCount val="2"/>
                <c:pt idx="0">
                  <c:v>785570</c:v>
                </c:pt>
                <c:pt idx="1">
                  <c:v>5636000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C-48F0-B997-E7EE6576FD05}"/>
            </c:ext>
          </c:extLst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FDA54D"/>
            </a:solidFill>
            <a:ln>
              <a:noFill/>
            </a:ln>
            <a:effectLst/>
          </c:spPr>
          <c:invertIfNegative val="0"/>
          <c:cat>
            <c:strRef>
              <c:f>Sheet1!$D$10:$E$10</c:f>
              <c:strCache>
                <c:ptCount val="2"/>
                <c:pt idx="0">
                  <c:v>Number of passengers</c:v>
                </c:pt>
                <c:pt idx="1">
                  <c:v>passenger-km</c:v>
                </c:pt>
              </c:strCache>
            </c:strRef>
          </c:cat>
          <c:val>
            <c:numRef>
              <c:f>Sheet1!$D$12:$E$12</c:f>
              <c:numCache>
                <c:formatCode>General</c:formatCode>
                <c:ptCount val="2"/>
                <c:pt idx="0">
                  <c:v>612680</c:v>
                </c:pt>
                <c:pt idx="1">
                  <c:v>20865000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C-48F0-B997-E7EE6576F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2603120"/>
        <c:axId val="622604432"/>
      </c:barChart>
      <c:catAx>
        <c:axId val="6226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604432"/>
        <c:crosses val="autoZero"/>
        <c:auto val="1"/>
        <c:lblAlgn val="ctr"/>
        <c:lblOffset val="100"/>
        <c:noMultiLvlLbl val="0"/>
      </c:catAx>
      <c:valAx>
        <c:axId val="622604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2260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'goods tkm2'!$N$1</c:f>
              <c:strCache>
                <c:ptCount val="1"/>
                <c:pt idx="0">
                  <c:v>iww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'goods tkm2'!$M$2:$M$44</c:f>
              <c:strCache>
                <c:ptCount val="43"/>
                <c:pt idx="0">
                  <c:v>Georgia</c:v>
                </c:pt>
                <c:pt idx="1">
                  <c:v>Ukraine</c:v>
                </c:pt>
                <c:pt idx="2">
                  <c:v>Montenegro</c:v>
                </c:pt>
                <c:pt idx="3">
                  <c:v>Belarus</c:v>
                </c:pt>
                <c:pt idx="4">
                  <c:v>Canada</c:v>
                </c:pt>
                <c:pt idx="5">
                  <c:v>Kazakhstan</c:v>
                </c:pt>
                <c:pt idx="6">
                  <c:v>Austria</c:v>
                </c:pt>
                <c:pt idx="7">
                  <c:v>Serbia</c:v>
                </c:pt>
                <c:pt idx="8">
                  <c:v>United States</c:v>
                </c:pt>
                <c:pt idx="9">
                  <c:v>Latvia</c:v>
                </c:pt>
                <c:pt idx="10">
                  <c:v>Switzerland</c:v>
                </c:pt>
                <c:pt idx="11">
                  <c:v>Netherlands</c:v>
                </c:pt>
                <c:pt idx="12">
                  <c:v>Kyrgyzstan</c:v>
                </c:pt>
                <c:pt idx="13">
                  <c:v>Uzbekistan</c:v>
                </c:pt>
                <c:pt idx="14">
                  <c:v>Germany</c:v>
                </c:pt>
                <c:pt idx="15">
                  <c:v>Sweden</c:v>
                </c:pt>
                <c:pt idx="16">
                  <c:v>Romania</c:v>
                </c:pt>
                <c:pt idx="17">
                  <c:v>Belgium</c:v>
                </c:pt>
                <c:pt idx="18">
                  <c:v>Azerbaijan</c:v>
                </c:pt>
                <c:pt idx="19">
                  <c:v>Lithuania</c:v>
                </c:pt>
                <c:pt idx="20">
                  <c:v>Bosn-Herz.</c:v>
                </c:pt>
                <c:pt idx="21">
                  <c:v>Estonia</c:v>
                </c:pt>
                <c:pt idx="22">
                  <c:v>Finland</c:v>
                </c:pt>
                <c:pt idx="23">
                  <c:v>Hungary</c:v>
                </c:pt>
                <c:pt idx="24">
                  <c:v>Czechia</c:v>
                </c:pt>
                <c:pt idx="25">
                  <c:v>Croatia</c:v>
                </c:pt>
                <c:pt idx="26">
                  <c:v>Slovakia</c:v>
                </c:pt>
                <c:pt idx="27">
                  <c:v>Bulgaria</c:v>
                </c:pt>
                <c:pt idx="28">
                  <c:v>France</c:v>
                </c:pt>
                <c:pt idx="29">
                  <c:v>Slovenia</c:v>
                </c:pt>
                <c:pt idx="30">
                  <c:v>Italy</c:v>
                </c:pt>
                <c:pt idx="31">
                  <c:v>Moldova</c:v>
                </c:pt>
                <c:pt idx="32">
                  <c:v>Norway</c:v>
                </c:pt>
                <c:pt idx="33">
                  <c:v>Poland</c:v>
                </c:pt>
                <c:pt idx="34">
                  <c:v>United Kingdom</c:v>
                </c:pt>
                <c:pt idx="35">
                  <c:v>Portugal</c:v>
                </c:pt>
                <c:pt idx="36">
                  <c:v>Luxembourg</c:v>
                </c:pt>
                <c:pt idx="37">
                  <c:v>Spain</c:v>
                </c:pt>
                <c:pt idx="38">
                  <c:v>Turkey</c:v>
                </c:pt>
                <c:pt idx="39">
                  <c:v>North Macedonia</c:v>
                </c:pt>
                <c:pt idx="40">
                  <c:v>Greece</c:v>
                </c:pt>
                <c:pt idx="41">
                  <c:v>Albania</c:v>
                </c:pt>
                <c:pt idx="42">
                  <c:v>Ireland</c:v>
                </c:pt>
              </c:strCache>
            </c:strRef>
          </c:cat>
          <c:val>
            <c:numRef>
              <c:f>'goods tkm2'!$N$2:$N$44</c:f>
              <c:numCache>
                <c:formatCode>General</c:formatCode>
                <c:ptCount val="43"/>
                <c:pt idx="0">
                  <c:v>0</c:v>
                </c:pt>
                <c:pt idx="1">
                  <c:v>9.2345869861481199E-4</c:v>
                </c:pt>
                <c:pt idx="2">
                  <c:v>0</c:v>
                </c:pt>
                <c:pt idx="3">
                  <c:v>3.1642231832085222E-4</c:v>
                </c:pt>
                <c:pt idx="4">
                  <c:v>0</c:v>
                </c:pt>
                <c:pt idx="5">
                  <c:v>5.3199912593040792E-5</c:v>
                </c:pt>
                <c:pt idx="6">
                  <c:v>4.7378040208069731E-2</c:v>
                </c:pt>
                <c:pt idx="7">
                  <c:v>0.11318222487324783</c:v>
                </c:pt>
                <c:pt idx="8">
                  <c:v>7.6379686018958337E-2</c:v>
                </c:pt>
                <c:pt idx="9">
                  <c:v>0</c:v>
                </c:pt>
                <c:pt idx="10">
                  <c:v>1.7356523283321458E-3</c:v>
                </c:pt>
                <c:pt idx="11">
                  <c:v>0.39844194707824421</c:v>
                </c:pt>
                <c:pt idx="12">
                  <c:v>1.0640870616686821E-3</c:v>
                </c:pt>
                <c:pt idx="13">
                  <c:v>0</c:v>
                </c:pt>
                <c:pt idx="14">
                  <c:v>0.1134499888630275</c:v>
                </c:pt>
                <c:pt idx="15">
                  <c:v>0</c:v>
                </c:pt>
                <c:pt idx="16">
                  <c:v>0.15452514104415885</c:v>
                </c:pt>
                <c:pt idx="17">
                  <c:v>0.18214493684865765</c:v>
                </c:pt>
                <c:pt idx="18">
                  <c:v>0</c:v>
                </c:pt>
                <c:pt idx="19">
                  <c:v>3.6688752072455884E-7</c:v>
                </c:pt>
                <c:pt idx="20">
                  <c:v>0</c:v>
                </c:pt>
                <c:pt idx="21">
                  <c:v>0</c:v>
                </c:pt>
                <c:pt idx="22">
                  <c:v>3.1202059335916172E-3</c:v>
                </c:pt>
                <c:pt idx="23">
                  <c:v>3.7781136455006789E-2</c:v>
                </c:pt>
                <c:pt idx="24">
                  <c:v>5.4570820882027878E-4</c:v>
                </c:pt>
                <c:pt idx="25">
                  <c:v>5.335345845911537E-2</c:v>
                </c:pt>
                <c:pt idx="26">
                  <c:v>2.0843614828577234E-2</c:v>
                </c:pt>
                <c:pt idx="27">
                  <c:v>0.11891971033100202</c:v>
                </c:pt>
                <c:pt idx="28">
                  <c:v>3.5949608591322138E-2</c:v>
                </c:pt>
                <c:pt idx="29">
                  <c:v>0</c:v>
                </c:pt>
                <c:pt idx="30">
                  <c:v>4.9870327895092819E-4</c:v>
                </c:pt>
                <c:pt idx="31">
                  <c:v>4.6112305666519217E-5</c:v>
                </c:pt>
                <c:pt idx="32">
                  <c:v>0</c:v>
                </c:pt>
                <c:pt idx="33">
                  <c:v>2.768599736786934E-4</c:v>
                </c:pt>
                <c:pt idx="34">
                  <c:v>5.63537421161684E-4</c:v>
                </c:pt>
                <c:pt idx="35">
                  <c:v>0</c:v>
                </c:pt>
                <c:pt idx="36">
                  <c:v>4.1016647101254543E-2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4-4FC2-AA00-9DDC4D7A3EC8}"/>
            </c:ext>
          </c:extLst>
        </c:ser>
        <c:ser>
          <c:idx val="1"/>
          <c:order val="1"/>
          <c:tx>
            <c:strRef>
              <c:f>'goods tkm2'!$O$1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'goods tkm2'!$M$2:$M$44</c:f>
              <c:strCache>
                <c:ptCount val="43"/>
                <c:pt idx="0">
                  <c:v>Georgia</c:v>
                </c:pt>
                <c:pt idx="1">
                  <c:v>Ukraine</c:v>
                </c:pt>
                <c:pt idx="2">
                  <c:v>Montenegro</c:v>
                </c:pt>
                <c:pt idx="3">
                  <c:v>Belarus</c:v>
                </c:pt>
                <c:pt idx="4">
                  <c:v>Canada</c:v>
                </c:pt>
                <c:pt idx="5">
                  <c:v>Kazakhstan</c:v>
                </c:pt>
                <c:pt idx="6">
                  <c:v>Austria</c:v>
                </c:pt>
                <c:pt idx="7">
                  <c:v>Serbia</c:v>
                </c:pt>
                <c:pt idx="8">
                  <c:v>United States</c:v>
                </c:pt>
                <c:pt idx="9">
                  <c:v>Latvia</c:v>
                </c:pt>
                <c:pt idx="10">
                  <c:v>Switzerland</c:v>
                </c:pt>
                <c:pt idx="11">
                  <c:v>Netherlands</c:v>
                </c:pt>
                <c:pt idx="12">
                  <c:v>Kyrgyzstan</c:v>
                </c:pt>
                <c:pt idx="13">
                  <c:v>Uzbekistan</c:v>
                </c:pt>
                <c:pt idx="14">
                  <c:v>Germany</c:v>
                </c:pt>
                <c:pt idx="15">
                  <c:v>Sweden</c:v>
                </c:pt>
                <c:pt idx="16">
                  <c:v>Romania</c:v>
                </c:pt>
                <c:pt idx="17">
                  <c:v>Belgium</c:v>
                </c:pt>
                <c:pt idx="18">
                  <c:v>Azerbaijan</c:v>
                </c:pt>
                <c:pt idx="19">
                  <c:v>Lithuania</c:v>
                </c:pt>
                <c:pt idx="20">
                  <c:v>Bosn-Herz.</c:v>
                </c:pt>
                <c:pt idx="21">
                  <c:v>Estonia</c:v>
                </c:pt>
                <c:pt idx="22">
                  <c:v>Finland</c:v>
                </c:pt>
                <c:pt idx="23">
                  <c:v>Hungary</c:v>
                </c:pt>
                <c:pt idx="24">
                  <c:v>Czechia</c:v>
                </c:pt>
                <c:pt idx="25">
                  <c:v>Croatia</c:v>
                </c:pt>
                <c:pt idx="26">
                  <c:v>Slovakia</c:v>
                </c:pt>
                <c:pt idx="27">
                  <c:v>Bulgaria</c:v>
                </c:pt>
                <c:pt idx="28">
                  <c:v>France</c:v>
                </c:pt>
                <c:pt idx="29">
                  <c:v>Slovenia</c:v>
                </c:pt>
                <c:pt idx="30">
                  <c:v>Italy</c:v>
                </c:pt>
                <c:pt idx="31">
                  <c:v>Moldova</c:v>
                </c:pt>
                <c:pt idx="32">
                  <c:v>Norway</c:v>
                </c:pt>
                <c:pt idx="33">
                  <c:v>Poland</c:v>
                </c:pt>
                <c:pt idx="34">
                  <c:v>United Kingdom</c:v>
                </c:pt>
                <c:pt idx="35">
                  <c:v>Portugal</c:v>
                </c:pt>
                <c:pt idx="36">
                  <c:v>Luxembourg</c:v>
                </c:pt>
                <c:pt idx="37">
                  <c:v>Spain</c:v>
                </c:pt>
                <c:pt idx="38">
                  <c:v>Turkey</c:v>
                </c:pt>
                <c:pt idx="39">
                  <c:v>North Macedonia</c:v>
                </c:pt>
                <c:pt idx="40">
                  <c:v>Greece</c:v>
                </c:pt>
                <c:pt idx="41">
                  <c:v>Albania</c:v>
                </c:pt>
                <c:pt idx="42">
                  <c:v>Ireland</c:v>
                </c:pt>
              </c:strCache>
            </c:strRef>
          </c:cat>
          <c:val>
            <c:numRef>
              <c:f>'goods tkm2'!$O$2:$O$44</c:f>
              <c:numCache>
                <c:formatCode>General</c:formatCode>
                <c:ptCount val="43"/>
                <c:pt idx="0">
                  <c:v>0.83557497497986188</c:v>
                </c:pt>
                <c:pt idx="1">
                  <c:v>0.76300469865549292</c:v>
                </c:pt>
                <c:pt idx="2">
                  <c:v>0.62120933516721955</c:v>
                </c:pt>
                <c:pt idx="3">
                  <c:v>0.61938915424834629</c:v>
                </c:pt>
                <c:pt idx="4">
                  <c:v>0.59751555997911399</c:v>
                </c:pt>
                <c:pt idx="5">
                  <c:v>0.59407944636292831</c:v>
                </c:pt>
                <c:pt idx="6">
                  <c:v>0.52148648015370913</c:v>
                </c:pt>
                <c:pt idx="7">
                  <c:v>0.44557113033104684</c:v>
                </c:pt>
                <c:pt idx="8">
                  <c:v>0.42523662082116553</c:v>
                </c:pt>
                <c:pt idx="9">
                  <c:v>0.50069182538854107</c:v>
                </c:pt>
                <c:pt idx="10">
                  <c:v>0.49321277490851362</c:v>
                </c:pt>
                <c:pt idx="11">
                  <c:v>5.2588352009367831E-2</c:v>
                </c:pt>
                <c:pt idx="12">
                  <c:v>0.44628778718258771</c:v>
                </c:pt>
                <c:pt idx="13">
                  <c:v>0.40342477198969229</c:v>
                </c:pt>
                <c:pt idx="14">
                  <c:v>0.2466481799734756</c:v>
                </c:pt>
                <c:pt idx="15">
                  <c:v>0.34290110856389161</c:v>
                </c:pt>
                <c:pt idx="16">
                  <c:v>0.17014184659827414</c:v>
                </c:pt>
                <c:pt idx="17">
                  <c:v>0.11503785064556937</c:v>
                </c:pt>
                <c:pt idx="18">
                  <c:v>0.28562229785668292</c:v>
                </c:pt>
                <c:pt idx="19">
                  <c:v>0.28275104003439938</c:v>
                </c:pt>
                <c:pt idx="20">
                  <c:v>0.27397371259539244</c:v>
                </c:pt>
                <c:pt idx="21">
                  <c:v>0.27307963354474984</c:v>
                </c:pt>
                <c:pt idx="22">
                  <c:v>0.26942978236563614</c:v>
                </c:pt>
                <c:pt idx="23">
                  <c:v>0.20960547974300431</c:v>
                </c:pt>
                <c:pt idx="24">
                  <c:v>0.2367558095679051</c:v>
                </c:pt>
                <c:pt idx="25">
                  <c:v>0.17010106313164458</c:v>
                </c:pt>
                <c:pt idx="26">
                  <c:v>0.18949958799582861</c:v>
                </c:pt>
                <c:pt idx="27">
                  <c:v>8.854501019247446E-2</c:v>
                </c:pt>
                <c:pt idx="28">
                  <c:v>0.1644408166476535</c:v>
                </c:pt>
                <c:pt idx="29">
                  <c:v>0.19767172924215559</c:v>
                </c:pt>
                <c:pt idx="30">
                  <c:v>0.16575823716255414</c:v>
                </c:pt>
                <c:pt idx="31">
                  <c:v>0.16581643545045743</c:v>
                </c:pt>
                <c:pt idx="32">
                  <c:v>0.15889184735370349</c:v>
                </c:pt>
                <c:pt idx="33">
                  <c:v>0.14046010533905529</c:v>
                </c:pt>
                <c:pt idx="34">
                  <c:v>9.7719665748309384E-2</c:v>
                </c:pt>
                <c:pt idx="35">
                  <c:v>7.4699377573078138E-2</c:v>
                </c:pt>
                <c:pt idx="36">
                  <c:v>3.2530444252719122E-2</c:v>
                </c:pt>
                <c:pt idx="37">
                  <c:v>5.0472299187817718E-2</c:v>
                </c:pt>
                <c:pt idx="38">
                  <c:v>4.3158891438144144E-2</c:v>
                </c:pt>
                <c:pt idx="39">
                  <c:v>2.4892163910855501E-2</c:v>
                </c:pt>
                <c:pt idx="40">
                  <c:v>1.1983534161793074E-2</c:v>
                </c:pt>
                <c:pt idx="41">
                  <c:v>1.1299435028248588E-2</c:v>
                </c:pt>
                <c:pt idx="42">
                  <c:v>8.4658583064910545E-3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4-4FC2-AA00-9DDC4D7A3EC8}"/>
            </c:ext>
          </c:extLst>
        </c:ser>
        <c:ser>
          <c:idx val="2"/>
          <c:order val="2"/>
          <c:tx>
            <c:strRef>
              <c:f>'goods tkm2'!$P$1</c:f>
              <c:strCache>
                <c:ptCount val="1"/>
                <c:pt idx="0">
                  <c:v>road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'goods tkm2'!$M$2:$M$44</c:f>
              <c:strCache>
                <c:ptCount val="43"/>
                <c:pt idx="0">
                  <c:v>Georgia</c:v>
                </c:pt>
                <c:pt idx="1">
                  <c:v>Ukraine</c:v>
                </c:pt>
                <c:pt idx="2">
                  <c:v>Montenegro</c:v>
                </c:pt>
                <c:pt idx="3">
                  <c:v>Belarus</c:v>
                </c:pt>
                <c:pt idx="4">
                  <c:v>Canada</c:v>
                </c:pt>
                <c:pt idx="5">
                  <c:v>Kazakhstan</c:v>
                </c:pt>
                <c:pt idx="6">
                  <c:v>Austria</c:v>
                </c:pt>
                <c:pt idx="7">
                  <c:v>Serbia</c:v>
                </c:pt>
                <c:pt idx="8">
                  <c:v>United States</c:v>
                </c:pt>
                <c:pt idx="9">
                  <c:v>Latvia</c:v>
                </c:pt>
                <c:pt idx="10">
                  <c:v>Switzerland</c:v>
                </c:pt>
                <c:pt idx="11">
                  <c:v>Netherlands</c:v>
                </c:pt>
                <c:pt idx="12">
                  <c:v>Kyrgyzstan</c:v>
                </c:pt>
                <c:pt idx="13">
                  <c:v>Uzbekistan</c:v>
                </c:pt>
                <c:pt idx="14">
                  <c:v>Germany</c:v>
                </c:pt>
                <c:pt idx="15">
                  <c:v>Sweden</c:v>
                </c:pt>
                <c:pt idx="16">
                  <c:v>Romania</c:v>
                </c:pt>
                <c:pt idx="17">
                  <c:v>Belgium</c:v>
                </c:pt>
                <c:pt idx="18">
                  <c:v>Azerbaijan</c:v>
                </c:pt>
                <c:pt idx="19">
                  <c:v>Lithuania</c:v>
                </c:pt>
                <c:pt idx="20">
                  <c:v>Bosn-Herz.</c:v>
                </c:pt>
                <c:pt idx="21">
                  <c:v>Estonia</c:v>
                </c:pt>
                <c:pt idx="22">
                  <c:v>Finland</c:v>
                </c:pt>
                <c:pt idx="23">
                  <c:v>Hungary</c:v>
                </c:pt>
                <c:pt idx="24">
                  <c:v>Czechia</c:v>
                </c:pt>
                <c:pt idx="25">
                  <c:v>Croatia</c:v>
                </c:pt>
                <c:pt idx="26">
                  <c:v>Slovakia</c:v>
                </c:pt>
                <c:pt idx="27">
                  <c:v>Bulgaria</c:v>
                </c:pt>
                <c:pt idx="28">
                  <c:v>France</c:v>
                </c:pt>
                <c:pt idx="29">
                  <c:v>Slovenia</c:v>
                </c:pt>
                <c:pt idx="30">
                  <c:v>Italy</c:v>
                </c:pt>
                <c:pt idx="31">
                  <c:v>Moldova</c:v>
                </c:pt>
                <c:pt idx="32">
                  <c:v>Norway</c:v>
                </c:pt>
                <c:pt idx="33">
                  <c:v>Poland</c:v>
                </c:pt>
                <c:pt idx="34">
                  <c:v>United Kingdom</c:v>
                </c:pt>
                <c:pt idx="35">
                  <c:v>Portugal</c:v>
                </c:pt>
                <c:pt idx="36">
                  <c:v>Luxembourg</c:v>
                </c:pt>
                <c:pt idx="37">
                  <c:v>Spain</c:v>
                </c:pt>
                <c:pt idx="38">
                  <c:v>Turkey</c:v>
                </c:pt>
                <c:pt idx="39">
                  <c:v>North Macedonia</c:v>
                </c:pt>
                <c:pt idx="40">
                  <c:v>Greece</c:v>
                </c:pt>
                <c:pt idx="41">
                  <c:v>Albania</c:v>
                </c:pt>
                <c:pt idx="42">
                  <c:v>Ireland</c:v>
                </c:pt>
              </c:strCache>
            </c:strRef>
          </c:cat>
          <c:val>
            <c:numRef>
              <c:f>'goods tkm2'!$P$2:$P$44</c:f>
              <c:numCache>
                <c:formatCode>General</c:formatCode>
                <c:ptCount val="43"/>
                <c:pt idx="0">
                  <c:v>0.16442502502013817</c:v>
                </c:pt>
                <c:pt idx="1">
                  <c:v>0.23607184264589223</c:v>
                </c:pt>
                <c:pt idx="2">
                  <c:v>0.37879066483278045</c:v>
                </c:pt>
                <c:pt idx="3">
                  <c:v>0.38029442343333281</c:v>
                </c:pt>
                <c:pt idx="4">
                  <c:v>0.40248444002088596</c:v>
                </c:pt>
                <c:pt idx="5">
                  <c:v>0.40586735372447863</c:v>
                </c:pt>
                <c:pt idx="6">
                  <c:v>0.43113547963822108</c:v>
                </c:pt>
                <c:pt idx="7">
                  <c:v>0.44124664479570536</c:v>
                </c:pt>
                <c:pt idx="8">
                  <c:v>0.49838369315987613</c:v>
                </c:pt>
                <c:pt idx="9">
                  <c:v>0.49930817461145893</c:v>
                </c:pt>
                <c:pt idx="10">
                  <c:v>0.50505157276315427</c:v>
                </c:pt>
                <c:pt idx="11">
                  <c:v>0.54896970091238795</c:v>
                </c:pt>
                <c:pt idx="12">
                  <c:v>0.55264812575574362</c:v>
                </c:pt>
                <c:pt idx="13">
                  <c:v>0.59657522801030771</c:v>
                </c:pt>
                <c:pt idx="14">
                  <c:v>0.63990183116349686</c:v>
                </c:pt>
                <c:pt idx="15">
                  <c:v>0.65709889143610845</c:v>
                </c:pt>
                <c:pt idx="16">
                  <c:v>0.67533301235756704</c:v>
                </c:pt>
                <c:pt idx="17">
                  <c:v>0.702817212505773</c:v>
                </c:pt>
                <c:pt idx="18">
                  <c:v>0.71437770214331708</c:v>
                </c:pt>
                <c:pt idx="19">
                  <c:v>0.71724859307807998</c:v>
                </c:pt>
                <c:pt idx="20">
                  <c:v>0.72602628740460762</c:v>
                </c:pt>
                <c:pt idx="21">
                  <c:v>0.72692036645525016</c:v>
                </c:pt>
                <c:pt idx="22">
                  <c:v>0.72745001170077228</c:v>
                </c:pt>
                <c:pt idx="23">
                  <c:v>0.75261338380198894</c:v>
                </c:pt>
                <c:pt idx="24">
                  <c:v>0.76269848222327474</c:v>
                </c:pt>
                <c:pt idx="25">
                  <c:v>0.77654547840924004</c:v>
                </c:pt>
                <c:pt idx="26">
                  <c:v>0.78965679717559412</c:v>
                </c:pt>
                <c:pt idx="27">
                  <c:v>0.79253527947652347</c:v>
                </c:pt>
                <c:pt idx="28">
                  <c:v>0.79960957476102434</c:v>
                </c:pt>
                <c:pt idx="29">
                  <c:v>0.80232827075784441</c:v>
                </c:pt>
                <c:pt idx="30">
                  <c:v>0.83374305955849493</c:v>
                </c:pt>
                <c:pt idx="31">
                  <c:v>0.83413745224387603</c:v>
                </c:pt>
                <c:pt idx="32">
                  <c:v>0.84110815264629646</c:v>
                </c:pt>
                <c:pt idx="33">
                  <c:v>0.85926303468726595</c:v>
                </c:pt>
                <c:pt idx="34">
                  <c:v>0.90171679683052897</c:v>
                </c:pt>
                <c:pt idx="35">
                  <c:v>0.9253006224269219</c:v>
                </c:pt>
                <c:pt idx="36">
                  <c:v>0.92645290864602636</c:v>
                </c:pt>
                <c:pt idx="37">
                  <c:v>0.9495277008121823</c:v>
                </c:pt>
                <c:pt idx="38">
                  <c:v>0.95684110856185589</c:v>
                </c:pt>
                <c:pt idx="39">
                  <c:v>0.97510783608914453</c:v>
                </c:pt>
                <c:pt idx="40">
                  <c:v>0.98801646583820701</c:v>
                </c:pt>
                <c:pt idx="41">
                  <c:v>0.98870056497175141</c:v>
                </c:pt>
                <c:pt idx="42">
                  <c:v>0.99153414169350895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4-4FC2-AA00-9DDC4D7A3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5738696"/>
        <c:axId val="565733448"/>
      </c:barChart>
      <c:catAx>
        <c:axId val="56573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733448"/>
        <c:crosses val="autoZero"/>
        <c:auto val="1"/>
        <c:lblAlgn val="ctr"/>
        <c:lblOffset val="100"/>
        <c:noMultiLvlLbl val="0"/>
      </c:catAx>
      <c:valAx>
        <c:axId val="56573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73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23470124532275"/>
          <c:y val="0.89014456962660526"/>
          <c:w val="0.16953059750935448"/>
          <c:h val="9.4645139114281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7BB47-3263-4EC2-B59F-994E0DA37C6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2A8DB-DD14-452D-AC8B-9BB07AA2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60354DB-6172-4486-B0B2-07617403EEDA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3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60354DB-6172-4486-B0B2-07617403EEDA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2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60354DB-6172-4486-B0B2-07617403EEDA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5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60354DB-6172-4486-B0B2-07617403EEDA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7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60354DB-6172-4486-B0B2-07617403EEDA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5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5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1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1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9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9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7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7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6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51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F0C7-A2DA-4FD8-B78F-BA5794DAB72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AFE41-C9E3-4209-A8FF-51A2F9CC6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6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fs.admin.ch/bfs/fr/home/statistiques/mobilite-transports/couts-financement.assetdetail.812-1600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ostat/statistics-explained/index.php/Freight_transport_statistics_-_modal_spli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2.xm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.cc/912E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ece.org/fileadmin/DAM/trans/doc/2020/wp6/ECE-TRANS-WP6-2020-2e_final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866F-8F16-48A9-8552-8493E2A81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1297" y="-42535"/>
            <a:ext cx="8778540" cy="3221373"/>
          </a:xfrm>
        </p:spPr>
        <p:txBody>
          <a:bodyPr>
            <a:normAutofit fontScale="90000"/>
          </a:bodyPr>
          <a:lstStyle/>
          <a:p>
            <a:r>
              <a:rPr lang="en-US" dirty="0"/>
              <a:t>UNECE Work on SDG 9.1.2: Passenger and Freight Volumes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			</a:t>
            </a:r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D8FBEA5-E917-4A4A-A554-E1F43E54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117717"/>
            <a:ext cx="2993114" cy="9179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E0D43D-11D1-471F-A09A-12EBFF4C25C9}"/>
              </a:ext>
            </a:extLst>
          </p:cNvPr>
          <p:cNvSpPr/>
          <p:nvPr/>
        </p:nvSpPr>
        <p:spPr>
          <a:xfrm>
            <a:off x="1781037" y="5555611"/>
            <a:ext cx="3938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Relevant documentation: 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05DDE-82C5-4AE5-B850-917B54241155}"/>
              </a:ext>
            </a:extLst>
          </p:cNvPr>
          <p:cNvSpPr/>
          <p:nvPr/>
        </p:nvSpPr>
        <p:spPr>
          <a:xfrm>
            <a:off x="6667733" y="5193065"/>
            <a:ext cx="4714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			ECE/TRANS/WP.6/2020/1</a:t>
            </a:r>
            <a:br>
              <a:rPr lang="en-GB" b="1" dirty="0"/>
            </a:br>
            <a:r>
              <a:rPr lang="en-GB" b="1" dirty="0"/>
              <a:t>			ECE/TRANS/WP.6/2020/2</a:t>
            </a:r>
            <a:br>
              <a:rPr lang="en-GB" b="1" dirty="0"/>
            </a:br>
            <a:r>
              <a:rPr lang="en-GB" b="1" dirty="0"/>
              <a:t>			ECE/TRANS/WP.6/2020/3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F62D58-4667-401B-ABED-D766B68341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8287" y="2396734"/>
            <a:ext cx="7974965" cy="274029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9F7BBF-7467-4EF6-8863-401145DC5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502" y="2433357"/>
            <a:ext cx="1637018" cy="170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7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06E1-A11E-4B7A-8359-33D8F918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95" y="205734"/>
            <a:ext cx="6057550" cy="1325563"/>
          </a:xfrm>
        </p:spPr>
        <p:txBody>
          <a:bodyPr/>
          <a:lstStyle/>
          <a:p>
            <a:r>
              <a:rPr lang="en-US" sz="3000" dirty="0">
                <a:solidFill>
                  <a:schemeClr val="hlink"/>
                </a:solidFill>
                <a:latin typeface="Arial" panose="020B0604020202020204" pitchFamily="34" charset="0"/>
              </a:rPr>
              <a:t>SDG 9.1.2</a:t>
            </a:r>
            <a:endParaRPr lang="en-GB" sz="3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69B6D-B9F5-4ECE-B6AA-22B909B7E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“Passenger and freight volumes, by mode of transport”. </a:t>
            </a:r>
          </a:p>
          <a:p>
            <a:r>
              <a:rPr lang="en-US" dirty="0"/>
              <a:t>What does this mean? Is it a modal split indicator, or something else? What does progress look like?</a:t>
            </a:r>
          </a:p>
          <a:p>
            <a:r>
              <a:rPr lang="en-US" dirty="0"/>
              <a:t>Can we compare inland modes with maritime and aviation meaningfully?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18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3" y="0"/>
            <a:ext cx="7056337" cy="647700"/>
          </a:xfrm>
        </p:spPr>
        <p:txBody>
          <a:bodyPr/>
          <a:lstStyle/>
          <a:p>
            <a:pPr algn="ctr" eaLnBrk="1" hangingPunct="1"/>
            <a:r>
              <a:rPr lang="en-GB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  <a:t>Custodian Agencies and UNECE Role</a:t>
            </a:r>
            <a:endParaRPr lang="en-US" altLang="en-US" sz="3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34224" y="764704"/>
            <a:ext cx="11714875" cy="532859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Within SDG Monitoring Framework, Custodian Agencies lead data provision and methodology work for each indicator.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Until recently, </a:t>
            </a:r>
            <a:r>
              <a:rPr lang="en-US" altLang="en-US" b="1" dirty="0">
                <a:latin typeface="Garamond" panose="02020404030301010803" pitchFamily="18" charset="0"/>
              </a:rPr>
              <a:t>no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latin typeface="Garamond" panose="02020404030301010803" pitchFamily="18" charset="0"/>
              </a:rPr>
              <a:t>official statistics </a:t>
            </a:r>
            <a:r>
              <a:rPr lang="en-US" altLang="en-US" dirty="0">
                <a:latin typeface="Garamond" panose="02020404030301010803" pitchFamily="18" charset="0"/>
              </a:rPr>
              <a:t>for inland modes under 9.1.2 were included, no compilation guidance, no metrics for progress.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What can UNECE (a partner agency) do?</a:t>
            </a:r>
          </a:p>
          <a:p>
            <a:pPr lvl="1" algn="just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latin typeface="Garamond" panose="02020404030301010803" pitchFamily="18" charset="0"/>
              </a:rPr>
              <a:t>Increase awareness.</a:t>
            </a:r>
          </a:p>
          <a:p>
            <a:pPr lvl="1" algn="just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latin typeface="Garamond" panose="02020404030301010803" pitchFamily="18" charset="0"/>
              </a:rPr>
              <a:t>Collate national reporting examples. </a:t>
            </a:r>
          </a:p>
          <a:p>
            <a:pPr lvl="1" algn="just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latin typeface="Garamond" panose="02020404030301010803" pitchFamily="18" charset="0"/>
              </a:rPr>
              <a:t>Develop a guidance framework on questions relating to inland transport data, for countries to use if relevant.</a:t>
            </a:r>
          </a:p>
        </p:txBody>
      </p:sp>
      <p:sp>
        <p:nvSpPr>
          <p:cNvPr id="2" name="AutoShape 2" descr="blob:https://web.whatsapp.com/b1dbb0e2-a226-4506-bd5e-9497e703d8af">
            <a:extLst>
              <a:ext uri="{FF2B5EF4-FFF2-40B4-BE49-F238E27FC236}">
                <a16:creationId xmlns:a16="http://schemas.microsoft.com/office/drawing/2014/main" id="{6D8D3416-9E5D-4E6C-991D-F99884B6DE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023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81025" y="5722706"/>
            <a:ext cx="11058525" cy="809672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Clr>
                <a:srgbClr val="5191CE"/>
              </a:buClr>
              <a:buNone/>
            </a:pPr>
            <a:r>
              <a:rPr lang="en-US" altLang="en-US" sz="4000" b="1" dirty="0">
                <a:latin typeface="Garamond" panose="02020404030301010803" pitchFamily="18" charset="0"/>
              </a:rPr>
              <a:t>Cost of goods transport in Switzerland, cents per </a:t>
            </a:r>
            <a:r>
              <a:rPr lang="en-US" altLang="en-US" sz="4000" b="1" dirty="0" err="1">
                <a:latin typeface="Garamond" panose="02020404030301010803" pitchFamily="18" charset="0"/>
              </a:rPr>
              <a:t>tonne</a:t>
            </a:r>
            <a:r>
              <a:rPr lang="en-US" altLang="en-US" sz="4000" b="1" dirty="0">
                <a:latin typeface="Garamond" panose="02020404030301010803" pitchFamily="18" charset="0"/>
              </a:rPr>
              <a:t>-km.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4</a:t>
            </a:fld>
            <a:endParaRPr lang="en-US"/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978092" y="0"/>
            <a:ext cx="5796039" cy="744146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hlink"/>
                </a:solidFill>
                <a:latin typeface="Arial" panose="020B0604020202020204" pitchFamily="34" charset="0"/>
              </a:rPr>
              <a:t>Why care About (Inland) Modal Split?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DBDE6-1D0E-4350-90F8-B92C30CC5655}"/>
              </a:ext>
            </a:extLst>
          </p:cNvPr>
          <p:cNvSpPr/>
          <p:nvPr/>
        </p:nvSpPr>
        <p:spPr>
          <a:xfrm>
            <a:off x="2711624" y="6604084"/>
            <a:ext cx="88273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hlinkClick r:id="rId2"/>
              </a:rPr>
              <a:t>https://www.bfs.admin.ch/bfs/fr/home/statistiques/mobilite-transports/couts-financement.assetdetail.812-1600.html</a:t>
            </a:r>
            <a:endParaRPr lang="en-GB" sz="10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F5FDD-52D0-45BC-B70C-D742E385D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0" r="16001"/>
          <a:stretch/>
        </p:blipFill>
        <p:spPr>
          <a:xfrm>
            <a:off x="981512" y="1377790"/>
            <a:ext cx="9483579" cy="43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4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9" y="0"/>
            <a:ext cx="6408265" cy="647700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  <a:t>Statistical considerations</a:t>
            </a:r>
            <a:endParaRPr lang="en-US" altLang="en-US" sz="3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647700"/>
            <a:ext cx="11444020" cy="5588713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altLang="en-US" sz="2000" b="1" dirty="0">
                <a:latin typeface="Garamond" panose="02020404030301010803" pitchFamily="18" charset="0"/>
              </a:rPr>
              <a:t>Residency or territorial principle for road freight? For European countries not calculating their own territorial figures, is using Eurostat territorialized data the easiest option?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250B11A-CBC1-4B64-82B2-8B3DD466B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413380"/>
              </p:ext>
            </p:extLst>
          </p:nvPr>
        </p:nvGraphicFramePr>
        <p:xfrm>
          <a:off x="243155" y="1514475"/>
          <a:ext cx="11444019" cy="500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DD15466-261A-4E06-99E9-6F2E95B5612E}"/>
              </a:ext>
            </a:extLst>
          </p:cNvPr>
          <p:cNvSpPr txBox="1"/>
          <p:nvPr/>
        </p:nvSpPr>
        <p:spPr>
          <a:xfrm>
            <a:off x="3900881" y="6427113"/>
            <a:ext cx="4213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Eurostat </a:t>
            </a:r>
            <a:r>
              <a:rPr lang="en-GB" sz="1100" dirty="0">
                <a:hlinkClick r:id="rId4"/>
              </a:rPr>
              <a:t>https://ec.europa.eu/eurostat/statistics-explained/index.php/Freight_transport_statistics_-_modal_split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0027769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0753" y="16234"/>
            <a:ext cx="7128792" cy="401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  <a:t>Statistical unit and gender questions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148435" y="1628801"/>
            <a:ext cx="6252067" cy="4423745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Garamond" panose="02020404030301010803" pitchFamily="18" charset="0"/>
              </a:rPr>
              <a:t>UK</a:t>
            </a:r>
            <a:r>
              <a:rPr lang="en-US" altLang="en-US" sz="2000" dirty="0">
                <a:latin typeface="Garamond" panose="02020404030301010803" pitchFamily="18" charset="0"/>
              </a:rPr>
              <a:t>: Men make 6% fewer trips than women, but travel 15% longer. Women take 10% more walking trips and 33% more bus trips.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rgbClr val="0066CC"/>
                </a:solidFill>
                <a:latin typeface="Garamond" panose="02020404030301010803" pitchFamily="18" charset="0"/>
              </a:rPr>
              <a:t>France</a:t>
            </a:r>
            <a:r>
              <a:rPr lang="en-US" altLang="en-US" sz="2000" dirty="0">
                <a:latin typeface="Garamond" panose="02020404030301010803" pitchFamily="18" charset="0"/>
              </a:rPr>
              <a:t>: two-thirds of public transport users are women.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Policy impact: women make more “trip chains” (e.g. home&gt;school&gt;work), which tend to be short. These rely on good walking and cycling environments, frequent PT connections etc.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000" dirty="0">
                <a:latin typeface="Garamond" panose="02020404030301010803" pitchFamily="18" charset="0"/>
              </a:rPr>
              <a:t>Statistics impact: measuring both trip numbers and passenger-km are important for a full understanding of transport.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AEDF86-530D-4050-A052-16E83A67F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85381"/>
              </p:ext>
            </p:extLst>
          </p:nvPr>
        </p:nvGraphicFramePr>
        <p:xfrm>
          <a:off x="471948" y="401096"/>
          <a:ext cx="4903972" cy="641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Graphic 7" descr="Bus">
            <a:extLst>
              <a:ext uri="{FF2B5EF4-FFF2-40B4-BE49-F238E27FC236}">
                <a16:creationId xmlns:a16="http://schemas.microsoft.com/office/drawing/2014/main" id="{838097A3-2046-4F79-ADCE-573D3A53C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0753" y="3840673"/>
            <a:ext cx="914400" cy="914400"/>
          </a:xfrm>
          <a:prstGeom prst="rect">
            <a:avLst/>
          </a:prstGeom>
        </p:spPr>
      </p:pic>
      <p:pic>
        <p:nvPicPr>
          <p:cNvPr id="10" name="Graphic 9" descr="Train">
            <a:extLst>
              <a:ext uri="{FF2B5EF4-FFF2-40B4-BE49-F238E27FC236}">
                <a16:creationId xmlns:a16="http://schemas.microsoft.com/office/drawing/2014/main" id="{64204B23-C396-4317-8A32-D53AE06AC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0753" y="1201851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14B6E7-9D49-4123-9F03-CC955F4B94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6943" y="525333"/>
            <a:ext cx="2415104" cy="62268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BAEC61-73C0-4EE8-BAD8-B001FD409680}"/>
              </a:ext>
            </a:extLst>
          </p:cNvPr>
          <p:cNvSpPr/>
          <p:nvPr/>
        </p:nvSpPr>
        <p:spPr>
          <a:xfrm>
            <a:off x="5341104" y="614281"/>
            <a:ext cx="5682030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en-US" altLang="en-US" sz="2400" b="1" dirty="0">
                <a:latin typeface="Garamond" panose="02020404030301010803" pitchFamily="18" charset="0"/>
              </a:rPr>
              <a:t>What is the most important public transport mode in my country?</a:t>
            </a:r>
          </a:p>
        </p:txBody>
      </p:sp>
    </p:spTree>
    <p:extLst>
      <p:ext uri="{BB962C8B-B14F-4D97-AF65-F5344CB8AC3E}">
        <p14:creationId xmlns:p14="http://schemas.microsoft.com/office/powerpoint/2010/main" val="19278593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  <p:bldGraphic spid="7" grpId="0">
        <p:bldAsOne/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 txBox="1">
            <a:spLocks/>
          </p:cNvSpPr>
          <p:nvPr/>
        </p:nvSpPr>
        <p:spPr>
          <a:xfrm>
            <a:off x="491694" y="87012"/>
            <a:ext cx="880509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spc="50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9.1.2 </a:t>
            </a:r>
          </a:p>
          <a:p>
            <a:pPr algn="l"/>
            <a:r>
              <a:rPr lang="en-US" sz="2400" spc="50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(Passenger and freight volumes)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0F06BB-613D-414C-BEEF-1E6CEBCF8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94" y="1117307"/>
            <a:ext cx="10164097" cy="576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Inland freight modal split, available ECE countries (residency not territory)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7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3" y="6448971"/>
            <a:ext cx="1077698" cy="330872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170CA8E-9FD3-4D0F-860B-2E5C6197F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604341"/>
              </p:ext>
            </p:extLst>
          </p:nvPr>
        </p:nvGraphicFramePr>
        <p:xfrm>
          <a:off x="147484" y="1770077"/>
          <a:ext cx="11931445" cy="500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CAD2BE6-5CFF-4317-93D5-5C5F44B36AF8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B09506-28EA-4C19-A061-02E7C9DE01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7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0"/>
            <a:ext cx="2880320" cy="647700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  <a:t>Our Approach</a:t>
            </a:r>
            <a:endParaRPr lang="en-US" altLang="en-US" sz="3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33564" y="647700"/>
            <a:ext cx="11887860" cy="573362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Helping countries monitor SDG progress is important part of the UNECE Inland Transport Committee strategy to 2030.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Collated national reporting examples </a:t>
            </a:r>
            <a:r>
              <a:rPr lang="en-GB" sz="2000" b="1" dirty="0">
                <a:hlinkClick r:id="rId3"/>
              </a:rPr>
              <a:t>tiny.cc/912ECE</a:t>
            </a:r>
            <a:r>
              <a:rPr lang="en-US" altLang="en-US" dirty="0">
                <a:latin typeface="Garamond" panose="02020404030301010803" pitchFamily="18" charset="0"/>
              </a:rPr>
              <a:t>. Includes national indicators that countries use for tracking sustainable transport. Most countries concentrated on </a:t>
            </a:r>
            <a:r>
              <a:rPr lang="en-US" altLang="en-US" b="1" dirty="0">
                <a:latin typeface="Garamond" panose="02020404030301010803" pitchFamily="18" charset="0"/>
              </a:rPr>
              <a:t>inland</a:t>
            </a:r>
            <a:r>
              <a:rPr lang="en-US" altLang="en-US" dirty="0">
                <a:latin typeface="Garamond" panose="02020404030301010803" pitchFamily="18" charset="0"/>
              </a:rPr>
              <a:t> modal split.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latin typeface="Garamond" panose="02020404030301010803" pitchFamily="18" charset="0"/>
                <a:hlinkClick r:id="rId4"/>
              </a:rPr>
              <a:t>We drafted guidance </a:t>
            </a:r>
            <a:r>
              <a:rPr lang="en-US" altLang="en-US" dirty="0">
                <a:latin typeface="Garamond" panose="02020404030301010803" pitchFamily="18" charset="0"/>
              </a:rPr>
              <a:t>on how to measure 9.1.2 at the national level. Guidance considers </a:t>
            </a:r>
            <a:r>
              <a:rPr lang="en-US" altLang="en-US" b="1" dirty="0">
                <a:latin typeface="Garamond" panose="02020404030301010803" pitchFamily="18" charset="0"/>
              </a:rPr>
              <a:t>proxy indicators</a:t>
            </a:r>
            <a:r>
              <a:rPr lang="en-US" altLang="en-US" dirty="0">
                <a:latin typeface="Garamond" panose="02020404030301010803" pitchFamily="18" charset="0"/>
              </a:rPr>
              <a:t> to use when e.g. passenger-km data are not available.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dirty="0">
                <a:latin typeface="Garamond" panose="02020404030301010803" pitchFamily="18" charset="0"/>
              </a:rPr>
              <a:t>Comments on the draft guidance are very welcome, will then be released as an informal publication later in 2020.</a:t>
            </a:r>
          </a:p>
        </p:txBody>
      </p:sp>
    </p:spTree>
    <p:extLst>
      <p:ext uri="{BB962C8B-B14F-4D97-AF65-F5344CB8AC3E}">
        <p14:creationId xmlns:p14="http://schemas.microsoft.com/office/powerpoint/2010/main" val="349615540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039" y="0"/>
            <a:ext cx="288032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What Next?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5502" y="647700"/>
            <a:ext cx="11878810" cy="3026678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altLang="en-US" sz="2400" dirty="0">
                <a:latin typeface="Garamond" panose="02020404030301010803" pitchFamily="18" charset="0"/>
              </a:rPr>
              <a:t>We want to continue the discussion about modal split specifically, and sustainable transport in Voluntary National Reviews and on National Reporting Platforms.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>
                <a:latin typeface="Garamond" panose="02020404030301010803" pitchFamily="18" charset="0"/>
              </a:rPr>
              <a:t>Do you use a modal split indicator? Any other related indicators for tracking transport? Are any coming from admin data or other easy to produce sources?</a:t>
            </a:r>
          </a:p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en-US" altLang="en-US" sz="3000" dirty="0">
                <a:solidFill>
                  <a:schemeClr val="hlink"/>
                </a:solidFill>
                <a:latin typeface="Arial" panose="020B0604020202020204" pitchFamily="34" charset="0"/>
                <a:ea typeface="+mj-ea"/>
                <a:cs typeface="+mj-cs"/>
              </a:rPr>
              <a:t>POST LOCKDOWN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AEDA6-A5B5-4CA9-9E9B-BA988FF6C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097" y="2869035"/>
            <a:ext cx="4113401" cy="3926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AFC10F-9C17-428F-877F-AA53F52D7B25}"/>
              </a:ext>
            </a:extLst>
          </p:cNvPr>
          <p:cNvSpPr/>
          <p:nvPr/>
        </p:nvSpPr>
        <p:spPr>
          <a:xfrm>
            <a:off x="75501" y="3289308"/>
            <a:ext cx="7994707" cy="2920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aramond" panose="02020404030301010803" pitchFamily="18" charset="0"/>
              </a:rPr>
              <a:t>9.1.2 is an “oven-ready” indicator for monitoring changes in travel patterns as countries move out of lockdown.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aramond" panose="02020404030301010803" pitchFamily="18" charset="0"/>
              </a:rPr>
              <a:t>Integrating cycling and walking into existing monitoring frameworks is particularly pertinent given temporary space reallocation in many cities.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aramond" panose="02020404030301010803" pitchFamily="18" charset="0"/>
              </a:rPr>
              <a:t>Indicators do not need to be “complete” pictures of national mobility.</a:t>
            </a:r>
          </a:p>
        </p:txBody>
      </p:sp>
    </p:spTree>
    <p:extLst>
      <p:ext uri="{BB962C8B-B14F-4D97-AF65-F5344CB8AC3E}">
        <p14:creationId xmlns:p14="http://schemas.microsoft.com/office/powerpoint/2010/main" val="206772938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602</Words>
  <Application>Microsoft Office PowerPoint</Application>
  <PresentationFormat>Widescreen</PresentationFormat>
  <Paragraphs>49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UNECE Work on SDG 9.1.2: Passenger and Freight Volumes     </vt:lpstr>
      <vt:lpstr>SDG 9.1.2</vt:lpstr>
      <vt:lpstr>Custodian Agencies and UNECE Role</vt:lpstr>
      <vt:lpstr>PowerPoint Presentation</vt:lpstr>
      <vt:lpstr>Statistical considerations</vt:lpstr>
      <vt:lpstr>Statistical unit and gender questions</vt:lpstr>
      <vt:lpstr>PowerPoint Presentation</vt:lpstr>
      <vt:lpstr>Our Approach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Transport-Related Sustainable Development Goals</dc:title>
  <dc:creator>Alexander Blackburn</dc:creator>
  <cp:lastModifiedBy>Alexander Blackburn</cp:lastModifiedBy>
  <cp:revision>17</cp:revision>
  <dcterms:created xsi:type="dcterms:W3CDTF">2020-06-15T07:34:09Z</dcterms:created>
  <dcterms:modified xsi:type="dcterms:W3CDTF">2020-06-17T07:25:47Z</dcterms:modified>
</cp:coreProperties>
</file>